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68" r:id="rId4"/>
    <p:sldId id="260" r:id="rId5"/>
    <p:sldId id="261" r:id="rId6"/>
    <p:sldId id="262" r:id="rId7"/>
    <p:sldId id="269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1980894"/>
            <a:ext cx="8246070" cy="1752906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>
            <a:lvl1pPr algn="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6" y="3836214"/>
            <a:ext cx="8246071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4176-3967-4293-BDFE-8525F81F29F9}" type="datetimeFigureOut">
              <a:rPr lang="en-US" smtClean="0"/>
              <a:pPr/>
              <a:t>9/27/2020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8E72-4D2F-45C9-945F-3636E19BCCEB}" type="slidenum">
              <a:rPr lang="sq-AL" smtClean="0"/>
              <a:pPr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4176-3967-4293-BDFE-8525F81F29F9}" type="datetimeFigureOut">
              <a:rPr lang="en-US" smtClean="0"/>
              <a:pPr/>
              <a:t>9/27/2020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8E72-4D2F-45C9-945F-3636E19BCCEB}" type="slidenum">
              <a:rPr lang="sq-AL" smtClean="0"/>
              <a:pPr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4176-3967-4293-BDFE-8525F81F29F9}" type="datetimeFigureOut">
              <a:rPr lang="en-US" smtClean="0"/>
              <a:pPr/>
              <a:t>9/27/2020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8E72-4D2F-45C9-945F-3636E19BCCEB}" type="slidenum">
              <a:rPr lang="sq-AL" smtClean="0"/>
              <a:pPr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4176-3967-4293-BDFE-8525F81F29F9}" type="datetimeFigureOut">
              <a:rPr lang="en-US" smtClean="0"/>
              <a:pPr/>
              <a:t>9/27/2020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8E72-4D2F-45C9-945F-3636E19BCCEB}" type="slidenum">
              <a:rPr lang="sq-AL" smtClean="0"/>
              <a:pPr/>
              <a:t>‹#›</a:t>
            </a:fld>
            <a:endParaRPr lang="sq-AL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D1E00DFB-2C03-4729-AB24-0ADA44C1FD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18306" y="3101618"/>
            <a:ext cx="1463784" cy="702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46070" cy="610821"/>
          </a:xfrm>
        </p:spPr>
        <p:txBody>
          <a:bodyPr>
            <a:noAutofit/>
          </a:bodyPr>
          <a:lstStyle>
            <a:lvl1pPr algn="r">
              <a:defRPr sz="48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596540"/>
            <a:ext cx="8246070" cy="4886560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tx1"/>
                </a:solidFill>
              </a:defRPr>
            </a:lvl1pPr>
            <a:lvl2pPr algn="l">
              <a:defRPr sz="3600">
                <a:solidFill>
                  <a:srgbClr val="0070C0"/>
                </a:solidFill>
              </a:defRPr>
            </a:lvl2pPr>
            <a:lvl3pPr algn="l">
              <a:defRPr sz="3200">
                <a:solidFill>
                  <a:schemeClr val="tx1"/>
                </a:solidFill>
              </a:defRPr>
            </a:lvl3pPr>
            <a:lvl4pPr algn="l">
              <a:defRPr sz="3200">
                <a:solidFill>
                  <a:srgbClr val="C00000"/>
                </a:solidFill>
              </a:defRPr>
            </a:lvl4pPr>
            <a:lvl5pPr algn="l">
              <a:defRPr sz="3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4176-3967-4293-BDFE-8525F81F29F9}" type="datetimeFigureOut">
              <a:rPr lang="en-US" smtClean="0"/>
              <a:pPr/>
              <a:t>9/27/2020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8E72-4D2F-45C9-945F-3636E19BCCEB}" type="slidenum">
              <a:rPr lang="sq-AL" smtClean="0"/>
              <a:pPr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4130" y="374900"/>
            <a:ext cx="6108200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4130" y="1443836"/>
            <a:ext cx="6108200" cy="4834119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4176-3967-4293-BDFE-8525F81F29F9}" type="datetimeFigureOut">
              <a:rPr lang="en-US" smtClean="0"/>
              <a:pPr/>
              <a:t>9/27/2020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8E72-4D2F-45C9-945F-3636E19BCCEB}" type="slidenum">
              <a:rPr lang="sq-AL" smtClean="0"/>
              <a:pPr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4176-3967-4293-BDFE-8525F81F29F9}" type="datetimeFigureOut">
              <a:rPr lang="en-US" smtClean="0"/>
              <a:pPr/>
              <a:t>9/27/2020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8E72-4D2F-45C9-945F-3636E19BCCEB}" type="slidenum">
              <a:rPr lang="sq-AL" smtClean="0"/>
              <a:pPr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4176-3967-4293-BDFE-8525F81F29F9}" type="datetimeFigureOut">
              <a:rPr lang="en-US" smtClean="0"/>
              <a:pPr/>
              <a:t>9/27/2020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8E72-4D2F-45C9-945F-3636E19BCCEB}" type="slidenum">
              <a:rPr lang="sq-AL" smtClean="0"/>
              <a:pPr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1" y="578507"/>
            <a:ext cx="8093365" cy="814427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80" y="1984711"/>
            <a:ext cx="4040188" cy="639763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80" y="2614573"/>
            <a:ext cx="4040188" cy="3035059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2" y="1984711"/>
            <a:ext cx="4041775" cy="639763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2" y="2614573"/>
            <a:ext cx="4041775" cy="3035059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4176-3967-4293-BDFE-8525F81F29F9}" type="datetimeFigureOut">
              <a:rPr lang="en-US" smtClean="0"/>
              <a:pPr/>
              <a:t>9/27/2020</a:t>
            </a:fld>
            <a:endParaRPr lang="sq-A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8E72-4D2F-45C9-945F-3636E19BCCEB}" type="slidenum">
              <a:rPr lang="sq-AL" smtClean="0"/>
              <a:pPr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4176-3967-4293-BDFE-8525F81F29F9}" type="datetimeFigureOut">
              <a:rPr lang="en-US" smtClean="0"/>
              <a:pPr/>
              <a:t>9/27/2020</a:t>
            </a:fld>
            <a:endParaRPr lang="sq-A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8E72-4D2F-45C9-945F-3636E19BCCEB}" type="slidenum">
              <a:rPr lang="sq-AL" smtClean="0"/>
              <a:pPr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4176-3967-4293-BDFE-8525F81F29F9}" type="datetimeFigureOut">
              <a:rPr lang="en-US" smtClean="0"/>
              <a:pPr/>
              <a:t>9/27/2020</a:t>
            </a:fld>
            <a:endParaRPr lang="sq-A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8E72-4D2F-45C9-945F-3636E19BCCEB}" type="slidenum">
              <a:rPr lang="sq-AL" smtClean="0"/>
              <a:pPr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4176-3967-4293-BDFE-8525F81F29F9}" type="datetimeFigureOut">
              <a:rPr lang="en-US" smtClean="0"/>
              <a:pPr/>
              <a:t>9/27/2020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8E72-4D2F-45C9-945F-3636E19BCCEB}" type="slidenum">
              <a:rPr lang="sq-AL" smtClean="0"/>
              <a:pPr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24176-3967-4293-BDFE-8525F81F29F9}" type="datetimeFigureOut">
              <a:rPr lang="en-US" smtClean="0"/>
              <a:pPr/>
              <a:t>9/27/2020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18E72-4D2F-45C9-945F-3636E19BCCEB}" type="slidenum">
              <a:rPr lang="sq-AL" smtClean="0"/>
              <a:pPr/>
              <a:t>‹#›</a:t>
            </a:fld>
            <a:endParaRPr lang="sq-AL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8A625B-696C-430E-BDD0-827845A7C9D8}"/>
              </a:ext>
            </a:extLst>
          </p:cNvPr>
          <p:cNvSpPr txBox="1"/>
          <p:nvPr/>
        </p:nvSpPr>
        <p:spPr>
          <a:xfrm>
            <a:off x="-9150" y="6951663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rgbClr val="0070C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C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i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8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Sự</a:t>
            </a:r>
            <a:r>
              <a:rPr lang="en-US" sz="8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8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rơi</a:t>
            </a:r>
            <a:r>
              <a:rPr lang="en-US" sz="8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8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tự</a:t>
            </a:r>
            <a:r>
              <a:rPr lang="en-US" sz="8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do</a:t>
            </a:r>
            <a:endParaRPr lang="sq-AL" sz="8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8527" y="6248400"/>
            <a:ext cx="7772400" cy="914400"/>
          </a:xfrm>
        </p:spPr>
        <p:txBody>
          <a:bodyPr>
            <a:normAutofit/>
          </a:bodyPr>
          <a:lstStyle/>
          <a:p>
            <a:r>
              <a:rPr lang="en-US" sz="2200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2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2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Kiều</a:t>
            </a:r>
            <a:r>
              <a:rPr lang="en-US" sz="22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2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Bắc</a:t>
            </a:r>
            <a:endParaRPr lang="en-US" sz="2200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Gia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tốc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rơi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tự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do</a:t>
            </a:r>
            <a:endParaRPr lang="sq-AL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2800" dirty="0" err="1" smtClean="0"/>
              <a:t>Tại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một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nơi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/>
              <a:t>nhất</a:t>
            </a:r>
            <a:r>
              <a:rPr lang="en-US" sz="2800" dirty="0" smtClean="0"/>
              <a:t> </a:t>
            </a:r>
            <a:r>
              <a:rPr lang="en-US" sz="2800" dirty="0" err="1" smtClean="0"/>
              <a:t>định</a:t>
            </a:r>
            <a:r>
              <a:rPr lang="en-US" sz="2800" dirty="0" smtClean="0"/>
              <a:t> </a:t>
            </a:r>
            <a:r>
              <a:rPr lang="en-US" sz="2800" dirty="0" err="1" smtClean="0"/>
              <a:t>trên</a:t>
            </a:r>
            <a:r>
              <a:rPr lang="en-US" sz="2800" dirty="0" smtClean="0"/>
              <a:t> </a:t>
            </a:r>
            <a:r>
              <a:rPr lang="en-US" sz="2800" dirty="0" err="1" smtClean="0"/>
              <a:t>Trái</a:t>
            </a:r>
            <a:r>
              <a:rPr lang="en-US" sz="2800" dirty="0" smtClean="0"/>
              <a:t> </a:t>
            </a:r>
            <a:r>
              <a:rPr lang="en-US" sz="2800" dirty="0" err="1" smtClean="0"/>
              <a:t>Đất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70C0"/>
                </a:solidFill>
              </a:rPr>
              <a:t>ở </a:t>
            </a:r>
            <a:r>
              <a:rPr lang="en-US" sz="2800" dirty="0" err="1" smtClean="0">
                <a:solidFill>
                  <a:srgbClr val="0070C0"/>
                </a:solidFill>
              </a:rPr>
              <a:t>gần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mặt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đất</a:t>
            </a:r>
            <a:r>
              <a:rPr lang="en-US" sz="2800" dirty="0" smtClean="0"/>
              <a:t>,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vật</a:t>
            </a:r>
            <a:r>
              <a:rPr lang="en-US" sz="2800" dirty="0" smtClean="0"/>
              <a:t> </a:t>
            </a:r>
            <a:r>
              <a:rPr lang="en-US" sz="2800" dirty="0" err="1" smtClean="0"/>
              <a:t>đều</a:t>
            </a:r>
            <a:r>
              <a:rPr lang="en-US" sz="2800" dirty="0" smtClean="0"/>
              <a:t> </a:t>
            </a:r>
            <a:r>
              <a:rPr lang="en-US" sz="2800" dirty="0" err="1" smtClean="0"/>
              <a:t>rơi</a:t>
            </a:r>
            <a:r>
              <a:rPr lang="en-US" sz="2800" dirty="0" smtClean="0"/>
              <a:t> </a:t>
            </a:r>
            <a:r>
              <a:rPr lang="en-US" sz="2800" dirty="0" err="1" smtClean="0"/>
              <a:t>với</a:t>
            </a:r>
            <a:r>
              <a:rPr lang="en-US" sz="2800" dirty="0" smtClean="0"/>
              <a:t> </a:t>
            </a:r>
            <a:r>
              <a:rPr lang="en-US" sz="2800" dirty="0" err="1" smtClean="0"/>
              <a:t>cùng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gia</a:t>
            </a:r>
            <a:r>
              <a:rPr lang="en-US" sz="2800" dirty="0" smtClean="0"/>
              <a:t> </a:t>
            </a:r>
            <a:r>
              <a:rPr lang="en-US" sz="2800" dirty="0" err="1" smtClean="0"/>
              <a:t>tốc</a:t>
            </a:r>
            <a:r>
              <a:rPr lang="en-US" sz="2800" dirty="0" smtClean="0"/>
              <a:t> g.</a:t>
            </a:r>
          </a:p>
          <a:p>
            <a:pPr lvl="1">
              <a:lnSpc>
                <a:spcPct val="150000"/>
              </a:lnSpc>
              <a:buFont typeface="Wingdings"/>
              <a:buChar char="ð"/>
            </a:pPr>
            <a:r>
              <a:rPr lang="en-US" sz="2800" dirty="0" smtClean="0">
                <a:solidFill>
                  <a:schemeClr val="tx1"/>
                </a:solidFill>
                <a:sym typeface="Wingdings"/>
              </a:rPr>
              <a:t>ở </a:t>
            </a:r>
            <a:r>
              <a:rPr lang="en-US" sz="2800" dirty="0" err="1" smtClean="0">
                <a:solidFill>
                  <a:schemeClr val="tx1"/>
                </a:solidFill>
                <a:sym typeface="Wingdings"/>
              </a:rPr>
              <a:t>các</a:t>
            </a:r>
            <a:r>
              <a:rPr lang="en-US" sz="2800" dirty="0" smtClean="0">
                <a:solidFill>
                  <a:schemeClr val="tx1"/>
                </a:solidFill>
                <a:sym typeface="Wingdings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sym typeface="Wingdings"/>
              </a:rPr>
              <a:t>địa</a:t>
            </a:r>
            <a:r>
              <a:rPr lang="en-US" sz="2800" dirty="0" smtClean="0">
                <a:solidFill>
                  <a:schemeClr val="tx1"/>
                </a:solidFill>
                <a:sym typeface="Wingdings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sym typeface="Wingdings"/>
              </a:rPr>
              <a:t>điểm</a:t>
            </a:r>
            <a:r>
              <a:rPr lang="en-US" sz="2800" dirty="0" smtClean="0">
                <a:solidFill>
                  <a:schemeClr val="tx1"/>
                </a:solidFill>
                <a:sym typeface="Wingdings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sym typeface="Wingdings"/>
              </a:rPr>
              <a:t>khác</a:t>
            </a:r>
            <a:r>
              <a:rPr lang="en-US" sz="2800" dirty="0" smtClean="0">
                <a:solidFill>
                  <a:schemeClr val="tx1"/>
                </a:solidFill>
                <a:sym typeface="Wingdings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sym typeface="Wingdings"/>
              </a:rPr>
              <a:t>nhau</a:t>
            </a:r>
            <a:r>
              <a:rPr lang="en-US" sz="2800" dirty="0" smtClean="0">
                <a:solidFill>
                  <a:schemeClr val="tx1"/>
                </a:solidFill>
                <a:sym typeface="Wingdings"/>
              </a:rPr>
              <a:t>, g </a:t>
            </a:r>
            <a:r>
              <a:rPr lang="en-US" sz="2800" dirty="0" err="1" smtClean="0">
                <a:solidFill>
                  <a:schemeClr val="tx1"/>
                </a:solidFill>
                <a:sym typeface="Wingdings"/>
              </a:rPr>
              <a:t>khác</a:t>
            </a:r>
            <a:r>
              <a:rPr lang="en-US" sz="2800" dirty="0" smtClean="0">
                <a:solidFill>
                  <a:schemeClr val="tx1"/>
                </a:solidFill>
                <a:sym typeface="Wingdings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sym typeface="Wingdings"/>
              </a:rPr>
              <a:t>nhau</a:t>
            </a:r>
            <a:endParaRPr lang="en-US" sz="2800" dirty="0" smtClean="0">
              <a:solidFill>
                <a:schemeClr val="tx1"/>
              </a:solidFill>
              <a:sym typeface="Wingdings"/>
            </a:endParaRP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err="1" smtClean="0">
                <a:solidFill>
                  <a:schemeClr val="tx1"/>
                </a:solidFill>
                <a:sym typeface="Wingdings"/>
              </a:rPr>
              <a:t>Trái</a:t>
            </a:r>
            <a:r>
              <a:rPr lang="en-US" sz="2800" dirty="0" smtClean="0">
                <a:solidFill>
                  <a:schemeClr val="tx1"/>
                </a:solidFill>
                <a:sym typeface="Wingdings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sym typeface="Wingdings"/>
              </a:rPr>
              <a:t>Đất</a:t>
            </a:r>
            <a:r>
              <a:rPr lang="en-US" sz="2800" dirty="0" smtClean="0">
                <a:solidFill>
                  <a:schemeClr val="tx1"/>
                </a:solidFill>
                <a:sym typeface="Wingdings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sym typeface="Wingdings"/>
              </a:rPr>
              <a:t>hơi</a:t>
            </a:r>
            <a:r>
              <a:rPr lang="en-US" sz="2800" dirty="0" smtClean="0">
                <a:solidFill>
                  <a:schemeClr val="tx1"/>
                </a:solidFill>
                <a:sym typeface="Wingdings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sym typeface="Wingdings"/>
              </a:rPr>
              <a:t>dẹp</a:t>
            </a:r>
            <a:r>
              <a:rPr lang="en-US" sz="2800" dirty="0" smtClean="0">
                <a:solidFill>
                  <a:schemeClr val="tx1"/>
                </a:solidFill>
                <a:sym typeface="Wingdings"/>
              </a:rPr>
              <a:t> ở 2 </a:t>
            </a:r>
            <a:r>
              <a:rPr lang="en-US" sz="2800" dirty="0" err="1" smtClean="0">
                <a:solidFill>
                  <a:schemeClr val="tx1"/>
                </a:solidFill>
                <a:sym typeface="Wingdings"/>
              </a:rPr>
              <a:t>cực</a:t>
            </a:r>
            <a:r>
              <a:rPr lang="en-US" sz="2800" dirty="0" smtClean="0">
                <a:solidFill>
                  <a:schemeClr val="tx1"/>
                </a:solidFill>
                <a:sym typeface="Wingdings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sym typeface="Wingdings"/>
              </a:rPr>
              <a:t>dẫn</a:t>
            </a:r>
            <a:r>
              <a:rPr lang="en-US" sz="2800" dirty="0" smtClean="0">
                <a:solidFill>
                  <a:schemeClr val="tx1"/>
                </a:solidFill>
                <a:sym typeface="Wingdings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sym typeface="Wingdings"/>
              </a:rPr>
              <a:t>đến</a:t>
            </a:r>
            <a:r>
              <a:rPr lang="en-US" sz="2800" dirty="0" smtClean="0">
                <a:solidFill>
                  <a:schemeClr val="tx1"/>
                </a:solidFill>
                <a:sym typeface="Wingdings"/>
              </a:rPr>
              <a:t> ở </a:t>
            </a:r>
            <a:r>
              <a:rPr lang="en-US" sz="2800" dirty="0" err="1" smtClean="0">
                <a:solidFill>
                  <a:schemeClr val="tx1"/>
                </a:solidFill>
                <a:sym typeface="Wingdings"/>
              </a:rPr>
              <a:t>địa</a:t>
            </a:r>
            <a:r>
              <a:rPr lang="en-US" sz="2800" dirty="0" smtClean="0">
                <a:solidFill>
                  <a:schemeClr val="tx1"/>
                </a:solidFill>
                <a:sym typeface="Wingdings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sym typeface="Wingdings"/>
              </a:rPr>
              <a:t>cực</a:t>
            </a:r>
            <a:r>
              <a:rPr lang="en-US" sz="2800" dirty="0" smtClean="0">
                <a:solidFill>
                  <a:schemeClr val="tx1"/>
                </a:solidFill>
                <a:sym typeface="Wingdings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sym typeface="Wingdings"/>
              </a:rPr>
              <a:t>g</a:t>
            </a:r>
            <a:r>
              <a:rPr lang="en-US" sz="2800" baseline="-25000" dirty="0" err="1" smtClean="0">
                <a:solidFill>
                  <a:schemeClr val="tx1"/>
                </a:solidFill>
                <a:sym typeface="Wingdings"/>
              </a:rPr>
              <a:t>max</a:t>
            </a:r>
            <a:r>
              <a:rPr lang="en-US" sz="2800" dirty="0" smtClean="0">
                <a:solidFill>
                  <a:schemeClr val="tx1"/>
                </a:solidFill>
                <a:sym typeface="Wingdings"/>
              </a:rPr>
              <a:t>, ở </a:t>
            </a:r>
            <a:r>
              <a:rPr lang="en-US" sz="2800" dirty="0" err="1" smtClean="0">
                <a:solidFill>
                  <a:schemeClr val="tx1"/>
                </a:solidFill>
                <a:sym typeface="Wingdings"/>
              </a:rPr>
              <a:t>xích</a:t>
            </a:r>
            <a:r>
              <a:rPr lang="en-US" sz="2800" dirty="0" smtClean="0">
                <a:solidFill>
                  <a:schemeClr val="tx1"/>
                </a:solidFill>
                <a:sym typeface="Wingdings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sym typeface="Wingdings"/>
              </a:rPr>
              <a:t>đạo</a:t>
            </a:r>
            <a:r>
              <a:rPr lang="en-US" sz="2800" dirty="0" smtClean="0">
                <a:solidFill>
                  <a:schemeClr val="tx1"/>
                </a:solidFill>
                <a:sym typeface="Wingdings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sym typeface="Wingdings"/>
              </a:rPr>
              <a:t>g</a:t>
            </a:r>
            <a:r>
              <a:rPr lang="en-US" sz="2800" baseline="-25000" dirty="0" err="1" smtClean="0">
                <a:solidFill>
                  <a:schemeClr val="tx1"/>
                </a:solidFill>
                <a:sym typeface="Wingdings"/>
              </a:rPr>
              <a:t>min</a:t>
            </a:r>
            <a:r>
              <a:rPr lang="en-US" sz="2800" dirty="0" smtClean="0">
                <a:solidFill>
                  <a:schemeClr val="tx1"/>
                </a:solidFill>
                <a:sym typeface="Wingdings"/>
              </a:rPr>
              <a:t>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err="1" smtClean="0">
                <a:solidFill>
                  <a:schemeClr val="tx1"/>
                </a:solidFill>
                <a:sym typeface="Wingdings"/>
              </a:rPr>
              <a:t>Lấy</a:t>
            </a:r>
            <a:r>
              <a:rPr lang="en-US" sz="2800" dirty="0" smtClean="0">
                <a:solidFill>
                  <a:schemeClr val="tx1"/>
                </a:solidFill>
                <a:sym typeface="Wingdings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sym typeface="Wingdings"/>
              </a:rPr>
              <a:t>gần</a:t>
            </a:r>
            <a:r>
              <a:rPr lang="en-US" sz="2800" dirty="0" smtClean="0">
                <a:solidFill>
                  <a:schemeClr val="tx1"/>
                </a:solidFill>
                <a:sym typeface="Wingdings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sym typeface="Wingdings"/>
              </a:rPr>
              <a:t>đúng</a:t>
            </a:r>
            <a:r>
              <a:rPr lang="en-US" sz="2800" dirty="0" smtClean="0">
                <a:solidFill>
                  <a:schemeClr val="tx1"/>
                </a:solidFill>
                <a:sym typeface="Wingdings"/>
              </a:rPr>
              <a:t> g ≈ 9,8 m/s</a:t>
            </a:r>
            <a:r>
              <a:rPr lang="en-US" sz="2800" baseline="30000" dirty="0" smtClean="0">
                <a:solidFill>
                  <a:schemeClr val="tx1"/>
                </a:solidFill>
                <a:sym typeface="Wingdings"/>
              </a:rPr>
              <a:t>2</a:t>
            </a:r>
            <a:r>
              <a:rPr lang="en-US" sz="2800" dirty="0" smtClean="0">
                <a:solidFill>
                  <a:schemeClr val="tx1"/>
                </a:solidFill>
                <a:sym typeface="Wingdings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sym typeface="Wingdings"/>
              </a:rPr>
              <a:t>hoặc</a:t>
            </a:r>
            <a:r>
              <a:rPr lang="en-US" sz="2800" dirty="0" smtClean="0">
                <a:solidFill>
                  <a:schemeClr val="tx1"/>
                </a:solidFill>
                <a:sym typeface="Wingdings"/>
              </a:rPr>
              <a:t> ≈ 10 m/s</a:t>
            </a:r>
            <a:r>
              <a:rPr lang="en-US" sz="2800" baseline="30000" dirty="0" smtClean="0">
                <a:solidFill>
                  <a:schemeClr val="tx1"/>
                </a:solidFill>
                <a:sym typeface="Wingdings"/>
              </a:rPr>
              <a:t>2</a:t>
            </a:r>
          </a:p>
          <a:p>
            <a:pPr lvl="1">
              <a:lnSpc>
                <a:spcPct val="150000"/>
              </a:lnSpc>
              <a:buFont typeface="Wingdings"/>
              <a:buChar char="ð"/>
            </a:pPr>
            <a:r>
              <a:rPr lang="en-US" sz="2800" dirty="0" smtClean="0">
                <a:solidFill>
                  <a:schemeClr val="tx1"/>
                </a:solidFill>
                <a:sym typeface="Wingdings"/>
              </a:rPr>
              <a:t>ở </a:t>
            </a:r>
            <a:r>
              <a:rPr lang="en-US" sz="2800" dirty="0" err="1" smtClean="0">
                <a:solidFill>
                  <a:schemeClr val="tx1"/>
                </a:solidFill>
                <a:sym typeface="Wingdings"/>
              </a:rPr>
              <a:t>các</a:t>
            </a:r>
            <a:r>
              <a:rPr lang="en-US" sz="2800" dirty="0" smtClean="0">
                <a:solidFill>
                  <a:schemeClr val="tx1"/>
                </a:solidFill>
                <a:sym typeface="Wingdings"/>
              </a:rPr>
              <a:t> </a:t>
            </a:r>
            <a:r>
              <a:rPr lang="en-US" sz="2800" dirty="0" err="1" smtClean="0">
                <a:sym typeface="Wingdings"/>
              </a:rPr>
              <a:t>độ</a:t>
            </a:r>
            <a:r>
              <a:rPr lang="en-US" sz="2800" dirty="0" smtClean="0">
                <a:sym typeface="Wingdings"/>
              </a:rPr>
              <a:t> </a:t>
            </a:r>
            <a:r>
              <a:rPr lang="en-US" sz="2800" dirty="0" err="1" smtClean="0">
                <a:sym typeface="Wingdings"/>
              </a:rPr>
              <a:t>cao</a:t>
            </a:r>
            <a:r>
              <a:rPr lang="en-US" sz="2800" dirty="0" smtClean="0">
                <a:sym typeface="Wingdings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sym typeface="Wingdings"/>
              </a:rPr>
              <a:t>hoặc</a:t>
            </a:r>
            <a:r>
              <a:rPr lang="en-US" sz="2800" dirty="0" smtClean="0">
                <a:solidFill>
                  <a:schemeClr val="tx1"/>
                </a:solidFill>
                <a:sym typeface="Wingdings"/>
              </a:rPr>
              <a:t> </a:t>
            </a:r>
            <a:r>
              <a:rPr lang="en-US" sz="2800" dirty="0" err="1" smtClean="0">
                <a:sym typeface="Wingdings"/>
              </a:rPr>
              <a:t>độ</a:t>
            </a:r>
            <a:r>
              <a:rPr lang="en-US" sz="2800" dirty="0" smtClean="0">
                <a:sym typeface="Wingdings"/>
              </a:rPr>
              <a:t> </a:t>
            </a:r>
            <a:r>
              <a:rPr lang="en-US" sz="2800" dirty="0" err="1" smtClean="0">
                <a:sym typeface="Wingdings"/>
              </a:rPr>
              <a:t>sâu</a:t>
            </a:r>
            <a:r>
              <a:rPr lang="en-US" sz="2800" dirty="0" smtClean="0">
                <a:sym typeface="Wingdings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sym typeface="Wingdings"/>
              </a:rPr>
              <a:t>khác</a:t>
            </a:r>
            <a:r>
              <a:rPr lang="en-US" sz="2800" dirty="0" smtClean="0">
                <a:solidFill>
                  <a:schemeClr val="tx1"/>
                </a:solidFill>
                <a:sym typeface="Wingdings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sym typeface="Wingdings"/>
              </a:rPr>
              <a:t>nhau</a:t>
            </a:r>
            <a:r>
              <a:rPr lang="en-US" sz="2800" dirty="0" smtClean="0">
                <a:solidFill>
                  <a:schemeClr val="tx1"/>
                </a:solidFill>
                <a:sym typeface="Wingdings"/>
              </a:rPr>
              <a:t>, g </a:t>
            </a:r>
            <a:r>
              <a:rPr lang="en-US" sz="2800" dirty="0" err="1" smtClean="0">
                <a:solidFill>
                  <a:schemeClr val="tx1"/>
                </a:solidFill>
                <a:sym typeface="Wingdings"/>
              </a:rPr>
              <a:t>khác</a:t>
            </a:r>
            <a:r>
              <a:rPr lang="en-US" sz="2800" dirty="0" smtClean="0">
                <a:solidFill>
                  <a:schemeClr val="tx1"/>
                </a:solidFill>
                <a:sym typeface="Wingdings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sym typeface="Wingdings"/>
              </a:rPr>
              <a:t>nhau</a:t>
            </a:r>
            <a:endParaRPr lang="sq-AL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609600"/>
            <a:ext cx="6264870" cy="610821"/>
          </a:xfrm>
        </p:spPr>
        <p:txBody>
          <a:bodyPr/>
          <a:lstStyle/>
          <a:p>
            <a:pPr algn="ctr"/>
            <a:r>
              <a:rPr lang="en-US" sz="6600" dirty="0" err="1" smtClean="0">
                <a:effectLst/>
              </a:rPr>
              <a:t>Hỏi</a:t>
            </a:r>
            <a:endParaRPr lang="sq-AL" sz="6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Khi</a:t>
            </a:r>
            <a:r>
              <a:rPr lang="en-US" sz="2800" dirty="0" smtClean="0"/>
              <a:t> </a:t>
            </a:r>
            <a:r>
              <a:rPr lang="en-US" sz="2800" dirty="0" err="1" smtClean="0"/>
              <a:t>nào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vật</a:t>
            </a:r>
            <a:r>
              <a:rPr lang="en-US" sz="2800" dirty="0" smtClean="0"/>
              <a:t> </a:t>
            </a:r>
            <a:r>
              <a:rPr lang="en-US" sz="2800" dirty="0" err="1" smtClean="0"/>
              <a:t>rơi</a:t>
            </a:r>
            <a:r>
              <a:rPr lang="en-US" sz="2800" dirty="0" smtClean="0"/>
              <a:t> </a:t>
            </a:r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 smtClean="0"/>
              <a:t>không</a:t>
            </a:r>
            <a:r>
              <a:rPr lang="en-US" sz="2800" dirty="0" smtClean="0"/>
              <a:t> </a:t>
            </a:r>
            <a:r>
              <a:rPr lang="en-US" sz="2800" dirty="0" err="1" smtClean="0"/>
              <a:t>khí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thể</a:t>
            </a:r>
            <a:r>
              <a:rPr lang="en-US" sz="2800" dirty="0" smtClean="0"/>
              <a:t> </a:t>
            </a:r>
            <a:r>
              <a:rPr lang="en-US" sz="2800" dirty="0" err="1" smtClean="0"/>
              <a:t>xem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rơi</a:t>
            </a:r>
            <a:r>
              <a:rPr lang="en-US" sz="2800" dirty="0" smtClean="0"/>
              <a:t> </a:t>
            </a:r>
            <a:r>
              <a:rPr lang="en-US" sz="2800" dirty="0" err="1" smtClean="0"/>
              <a:t>tự</a:t>
            </a:r>
            <a:r>
              <a:rPr lang="en-US" sz="2800" dirty="0" smtClean="0"/>
              <a:t> do?</a:t>
            </a:r>
          </a:p>
          <a:p>
            <a:pPr lvl="1"/>
            <a:r>
              <a:rPr lang="en-US" sz="3200" dirty="0" err="1" smtClean="0"/>
              <a:t>Khi</a:t>
            </a:r>
            <a:r>
              <a:rPr lang="en-US" sz="3200" dirty="0" smtClean="0"/>
              <a:t> </a:t>
            </a:r>
            <a:r>
              <a:rPr lang="en-US" sz="3200" dirty="0" err="1" smtClean="0"/>
              <a:t>sức</a:t>
            </a:r>
            <a:r>
              <a:rPr lang="en-US" sz="3200" dirty="0" smtClean="0"/>
              <a:t> </a:t>
            </a:r>
            <a:r>
              <a:rPr lang="en-US" sz="3200" dirty="0" err="1" smtClean="0"/>
              <a:t>cản</a:t>
            </a:r>
            <a:r>
              <a:rPr lang="en-US" sz="3200" dirty="0" smtClean="0"/>
              <a:t> </a:t>
            </a:r>
            <a:r>
              <a:rPr lang="en-US" sz="3200" dirty="0" err="1" smtClean="0"/>
              <a:t>của</a:t>
            </a:r>
            <a:r>
              <a:rPr lang="en-US" sz="3200" dirty="0" smtClean="0"/>
              <a:t> </a:t>
            </a:r>
            <a:r>
              <a:rPr lang="en-US" sz="3200" dirty="0" err="1" smtClean="0"/>
              <a:t>không</a:t>
            </a:r>
            <a:r>
              <a:rPr lang="en-US" sz="3200" dirty="0" smtClean="0"/>
              <a:t> </a:t>
            </a:r>
            <a:r>
              <a:rPr lang="en-US" sz="3200" dirty="0" err="1" smtClean="0"/>
              <a:t>khí</a:t>
            </a:r>
            <a:r>
              <a:rPr lang="en-US" sz="3200" dirty="0" smtClean="0"/>
              <a:t> </a:t>
            </a:r>
            <a:r>
              <a:rPr lang="en-US" sz="3200" dirty="0" err="1" smtClean="0"/>
              <a:t>không</a:t>
            </a:r>
            <a:r>
              <a:rPr lang="en-US" sz="3200" dirty="0" smtClean="0"/>
              <a:t> </a:t>
            </a:r>
            <a:r>
              <a:rPr lang="en-US" sz="3200" dirty="0" err="1" smtClean="0"/>
              <a:t>đáng</a:t>
            </a:r>
            <a:r>
              <a:rPr lang="en-US" sz="3200" dirty="0" smtClean="0"/>
              <a:t> </a:t>
            </a:r>
            <a:r>
              <a:rPr lang="en-US" sz="3200" dirty="0" err="1" smtClean="0"/>
              <a:t>kể</a:t>
            </a:r>
            <a:r>
              <a:rPr lang="en-US" sz="3200" dirty="0" smtClean="0"/>
              <a:t> so </a:t>
            </a:r>
            <a:r>
              <a:rPr lang="en-US" sz="3200" dirty="0" err="1" smtClean="0"/>
              <a:t>với</a:t>
            </a:r>
            <a:r>
              <a:rPr lang="en-US" sz="3200" dirty="0" smtClean="0"/>
              <a:t> </a:t>
            </a:r>
            <a:r>
              <a:rPr lang="en-US" sz="3200" dirty="0" err="1" smtClean="0"/>
              <a:t>trọng</a:t>
            </a:r>
            <a:r>
              <a:rPr lang="en-US" sz="3200" dirty="0" smtClean="0"/>
              <a:t> </a:t>
            </a:r>
            <a:r>
              <a:rPr lang="en-US" sz="3200" dirty="0" err="1" smtClean="0"/>
              <a:t>lực</a:t>
            </a:r>
            <a:r>
              <a:rPr lang="en-US" sz="3200" dirty="0" smtClean="0"/>
              <a:t> (VD: </a:t>
            </a:r>
            <a:r>
              <a:rPr lang="en-US" sz="3200" dirty="0" err="1" smtClean="0"/>
              <a:t>vật</a:t>
            </a:r>
            <a:r>
              <a:rPr lang="en-US" sz="3200" dirty="0" smtClean="0"/>
              <a:t> </a:t>
            </a:r>
            <a:r>
              <a:rPr lang="en-US" sz="3200" dirty="0" err="1" smtClean="0"/>
              <a:t>nhỏ</a:t>
            </a:r>
            <a:r>
              <a:rPr lang="en-US" sz="3200" dirty="0" smtClean="0"/>
              <a:t> </a:t>
            </a:r>
            <a:r>
              <a:rPr lang="en-US" sz="3200" dirty="0" err="1" smtClean="0"/>
              <a:t>và</a:t>
            </a:r>
            <a:r>
              <a:rPr lang="en-US" sz="3200" dirty="0" smtClean="0"/>
              <a:t> </a:t>
            </a:r>
            <a:r>
              <a:rPr lang="en-US" sz="3200" dirty="0" err="1" smtClean="0"/>
              <a:t>nặng</a:t>
            </a:r>
            <a:r>
              <a:rPr lang="en-US" sz="3200" dirty="0" smtClean="0"/>
              <a:t>, </a:t>
            </a:r>
            <a:r>
              <a:rPr lang="en-US" sz="3200" dirty="0" err="1" smtClean="0"/>
              <a:t>mũi</a:t>
            </a:r>
            <a:r>
              <a:rPr lang="en-US" sz="3200" dirty="0" smtClean="0"/>
              <a:t> </a:t>
            </a:r>
            <a:r>
              <a:rPr lang="en-US" sz="3200" dirty="0" err="1" smtClean="0"/>
              <a:t>nhọn</a:t>
            </a:r>
            <a:r>
              <a:rPr lang="en-US" sz="3200" dirty="0" smtClean="0"/>
              <a:t>, </a:t>
            </a:r>
            <a:r>
              <a:rPr lang="en-US" sz="3200" dirty="0" err="1" smtClean="0"/>
              <a:t>tròn</a:t>
            </a:r>
            <a:r>
              <a:rPr lang="en-US" sz="3200" dirty="0" smtClean="0"/>
              <a:t>...)</a:t>
            </a:r>
          </a:p>
          <a:p>
            <a:r>
              <a:rPr lang="en-US" sz="2800" dirty="0" smtClean="0"/>
              <a:t>Cho </a:t>
            </a:r>
            <a:r>
              <a:rPr lang="en-US" sz="2800" dirty="0" err="1" smtClean="0"/>
              <a:t>ví</a:t>
            </a:r>
            <a:r>
              <a:rPr lang="en-US" sz="2800" dirty="0" smtClean="0"/>
              <a:t> </a:t>
            </a:r>
            <a:r>
              <a:rPr lang="en-US" sz="2800" dirty="0" err="1" smtClean="0"/>
              <a:t>dụ</a:t>
            </a:r>
            <a:r>
              <a:rPr lang="en-US" sz="2800" dirty="0" smtClean="0"/>
              <a:t>?</a:t>
            </a:r>
          </a:p>
          <a:p>
            <a:pPr lvl="1"/>
            <a:r>
              <a:rPr lang="en-US" sz="3200" dirty="0" err="1" smtClean="0"/>
              <a:t>Hòn</a:t>
            </a:r>
            <a:r>
              <a:rPr lang="en-US" sz="3200" dirty="0" smtClean="0"/>
              <a:t> </a:t>
            </a:r>
            <a:r>
              <a:rPr lang="en-US" sz="3200" dirty="0" err="1" smtClean="0"/>
              <a:t>sỏi</a:t>
            </a:r>
            <a:r>
              <a:rPr lang="en-US" sz="3200" dirty="0" smtClean="0"/>
              <a:t>, </a:t>
            </a:r>
            <a:r>
              <a:rPr lang="en-US" sz="3200" dirty="0" err="1" smtClean="0"/>
              <a:t>viên</a:t>
            </a:r>
            <a:r>
              <a:rPr lang="en-US" sz="3200" dirty="0" smtClean="0"/>
              <a:t> bi </a:t>
            </a:r>
            <a:r>
              <a:rPr lang="en-US" sz="3200" dirty="0" err="1" smtClean="0"/>
              <a:t>thép</a:t>
            </a:r>
            <a:r>
              <a:rPr lang="en-US" sz="3200" dirty="0" smtClean="0"/>
              <a:t>, </a:t>
            </a:r>
            <a:r>
              <a:rPr lang="en-US" sz="3200" dirty="0" err="1" smtClean="0"/>
              <a:t>viên</a:t>
            </a:r>
            <a:r>
              <a:rPr lang="en-US" sz="3200" dirty="0" smtClean="0"/>
              <a:t> bi </a:t>
            </a:r>
            <a:r>
              <a:rPr lang="en-US" sz="3200" dirty="0" err="1" smtClean="0"/>
              <a:t>ve</a:t>
            </a:r>
            <a:r>
              <a:rPr lang="en-US" sz="3200" dirty="0" smtClean="0"/>
              <a:t>…</a:t>
            </a:r>
          </a:p>
          <a:p>
            <a:pPr lvl="1"/>
            <a:r>
              <a:rPr lang="en-US" sz="3200" dirty="0" err="1" smtClean="0"/>
              <a:t>Tờ</a:t>
            </a:r>
            <a:r>
              <a:rPr lang="en-US" sz="3200" dirty="0" smtClean="0"/>
              <a:t> </a:t>
            </a:r>
            <a:r>
              <a:rPr lang="en-US" sz="3200" dirty="0" err="1" smtClean="0"/>
              <a:t>giấy</a:t>
            </a:r>
            <a:r>
              <a:rPr lang="en-US" sz="3200" dirty="0" smtClean="0"/>
              <a:t> </a:t>
            </a:r>
            <a:r>
              <a:rPr lang="en-US" sz="3200" dirty="0" err="1" smtClean="0"/>
              <a:t>vo</a:t>
            </a:r>
            <a:r>
              <a:rPr lang="en-US" sz="3200" dirty="0" smtClean="0"/>
              <a:t> </a:t>
            </a:r>
            <a:r>
              <a:rPr lang="en-US" sz="3200" dirty="0" err="1" smtClean="0"/>
              <a:t>chặt</a:t>
            </a:r>
            <a:endParaRPr lang="en-US" sz="3200" dirty="0" smtClean="0"/>
          </a:p>
          <a:p>
            <a:pPr lvl="1"/>
            <a:r>
              <a:rPr lang="en-US" sz="3200" dirty="0" smtClean="0"/>
              <a:t>.....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86800" cy="838200"/>
          </a:xfrm>
        </p:spPr>
        <p:txBody>
          <a:bodyPr/>
          <a:lstStyle/>
          <a:p>
            <a:pPr algn="l"/>
            <a:r>
              <a:rPr lang="en-US" sz="3200" dirty="0" smtClean="0">
                <a:effectLst/>
              </a:rPr>
              <a:t>1. </a:t>
            </a:r>
            <a:r>
              <a:rPr lang="en-US" sz="3200" dirty="0" err="1" smtClean="0">
                <a:effectLst/>
              </a:rPr>
              <a:t>Yếu</a:t>
            </a:r>
            <a:r>
              <a:rPr lang="en-US" sz="3200" dirty="0" smtClean="0">
                <a:effectLst/>
              </a:rPr>
              <a:t> </a:t>
            </a:r>
            <a:r>
              <a:rPr lang="en-US" sz="3200" dirty="0" err="1" smtClean="0">
                <a:effectLst/>
              </a:rPr>
              <a:t>tố</a:t>
            </a:r>
            <a:r>
              <a:rPr lang="en-US" sz="3200" dirty="0" smtClean="0">
                <a:effectLst/>
              </a:rPr>
              <a:t> </a:t>
            </a:r>
            <a:r>
              <a:rPr lang="en-US" sz="3200" dirty="0" err="1" smtClean="0">
                <a:effectLst/>
              </a:rPr>
              <a:t>nào</a:t>
            </a:r>
            <a:r>
              <a:rPr lang="en-US" sz="3200" dirty="0" smtClean="0">
                <a:effectLst/>
              </a:rPr>
              <a:t> </a:t>
            </a:r>
            <a:r>
              <a:rPr lang="en-US" sz="3200" dirty="0" err="1" smtClean="0">
                <a:effectLst/>
              </a:rPr>
              <a:t>ảnh</a:t>
            </a:r>
            <a:r>
              <a:rPr lang="en-US" sz="3200" dirty="0" smtClean="0">
                <a:effectLst/>
              </a:rPr>
              <a:t> </a:t>
            </a:r>
            <a:r>
              <a:rPr lang="en-US" sz="3200" dirty="0" err="1" smtClean="0">
                <a:effectLst/>
              </a:rPr>
              <a:t>hưởng</a:t>
            </a:r>
            <a:r>
              <a:rPr lang="en-US" sz="3200" dirty="0" smtClean="0">
                <a:effectLst/>
              </a:rPr>
              <a:t> </a:t>
            </a:r>
            <a:r>
              <a:rPr lang="en-US" sz="3200" dirty="0" err="1" smtClean="0">
                <a:effectLst/>
              </a:rPr>
              <a:t>tới</a:t>
            </a:r>
            <a:r>
              <a:rPr lang="en-US" sz="3200" dirty="0" smtClean="0">
                <a:effectLst/>
              </a:rPr>
              <a:t> </a:t>
            </a:r>
            <a:r>
              <a:rPr lang="en-US" sz="3200" dirty="0" err="1" smtClean="0">
                <a:effectLst/>
              </a:rPr>
              <a:t>sự</a:t>
            </a:r>
            <a:r>
              <a:rPr lang="en-US" sz="3200" dirty="0" smtClean="0">
                <a:effectLst/>
              </a:rPr>
              <a:t> </a:t>
            </a:r>
            <a:r>
              <a:rPr lang="en-US" sz="3200" dirty="0" err="1" smtClean="0">
                <a:effectLst/>
              </a:rPr>
              <a:t>rơi</a:t>
            </a:r>
            <a:r>
              <a:rPr lang="en-US" sz="3200" dirty="0" smtClean="0">
                <a:effectLst/>
              </a:rPr>
              <a:t> </a:t>
            </a:r>
            <a:r>
              <a:rPr lang="en-US" sz="3200" dirty="0" err="1" smtClean="0">
                <a:effectLst/>
              </a:rPr>
              <a:t>nhanh</a:t>
            </a:r>
            <a:r>
              <a:rPr lang="en-US" sz="3200" dirty="0" smtClean="0">
                <a:effectLst/>
              </a:rPr>
              <a:t>, </a:t>
            </a:r>
            <a:r>
              <a:rPr lang="en-US" sz="3200" dirty="0" err="1" smtClean="0">
                <a:effectLst/>
              </a:rPr>
              <a:t>chậm</a:t>
            </a:r>
            <a:r>
              <a:rPr lang="en-US" sz="3200" dirty="0" smtClean="0">
                <a:effectLst/>
              </a:rPr>
              <a:t> </a:t>
            </a:r>
            <a:r>
              <a:rPr lang="en-US" sz="3200" dirty="0" err="1" smtClean="0">
                <a:effectLst/>
              </a:rPr>
              <a:t>của</a:t>
            </a:r>
            <a:r>
              <a:rPr lang="en-US" sz="3200" dirty="0" smtClean="0">
                <a:effectLst/>
              </a:rPr>
              <a:t> </a:t>
            </a:r>
            <a:r>
              <a:rPr lang="en-US" sz="3200" dirty="0" err="1" smtClean="0">
                <a:effectLst/>
              </a:rPr>
              <a:t>các</a:t>
            </a:r>
            <a:r>
              <a:rPr lang="en-US" sz="3200" dirty="0" smtClean="0">
                <a:effectLst/>
              </a:rPr>
              <a:t> </a:t>
            </a:r>
            <a:r>
              <a:rPr lang="en-US" sz="3200" dirty="0" err="1" smtClean="0">
                <a:effectLst/>
              </a:rPr>
              <a:t>vật</a:t>
            </a:r>
            <a:r>
              <a:rPr lang="en-US" sz="3200" dirty="0" smtClean="0">
                <a:effectLst/>
              </a:rPr>
              <a:t> </a:t>
            </a:r>
            <a:r>
              <a:rPr lang="en-US" sz="3200" dirty="0" err="1" smtClean="0">
                <a:effectLst/>
              </a:rPr>
              <a:t>khác</a:t>
            </a:r>
            <a:r>
              <a:rPr lang="en-US" sz="3200" dirty="0" smtClean="0">
                <a:effectLst/>
              </a:rPr>
              <a:t> </a:t>
            </a:r>
            <a:r>
              <a:rPr lang="en-US" sz="3200" dirty="0" err="1" smtClean="0">
                <a:effectLst/>
              </a:rPr>
              <a:t>nhau</a:t>
            </a:r>
            <a:r>
              <a:rPr lang="en-US" sz="3200" dirty="0" smtClean="0">
                <a:effectLst/>
              </a:rPr>
              <a:t> </a:t>
            </a:r>
            <a:r>
              <a:rPr lang="en-US" sz="3200" dirty="0" err="1" smtClean="0">
                <a:effectLst/>
              </a:rPr>
              <a:t>trong</a:t>
            </a:r>
            <a:r>
              <a:rPr lang="en-US" sz="3200" dirty="0" smtClean="0">
                <a:effectLst/>
              </a:rPr>
              <a:t> </a:t>
            </a:r>
            <a:r>
              <a:rPr lang="en-US" sz="3200" dirty="0" err="1" smtClean="0">
                <a:effectLst/>
              </a:rPr>
              <a:t>không</a:t>
            </a:r>
            <a:r>
              <a:rPr lang="en-US" sz="3200" dirty="0" smtClean="0">
                <a:effectLst/>
              </a:rPr>
              <a:t> </a:t>
            </a:r>
            <a:r>
              <a:rPr lang="en-US" sz="3200" dirty="0" err="1" smtClean="0">
                <a:effectLst/>
              </a:rPr>
              <a:t>khí</a:t>
            </a:r>
            <a:r>
              <a:rPr lang="en-US" sz="3200" dirty="0" smtClean="0">
                <a:effectLst/>
              </a:rPr>
              <a:t>?</a:t>
            </a:r>
            <a:endParaRPr lang="vi-VN" sz="3200" dirty="0">
              <a:effectLst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6325" y="1676400"/>
            <a:ext cx="8686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800" b="1" kern="12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>
                <a:solidFill>
                  <a:srgbClr val="FF0000"/>
                </a:solidFill>
                <a:effectLst/>
              </a:rPr>
              <a:t>2. </a:t>
            </a:r>
            <a:r>
              <a:rPr lang="en-US" sz="3200" dirty="0" err="1" smtClean="0">
                <a:solidFill>
                  <a:srgbClr val="FF0000"/>
                </a:solidFill>
                <a:effectLst/>
              </a:rPr>
              <a:t>Nếu</a:t>
            </a:r>
            <a:r>
              <a:rPr lang="en-US" sz="3200" dirty="0" smtClean="0">
                <a:solidFill>
                  <a:srgbClr val="FF000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ffectLst/>
              </a:rPr>
              <a:t>loại</a:t>
            </a:r>
            <a:r>
              <a:rPr lang="en-US" sz="3200" dirty="0" smtClean="0">
                <a:solidFill>
                  <a:srgbClr val="FF000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ffectLst/>
              </a:rPr>
              <a:t>bỏ</a:t>
            </a:r>
            <a:r>
              <a:rPr lang="en-US" sz="3200" dirty="0" smtClean="0">
                <a:solidFill>
                  <a:srgbClr val="FF000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ffectLst/>
              </a:rPr>
              <a:t>được</a:t>
            </a:r>
            <a:r>
              <a:rPr lang="en-US" sz="3200" dirty="0" smtClean="0">
                <a:solidFill>
                  <a:srgbClr val="FF000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ffectLst/>
              </a:rPr>
              <a:t>ảnh</a:t>
            </a:r>
            <a:r>
              <a:rPr lang="en-US" sz="3200" dirty="0" smtClean="0">
                <a:solidFill>
                  <a:srgbClr val="FF000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ffectLst/>
              </a:rPr>
              <a:t>hưởng</a:t>
            </a:r>
            <a:r>
              <a:rPr lang="en-US" sz="3200" dirty="0" smtClean="0">
                <a:solidFill>
                  <a:srgbClr val="FF000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ffectLst/>
              </a:rPr>
              <a:t>của</a:t>
            </a:r>
            <a:r>
              <a:rPr lang="en-US" sz="3200" dirty="0" smtClean="0">
                <a:solidFill>
                  <a:srgbClr val="FF000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ffectLst/>
              </a:rPr>
              <a:t>không</a:t>
            </a:r>
            <a:r>
              <a:rPr lang="en-US" sz="3200" dirty="0" smtClean="0">
                <a:solidFill>
                  <a:srgbClr val="FF000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ffectLst/>
              </a:rPr>
              <a:t>khí</a:t>
            </a:r>
            <a:r>
              <a:rPr lang="en-US" sz="3200" dirty="0" smtClean="0">
                <a:solidFill>
                  <a:srgbClr val="FF000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ffectLst/>
              </a:rPr>
              <a:t>thì</a:t>
            </a:r>
            <a:r>
              <a:rPr lang="en-US" sz="3200" dirty="0" smtClean="0">
                <a:solidFill>
                  <a:srgbClr val="FF000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ffectLst/>
              </a:rPr>
              <a:t>các</a:t>
            </a:r>
            <a:r>
              <a:rPr lang="en-US" sz="3200" dirty="0" smtClean="0">
                <a:solidFill>
                  <a:srgbClr val="FF000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ffectLst/>
              </a:rPr>
              <a:t>vật</a:t>
            </a:r>
            <a:r>
              <a:rPr lang="en-US" sz="3200" dirty="0" smtClean="0">
                <a:solidFill>
                  <a:srgbClr val="FF000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ffectLst/>
              </a:rPr>
              <a:t>sẽ</a:t>
            </a:r>
            <a:r>
              <a:rPr lang="en-US" sz="3200" dirty="0" smtClean="0">
                <a:solidFill>
                  <a:srgbClr val="FF000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ffectLst/>
              </a:rPr>
              <a:t>rơi</a:t>
            </a:r>
            <a:r>
              <a:rPr lang="en-US" sz="3200" dirty="0" smtClean="0">
                <a:solidFill>
                  <a:srgbClr val="FF000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ffectLst/>
              </a:rPr>
              <a:t>như</a:t>
            </a:r>
            <a:r>
              <a:rPr lang="en-US" sz="3200" dirty="0" smtClean="0">
                <a:solidFill>
                  <a:srgbClr val="FF000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ffectLst/>
              </a:rPr>
              <a:t>thế</a:t>
            </a:r>
            <a:r>
              <a:rPr lang="en-US" sz="3200" dirty="0" smtClean="0">
                <a:solidFill>
                  <a:srgbClr val="FF000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ffectLst/>
              </a:rPr>
              <a:t>nào</a:t>
            </a:r>
            <a:r>
              <a:rPr lang="en-US" sz="3200" dirty="0" smtClean="0">
                <a:solidFill>
                  <a:srgbClr val="FF0000"/>
                </a:solidFill>
                <a:effectLst/>
              </a:rPr>
              <a:t>?</a:t>
            </a:r>
            <a:endParaRPr lang="vi-VN" sz="3200" dirty="0">
              <a:solidFill>
                <a:srgbClr val="FF0000"/>
              </a:solidFill>
              <a:effectLst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6325" y="2690884"/>
            <a:ext cx="8686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800" b="1" kern="12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>
                <a:solidFill>
                  <a:srgbClr val="0070C0"/>
                </a:solidFill>
                <a:effectLst/>
              </a:rPr>
              <a:t>3. </a:t>
            </a:r>
            <a:r>
              <a:rPr lang="en-US" sz="3200" dirty="0" err="1" smtClean="0">
                <a:solidFill>
                  <a:srgbClr val="0070C0"/>
                </a:solidFill>
                <a:effectLst/>
              </a:rPr>
              <a:t>Sự</a:t>
            </a:r>
            <a:r>
              <a:rPr lang="en-US" sz="3200" dirty="0" smtClean="0">
                <a:solidFill>
                  <a:srgbClr val="0070C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effectLst/>
              </a:rPr>
              <a:t>rơi</a:t>
            </a:r>
            <a:r>
              <a:rPr lang="en-US" sz="3200" dirty="0" smtClean="0">
                <a:solidFill>
                  <a:srgbClr val="0070C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effectLst/>
              </a:rPr>
              <a:t>tự</a:t>
            </a:r>
            <a:r>
              <a:rPr lang="en-US" sz="3200" dirty="0" smtClean="0">
                <a:solidFill>
                  <a:srgbClr val="0070C0"/>
                </a:solidFill>
                <a:effectLst/>
              </a:rPr>
              <a:t> do </a:t>
            </a:r>
            <a:r>
              <a:rPr lang="en-US" sz="3200" dirty="0" err="1" smtClean="0">
                <a:solidFill>
                  <a:srgbClr val="0070C0"/>
                </a:solidFill>
                <a:effectLst/>
              </a:rPr>
              <a:t>là</a:t>
            </a:r>
            <a:r>
              <a:rPr lang="en-US" sz="3200" dirty="0" smtClean="0">
                <a:solidFill>
                  <a:srgbClr val="0070C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effectLst/>
              </a:rPr>
              <a:t>gì</a:t>
            </a:r>
            <a:r>
              <a:rPr lang="en-US" sz="3200" dirty="0" smtClean="0">
                <a:solidFill>
                  <a:srgbClr val="0070C0"/>
                </a:solidFill>
                <a:effectLst/>
              </a:rPr>
              <a:t>?</a:t>
            </a:r>
            <a:endParaRPr lang="vi-VN" sz="3200" dirty="0">
              <a:solidFill>
                <a:srgbClr val="0070C0"/>
              </a:solidFill>
              <a:effectLst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50125" y="3505770"/>
            <a:ext cx="8686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800" b="1" kern="12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rgbClr val="00B050"/>
                </a:solidFill>
                <a:effectLst/>
              </a:rPr>
              <a:t>4</a:t>
            </a:r>
            <a:r>
              <a:rPr lang="en-US" sz="3200" dirty="0" smtClean="0">
                <a:solidFill>
                  <a:srgbClr val="00B050"/>
                </a:solidFill>
                <a:effectLst/>
              </a:rPr>
              <a:t>. </a:t>
            </a:r>
            <a:r>
              <a:rPr lang="en-US" sz="3200" dirty="0" err="1" smtClean="0">
                <a:solidFill>
                  <a:srgbClr val="00B050"/>
                </a:solidFill>
                <a:effectLst/>
              </a:rPr>
              <a:t>Nêu</a:t>
            </a:r>
            <a:r>
              <a:rPr lang="en-US" sz="3200" dirty="0" smtClean="0">
                <a:solidFill>
                  <a:srgbClr val="00B05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effectLst/>
              </a:rPr>
              <a:t>các</a:t>
            </a:r>
            <a:r>
              <a:rPr lang="en-US" sz="3200" dirty="0" smtClean="0">
                <a:solidFill>
                  <a:srgbClr val="00B05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effectLst/>
              </a:rPr>
              <a:t>đặc</a:t>
            </a:r>
            <a:r>
              <a:rPr lang="en-US" sz="3200" dirty="0" smtClean="0">
                <a:solidFill>
                  <a:srgbClr val="00B05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effectLst/>
              </a:rPr>
              <a:t>điểm</a:t>
            </a:r>
            <a:r>
              <a:rPr lang="en-US" sz="3200" dirty="0" smtClean="0">
                <a:solidFill>
                  <a:srgbClr val="00B05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effectLst/>
              </a:rPr>
              <a:t>của</a:t>
            </a:r>
            <a:r>
              <a:rPr lang="en-US" sz="3200" dirty="0" smtClean="0">
                <a:solidFill>
                  <a:srgbClr val="00B05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effectLst/>
              </a:rPr>
              <a:t>sự</a:t>
            </a:r>
            <a:r>
              <a:rPr lang="en-US" sz="3200" dirty="0" smtClean="0">
                <a:solidFill>
                  <a:srgbClr val="00B05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effectLst/>
              </a:rPr>
              <a:t>rơi</a:t>
            </a:r>
            <a:r>
              <a:rPr lang="en-US" sz="3200" dirty="0" smtClean="0">
                <a:solidFill>
                  <a:srgbClr val="00B05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effectLst/>
              </a:rPr>
              <a:t>tự</a:t>
            </a:r>
            <a:r>
              <a:rPr lang="en-US" sz="3200" dirty="0" smtClean="0">
                <a:solidFill>
                  <a:srgbClr val="00B050"/>
                </a:solidFill>
                <a:effectLst/>
              </a:rPr>
              <a:t> do?</a:t>
            </a:r>
            <a:endParaRPr lang="vi-VN" sz="3200" dirty="0">
              <a:solidFill>
                <a:srgbClr val="00B050"/>
              </a:solidFill>
              <a:effectLst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50125" y="4495800"/>
            <a:ext cx="8686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800" b="1" kern="12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>
                <a:solidFill>
                  <a:srgbClr val="002060"/>
                </a:solidFill>
                <a:effectLst/>
              </a:rPr>
              <a:t>5. </a:t>
            </a:r>
            <a:r>
              <a:rPr lang="en-US" sz="3200" dirty="0" err="1" smtClean="0">
                <a:solidFill>
                  <a:srgbClr val="002060"/>
                </a:solidFill>
                <a:effectLst/>
              </a:rPr>
              <a:t>Các</a:t>
            </a:r>
            <a:r>
              <a:rPr lang="en-US" sz="3200" dirty="0" smtClean="0">
                <a:solidFill>
                  <a:srgbClr val="00206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effectLst/>
              </a:rPr>
              <a:t>công</a:t>
            </a:r>
            <a:r>
              <a:rPr lang="en-US" sz="3200" dirty="0" smtClean="0">
                <a:solidFill>
                  <a:srgbClr val="00206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effectLst/>
              </a:rPr>
              <a:t>thức</a:t>
            </a:r>
            <a:r>
              <a:rPr lang="en-US" sz="3200" dirty="0" smtClean="0">
                <a:solidFill>
                  <a:srgbClr val="00206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effectLst/>
              </a:rPr>
              <a:t>tính</a:t>
            </a:r>
            <a:r>
              <a:rPr lang="en-US" sz="3200" dirty="0" smtClean="0">
                <a:solidFill>
                  <a:srgbClr val="00206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effectLst/>
              </a:rPr>
              <a:t>vận</a:t>
            </a:r>
            <a:r>
              <a:rPr lang="en-US" sz="3200" dirty="0" smtClean="0">
                <a:solidFill>
                  <a:srgbClr val="00206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effectLst/>
              </a:rPr>
              <a:t>tốc</a:t>
            </a:r>
            <a:r>
              <a:rPr lang="en-US" sz="3200" dirty="0" smtClean="0">
                <a:solidFill>
                  <a:srgbClr val="00206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effectLst/>
              </a:rPr>
              <a:t>và</a:t>
            </a:r>
            <a:r>
              <a:rPr lang="en-US" sz="3200" dirty="0" smtClean="0">
                <a:solidFill>
                  <a:srgbClr val="00206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effectLst/>
              </a:rPr>
              <a:t>quãng</a:t>
            </a:r>
            <a:r>
              <a:rPr lang="en-US" sz="3200" dirty="0" smtClean="0">
                <a:solidFill>
                  <a:srgbClr val="00206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effectLst/>
              </a:rPr>
              <a:t>đường</a:t>
            </a:r>
            <a:r>
              <a:rPr lang="en-US" sz="3200" dirty="0" smtClean="0">
                <a:solidFill>
                  <a:srgbClr val="00206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effectLst/>
              </a:rPr>
              <a:t>đi</a:t>
            </a:r>
            <a:r>
              <a:rPr lang="en-US" sz="3200" dirty="0" smtClean="0">
                <a:solidFill>
                  <a:srgbClr val="00206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effectLst/>
              </a:rPr>
              <a:t>được</a:t>
            </a:r>
            <a:r>
              <a:rPr lang="en-US" sz="3200" dirty="0" smtClean="0">
                <a:solidFill>
                  <a:srgbClr val="00206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effectLst/>
              </a:rPr>
              <a:t>của</a:t>
            </a:r>
            <a:r>
              <a:rPr lang="en-US" sz="3200" dirty="0" smtClean="0">
                <a:solidFill>
                  <a:srgbClr val="00206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effectLst/>
              </a:rPr>
              <a:t>chuyển</a:t>
            </a:r>
            <a:r>
              <a:rPr lang="en-US" sz="3200" dirty="0" smtClean="0">
                <a:solidFill>
                  <a:srgbClr val="00206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effectLst/>
              </a:rPr>
              <a:t>động</a:t>
            </a:r>
            <a:r>
              <a:rPr lang="en-US" sz="3200" dirty="0" smtClean="0">
                <a:solidFill>
                  <a:srgbClr val="00206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effectLst/>
              </a:rPr>
              <a:t>rơi</a:t>
            </a:r>
            <a:r>
              <a:rPr lang="en-US" sz="3200" dirty="0" smtClean="0">
                <a:solidFill>
                  <a:srgbClr val="00206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effectLst/>
              </a:rPr>
              <a:t>tự</a:t>
            </a:r>
            <a:r>
              <a:rPr lang="en-US" sz="3200" dirty="0" smtClean="0">
                <a:solidFill>
                  <a:srgbClr val="002060"/>
                </a:solidFill>
                <a:effectLst/>
              </a:rPr>
              <a:t> do?</a:t>
            </a:r>
            <a:endParaRPr lang="vi-VN" sz="3200" dirty="0">
              <a:solidFill>
                <a:srgbClr val="002060"/>
              </a:solidFill>
              <a:effectLst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50125" y="5638800"/>
            <a:ext cx="8686800" cy="991740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800" b="1" kern="12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>
                <a:solidFill>
                  <a:srgbClr val="FFFF00"/>
                </a:solidFill>
                <a:effectLst/>
              </a:rPr>
              <a:t>6. </a:t>
            </a:r>
            <a:r>
              <a:rPr lang="en-US" sz="3200" dirty="0" err="1" smtClean="0">
                <a:solidFill>
                  <a:srgbClr val="FFFF00"/>
                </a:solidFill>
                <a:effectLst/>
              </a:rPr>
              <a:t>Trong</a:t>
            </a:r>
            <a:r>
              <a:rPr lang="en-US" sz="3200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</a:rPr>
              <a:t>trường</a:t>
            </a:r>
            <a:r>
              <a:rPr lang="en-US" sz="3200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</a:rPr>
              <a:t>hợp</a:t>
            </a:r>
            <a:r>
              <a:rPr lang="en-US" sz="3200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</a:rPr>
              <a:t>nào</a:t>
            </a:r>
            <a:r>
              <a:rPr lang="en-US" sz="3200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</a:rPr>
              <a:t>các</a:t>
            </a:r>
            <a:r>
              <a:rPr lang="en-US" sz="3200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</a:rPr>
              <a:t>vật</a:t>
            </a:r>
            <a:r>
              <a:rPr lang="en-US" sz="3200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</a:rPr>
              <a:t>rơi</a:t>
            </a:r>
            <a:r>
              <a:rPr lang="en-US" sz="3200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</a:rPr>
              <a:t>tự</a:t>
            </a:r>
            <a:r>
              <a:rPr lang="en-US" sz="3200" dirty="0" smtClean="0">
                <a:solidFill>
                  <a:srgbClr val="FFFF00"/>
                </a:solidFill>
                <a:effectLst/>
              </a:rPr>
              <a:t> do </a:t>
            </a:r>
            <a:r>
              <a:rPr lang="en-US" sz="3200" dirty="0" err="1" smtClean="0">
                <a:solidFill>
                  <a:srgbClr val="FFFF00"/>
                </a:solidFill>
                <a:effectLst/>
              </a:rPr>
              <a:t>cùng</a:t>
            </a:r>
            <a:r>
              <a:rPr lang="en-US" sz="3200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</a:rPr>
              <a:t>một</a:t>
            </a:r>
            <a:r>
              <a:rPr lang="en-US" sz="3200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</a:rPr>
              <a:t>gia</a:t>
            </a:r>
            <a:r>
              <a:rPr lang="en-US" sz="3200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</a:rPr>
              <a:t>tốc</a:t>
            </a:r>
            <a:r>
              <a:rPr lang="en-US" sz="3200" dirty="0" smtClean="0">
                <a:solidFill>
                  <a:srgbClr val="FFFF00"/>
                </a:solidFill>
                <a:effectLst/>
              </a:rPr>
              <a:t>? </a:t>
            </a:r>
            <a:r>
              <a:rPr lang="en-US" sz="3200" dirty="0" err="1" smtClean="0">
                <a:solidFill>
                  <a:srgbClr val="FFFF00"/>
                </a:solidFill>
                <a:effectLst/>
              </a:rPr>
              <a:t>Đặc</a:t>
            </a:r>
            <a:r>
              <a:rPr lang="en-US" sz="3200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</a:rPr>
              <a:t>điểm</a:t>
            </a:r>
            <a:r>
              <a:rPr lang="en-US" sz="3200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</a:rPr>
              <a:t>của</a:t>
            </a:r>
            <a:r>
              <a:rPr lang="en-US" sz="3200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</a:rPr>
              <a:t>gia</a:t>
            </a:r>
            <a:r>
              <a:rPr lang="en-US" sz="3200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</a:rPr>
              <a:t>tốc</a:t>
            </a:r>
            <a:r>
              <a:rPr lang="en-US" sz="3200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</a:rPr>
              <a:t>rơi</a:t>
            </a:r>
            <a:r>
              <a:rPr lang="en-US" sz="3200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effectLst/>
              </a:rPr>
              <a:t>tự</a:t>
            </a:r>
            <a:r>
              <a:rPr lang="en-US" sz="3200" dirty="0" smtClean="0">
                <a:solidFill>
                  <a:srgbClr val="FFFF00"/>
                </a:solidFill>
                <a:effectLst/>
              </a:rPr>
              <a:t> do</a:t>
            </a:r>
            <a:endParaRPr lang="vi-VN" sz="3200" dirty="0"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5051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effectLst/>
              </a:rPr>
              <a:t>Sự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rơi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của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các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vật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trong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không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khí</a:t>
            </a:r>
            <a:endParaRPr lang="sq-AL" dirty="0">
              <a:effectLst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596540"/>
            <a:ext cx="8915400" cy="4886560"/>
          </a:xfrm>
        </p:spPr>
        <p:txBody>
          <a:bodyPr>
            <a:normAutofit/>
          </a:bodyPr>
          <a:lstStyle/>
          <a:p>
            <a:r>
              <a:rPr lang="en-US" sz="3000" dirty="0" err="1" smtClean="0"/>
              <a:t>Trong</a:t>
            </a:r>
            <a:r>
              <a:rPr lang="en-US" sz="3000" dirty="0" smtClean="0"/>
              <a:t> </a:t>
            </a:r>
            <a:r>
              <a:rPr lang="en-US" sz="3000" dirty="0" err="1" smtClean="0"/>
              <a:t>không</a:t>
            </a:r>
            <a:r>
              <a:rPr lang="en-US" sz="3000" dirty="0" smtClean="0"/>
              <a:t> </a:t>
            </a:r>
            <a:r>
              <a:rPr lang="en-US" sz="3000" dirty="0" err="1" smtClean="0"/>
              <a:t>khí</a:t>
            </a:r>
            <a:r>
              <a:rPr lang="en-US" sz="3000" dirty="0" smtClean="0"/>
              <a:t> </a:t>
            </a:r>
            <a:r>
              <a:rPr lang="en-US" sz="3000" dirty="0" err="1" smtClean="0"/>
              <a:t>các</a:t>
            </a:r>
            <a:r>
              <a:rPr lang="en-US" sz="3000" dirty="0" smtClean="0"/>
              <a:t> </a:t>
            </a:r>
            <a:r>
              <a:rPr lang="en-US" sz="3000" dirty="0" err="1" smtClean="0"/>
              <a:t>vật</a:t>
            </a:r>
            <a:r>
              <a:rPr lang="en-US" sz="3000" dirty="0" smtClean="0"/>
              <a:t> </a:t>
            </a:r>
            <a:r>
              <a:rPr lang="en-US" sz="3000" dirty="0" err="1" smtClean="0"/>
              <a:t>rơi</a:t>
            </a:r>
            <a:r>
              <a:rPr lang="en-US" sz="3000" dirty="0" smtClean="0"/>
              <a:t> </a:t>
            </a:r>
            <a:r>
              <a:rPr lang="en-US" sz="3000" dirty="0" err="1" smtClean="0"/>
              <a:t>nhanh</a:t>
            </a:r>
            <a:r>
              <a:rPr lang="en-US" sz="3000" dirty="0" smtClean="0"/>
              <a:t>, </a:t>
            </a:r>
            <a:r>
              <a:rPr lang="en-US" sz="3000" dirty="0" err="1" smtClean="0"/>
              <a:t>chậm</a:t>
            </a:r>
            <a:r>
              <a:rPr lang="en-US" sz="3000" dirty="0" smtClean="0"/>
              <a:t> </a:t>
            </a:r>
            <a:r>
              <a:rPr lang="en-US" sz="3000" dirty="0" err="1" smtClean="0"/>
              <a:t>khác</a:t>
            </a:r>
            <a:r>
              <a:rPr lang="en-US" sz="3000" dirty="0" smtClean="0"/>
              <a:t> </a:t>
            </a:r>
            <a:r>
              <a:rPr lang="en-US" sz="3000" dirty="0" err="1" smtClean="0"/>
              <a:t>nhau</a:t>
            </a:r>
            <a:endParaRPr lang="en-US" sz="3000" dirty="0" smtClean="0"/>
          </a:p>
          <a:p>
            <a:pPr>
              <a:buNone/>
            </a:pPr>
            <a:r>
              <a:rPr lang="en-US" sz="3000" dirty="0" smtClean="0"/>
              <a:t>Do: </a:t>
            </a:r>
          </a:p>
          <a:p>
            <a:r>
              <a:rPr lang="en-US" sz="3000" dirty="0" err="1" smtClean="0">
                <a:solidFill>
                  <a:srgbClr val="C00000"/>
                </a:solidFill>
              </a:rPr>
              <a:t>Sức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cản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của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không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khí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/>
              <a:t>tác</a:t>
            </a:r>
            <a:r>
              <a:rPr lang="en-US" sz="3000" dirty="0" smtClean="0"/>
              <a:t> </a:t>
            </a:r>
            <a:r>
              <a:rPr lang="en-US" sz="3000" dirty="0" err="1" smtClean="0"/>
              <a:t>dụng</a:t>
            </a:r>
            <a:r>
              <a:rPr lang="en-US" sz="3000" dirty="0" smtClean="0"/>
              <a:t> </a:t>
            </a:r>
            <a:r>
              <a:rPr lang="en-US" sz="3000" dirty="0" err="1" smtClean="0"/>
              <a:t>lên</a:t>
            </a:r>
            <a:r>
              <a:rPr lang="en-US" sz="3000" dirty="0" smtClean="0"/>
              <a:t> </a:t>
            </a:r>
            <a:r>
              <a:rPr lang="en-US" sz="3000" dirty="0" err="1" smtClean="0"/>
              <a:t>các</a:t>
            </a:r>
            <a:r>
              <a:rPr lang="en-US" sz="3000" dirty="0" smtClean="0"/>
              <a:t> </a:t>
            </a:r>
            <a:r>
              <a:rPr lang="en-US" sz="3000" dirty="0" err="1" smtClean="0"/>
              <a:t>vật</a:t>
            </a:r>
            <a:r>
              <a:rPr lang="en-US" sz="3000" dirty="0" smtClean="0"/>
              <a:t> </a:t>
            </a:r>
            <a:r>
              <a:rPr lang="en-US" sz="3000" dirty="0" err="1" smtClean="0"/>
              <a:t>là</a:t>
            </a:r>
            <a:r>
              <a:rPr lang="en-US" sz="3000" dirty="0" smtClean="0"/>
              <a:t> </a:t>
            </a:r>
            <a:r>
              <a:rPr lang="en-US" sz="3000" dirty="0" err="1" smtClean="0"/>
              <a:t>khác</a:t>
            </a:r>
            <a:r>
              <a:rPr lang="en-US" sz="3000" dirty="0" smtClean="0"/>
              <a:t> </a:t>
            </a:r>
            <a:r>
              <a:rPr lang="en-US" sz="3000" dirty="0" err="1" smtClean="0"/>
              <a:t>nhau</a:t>
            </a:r>
            <a:r>
              <a:rPr lang="en-US" sz="3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7683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nhảy dù, CLB nhảy dù, thể thao mạo hiểm,"/>
          <p:cNvPicPr>
            <a:picLocks noChangeAspect="1" noChangeArrowheads="1"/>
          </p:cNvPicPr>
          <p:nvPr/>
        </p:nvPicPr>
        <p:blipFill>
          <a:blip r:embed="rId2"/>
          <a:srcRect l="13333" t="23711" r="13333" b="10309"/>
          <a:stretch>
            <a:fillRect/>
          </a:stretch>
        </p:blipFill>
        <p:spPr bwMode="auto">
          <a:xfrm>
            <a:off x="3667855" y="4102008"/>
            <a:ext cx="1894745" cy="2755992"/>
          </a:xfrm>
          <a:prstGeom prst="rect">
            <a:avLst/>
          </a:prstGeom>
          <a:noFill/>
        </p:spPr>
      </p:pic>
      <p:pic>
        <p:nvPicPr>
          <p:cNvPr id="1026" name="Picture 2" descr="http://media4.picsearch.com/is?oZg1K_Cfdw5jhutx2X0uzQHm0fLsqLI1CSlZ3UawCyY&amp;height=227"/>
          <p:cNvPicPr>
            <a:picLocks noChangeAspect="1" noChangeArrowheads="1"/>
          </p:cNvPicPr>
          <p:nvPr/>
        </p:nvPicPr>
        <p:blipFill>
          <a:blip r:embed="rId3"/>
          <a:srcRect l="39883" r="6158"/>
          <a:stretch>
            <a:fillRect/>
          </a:stretch>
        </p:blipFill>
        <p:spPr bwMode="auto">
          <a:xfrm>
            <a:off x="7239000" y="1752600"/>
            <a:ext cx="1752600" cy="216217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effectLst/>
              </a:rPr>
              <a:t>Sức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cản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của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không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khí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lên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vật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phụ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thuộc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vào</a:t>
            </a:r>
            <a:r>
              <a:rPr lang="en-US" dirty="0" smtClean="0">
                <a:effectLst/>
              </a:rPr>
              <a:t>:</a:t>
            </a:r>
            <a:endParaRPr lang="sq-AL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Diện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tích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tiếp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xúc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của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vật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với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không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khí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Hình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dáng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của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vật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Độ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nhẵn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bóng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của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vật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Chất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liệu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của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vật</a:t>
            </a:r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sq-AL" dirty="0" smtClean="0">
              <a:solidFill>
                <a:schemeClr val="tx1"/>
              </a:solidFill>
            </a:endParaRPr>
          </a:p>
          <a:p>
            <a:endParaRPr lang="sq-AL" dirty="0"/>
          </a:p>
        </p:txBody>
      </p:sp>
      <p:pic>
        <p:nvPicPr>
          <p:cNvPr id="1028" name="Picture 4" descr="http://media1.picsearch.com/is?GlP4O64zZ351tBXI75DDlkv2oVaMc7HyGhmXnJcxl8k&amp;height=244"/>
          <p:cNvPicPr>
            <a:picLocks noChangeAspect="1" noChangeArrowheads="1"/>
          </p:cNvPicPr>
          <p:nvPr/>
        </p:nvPicPr>
        <p:blipFill>
          <a:blip r:embed="rId4"/>
          <a:srcRect l="9384" t="6557" r="57771" b="50820"/>
          <a:stretch>
            <a:fillRect/>
          </a:stretch>
        </p:blipFill>
        <p:spPr bwMode="auto">
          <a:xfrm>
            <a:off x="5842888" y="2438400"/>
            <a:ext cx="1312985" cy="1219200"/>
          </a:xfrm>
          <a:prstGeom prst="rect">
            <a:avLst/>
          </a:prstGeom>
          <a:noFill/>
        </p:spPr>
      </p:pic>
      <p:pic>
        <p:nvPicPr>
          <p:cNvPr id="1030" name="Picture 6" descr="http://media3.picsearch.com/is?Zo1JTBTMbVHQToXNKs6GbbpzQe-DhTTaMNmMJLl6RBc&amp;height=341"/>
          <p:cNvPicPr>
            <a:picLocks noChangeAspect="1" noChangeArrowheads="1"/>
          </p:cNvPicPr>
          <p:nvPr/>
        </p:nvPicPr>
        <p:blipFill>
          <a:blip r:embed="rId5"/>
          <a:srcRect t="7038" r="11894" b="43695"/>
          <a:stretch>
            <a:fillRect/>
          </a:stretch>
        </p:blipFill>
        <p:spPr bwMode="auto">
          <a:xfrm>
            <a:off x="5715000" y="3977640"/>
            <a:ext cx="3429000" cy="2880360"/>
          </a:xfrm>
          <a:prstGeom prst="rect">
            <a:avLst/>
          </a:prstGeom>
          <a:noFill/>
        </p:spPr>
      </p:pic>
      <p:pic>
        <p:nvPicPr>
          <p:cNvPr id="1034" name="Picture 10" descr="http://ts1.mm.bing.net/th?&amp;id=HN.608045336483332104&amp;w=300&amp;h=300&amp;c=0&amp;pid=1.9&amp;rs=0&amp;p=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" y="4102008"/>
            <a:ext cx="3124200" cy="27559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3200"/>
            <a:ext cx="8229600" cy="1143000"/>
          </a:xfrm>
        </p:spPr>
        <p:txBody>
          <a:bodyPr>
            <a:noAutofit/>
          </a:bodyPr>
          <a:lstStyle/>
          <a:p>
            <a:r>
              <a:rPr lang="en-US" sz="480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Nếu</a:t>
            </a:r>
            <a:r>
              <a:rPr lang="en-US" sz="4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80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loại</a:t>
            </a:r>
            <a:r>
              <a:rPr lang="en-US" sz="4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80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bỏ</a:t>
            </a:r>
            <a:r>
              <a:rPr lang="en-US" sz="4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80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được</a:t>
            </a:r>
            <a:r>
              <a:rPr lang="en-US" sz="4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80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sức</a:t>
            </a:r>
            <a:r>
              <a:rPr lang="en-US" sz="4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80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cản</a:t>
            </a:r>
            <a:r>
              <a:rPr lang="en-US" sz="4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80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của</a:t>
            </a:r>
            <a:r>
              <a:rPr lang="en-US" sz="4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80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không</a:t>
            </a:r>
            <a:r>
              <a:rPr lang="en-US" sz="4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80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khí</a:t>
            </a:r>
            <a:r>
              <a:rPr lang="en-US" sz="4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en-US" sz="480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chuyện</a:t>
            </a:r>
            <a:r>
              <a:rPr lang="en-US" sz="4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80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gì</a:t>
            </a:r>
            <a:r>
              <a:rPr lang="en-US" sz="4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80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sẽ</a:t>
            </a:r>
            <a:r>
              <a:rPr lang="en-US" sz="4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80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xảy</a:t>
            </a:r>
            <a:r>
              <a:rPr lang="en-US" sz="4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80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ra</a:t>
            </a:r>
            <a:r>
              <a:rPr lang="en-US" sz="4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endParaRPr lang="sq-AL" sz="48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46070" cy="610821"/>
          </a:xfrm>
        </p:spPr>
        <p:txBody>
          <a:bodyPr>
            <a:noAutofit/>
          </a:bodyPr>
          <a:lstStyle/>
          <a:p>
            <a:r>
              <a:rPr lang="en-US" sz="5400" dirty="0" err="1" smtClean="0">
                <a:effectLst/>
              </a:rPr>
              <a:t>Sự</a:t>
            </a:r>
            <a:r>
              <a:rPr lang="en-US" sz="5400" dirty="0" smtClean="0">
                <a:effectLst/>
              </a:rPr>
              <a:t> </a:t>
            </a:r>
            <a:r>
              <a:rPr lang="en-US" sz="5400" dirty="0" err="1" smtClean="0">
                <a:effectLst/>
              </a:rPr>
              <a:t>rơi</a:t>
            </a:r>
            <a:r>
              <a:rPr lang="en-US" sz="5400" dirty="0" smtClean="0">
                <a:effectLst/>
              </a:rPr>
              <a:t> </a:t>
            </a:r>
            <a:r>
              <a:rPr lang="en-US" sz="5400" dirty="0" err="1" smtClean="0">
                <a:effectLst/>
              </a:rPr>
              <a:t>của</a:t>
            </a:r>
            <a:r>
              <a:rPr lang="en-US" sz="5400" dirty="0" smtClean="0">
                <a:effectLst/>
              </a:rPr>
              <a:t> </a:t>
            </a:r>
            <a:r>
              <a:rPr lang="en-US" sz="5400" dirty="0" err="1" smtClean="0">
                <a:effectLst/>
              </a:rPr>
              <a:t>các</a:t>
            </a:r>
            <a:r>
              <a:rPr lang="en-US" sz="5400" dirty="0" smtClean="0">
                <a:effectLst/>
              </a:rPr>
              <a:t> </a:t>
            </a:r>
            <a:r>
              <a:rPr lang="en-US" sz="5400" dirty="0" err="1" smtClean="0">
                <a:effectLst/>
              </a:rPr>
              <a:t>vật</a:t>
            </a:r>
            <a:r>
              <a:rPr lang="en-US" sz="5400" dirty="0" smtClean="0">
                <a:effectLst/>
              </a:rPr>
              <a:t> </a:t>
            </a:r>
            <a:r>
              <a:rPr lang="en-US" sz="5400" dirty="0" err="1" smtClean="0">
                <a:effectLst/>
              </a:rPr>
              <a:t>trong</a:t>
            </a:r>
            <a:r>
              <a:rPr lang="en-US" sz="5400" dirty="0" smtClean="0">
                <a:effectLst/>
              </a:rPr>
              <a:t> </a:t>
            </a:r>
            <a:r>
              <a:rPr lang="en-US" sz="5400" dirty="0" err="1" smtClean="0">
                <a:effectLst/>
              </a:rPr>
              <a:t>chân</a:t>
            </a:r>
            <a:r>
              <a:rPr lang="en-US" sz="5400" dirty="0" smtClean="0">
                <a:effectLst/>
              </a:rPr>
              <a:t> </a:t>
            </a:r>
            <a:r>
              <a:rPr lang="en-US" sz="5400" dirty="0" err="1" smtClean="0">
                <a:effectLst/>
              </a:rPr>
              <a:t>không</a:t>
            </a:r>
            <a:endParaRPr lang="sq-AL" sz="54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Autofit/>
          </a:bodyPr>
          <a:lstStyle/>
          <a:p>
            <a:r>
              <a:rPr lang="en-US" dirty="0" err="1" smtClean="0">
                <a:solidFill>
                  <a:srgbClr val="0070C0"/>
                </a:solidFill>
              </a:rPr>
              <a:t>Thí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nghiệm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với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ống</a:t>
            </a:r>
            <a:r>
              <a:rPr lang="en-US" dirty="0" smtClean="0">
                <a:solidFill>
                  <a:srgbClr val="0070C0"/>
                </a:solidFill>
              </a:rPr>
              <a:t> Newton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Thả</a:t>
            </a:r>
            <a:r>
              <a:rPr lang="en-US" dirty="0" smtClean="0"/>
              <a:t> </a:t>
            </a:r>
            <a:r>
              <a:rPr lang="en-US" dirty="0" err="1" smtClean="0"/>
              <a:t>rơi</a:t>
            </a:r>
            <a:r>
              <a:rPr lang="en-US" dirty="0" smtClean="0"/>
              <a:t> 1 </a:t>
            </a:r>
            <a:r>
              <a:rPr lang="en-US" dirty="0" err="1" smtClean="0"/>
              <a:t>cái</a:t>
            </a:r>
            <a:r>
              <a:rPr lang="en-US" dirty="0" smtClean="0"/>
              <a:t> </a:t>
            </a:r>
            <a:r>
              <a:rPr lang="en-US" dirty="0" err="1" smtClean="0"/>
              <a:t>lông</a:t>
            </a:r>
            <a:r>
              <a:rPr lang="en-US" dirty="0" smtClean="0"/>
              <a:t> </a:t>
            </a:r>
            <a:r>
              <a:rPr lang="en-US" dirty="0" err="1" smtClean="0"/>
              <a:t>chim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miếng</a:t>
            </a:r>
            <a:r>
              <a:rPr lang="en-US" dirty="0" smtClean="0"/>
              <a:t> </a:t>
            </a:r>
            <a:r>
              <a:rPr lang="en-US" dirty="0" err="1" smtClean="0"/>
              <a:t>chì</a:t>
            </a:r>
            <a:r>
              <a:rPr lang="en-US" dirty="0" smtClean="0"/>
              <a:t> </a:t>
            </a:r>
            <a:r>
              <a:rPr lang="en-US" dirty="0" err="1" smtClean="0"/>
              <a:t>cùng</a:t>
            </a:r>
            <a:r>
              <a:rPr lang="en-US" dirty="0" smtClean="0"/>
              <a:t> </a:t>
            </a:r>
            <a:r>
              <a:rPr lang="en-US" dirty="0" err="1" smtClean="0"/>
              <a:t>lúc</a:t>
            </a:r>
            <a:r>
              <a:rPr lang="en-US" dirty="0" smtClean="0"/>
              <a:t>, </a:t>
            </a:r>
            <a:r>
              <a:rPr lang="en-US" dirty="0" err="1" smtClean="0"/>
              <a:t>tại</a:t>
            </a:r>
            <a:r>
              <a:rPr lang="en-US" dirty="0" smtClean="0"/>
              <a:t> </a:t>
            </a:r>
            <a:r>
              <a:rPr lang="en-US" dirty="0" err="1" smtClean="0"/>
              <a:t>cùng</a:t>
            </a:r>
            <a:r>
              <a:rPr lang="en-US" dirty="0" smtClean="0"/>
              <a:t> </a:t>
            </a:r>
            <a:r>
              <a:rPr lang="en-US" dirty="0" err="1" smtClean="0"/>
              <a:t>vị</a:t>
            </a:r>
            <a:r>
              <a:rPr lang="en-US" dirty="0" smtClean="0"/>
              <a:t> </a:t>
            </a:r>
            <a:r>
              <a:rPr lang="en-US" dirty="0" err="1" smtClean="0"/>
              <a:t>trí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Ống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chứa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không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khí</a:t>
            </a:r>
            <a:r>
              <a:rPr lang="en-US" dirty="0" smtClean="0">
                <a:solidFill>
                  <a:srgbClr val="0070C0"/>
                </a:solidFill>
              </a:rPr>
              <a:t>: 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chemeClr val="tx1"/>
                </a:solidFill>
              </a:rPr>
              <a:t>Miếng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chì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rơi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nhanh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hơn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lông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chim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Ống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hút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chân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không</a:t>
            </a:r>
            <a:r>
              <a:rPr lang="en-US" dirty="0" smtClean="0">
                <a:solidFill>
                  <a:srgbClr val="0070C0"/>
                </a:solidFill>
              </a:rPr>
              <a:t>: 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C00000"/>
                </a:solidFill>
              </a:rPr>
              <a:t>Các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vật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rơi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như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nhau</a:t>
            </a:r>
            <a:r>
              <a:rPr lang="en-US" dirty="0" smtClean="0">
                <a:solidFill>
                  <a:srgbClr val="C0000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46070" cy="610821"/>
          </a:xfrm>
        </p:spPr>
        <p:txBody>
          <a:bodyPr>
            <a:noAutofit/>
          </a:bodyPr>
          <a:lstStyle/>
          <a:p>
            <a:r>
              <a:rPr lang="en-US" sz="5400" dirty="0" err="1" smtClean="0">
                <a:effectLst/>
              </a:rPr>
              <a:t>Sự</a:t>
            </a:r>
            <a:r>
              <a:rPr lang="en-US" sz="5400" dirty="0" smtClean="0">
                <a:effectLst/>
              </a:rPr>
              <a:t> </a:t>
            </a:r>
            <a:r>
              <a:rPr lang="en-US" sz="5400" dirty="0" err="1" smtClean="0">
                <a:effectLst/>
              </a:rPr>
              <a:t>rơi</a:t>
            </a:r>
            <a:r>
              <a:rPr lang="en-US" sz="5400" dirty="0" smtClean="0">
                <a:effectLst/>
              </a:rPr>
              <a:t> </a:t>
            </a:r>
            <a:r>
              <a:rPr lang="en-US" sz="5400" dirty="0" err="1" smtClean="0">
                <a:effectLst/>
              </a:rPr>
              <a:t>của</a:t>
            </a:r>
            <a:r>
              <a:rPr lang="en-US" sz="5400" dirty="0" smtClean="0">
                <a:effectLst/>
              </a:rPr>
              <a:t> </a:t>
            </a:r>
            <a:r>
              <a:rPr lang="en-US" sz="5400" dirty="0" err="1" smtClean="0">
                <a:effectLst/>
              </a:rPr>
              <a:t>các</a:t>
            </a:r>
            <a:r>
              <a:rPr lang="en-US" sz="5400" dirty="0" smtClean="0">
                <a:effectLst/>
              </a:rPr>
              <a:t> </a:t>
            </a:r>
            <a:r>
              <a:rPr lang="en-US" sz="5400" dirty="0" err="1" smtClean="0">
                <a:effectLst/>
              </a:rPr>
              <a:t>vật</a:t>
            </a:r>
            <a:r>
              <a:rPr lang="en-US" sz="5400" dirty="0" smtClean="0">
                <a:effectLst/>
              </a:rPr>
              <a:t> </a:t>
            </a:r>
            <a:r>
              <a:rPr lang="en-US" sz="5400" dirty="0" err="1" smtClean="0">
                <a:effectLst/>
              </a:rPr>
              <a:t>trong</a:t>
            </a:r>
            <a:r>
              <a:rPr lang="en-US" sz="5400" dirty="0" smtClean="0">
                <a:effectLst/>
              </a:rPr>
              <a:t> </a:t>
            </a:r>
            <a:r>
              <a:rPr lang="en-US" sz="5400" dirty="0" err="1" smtClean="0">
                <a:effectLst/>
              </a:rPr>
              <a:t>chân</a:t>
            </a:r>
            <a:r>
              <a:rPr lang="en-US" sz="5400" dirty="0" smtClean="0">
                <a:effectLst/>
              </a:rPr>
              <a:t> </a:t>
            </a:r>
            <a:r>
              <a:rPr lang="en-US" sz="5400" dirty="0" err="1" smtClean="0">
                <a:effectLst/>
              </a:rPr>
              <a:t>không</a:t>
            </a:r>
            <a:endParaRPr lang="sq-AL" sz="54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Autofit/>
          </a:bodyPr>
          <a:lstStyle/>
          <a:p>
            <a:r>
              <a:rPr lang="en-US" sz="3600" dirty="0" err="1" smtClean="0">
                <a:solidFill>
                  <a:srgbClr val="C00000"/>
                </a:solidFill>
              </a:rPr>
              <a:t>Kết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luận</a:t>
            </a:r>
            <a:r>
              <a:rPr lang="en-US" sz="3600" dirty="0" smtClean="0">
                <a:solidFill>
                  <a:srgbClr val="C00000"/>
                </a:solidFill>
              </a:rPr>
              <a:t>: </a:t>
            </a:r>
          </a:p>
          <a:p>
            <a:pPr lvl="1"/>
            <a:r>
              <a:rPr lang="en-US" sz="4000" dirty="0" err="1" smtClean="0">
                <a:solidFill>
                  <a:schemeClr val="tx1"/>
                </a:solidFill>
              </a:rPr>
              <a:t>Khi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không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chịu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lực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cản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của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không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khí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thì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các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vật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rơi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như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nhau</a:t>
            </a:r>
            <a:r>
              <a:rPr lang="en-US" sz="4000" dirty="0" smtClean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28763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 err="1" smtClean="0">
                <a:effectLst/>
              </a:rPr>
              <a:t>Sự</a:t>
            </a:r>
            <a:r>
              <a:rPr lang="en-US" sz="5400" dirty="0" smtClean="0">
                <a:effectLst/>
              </a:rPr>
              <a:t> </a:t>
            </a:r>
            <a:r>
              <a:rPr lang="en-US" sz="5400" dirty="0" err="1" smtClean="0">
                <a:effectLst/>
              </a:rPr>
              <a:t>rơi</a:t>
            </a:r>
            <a:r>
              <a:rPr lang="en-US" sz="5400" dirty="0" smtClean="0">
                <a:effectLst/>
              </a:rPr>
              <a:t> </a:t>
            </a:r>
            <a:r>
              <a:rPr lang="en-US" sz="5400" dirty="0" err="1" smtClean="0">
                <a:effectLst/>
              </a:rPr>
              <a:t>tự</a:t>
            </a:r>
            <a:r>
              <a:rPr lang="en-US" sz="5400" dirty="0" smtClean="0">
                <a:effectLst/>
              </a:rPr>
              <a:t> do</a:t>
            </a:r>
            <a:endParaRPr lang="sq-AL" sz="54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dirty="0" err="1" smtClean="0">
                <a:solidFill>
                  <a:srgbClr val="0070C0"/>
                </a:solidFill>
              </a:rPr>
              <a:t>Định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nghĩa</a:t>
            </a:r>
            <a:r>
              <a:rPr lang="en-US" dirty="0" smtClean="0">
                <a:solidFill>
                  <a:srgbClr val="0070C0"/>
                </a:solidFill>
              </a:rPr>
              <a:t>: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sự</a:t>
            </a:r>
            <a:r>
              <a:rPr lang="en-US" dirty="0" smtClean="0"/>
              <a:t> </a:t>
            </a:r>
            <a:r>
              <a:rPr lang="en-US" dirty="0" err="1" smtClean="0"/>
              <a:t>rơi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chỉ</a:t>
            </a:r>
            <a:r>
              <a:rPr lang="en-US" dirty="0" smtClean="0"/>
              <a:t> </a:t>
            </a:r>
            <a:r>
              <a:rPr lang="en-US" dirty="0" err="1" smtClean="0"/>
              <a:t>dưới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trọng</a:t>
            </a:r>
            <a:r>
              <a:rPr lang="en-US" dirty="0" smtClean="0"/>
              <a:t> </a:t>
            </a:r>
            <a:r>
              <a:rPr lang="en-US" dirty="0" err="1" smtClean="0"/>
              <a:t>lực</a:t>
            </a:r>
            <a:r>
              <a:rPr lang="en-US" dirty="0" smtClean="0"/>
              <a:t>.</a:t>
            </a:r>
          </a:p>
          <a:p>
            <a:r>
              <a:rPr lang="en-US" dirty="0" err="1" smtClean="0">
                <a:solidFill>
                  <a:srgbClr val="0070C0"/>
                </a:solidFill>
              </a:rPr>
              <a:t>Đặc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điểm</a:t>
            </a:r>
            <a:r>
              <a:rPr lang="en-US" dirty="0" smtClean="0">
                <a:solidFill>
                  <a:srgbClr val="0070C0"/>
                </a:solidFill>
              </a:rPr>
              <a:t>:</a:t>
            </a:r>
          </a:p>
          <a:p>
            <a:pPr lvl="1"/>
            <a:r>
              <a:rPr lang="en-US" sz="3200" dirty="0" err="1" smtClean="0">
                <a:solidFill>
                  <a:schemeClr val="tx1"/>
                </a:solidFill>
              </a:rPr>
              <a:t>Phương</a:t>
            </a:r>
            <a:r>
              <a:rPr lang="en-US" sz="3200" dirty="0" smtClean="0">
                <a:solidFill>
                  <a:schemeClr val="tx1"/>
                </a:solidFill>
              </a:rPr>
              <a:t>: </a:t>
            </a:r>
            <a:r>
              <a:rPr lang="en-US" sz="3200" dirty="0" err="1" smtClean="0">
                <a:solidFill>
                  <a:schemeClr val="tx1"/>
                </a:solidFill>
              </a:rPr>
              <a:t>thẳng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đứng</a:t>
            </a:r>
            <a:r>
              <a:rPr lang="en-US" sz="3200" dirty="0" smtClean="0">
                <a:solidFill>
                  <a:schemeClr val="tx1"/>
                </a:solidFill>
              </a:rPr>
              <a:t> (</a:t>
            </a:r>
            <a:r>
              <a:rPr lang="en-US" sz="3200" dirty="0" err="1" smtClean="0">
                <a:solidFill>
                  <a:schemeClr val="tx1"/>
                </a:solidFill>
              </a:rPr>
              <a:t>phương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dây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dọi</a:t>
            </a:r>
            <a:r>
              <a:rPr lang="en-US" sz="3200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en-US" sz="3200" dirty="0" err="1" smtClean="0">
                <a:solidFill>
                  <a:schemeClr val="tx1"/>
                </a:solidFill>
              </a:rPr>
              <a:t>Chiều</a:t>
            </a:r>
            <a:r>
              <a:rPr lang="en-US" sz="3200" dirty="0" smtClean="0">
                <a:solidFill>
                  <a:schemeClr val="tx1"/>
                </a:solidFill>
              </a:rPr>
              <a:t>: </a:t>
            </a:r>
            <a:r>
              <a:rPr lang="en-US" sz="3200" dirty="0" err="1" smtClean="0">
                <a:solidFill>
                  <a:schemeClr val="tx1"/>
                </a:solidFill>
              </a:rPr>
              <a:t>từ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trên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xuống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dưới</a:t>
            </a:r>
            <a:endParaRPr lang="en-US" sz="3200" dirty="0" smtClean="0">
              <a:solidFill>
                <a:schemeClr val="tx1"/>
              </a:solidFill>
            </a:endParaRPr>
          </a:p>
          <a:p>
            <a:pPr lvl="1"/>
            <a:r>
              <a:rPr lang="en-US" sz="3200" dirty="0" err="1" smtClean="0">
                <a:solidFill>
                  <a:schemeClr val="tx1"/>
                </a:solidFill>
              </a:rPr>
              <a:t>Là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chuyển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động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thẳng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nhanh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dần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đều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</a:p>
          <a:p>
            <a:pPr marL="57150" indent="0">
              <a:buNone/>
            </a:pPr>
            <a:endParaRPr lang="en-US" sz="2800" dirty="0" smtClean="0">
              <a:solidFill>
                <a:schemeClr val="accent5">
                  <a:lumMod val="50000"/>
                </a:schemeClr>
              </a:solidFill>
              <a:sym typeface="Wingdings"/>
            </a:endParaRPr>
          </a:p>
          <a:p>
            <a:pPr marL="57150" indent="0">
              <a:buNone/>
            </a:pP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sym typeface="Wingdings"/>
              </a:rPr>
              <a:t>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5">
                    <a:lumMod val="50000"/>
                  </a:schemeClr>
                </a:solidFill>
              </a:rPr>
              <a:t>sử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5">
                    <a:lumMod val="50000"/>
                  </a:schemeClr>
                </a:solidFill>
              </a:rPr>
              <a:t>dụng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5">
                    <a:lumMod val="50000"/>
                  </a:schemeClr>
                </a:solidFill>
              </a:rPr>
              <a:t>cùng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5">
                    <a:lumMod val="50000"/>
                  </a:schemeClr>
                </a:solidFill>
              </a:rPr>
              <a:t>hệ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5">
                    <a:lumMod val="50000"/>
                  </a:schemeClr>
                </a:solidFill>
              </a:rPr>
              <a:t>thống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5">
                    <a:lumMod val="50000"/>
                  </a:schemeClr>
                </a:solidFill>
              </a:rPr>
              <a:t>công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5">
                    <a:lumMod val="50000"/>
                  </a:schemeClr>
                </a:solidFill>
              </a:rPr>
              <a:t>thức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5">
                    <a:lumMod val="50000"/>
                  </a:schemeClr>
                </a:solidFill>
              </a:rPr>
              <a:t>của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5">
                    <a:lumMod val="50000"/>
                  </a:schemeClr>
                </a:solidFill>
              </a:rPr>
              <a:t>chuyển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5">
                    <a:lumMod val="50000"/>
                  </a:schemeClr>
                </a:solidFill>
              </a:rPr>
              <a:t>động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5">
                    <a:lumMod val="50000"/>
                  </a:schemeClr>
                </a:solidFill>
              </a:rPr>
              <a:t>thẳng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5">
                    <a:lumMod val="50000"/>
                  </a:schemeClr>
                </a:solidFill>
              </a:rPr>
              <a:t>nhanh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5">
                    <a:lumMod val="50000"/>
                  </a:schemeClr>
                </a:solidFill>
              </a:rPr>
              <a:t>dần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5">
                    <a:lumMod val="50000"/>
                  </a:schemeClr>
                </a:solidFill>
              </a:rPr>
              <a:t>đều</a:t>
            </a:r>
            <a:endParaRPr lang="en-US" sz="28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dirty="0" err="1" smtClean="0">
                <a:effectLst/>
              </a:rPr>
              <a:t>Sự</a:t>
            </a:r>
            <a:r>
              <a:rPr lang="en-US" sz="6000" dirty="0" smtClean="0">
                <a:effectLst/>
              </a:rPr>
              <a:t> </a:t>
            </a:r>
            <a:r>
              <a:rPr lang="en-US" sz="6000" dirty="0" err="1" smtClean="0">
                <a:effectLst/>
              </a:rPr>
              <a:t>rơi</a:t>
            </a:r>
            <a:r>
              <a:rPr lang="en-US" sz="6000" dirty="0" smtClean="0">
                <a:effectLst/>
              </a:rPr>
              <a:t> </a:t>
            </a:r>
            <a:r>
              <a:rPr lang="en-US" sz="6000" dirty="0" err="1" smtClean="0">
                <a:effectLst/>
              </a:rPr>
              <a:t>tự</a:t>
            </a:r>
            <a:r>
              <a:rPr lang="en-US" sz="6000" dirty="0" smtClean="0">
                <a:effectLst/>
              </a:rPr>
              <a:t> do</a:t>
            </a:r>
            <a:endParaRPr lang="sq-AL" sz="60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5029200"/>
          </a:xfrm>
        </p:spPr>
        <p:txBody>
          <a:bodyPr>
            <a:normAutofit/>
          </a:bodyPr>
          <a:lstStyle/>
          <a:p>
            <a:pPr marL="342900" lvl="2" indent="-342900"/>
            <a:r>
              <a:rPr lang="en-US" sz="3200" dirty="0" err="1" smtClean="0">
                <a:solidFill>
                  <a:schemeClr val="accent5">
                    <a:lumMod val="50000"/>
                  </a:schemeClr>
                </a:solidFill>
              </a:rPr>
              <a:t>Hệ</a:t>
            </a:r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5">
                    <a:lumMod val="50000"/>
                  </a:schemeClr>
                </a:solidFill>
              </a:rPr>
              <a:t>thống</a:t>
            </a:r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5">
                    <a:lumMod val="50000"/>
                  </a:schemeClr>
                </a:solidFill>
              </a:rPr>
              <a:t>công</a:t>
            </a:r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5">
                    <a:lumMod val="50000"/>
                  </a:schemeClr>
                </a:solidFill>
              </a:rPr>
              <a:t>thức</a:t>
            </a:r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</a:rPr>
              <a:t>: </a:t>
            </a:r>
          </a:p>
          <a:p>
            <a:pPr marL="800100" lvl="3" indent="-342900"/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2400" baseline="-25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0 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thả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rơi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800100" lvl="3" indent="-342900"/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= g 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rơi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- hay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trọng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/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 =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g.t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2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s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			        t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rơi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/>
              <a:buChar char="ð"/>
            </a:pP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Nếu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thả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rơi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thì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rơi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>
              <a:buNone/>
            </a:pPr>
            <a:endParaRPr lang="sq-A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4231757"/>
              </p:ext>
            </p:extLst>
          </p:nvPr>
        </p:nvGraphicFramePr>
        <p:xfrm>
          <a:off x="2209800" y="4038600"/>
          <a:ext cx="1295400" cy="892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0" name="Equation" r:id="rId3" imgW="571320" imgH="393480" progId="Equation.3">
                  <p:embed/>
                </p:oleObj>
              </mc:Choice>
              <mc:Fallback>
                <p:oleObj name="Equation" r:id="rId3" imgW="57132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038600"/>
                        <a:ext cx="1295400" cy="892387"/>
                      </a:xfrm>
                      <a:prstGeom prst="rect">
                        <a:avLst/>
                      </a:prstGeom>
                      <a:noFill/>
                      <a:ln w="28575" cmpd="dbl">
                        <a:solidFill>
                          <a:srgbClr val="0070C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5195982"/>
              </p:ext>
            </p:extLst>
          </p:nvPr>
        </p:nvGraphicFramePr>
        <p:xfrm>
          <a:off x="7315200" y="4953000"/>
          <a:ext cx="1239572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1" name="Equation" r:id="rId5" imgW="545760" imgH="469800" progId="Equation.3">
                  <p:embed/>
                </p:oleObj>
              </mc:Choice>
              <mc:Fallback>
                <p:oleObj name="Equation" r:id="rId5" imgW="545760" imgH="469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4953000"/>
                        <a:ext cx="1239572" cy="106680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m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170</TotalTime>
  <Words>455</Words>
  <Application>Microsoft Office PowerPoint</Application>
  <PresentationFormat>On-screen Show (4:3)</PresentationFormat>
  <Paragraphs>60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Theme2</vt:lpstr>
      <vt:lpstr>Equation</vt:lpstr>
      <vt:lpstr>Sự rơi tự do</vt:lpstr>
      <vt:lpstr>1. Yếu tố nào ảnh hưởng tới sự rơi nhanh, chậm của các vật khác nhau trong không khí?</vt:lpstr>
      <vt:lpstr>Sự rơi của các vật trong không khí</vt:lpstr>
      <vt:lpstr>Sức cản của không khí lên vật phụ thuộc vào:</vt:lpstr>
      <vt:lpstr>Nếu loại bỏ được sức cản của không khí, chuyện gì sẽ xảy ra?</vt:lpstr>
      <vt:lpstr>Sự rơi của các vật trong chân không</vt:lpstr>
      <vt:lpstr>Sự rơi của các vật trong chân không</vt:lpstr>
      <vt:lpstr>Sự rơi tự do</vt:lpstr>
      <vt:lpstr>Sự rơi tự do</vt:lpstr>
      <vt:lpstr>Gia tốc rơi tự do</vt:lpstr>
      <vt:lpstr>Hỏi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Chuyển động thẳng biến đổi đều</dc:title>
  <dc:creator>Lenovo</dc:creator>
  <cp:lastModifiedBy>KIEUBAC</cp:lastModifiedBy>
  <cp:revision>69</cp:revision>
  <dcterms:created xsi:type="dcterms:W3CDTF">2014-08-23T07:35:52Z</dcterms:created>
  <dcterms:modified xsi:type="dcterms:W3CDTF">2020-09-27T02:25:42Z</dcterms:modified>
</cp:coreProperties>
</file>