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0" r:id="rId2"/>
    <p:sldId id="373" r:id="rId3"/>
    <p:sldId id="302" r:id="rId4"/>
    <p:sldId id="292" r:id="rId5"/>
    <p:sldId id="402" r:id="rId6"/>
    <p:sldId id="334" r:id="rId7"/>
    <p:sldId id="381" r:id="rId8"/>
    <p:sldId id="426" r:id="rId9"/>
    <p:sldId id="405" r:id="rId10"/>
    <p:sldId id="382" r:id="rId11"/>
    <p:sldId id="427" r:id="rId12"/>
    <p:sldId id="428" r:id="rId13"/>
    <p:sldId id="429" r:id="rId14"/>
    <p:sldId id="430" r:id="rId15"/>
    <p:sldId id="432" r:id="rId16"/>
    <p:sldId id="447" r:id="rId17"/>
    <p:sldId id="433" r:id="rId18"/>
    <p:sldId id="434" r:id="rId19"/>
    <p:sldId id="436" r:id="rId20"/>
    <p:sldId id="437" r:id="rId21"/>
    <p:sldId id="442" r:id="rId22"/>
    <p:sldId id="441" r:id="rId23"/>
    <p:sldId id="384" r:id="rId24"/>
    <p:sldId id="385" r:id="rId25"/>
    <p:sldId id="386" r:id="rId26"/>
    <p:sldId id="446" r:id="rId27"/>
    <p:sldId id="388" r:id="rId28"/>
    <p:sldId id="389" r:id="rId29"/>
    <p:sldId id="347" r:id="rId30"/>
    <p:sldId id="422" r:id="rId31"/>
    <p:sldId id="419" r:id="rId32"/>
    <p:sldId id="421" r:id="rId33"/>
    <p:sldId id="315" r:id="rId34"/>
    <p:sldId id="423" r:id="rId35"/>
    <p:sldId id="331" r:id="rId36"/>
    <p:sldId id="295" r:id="rId37"/>
    <p:sldId id="424" r:id="rId38"/>
    <p:sldId id="34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4657"/>
  </p:normalViewPr>
  <p:slideViewPr>
    <p:cSldViewPr snapToGrid="0">
      <p:cViewPr varScale="1">
        <p:scale>
          <a:sx n="60" d="100"/>
          <a:sy n="60" d="100"/>
        </p:scale>
        <p:origin x="97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156095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131384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18</a:t>
            </a:fld>
            <a:endParaRPr lang="en-US"/>
          </a:p>
        </p:txBody>
      </p:sp>
    </p:spTree>
    <p:extLst>
      <p:ext uri="{BB962C8B-B14F-4D97-AF65-F5344CB8AC3E}">
        <p14:creationId xmlns:p14="http://schemas.microsoft.com/office/powerpoint/2010/main" val="134607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27</a:t>
            </a:fld>
            <a:endParaRPr lang="en-US"/>
          </a:p>
        </p:txBody>
      </p:sp>
    </p:spTree>
    <p:extLst>
      <p:ext uri="{BB962C8B-B14F-4D97-AF65-F5344CB8AC3E}">
        <p14:creationId xmlns:p14="http://schemas.microsoft.com/office/powerpoint/2010/main" val="156872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29</a:t>
            </a:fld>
            <a:endParaRPr lang="en-US"/>
          </a:p>
        </p:txBody>
      </p:sp>
    </p:spTree>
    <p:extLst>
      <p:ext uri="{BB962C8B-B14F-4D97-AF65-F5344CB8AC3E}">
        <p14:creationId xmlns:p14="http://schemas.microsoft.com/office/powerpoint/2010/main" val="50480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38</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975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D7889D60-3103-E54C-9167-2287BEE5C81A}"/>
              </a:ext>
            </a:extLst>
          </p:cNvPr>
          <p:cNvSpPr txBox="1"/>
          <p:nvPr userDrawn="1"/>
        </p:nvSpPr>
        <p:spPr>
          <a:xfrm>
            <a:off x="39607" y="6503714"/>
            <a:ext cx="181806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Right On!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1771" y="0"/>
            <a:ext cx="12213771" cy="3868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889D60-3103-E54C-9167-2287BEE5C81A}"/>
              </a:ext>
            </a:extLst>
          </p:cNvPr>
          <p:cNvSpPr txBox="1"/>
          <p:nvPr userDrawn="1"/>
        </p:nvSpPr>
        <p:spPr>
          <a:xfrm>
            <a:off x="165631" y="44302"/>
            <a:ext cx="636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baseline="0">
                <a:solidFill>
                  <a:schemeClr val="bg1"/>
                </a:solidFill>
              </a:rPr>
              <a:t>Unit 4</a:t>
            </a:r>
            <a:endParaRPr lang="en-US" sz="1400" dirty="0">
              <a:solidFill>
                <a:schemeClr val="bg1"/>
              </a:solidFill>
            </a:endParaRPr>
          </a:p>
        </p:txBody>
      </p:sp>
      <p:sp>
        <p:nvSpPr>
          <p:cNvPr id="17" name="TextBox 16">
            <a:extLst>
              <a:ext uri="{FF2B5EF4-FFF2-40B4-BE49-F238E27FC236}">
                <a16:creationId xmlns:a16="http://schemas.microsoft.com/office/drawing/2014/main" id="{D7889D60-3103-E54C-9167-2287BEE5C81A}"/>
              </a:ext>
            </a:extLst>
          </p:cNvPr>
          <p:cNvSpPr txBox="1"/>
          <p:nvPr userDrawn="1"/>
        </p:nvSpPr>
        <p:spPr>
          <a:xfrm>
            <a:off x="10860002" y="12064"/>
            <a:ext cx="22474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 </a:t>
            </a:r>
            <a:endParaRPr lang="en-US" sz="1400" dirty="0">
              <a:solidFill>
                <a:schemeClr val="bg1"/>
              </a:solidFill>
            </a:endParaRPr>
          </a:p>
        </p:txBody>
      </p:sp>
      <p:sp>
        <p:nvSpPr>
          <p:cNvPr id="18" name="TextBox 17">
            <a:extLst>
              <a:ext uri="{FF2B5EF4-FFF2-40B4-BE49-F238E27FC236}">
                <a16:creationId xmlns:a16="http://schemas.microsoft.com/office/drawing/2014/main" id="{D7889D60-3103-E54C-9167-2287BEE5C81A}"/>
              </a:ext>
            </a:extLst>
          </p:cNvPr>
          <p:cNvSpPr txBox="1"/>
          <p:nvPr userDrawn="1"/>
        </p:nvSpPr>
        <p:spPr>
          <a:xfrm>
            <a:off x="10305584" y="24128"/>
            <a:ext cx="193508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baseline="0" dirty="0">
                <a:solidFill>
                  <a:schemeClr val="bg1"/>
                </a:solidFill>
              </a:rPr>
              <a:t>Lesson 4f - Skills (Cont.)</a:t>
            </a:r>
            <a:endParaRPr lang="en-US" sz="1400"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2.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2.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292" cy="6859523"/>
          </a:xfrm>
          <a:prstGeom prst="rect">
            <a:avLst/>
          </a:prstGeom>
        </p:spPr>
      </p:pic>
      <p:sp>
        <p:nvSpPr>
          <p:cNvPr id="5" name="TextBox 4"/>
          <p:cNvSpPr txBox="1"/>
          <p:nvPr/>
        </p:nvSpPr>
        <p:spPr>
          <a:xfrm>
            <a:off x="5055117" y="2321004"/>
            <a:ext cx="6661962" cy="2215991"/>
          </a:xfrm>
          <a:prstGeom prst="rect">
            <a:avLst/>
          </a:prstGeom>
          <a:noFill/>
        </p:spPr>
        <p:txBody>
          <a:bodyPr wrap="square" rtlCol="0">
            <a:spAutoFit/>
          </a:bodyPr>
          <a:lstStyle/>
          <a:p>
            <a:pPr algn="ctr"/>
            <a:r>
              <a:rPr lang="en-US" sz="4600" b="1" dirty="0">
                <a:solidFill>
                  <a:srgbClr val="FF0000"/>
                </a:solidFill>
              </a:rPr>
              <a:t>Unit 4: All things high-tech</a:t>
            </a:r>
          </a:p>
          <a:p>
            <a:pPr algn="ctr"/>
            <a:r>
              <a:rPr lang="en-US" sz="4600" b="1" dirty="0">
                <a:solidFill>
                  <a:srgbClr val="00B050"/>
                </a:solidFill>
              </a:rPr>
              <a:t>Lesson 4f: Skills (Cont.)</a:t>
            </a:r>
          </a:p>
          <a:p>
            <a:pPr algn="ctr"/>
            <a:r>
              <a:rPr lang="en-US" sz="4600" b="1" dirty="0">
                <a:solidFill>
                  <a:srgbClr val="0070C0"/>
                </a:solidFill>
              </a:rPr>
              <a:t>Page 73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0" y="774284"/>
            <a:ext cx="12215959" cy="1200329"/>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action/adventure </a:t>
            </a:r>
            <a:r>
              <a:rPr lang="en-US" sz="3600" i="1" dirty="0">
                <a:solidFill>
                  <a:srgbClr val="FF0000"/>
                </a:solidFill>
              </a:rPr>
              <a:t>/ˈ</a:t>
            </a:r>
            <a:r>
              <a:rPr lang="en-US" sz="3600" i="1" dirty="0" err="1">
                <a:solidFill>
                  <a:srgbClr val="FF0000"/>
                </a:solidFill>
              </a:rPr>
              <a:t>ækʃən</a:t>
            </a:r>
            <a:r>
              <a:rPr lang="en-US" sz="3600" i="1" dirty="0">
                <a:solidFill>
                  <a:srgbClr val="FF0000"/>
                </a:solidFill>
              </a:rPr>
              <a:t>/</a:t>
            </a:r>
            <a:r>
              <a:rPr lang="en-US" sz="3600" i="1" dirty="0"/>
              <a:t>/</a:t>
            </a:r>
            <a:r>
              <a:rPr lang="en-US" sz="3600" i="1" dirty="0">
                <a:solidFill>
                  <a:srgbClr val="FF0000"/>
                </a:solidFill>
              </a:rPr>
              <a:t>/</a:t>
            </a:r>
            <a:r>
              <a:rPr lang="en-US" sz="3600" i="1" dirty="0" err="1">
                <a:solidFill>
                  <a:srgbClr val="FF0000"/>
                </a:solidFill>
              </a:rPr>
              <a:t>ədˈventʃər</a:t>
            </a:r>
            <a:r>
              <a:rPr lang="en-US" sz="3600" i="1" dirty="0">
                <a:solidFill>
                  <a:srgbClr val="FF0000"/>
                </a:solidFill>
              </a:rPr>
              <a:t>/ </a:t>
            </a:r>
            <a:r>
              <a:rPr lang="en-US" sz="3600" i="1" dirty="0"/>
              <a:t>(n): </a:t>
            </a:r>
            <a:r>
              <a:rPr lang="en-US" sz="3600" dirty="0" err="1">
                <a:latin typeface="Calibri" panose="020F0502020204030204" pitchFamily="34" charset="0"/>
                <a:cs typeface="Calibri" panose="020F0502020204030204" pitchFamily="34" charset="0"/>
              </a:rPr>
              <a: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động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mạo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hiểm</a:t>
            </a:r>
            <a:endParaRPr lang="en-US" sz="3600" i="1" dirty="0">
              <a:solidFill>
                <a:srgbClr val="0070C0"/>
              </a:solidFill>
              <a:latin typeface="Calibri" panose="020F0502020204030204" pitchFamily="34" charset="0"/>
              <a:cs typeface="Calibri" panose="020F0502020204030204" pitchFamily="34" charset="0"/>
            </a:endParaRPr>
          </a:p>
        </p:txBody>
      </p:sp>
      <p:sp>
        <p:nvSpPr>
          <p:cNvPr id="28" name="Rectangle 27"/>
          <p:cNvSpPr/>
          <p:nvPr/>
        </p:nvSpPr>
        <p:spPr>
          <a:xfrm>
            <a:off x="1984874" y="12165"/>
            <a:ext cx="836051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Listen and repeat. </a:t>
            </a:r>
            <a:r>
              <a:rPr lang="en-US" sz="2400" b="1" i="1" dirty="0">
                <a:solidFill>
                  <a:srgbClr val="00B0F0"/>
                </a:solidFill>
              </a:rPr>
              <a:t>Click each phrase to hear the sound.</a:t>
            </a:r>
            <a:r>
              <a:rPr lang="en-US" sz="3600" b="1" i="1" dirty="0">
                <a:solidFill>
                  <a:srgbClr val="00B0F0"/>
                </a:solidFill>
              </a:rPr>
              <a:t> </a:t>
            </a:r>
          </a:p>
        </p:txBody>
      </p:sp>
      <p:sp>
        <p:nvSpPr>
          <p:cNvPr id="29" name="TextBox 28"/>
          <p:cNvSpPr txBox="1"/>
          <p:nvPr/>
        </p:nvSpPr>
        <p:spPr>
          <a:xfrm>
            <a:off x="-7068" y="2119471"/>
            <a:ext cx="1219199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a:latin typeface="+mj-lt"/>
              </a:rPr>
              <a:t>problem-solving </a:t>
            </a:r>
            <a:r>
              <a:rPr lang="en-US" sz="3600" i="1">
                <a:solidFill>
                  <a:srgbClr val="FF0000"/>
                </a:solidFill>
                <a:latin typeface="+mj-lt"/>
              </a:rPr>
              <a:t>/ˈprɒbləm ˈsɒlvɪŋ/ </a:t>
            </a:r>
            <a:r>
              <a:rPr lang="en-US" sz="3600" i="1"/>
              <a:t>(n): </a:t>
            </a:r>
            <a:r>
              <a:rPr lang="en-US" sz="3600">
                <a:latin typeface="+mj-lt"/>
                <a:cs typeface="Calibri" panose="020F0502020204030204" pitchFamily="34" charset="0"/>
              </a:rPr>
              <a:t>giải quyết vấn đề</a:t>
            </a:r>
            <a:endParaRPr lang="en-US" sz="3600" i="1" dirty="0">
              <a:solidFill>
                <a:srgbClr val="0070C0"/>
              </a:solidFill>
              <a:latin typeface="+mj-lt"/>
              <a:cs typeface="Calibri" panose="020F0502020204030204" pitchFamily="34" charset="0"/>
            </a:endParaRPr>
          </a:p>
        </p:txBody>
      </p:sp>
      <p:sp>
        <p:nvSpPr>
          <p:cNvPr id="30" name="TextBox 29"/>
          <p:cNvSpPr txBox="1"/>
          <p:nvPr/>
        </p:nvSpPr>
        <p:spPr>
          <a:xfrm>
            <a:off x="14137" y="2859071"/>
            <a:ext cx="1210165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sports </a:t>
            </a:r>
            <a:r>
              <a:rPr lang="en-US" sz="3600" i="1" dirty="0">
                <a:solidFill>
                  <a:srgbClr val="FF0000"/>
                </a:solidFill>
              </a:rPr>
              <a:t>/</a:t>
            </a:r>
            <a:r>
              <a:rPr lang="en-US" sz="3600" i="1" dirty="0" err="1">
                <a:solidFill>
                  <a:srgbClr val="FF0000"/>
                </a:solidFill>
              </a:rPr>
              <a:t>spɔːt</a:t>
            </a:r>
            <a:r>
              <a:rPr lang="en-US" sz="3600" i="1" dirty="0">
                <a:solidFill>
                  <a:srgbClr val="FF0000"/>
                </a:solidFill>
              </a:rPr>
              <a:t>/ </a:t>
            </a:r>
            <a:r>
              <a:rPr lang="en-US" sz="3600" i="1" dirty="0"/>
              <a:t>(n):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thao</a:t>
            </a:r>
            <a:endParaRPr lang="en-US" sz="36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14137" y="3718421"/>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simulation </a:t>
            </a:r>
            <a:r>
              <a:rPr lang="en-US" sz="3600" i="1" dirty="0">
                <a:solidFill>
                  <a:srgbClr val="FF0000"/>
                </a:solidFill>
              </a:rPr>
              <a:t>/ˌ</a:t>
            </a:r>
            <a:r>
              <a:rPr lang="en-US" sz="3600" i="1" dirty="0" err="1">
                <a:solidFill>
                  <a:srgbClr val="FF0000"/>
                </a:solidFill>
              </a:rPr>
              <a:t>sɪmjuˈleɪʃən</a:t>
            </a:r>
            <a:r>
              <a:rPr lang="en-US" sz="3600" i="1" dirty="0">
                <a:solidFill>
                  <a:srgbClr val="FF0000"/>
                </a:solidFill>
              </a:rPr>
              <a:t>/ </a:t>
            </a:r>
            <a:r>
              <a:rPr lang="en-US" sz="3600" i="1" dirty="0"/>
              <a:t>(n): </a:t>
            </a:r>
            <a:r>
              <a:rPr lang="en-US" sz="3600" dirty="0" err="1"/>
              <a:t>sự</a:t>
            </a:r>
            <a:r>
              <a:rPr lang="en-US" sz="3600" i="1" dirty="0"/>
              <a:t> </a:t>
            </a:r>
            <a:r>
              <a:rPr lang="en-US" sz="3600" dirty="0" err="1"/>
              <a:t>mô</a:t>
            </a:r>
            <a:r>
              <a:rPr lang="en-US" sz="3600" dirty="0"/>
              <a:t> </a:t>
            </a:r>
            <a:r>
              <a:rPr lang="en-US" sz="3600" dirty="0" err="1"/>
              <a:t>phỏng</a:t>
            </a:r>
            <a:endParaRPr lang="en-US" sz="36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7068" y="4643479"/>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a:t>strategy </a:t>
            </a:r>
            <a:r>
              <a:rPr lang="en-US" sz="3600" i="1">
                <a:solidFill>
                  <a:srgbClr val="FF0000"/>
                </a:solidFill>
              </a:rPr>
              <a:t>/ˈstrætədʒi/</a:t>
            </a:r>
            <a:r>
              <a:rPr lang="en-US" sz="3600" i="1"/>
              <a:t> (n): </a:t>
            </a:r>
            <a:r>
              <a:rPr lang="en-US" sz="3600"/>
              <a:t>chiến lược</a:t>
            </a:r>
          </a:p>
        </p:txBody>
      </p:sp>
      <p:sp>
        <p:nvSpPr>
          <p:cNvPr id="16" name="TextBox 15"/>
          <p:cNvSpPr txBox="1"/>
          <p:nvPr/>
        </p:nvSpPr>
        <p:spPr>
          <a:xfrm>
            <a:off x="7068" y="5572287"/>
            <a:ext cx="1210165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platform </a:t>
            </a:r>
            <a:r>
              <a:rPr lang="en-US" sz="3600" i="1" dirty="0">
                <a:solidFill>
                  <a:srgbClr val="FF0000"/>
                </a:solidFill>
              </a:rPr>
              <a:t>/ˈ</a:t>
            </a:r>
            <a:r>
              <a:rPr lang="en-US" sz="3600" i="1" dirty="0" err="1">
                <a:solidFill>
                  <a:srgbClr val="FF0000"/>
                </a:solidFill>
              </a:rPr>
              <a:t>plætfɔːm</a:t>
            </a:r>
            <a:r>
              <a:rPr lang="en-US" sz="3600" i="1" dirty="0">
                <a:solidFill>
                  <a:srgbClr val="FF0000"/>
                </a:solidFill>
              </a:rPr>
              <a:t>/ </a:t>
            </a:r>
            <a:r>
              <a:rPr lang="en-US" sz="3600" i="1" dirty="0"/>
              <a:t>(n): </a:t>
            </a:r>
            <a:r>
              <a:rPr lang="en-US" sz="3600" dirty="0"/>
              <a:t>(</a:t>
            </a:r>
            <a:r>
              <a:rPr lang="en-US" sz="3600" dirty="0" err="1"/>
              <a:t>trò</a:t>
            </a:r>
            <a:r>
              <a:rPr lang="en-US" sz="3600" dirty="0"/>
              <a:t> </a:t>
            </a:r>
            <a:r>
              <a:rPr lang="en-US" sz="3600" dirty="0" err="1"/>
              <a:t>chơi</a:t>
            </a:r>
            <a:r>
              <a:rPr lang="en-US" sz="3600" dirty="0"/>
              <a:t>) </a:t>
            </a:r>
            <a:r>
              <a:rPr lang="en-US" sz="3600" dirty="0" err="1"/>
              <a:t>đi</a:t>
            </a:r>
            <a:r>
              <a:rPr lang="en-US" sz="3600" dirty="0"/>
              <a:t> </a:t>
            </a:r>
            <a:r>
              <a:rPr lang="en-US" sz="3600" dirty="0" err="1"/>
              <a:t>cảnh</a:t>
            </a:r>
            <a:endParaRPr lang="en-US" sz="3600" dirty="0"/>
          </a:p>
        </p:txBody>
      </p:sp>
      <p:pic>
        <p:nvPicPr>
          <p:cNvPr id="3" name="action-adven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98400" y="64913"/>
            <a:ext cx="609600" cy="609600"/>
          </a:xfrm>
          <a:prstGeom prst="rect">
            <a:avLst/>
          </a:prstGeom>
        </p:spPr>
      </p:pic>
      <p:pic>
        <p:nvPicPr>
          <p:cNvPr id="4" name="platfor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98400" y="14676"/>
            <a:ext cx="609600" cy="609600"/>
          </a:xfrm>
          <a:prstGeom prst="rect">
            <a:avLst/>
          </a:prstGeom>
        </p:spPr>
      </p:pic>
      <p:pic>
        <p:nvPicPr>
          <p:cNvPr id="5" name="problem-solvi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598400" y="5661"/>
            <a:ext cx="609600" cy="609600"/>
          </a:xfrm>
          <a:prstGeom prst="rect">
            <a:avLst/>
          </a:prstGeom>
        </p:spPr>
      </p:pic>
      <p:pic>
        <p:nvPicPr>
          <p:cNvPr id="6" name="simulation">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598400" y="-63702"/>
            <a:ext cx="609600" cy="609600"/>
          </a:xfrm>
          <a:prstGeom prst="rect">
            <a:avLst/>
          </a:prstGeom>
        </p:spPr>
      </p:pic>
      <p:pic>
        <p:nvPicPr>
          <p:cNvPr id="7" name="sport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2598400" y="-5533"/>
            <a:ext cx="609600" cy="609600"/>
          </a:xfrm>
          <a:prstGeom prst="rect">
            <a:avLst/>
          </a:prstGeom>
        </p:spPr>
      </p:pic>
      <p:pic>
        <p:nvPicPr>
          <p:cNvPr id="15" name="strateg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2598400" y="-36432"/>
            <a:ext cx="609600" cy="609600"/>
          </a:xfrm>
          <a:prstGeom prst="rect">
            <a:avLst/>
          </a:prstGeom>
        </p:spPr>
      </p:pic>
      <p:sp>
        <p:nvSpPr>
          <p:cNvPr id="24" name="Rectangle 23"/>
          <p:cNvSpPr/>
          <p:nvPr/>
        </p:nvSpPr>
        <p:spPr>
          <a:xfrm>
            <a:off x="12350750" y="-63702"/>
            <a:ext cx="857250" cy="1096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047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15"/>
                </p:tgtEl>
              </p:cMediaNode>
            </p:audio>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243" fill="hold"/>
                                        <p:tgtEl>
                                          <p:spTgt spid="3"/>
                                        </p:tgtEl>
                                      </p:cBhvr>
                                    </p:cmd>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60" fill="hold"/>
                                        <p:tgtEl>
                                          <p:spTgt spid="5"/>
                                        </p:tgtEl>
                                      </p:cBhvr>
                                    </p:cmd>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669" fill="hold"/>
                                        <p:tgtEl>
                                          <p:spTgt spid="4"/>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851" fill="hold"/>
                                        <p:tgtEl>
                                          <p:spTgt spid="6"/>
                                        </p:tgtEl>
                                      </p:cBhvr>
                                    </p:cmd>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747" fill="hold"/>
                                        <p:tgtEl>
                                          <p:spTgt spid="15"/>
                                        </p:tgtEl>
                                      </p:cBhvr>
                                    </p:cmd>
                                  </p:childTnLst>
                                </p:cTn>
                              </p:par>
                            </p:childTnLst>
                          </p:cTn>
                        </p:par>
                      </p:childTnLst>
                    </p:cTn>
                  </p:par>
                </p:childTnLst>
              </p:cTn>
              <p:nextCondLst>
                <p:cond evt="onClick" delay="0">
                  <p:tgtEl>
                    <p:spTgt spid="32"/>
                  </p:tgtEl>
                </p:cond>
              </p:nextCondLst>
            </p:seq>
            <p:seq concurrent="1" nextAc="seek">
              <p:cTn id="64" restart="whenNotActive" fill="hold" evtFilter="cancelBubble" nodeType="interactiveSeq">
                <p:stCondLst>
                  <p:cond evt="onClick" delay="0">
                    <p:tgtEl>
                      <p:spTgt spid="3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17" fill="hold"/>
                                        <p:tgtEl>
                                          <p:spTgt spid="7"/>
                                        </p:tgtEl>
                                      </p:cBhvr>
                                    </p:cmd>
                                  </p:childTnLst>
                                </p:cTn>
                              </p:par>
                            </p:childTnLst>
                          </p:cTn>
                        </p:par>
                      </p:childTnLst>
                    </p:cTn>
                  </p:par>
                </p:childTnLst>
              </p:cTn>
              <p:nextCondLst>
                <p:cond evt="onClick" delay="0">
                  <p:tgtEl>
                    <p:spTgt spid="30"/>
                  </p:tgtEl>
                </p:cond>
              </p:nextCondLst>
            </p:seq>
          </p:childTnLst>
        </p:cTn>
      </p:par>
    </p:tnLst>
    <p:bldLst>
      <p:bldP spid="41" grpId="0" animBg="1"/>
      <p:bldP spid="29" grpId="0" animBg="1"/>
      <p:bldP spid="30" grpId="0" animBg="1"/>
      <p:bldP spid="31" grpId="0" animBg="1"/>
      <p:bldP spid="3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0" y="1257013"/>
            <a:ext cx="1221595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FF0000"/>
                </a:solidFill>
              </a:rPr>
              <a:t>/ˈ</a:t>
            </a:r>
            <a:r>
              <a:rPr lang="en-US" sz="3600" i="1" dirty="0" err="1">
                <a:solidFill>
                  <a:srgbClr val="FF0000"/>
                </a:solidFill>
              </a:rPr>
              <a:t>ækʃən</a:t>
            </a:r>
            <a:r>
              <a:rPr lang="en-US" sz="3600" i="1" dirty="0">
                <a:solidFill>
                  <a:srgbClr val="FF0000"/>
                </a:solidFill>
              </a:rPr>
              <a:t>/</a:t>
            </a:r>
            <a:r>
              <a:rPr lang="en-US" sz="3600" i="1" dirty="0"/>
              <a:t>/</a:t>
            </a:r>
            <a:r>
              <a:rPr lang="en-US" sz="3600" i="1" dirty="0">
                <a:solidFill>
                  <a:srgbClr val="FF0000"/>
                </a:solidFill>
              </a:rPr>
              <a:t>/</a:t>
            </a:r>
            <a:r>
              <a:rPr lang="en-US" sz="3600" i="1" dirty="0" err="1">
                <a:solidFill>
                  <a:srgbClr val="FF0000"/>
                </a:solidFill>
              </a:rPr>
              <a:t>ədˈventʃər</a:t>
            </a:r>
            <a:r>
              <a:rPr lang="en-US" sz="3600" i="1" dirty="0">
                <a:solidFill>
                  <a:srgbClr val="FF0000"/>
                </a:solidFill>
              </a:rPr>
              <a:t>/ </a:t>
            </a:r>
            <a:r>
              <a:rPr lang="en-US" sz="3600" i="1" dirty="0"/>
              <a:t>(n): </a:t>
            </a:r>
            <a:r>
              <a:rPr lang="en-US" sz="3600" dirty="0" err="1">
                <a:latin typeface="Calibri" panose="020F0502020204030204" pitchFamily="34" charset="0"/>
                <a:cs typeface="Calibri" panose="020F0502020204030204" pitchFamily="34" charset="0"/>
              </a:rPr>
              <a: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động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mạo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hiểm</a:t>
            </a:r>
            <a:endParaRPr lang="en-US" sz="3600" i="1" dirty="0">
              <a:solidFill>
                <a:srgbClr val="0070C0"/>
              </a:solidFill>
              <a:latin typeface="Calibri" panose="020F0502020204030204" pitchFamily="34" charset="0"/>
              <a:cs typeface="Calibri" panose="020F0502020204030204" pitchFamily="34" charset="0"/>
            </a:endParaRPr>
          </a:p>
        </p:txBody>
      </p:sp>
      <p:sp>
        <p:nvSpPr>
          <p:cNvPr id="29" name="TextBox 28"/>
          <p:cNvSpPr txBox="1"/>
          <p:nvPr/>
        </p:nvSpPr>
        <p:spPr>
          <a:xfrm>
            <a:off x="23960" y="2190805"/>
            <a:ext cx="1219199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a:solidFill>
                  <a:srgbClr val="FF0000"/>
                </a:solidFill>
                <a:latin typeface="+mj-lt"/>
              </a:rPr>
              <a:t>/ˈprɒbləm ˈsɒlvɪŋ/ </a:t>
            </a:r>
            <a:r>
              <a:rPr lang="en-US" sz="3600" i="1"/>
              <a:t>(n): </a:t>
            </a:r>
            <a:r>
              <a:rPr lang="en-US" sz="3600">
                <a:latin typeface="+mj-lt"/>
                <a:cs typeface="Calibri" panose="020F0502020204030204" pitchFamily="34" charset="0"/>
              </a:rPr>
              <a:t>giải quyết vấn đề</a:t>
            </a:r>
            <a:endParaRPr lang="en-US" sz="3600" i="1" dirty="0">
              <a:solidFill>
                <a:srgbClr val="0070C0"/>
              </a:solidFill>
              <a:latin typeface="+mj-lt"/>
              <a:cs typeface="Calibri" panose="020F0502020204030204" pitchFamily="34" charset="0"/>
            </a:endParaRPr>
          </a:p>
        </p:txBody>
      </p:sp>
      <p:sp>
        <p:nvSpPr>
          <p:cNvPr id="30" name="TextBox 29"/>
          <p:cNvSpPr txBox="1"/>
          <p:nvPr/>
        </p:nvSpPr>
        <p:spPr>
          <a:xfrm>
            <a:off x="10322" y="3009281"/>
            <a:ext cx="12181678"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FF0000"/>
                </a:solidFill>
              </a:rPr>
              <a:t>/</a:t>
            </a:r>
            <a:r>
              <a:rPr lang="en-US" sz="3600" i="1" dirty="0" err="1">
                <a:solidFill>
                  <a:srgbClr val="FF0000"/>
                </a:solidFill>
              </a:rPr>
              <a:t>spɔːts</a:t>
            </a:r>
            <a:r>
              <a:rPr lang="en-US" sz="3600" i="1" dirty="0">
                <a:solidFill>
                  <a:srgbClr val="FF0000"/>
                </a:solidFill>
              </a:rPr>
              <a:t>/ </a:t>
            </a:r>
            <a:r>
              <a:rPr lang="en-US" sz="3600" i="1" dirty="0"/>
              <a:t>(n):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thao</a:t>
            </a:r>
            <a:endParaRPr lang="en-US" sz="36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14137" y="3842077"/>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FF0000"/>
                </a:solidFill>
              </a:rPr>
              <a:t>/ˌ</a:t>
            </a:r>
            <a:r>
              <a:rPr lang="en-US" sz="3600" i="1" dirty="0" err="1">
                <a:solidFill>
                  <a:srgbClr val="FF0000"/>
                </a:solidFill>
              </a:rPr>
              <a:t>sɪmjuˈleɪʃən</a:t>
            </a:r>
            <a:r>
              <a:rPr lang="en-US" sz="3600" i="1" dirty="0">
                <a:solidFill>
                  <a:srgbClr val="FF0000"/>
                </a:solidFill>
              </a:rPr>
              <a:t>/ </a:t>
            </a:r>
            <a:r>
              <a:rPr lang="en-US" sz="3600" i="1" dirty="0"/>
              <a:t>(n): </a:t>
            </a:r>
            <a:r>
              <a:rPr lang="en-US" sz="3600" dirty="0" err="1"/>
              <a:t>sự</a:t>
            </a:r>
            <a:r>
              <a:rPr lang="en-US" sz="3600" i="1" dirty="0"/>
              <a:t> </a:t>
            </a:r>
            <a:r>
              <a:rPr lang="en-US" sz="3600" dirty="0" err="1"/>
              <a:t>mô</a:t>
            </a:r>
            <a:r>
              <a:rPr lang="en-US" sz="3600" dirty="0"/>
              <a:t> </a:t>
            </a:r>
            <a:r>
              <a:rPr lang="en-US" sz="3600" dirty="0" err="1"/>
              <a:t>phỏng</a:t>
            </a:r>
            <a:endParaRPr lang="en-US" sz="36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14137" y="4643504"/>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FF0000"/>
                </a:solidFill>
              </a:rPr>
              <a:t>/ˈ</a:t>
            </a:r>
            <a:r>
              <a:rPr lang="en-US" sz="3600" i="1" dirty="0" err="1">
                <a:solidFill>
                  <a:srgbClr val="FF0000"/>
                </a:solidFill>
              </a:rPr>
              <a:t>strætədʒi</a:t>
            </a:r>
            <a:r>
              <a:rPr lang="en-US" sz="3600" i="1" dirty="0">
                <a:solidFill>
                  <a:srgbClr val="FF0000"/>
                </a:solidFill>
              </a:rPr>
              <a:t>/</a:t>
            </a:r>
            <a:r>
              <a:rPr lang="en-US" sz="3600" i="1" dirty="0"/>
              <a:t> (n): </a:t>
            </a:r>
            <a:r>
              <a:rPr lang="en-US" sz="3600" dirty="0" err="1"/>
              <a:t>chiến</a:t>
            </a:r>
            <a:r>
              <a:rPr lang="en-US" sz="3600" dirty="0"/>
              <a:t> </a:t>
            </a:r>
            <a:r>
              <a:rPr lang="en-US" sz="3600" dirty="0" err="1"/>
              <a:t>lược</a:t>
            </a:r>
            <a:endParaRPr lang="en-US" sz="3600" dirty="0"/>
          </a:p>
        </p:txBody>
      </p:sp>
      <p:sp>
        <p:nvSpPr>
          <p:cNvPr id="16" name="TextBox 15"/>
          <p:cNvSpPr txBox="1"/>
          <p:nvPr/>
        </p:nvSpPr>
        <p:spPr>
          <a:xfrm>
            <a:off x="0" y="5497487"/>
            <a:ext cx="1221595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FF0000"/>
                </a:solidFill>
              </a:rPr>
              <a:t>/ˈ</a:t>
            </a:r>
            <a:r>
              <a:rPr lang="en-US" sz="3600" i="1" dirty="0" err="1">
                <a:solidFill>
                  <a:srgbClr val="FF0000"/>
                </a:solidFill>
              </a:rPr>
              <a:t>plætfɔːm</a:t>
            </a:r>
            <a:r>
              <a:rPr lang="en-US" sz="3600" i="1" dirty="0">
                <a:solidFill>
                  <a:srgbClr val="FF0000"/>
                </a:solidFill>
              </a:rPr>
              <a:t>/ </a:t>
            </a:r>
            <a:r>
              <a:rPr lang="en-US" sz="3600" i="1" dirty="0"/>
              <a:t>(n): </a:t>
            </a:r>
            <a:r>
              <a:rPr lang="en-US" sz="3600" dirty="0"/>
              <a:t>(</a:t>
            </a:r>
            <a:r>
              <a:rPr lang="en-US" sz="3600" dirty="0" err="1"/>
              <a:t>trò</a:t>
            </a:r>
            <a:r>
              <a:rPr lang="en-US" sz="3600" dirty="0"/>
              <a:t> </a:t>
            </a:r>
            <a:r>
              <a:rPr lang="en-US" sz="3600" dirty="0" err="1"/>
              <a:t>chơi</a:t>
            </a:r>
            <a:r>
              <a:rPr lang="en-US" sz="3600" dirty="0"/>
              <a:t>) </a:t>
            </a:r>
            <a:r>
              <a:rPr lang="en-US" sz="3600" dirty="0" err="1"/>
              <a:t>đi</a:t>
            </a:r>
            <a:r>
              <a:rPr lang="en-US" sz="3600" dirty="0"/>
              <a:t> </a:t>
            </a:r>
            <a:r>
              <a:rPr lang="en-US" sz="3600" dirty="0" err="1"/>
              <a:t>cảnh</a:t>
            </a:r>
            <a:endParaRPr lang="en-US" sz="3600" dirty="0"/>
          </a:p>
        </p:txBody>
      </p:sp>
      <p:pic>
        <p:nvPicPr>
          <p:cNvPr id="3" name="action-adven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98400" y="64913"/>
            <a:ext cx="609600" cy="609600"/>
          </a:xfrm>
          <a:prstGeom prst="rect">
            <a:avLst/>
          </a:prstGeom>
        </p:spPr>
      </p:pic>
      <p:pic>
        <p:nvPicPr>
          <p:cNvPr id="4" name="platfor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98400" y="14676"/>
            <a:ext cx="609600" cy="609600"/>
          </a:xfrm>
          <a:prstGeom prst="rect">
            <a:avLst/>
          </a:prstGeom>
        </p:spPr>
      </p:pic>
      <p:pic>
        <p:nvPicPr>
          <p:cNvPr id="5" name="problem-solvi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598400" y="5661"/>
            <a:ext cx="609600" cy="609600"/>
          </a:xfrm>
          <a:prstGeom prst="rect">
            <a:avLst/>
          </a:prstGeom>
        </p:spPr>
      </p:pic>
      <p:pic>
        <p:nvPicPr>
          <p:cNvPr id="6" name="simulation">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598400" y="-63702"/>
            <a:ext cx="609600" cy="609600"/>
          </a:xfrm>
          <a:prstGeom prst="rect">
            <a:avLst/>
          </a:prstGeom>
        </p:spPr>
      </p:pic>
      <p:pic>
        <p:nvPicPr>
          <p:cNvPr id="7" name="sport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2598400" y="-5533"/>
            <a:ext cx="609600" cy="609600"/>
          </a:xfrm>
          <a:prstGeom prst="rect">
            <a:avLst/>
          </a:prstGeom>
        </p:spPr>
      </p:pic>
      <p:pic>
        <p:nvPicPr>
          <p:cNvPr id="15" name="strateg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2598400" y="-36432"/>
            <a:ext cx="609600" cy="609600"/>
          </a:xfrm>
          <a:prstGeom prst="rect">
            <a:avLst/>
          </a:prstGeom>
        </p:spPr>
      </p:pic>
      <p:sp>
        <p:nvSpPr>
          <p:cNvPr id="24" name="Rectangle 23"/>
          <p:cNvSpPr/>
          <p:nvPr/>
        </p:nvSpPr>
        <p:spPr>
          <a:xfrm>
            <a:off x="12350750" y="-63702"/>
            <a:ext cx="857250" cy="1096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8" name="Rectangle 17"/>
          <p:cNvSpPr/>
          <p:nvPr/>
        </p:nvSpPr>
        <p:spPr>
          <a:xfrm>
            <a:off x="249540" y="290728"/>
            <a:ext cx="1186244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100" b="1" i="1">
                <a:solidFill>
                  <a:srgbClr val="00B0F0"/>
                </a:solidFill>
              </a:rPr>
              <a:t>Look at the IPA and meanings of each word to read out the word.</a:t>
            </a:r>
            <a:endParaRPr lang="en-US" sz="3100" b="1" i="1" dirty="0">
              <a:solidFill>
                <a:srgbClr val="00B0F0"/>
              </a:solidFill>
            </a:endParaRPr>
          </a:p>
        </p:txBody>
      </p:sp>
    </p:spTree>
    <p:extLst>
      <p:ext uri="{BB962C8B-B14F-4D97-AF65-F5344CB8AC3E}">
        <p14:creationId xmlns:p14="http://schemas.microsoft.com/office/powerpoint/2010/main" val="27531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15"/>
                </p:tgtEl>
              </p:cMediaNode>
            </p:audio>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243" fill="hold"/>
                                        <p:tgtEl>
                                          <p:spTgt spid="3"/>
                                        </p:tgtEl>
                                      </p:cBhvr>
                                    </p:cmd>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60" fill="hold"/>
                                        <p:tgtEl>
                                          <p:spTgt spid="5"/>
                                        </p:tgtEl>
                                      </p:cBhvr>
                                    </p:cmd>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669" fill="hold"/>
                                        <p:tgtEl>
                                          <p:spTgt spid="4"/>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851" fill="hold"/>
                                        <p:tgtEl>
                                          <p:spTgt spid="6"/>
                                        </p:tgtEl>
                                      </p:cBhvr>
                                    </p:cmd>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747" fill="hold"/>
                                        <p:tgtEl>
                                          <p:spTgt spid="15"/>
                                        </p:tgtEl>
                                      </p:cBhvr>
                                    </p:cmd>
                                  </p:childTnLst>
                                </p:cTn>
                              </p:par>
                            </p:childTnLst>
                          </p:cTn>
                        </p:par>
                      </p:childTnLst>
                    </p:cTn>
                  </p:par>
                </p:childTnLst>
              </p:cTn>
              <p:nextCondLst>
                <p:cond evt="onClick" delay="0">
                  <p:tgtEl>
                    <p:spTgt spid="32"/>
                  </p:tgtEl>
                </p:cond>
              </p:nextCondLst>
            </p:seq>
            <p:seq concurrent="1" nextAc="seek">
              <p:cTn id="64" restart="whenNotActive" fill="hold" evtFilter="cancelBubble" nodeType="interactiveSeq">
                <p:stCondLst>
                  <p:cond evt="onClick" delay="0">
                    <p:tgtEl>
                      <p:spTgt spid="3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17" fill="hold"/>
                                        <p:tgtEl>
                                          <p:spTgt spid="7"/>
                                        </p:tgtEl>
                                      </p:cBhvr>
                                    </p:cmd>
                                  </p:childTnLst>
                                </p:cTn>
                              </p:par>
                            </p:childTnLst>
                          </p:cTn>
                        </p:par>
                      </p:childTnLst>
                    </p:cTn>
                  </p:par>
                </p:childTnLst>
              </p:cTn>
              <p:nextCondLst>
                <p:cond evt="onClick" delay="0">
                  <p:tgtEl>
                    <p:spTgt spid="30"/>
                  </p:tgtEl>
                </p:cond>
              </p:nextCondLst>
            </p:seq>
          </p:childTnLst>
        </p:cTn>
      </p:par>
    </p:tnLst>
    <p:bldLst>
      <p:bldP spid="41" grpId="0" animBg="1"/>
      <p:bldP spid="29" grpId="0" animBg="1"/>
      <p:bldP spid="30" grpId="0" animBg="1"/>
      <p:bldP spid="31" grpId="0" animBg="1"/>
      <p:bldP spid="3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7338" y="438447"/>
            <a:ext cx="10772775" cy="1200329"/>
          </a:xfrm>
          <a:prstGeom prst="rect">
            <a:avLst/>
          </a:prstGeom>
        </p:spPr>
        <p:txBody>
          <a:bodyPr wrap="square">
            <a:spAutoFit/>
          </a:bodyPr>
          <a:lstStyle/>
          <a:p>
            <a:r>
              <a:rPr lang="en-US" sz="3600" b="1">
                <a:solidFill>
                  <a:srgbClr val="0070C0"/>
                </a:solidFill>
                <a:latin typeface="+mj-lt"/>
              </a:rPr>
              <a:t>Talk about the types of games as in the example.</a:t>
            </a:r>
            <a:r>
              <a:rPr lang="en-US" sz="3600">
                <a:solidFill>
                  <a:srgbClr val="0070C0"/>
                </a:solidFill>
                <a:latin typeface="+mj-lt"/>
              </a:rPr>
              <a:t> </a:t>
            </a:r>
            <a:br>
              <a:rPr lang="en-US" sz="3600">
                <a:solidFill>
                  <a:srgbClr val="0070C0"/>
                </a:solidFill>
                <a:latin typeface="+mj-lt"/>
              </a:rPr>
            </a:br>
            <a:endParaRPr lang="en-US" sz="3600">
              <a:solidFill>
                <a:srgbClr val="0070C0"/>
              </a:solidFill>
              <a:latin typeface="+mj-lt"/>
            </a:endParaRPr>
          </a:p>
        </p:txBody>
      </p:sp>
      <p:sp>
        <p:nvSpPr>
          <p:cNvPr id="3" name="Speech Bubble: Rectangle with Corners Rounded 9">
            <a:extLst>
              <a:ext uri="{FF2B5EF4-FFF2-40B4-BE49-F238E27FC236}">
                <a16:creationId xmlns:a16="http://schemas.microsoft.com/office/drawing/2014/main" id="{3237C1C3-5F6B-4655-8FA5-8620FC379B26}"/>
              </a:ext>
            </a:extLst>
          </p:cNvPr>
          <p:cNvSpPr/>
          <p:nvPr/>
        </p:nvSpPr>
        <p:spPr>
          <a:xfrm>
            <a:off x="637080" y="1979604"/>
            <a:ext cx="5153844" cy="970595"/>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a:solidFill>
                  <a:schemeClr val="bg1"/>
                </a:solidFill>
              </a:rPr>
              <a:t>Do you like strategy games?</a:t>
            </a:r>
          </a:p>
        </p:txBody>
      </p:sp>
      <p:sp>
        <p:nvSpPr>
          <p:cNvPr id="4" name="Speech Bubble: Rectangle with Corners Rounded 10">
            <a:extLst>
              <a:ext uri="{FF2B5EF4-FFF2-40B4-BE49-F238E27FC236}">
                <a16:creationId xmlns:a16="http://schemas.microsoft.com/office/drawing/2014/main" id="{5B13F7E0-FA70-485F-B476-87CB56A802F6}"/>
              </a:ext>
            </a:extLst>
          </p:cNvPr>
          <p:cNvSpPr/>
          <p:nvPr/>
        </p:nvSpPr>
        <p:spPr>
          <a:xfrm>
            <a:off x="6496873" y="1931164"/>
            <a:ext cx="5225371" cy="116644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000" dirty="0">
                <a:solidFill>
                  <a:srgbClr val="242021"/>
                </a:solidFill>
              </a:rPr>
              <a:t>No, I don’t. I think they’re difficult/boring/easy.</a:t>
            </a:r>
          </a:p>
        </p:txBody>
      </p:sp>
      <p:sp>
        <p:nvSpPr>
          <p:cNvPr id="5" name="Arrow: Right 12">
            <a:extLst>
              <a:ext uri="{FF2B5EF4-FFF2-40B4-BE49-F238E27FC236}">
                <a16:creationId xmlns:a16="http://schemas.microsoft.com/office/drawing/2014/main" id="{097E5772-6F80-4039-86EA-A881F72DDDB5}"/>
              </a:ext>
            </a:extLst>
          </p:cNvPr>
          <p:cNvSpPr/>
          <p:nvPr/>
        </p:nvSpPr>
        <p:spPr>
          <a:xfrm rot="1173519">
            <a:off x="5837837" y="2555801"/>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15">
            <a:extLst>
              <a:ext uri="{FF2B5EF4-FFF2-40B4-BE49-F238E27FC236}">
                <a16:creationId xmlns:a16="http://schemas.microsoft.com/office/drawing/2014/main" id="{F5D26724-3ECF-49E6-8D1C-5E34BE8712EC}"/>
              </a:ext>
            </a:extLst>
          </p:cNvPr>
          <p:cNvSpPr/>
          <p:nvPr/>
        </p:nvSpPr>
        <p:spPr>
          <a:xfrm>
            <a:off x="637080" y="3352738"/>
            <a:ext cx="5153844" cy="1079291"/>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dirty="0">
                <a:solidFill>
                  <a:schemeClr val="bg1"/>
                </a:solidFill>
              </a:rPr>
              <a:t>How about sports games?</a:t>
            </a:r>
          </a:p>
        </p:txBody>
      </p:sp>
      <p:sp>
        <p:nvSpPr>
          <p:cNvPr id="7" name="Speech Bubble: Rectangle with Corners Rounded 16">
            <a:extLst>
              <a:ext uri="{FF2B5EF4-FFF2-40B4-BE49-F238E27FC236}">
                <a16:creationId xmlns:a16="http://schemas.microsoft.com/office/drawing/2014/main" id="{A1047FA5-5148-4C98-98A1-072F90B31F21}"/>
              </a:ext>
            </a:extLst>
          </p:cNvPr>
          <p:cNvSpPr/>
          <p:nvPr/>
        </p:nvSpPr>
        <p:spPr>
          <a:xfrm>
            <a:off x="6523804" y="3352738"/>
            <a:ext cx="5198440" cy="107929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I’m crazy about them. They’re fun/cool/interesting.</a:t>
            </a:r>
            <a:endParaRPr lang="en-US" sz="3200" b="1">
              <a:solidFill>
                <a:srgbClr val="242021"/>
              </a:solidFill>
            </a:endParaRPr>
          </a:p>
        </p:txBody>
      </p:sp>
      <p:sp>
        <p:nvSpPr>
          <p:cNvPr id="8" name="Arrow: Right 17">
            <a:extLst>
              <a:ext uri="{FF2B5EF4-FFF2-40B4-BE49-F238E27FC236}">
                <a16:creationId xmlns:a16="http://schemas.microsoft.com/office/drawing/2014/main" id="{26AAFC27-3977-4792-B8AA-4C167D853AD5}"/>
              </a:ext>
            </a:extLst>
          </p:cNvPr>
          <p:cNvSpPr/>
          <p:nvPr/>
        </p:nvSpPr>
        <p:spPr>
          <a:xfrm rot="1173519">
            <a:off x="5812803" y="3843708"/>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5EF07B-2EF8-4B69-93B3-71C40A8F34FE}"/>
              </a:ext>
            </a:extLst>
          </p:cNvPr>
          <p:cNvSpPr txBox="1"/>
          <p:nvPr/>
        </p:nvSpPr>
        <p:spPr>
          <a:xfrm>
            <a:off x="2257166" y="1346388"/>
            <a:ext cx="2120260" cy="584775"/>
          </a:xfrm>
          <a:prstGeom prst="rect">
            <a:avLst/>
          </a:prstGeom>
          <a:noFill/>
        </p:spPr>
        <p:txBody>
          <a:bodyPr wrap="none" rtlCol="0">
            <a:spAutoFit/>
          </a:bodyPr>
          <a:lstStyle/>
          <a:p>
            <a:r>
              <a:rPr lang="en-US" sz="3200" b="1" dirty="0"/>
              <a:t>STUDENT A</a:t>
            </a:r>
          </a:p>
        </p:txBody>
      </p:sp>
      <p:sp>
        <p:nvSpPr>
          <p:cNvPr id="10" name="TextBox 9">
            <a:extLst>
              <a:ext uri="{FF2B5EF4-FFF2-40B4-BE49-F238E27FC236}">
                <a16:creationId xmlns:a16="http://schemas.microsoft.com/office/drawing/2014/main" id="{22198F9B-A981-4526-ADFD-2E9DEE2C19B6}"/>
              </a:ext>
            </a:extLst>
          </p:cNvPr>
          <p:cNvSpPr txBox="1"/>
          <p:nvPr/>
        </p:nvSpPr>
        <p:spPr>
          <a:xfrm>
            <a:off x="7910041" y="1346387"/>
            <a:ext cx="2102627" cy="584775"/>
          </a:xfrm>
          <a:prstGeom prst="rect">
            <a:avLst/>
          </a:prstGeom>
          <a:noFill/>
        </p:spPr>
        <p:txBody>
          <a:bodyPr wrap="none" rtlCol="0">
            <a:spAutoFit/>
          </a:bodyPr>
          <a:lstStyle/>
          <a:p>
            <a:r>
              <a:rPr lang="en-US" sz="3200" b="1" dirty="0"/>
              <a:t>STUDENT B</a:t>
            </a:r>
          </a:p>
        </p:txBody>
      </p:sp>
    </p:spTree>
    <p:extLst>
      <p:ext uri="{BB962C8B-B14F-4D97-AF65-F5344CB8AC3E}">
        <p14:creationId xmlns:p14="http://schemas.microsoft.com/office/powerpoint/2010/main" val="20186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245882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109" y="989354"/>
            <a:ext cx="5212080" cy="646331"/>
          </a:xfrm>
          <a:prstGeom prst="rect">
            <a:avLst/>
          </a:prstGeom>
          <a:noFill/>
        </p:spPr>
        <p:txBody>
          <a:bodyPr wrap="square" rtlCol="0">
            <a:spAutoFit/>
          </a:bodyPr>
          <a:lstStyle/>
          <a:p>
            <a:r>
              <a:rPr lang="en-US" sz="3600" dirty="0"/>
              <a:t>What is the audio about? </a:t>
            </a:r>
            <a:endParaRPr lang="en-US" dirty="0">
              <a:ea typeface="Times New Roman" panose="02020603050405020304" pitchFamily="18" charset="0"/>
            </a:endParaRPr>
          </a:p>
        </p:txBody>
      </p:sp>
      <p:sp>
        <p:nvSpPr>
          <p:cNvPr id="4" name="TextBox 3"/>
          <p:cNvSpPr txBox="1"/>
          <p:nvPr/>
        </p:nvSpPr>
        <p:spPr>
          <a:xfrm>
            <a:off x="7083109" y="2852738"/>
            <a:ext cx="5120640" cy="646331"/>
          </a:xfrm>
          <a:prstGeom prst="rect">
            <a:avLst/>
          </a:prstGeom>
          <a:noFill/>
        </p:spPr>
        <p:txBody>
          <a:bodyPr wrap="square" rtlCol="0">
            <a:spAutoFit/>
          </a:bodyPr>
          <a:lstStyle/>
          <a:p>
            <a:r>
              <a:rPr lang="en-US" sz="3600"/>
              <a:t>What are you going to do? </a:t>
            </a:r>
            <a:endParaRPr lang="en-US" dirty="0">
              <a:solidFill>
                <a:srgbClr val="FF0000"/>
              </a:solidFill>
              <a:ea typeface="Times New Roman" panose="02020603050405020304" pitchFamily="18" charset="0"/>
            </a:endParaRPr>
          </a:p>
        </p:txBody>
      </p:sp>
      <p:sp>
        <p:nvSpPr>
          <p:cNvPr id="5" name="TextBox 4"/>
          <p:cNvSpPr txBox="1"/>
          <p:nvPr/>
        </p:nvSpPr>
        <p:spPr>
          <a:xfrm>
            <a:off x="7083109" y="3499069"/>
            <a:ext cx="4937760" cy="1754326"/>
          </a:xfrm>
          <a:prstGeom prst="rect">
            <a:avLst/>
          </a:prstGeom>
          <a:noFill/>
        </p:spPr>
        <p:txBody>
          <a:bodyPr wrap="square" rtlCol="0">
            <a:spAutoFit/>
          </a:bodyPr>
          <a:lstStyle/>
          <a:p>
            <a:r>
              <a:rPr lang="en-US" sz="3600" dirty="0">
                <a:solidFill>
                  <a:srgbClr val="FF0000"/>
                </a:solidFill>
              </a:rPr>
              <a:t>- Listen and decide if the </a:t>
            </a:r>
          </a:p>
          <a:p>
            <a:r>
              <a:rPr lang="en-US" sz="3600" dirty="0">
                <a:solidFill>
                  <a:srgbClr val="FF0000"/>
                </a:solidFill>
              </a:rPr>
              <a:t>sentences are R (right) </a:t>
            </a:r>
          </a:p>
          <a:p>
            <a:r>
              <a:rPr lang="en-US" sz="3600" dirty="0">
                <a:solidFill>
                  <a:srgbClr val="FF0000"/>
                </a:solidFill>
              </a:rPr>
              <a:t>or W (wrong).</a:t>
            </a:r>
            <a:endParaRPr lang="en-US" dirty="0">
              <a:solidFill>
                <a:srgbClr val="FF0000"/>
              </a:solidFill>
              <a:ea typeface="Times New Roman" panose="02020603050405020304" pitchFamily="18" charset="0"/>
            </a:endParaRPr>
          </a:p>
        </p:txBody>
      </p:sp>
      <p:sp>
        <p:nvSpPr>
          <p:cNvPr id="6" name="TextBox 5"/>
          <p:cNvSpPr txBox="1"/>
          <p:nvPr/>
        </p:nvSpPr>
        <p:spPr>
          <a:xfrm>
            <a:off x="7083109" y="1652409"/>
            <a:ext cx="5278718" cy="1200329"/>
          </a:xfrm>
          <a:prstGeom prst="rect">
            <a:avLst/>
          </a:prstGeom>
          <a:noFill/>
        </p:spPr>
        <p:txBody>
          <a:bodyPr wrap="square" rtlCol="0">
            <a:spAutoFit/>
          </a:bodyPr>
          <a:lstStyle/>
          <a:p>
            <a:r>
              <a:rPr lang="en-US" sz="3600">
                <a:solidFill>
                  <a:srgbClr val="FF0000"/>
                </a:solidFill>
              </a:rPr>
              <a:t>- An announcement about a competition.</a:t>
            </a:r>
            <a:endParaRPr lang="en-US" dirty="0">
              <a:solidFill>
                <a:srgbClr val="FF0000"/>
              </a:solidFill>
              <a:ea typeface="Times New Roman" panose="02020603050405020304" pitchFamily="18" charset="0"/>
            </a:endParaRPr>
          </a:p>
        </p:txBody>
      </p:sp>
      <p:sp>
        <p:nvSpPr>
          <p:cNvPr id="7" name="TextBox 6"/>
          <p:cNvSpPr txBox="1"/>
          <p:nvPr/>
        </p:nvSpPr>
        <p:spPr>
          <a:xfrm>
            <a:off x="116114" y="506667"/>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9" name="Picture 8"/>
          <p:cNvPicPr>
            <a:picLocks noChangeAspect="1"/>
          </p:cNvPicPr>
          <p:nvPr/>
        </p:nvPicPr>
        <p:blipFill>
          <a:blip r:embed="rId2"/>
          <a:stretch>
            <a:fillRect/>
          </a:stretch>
        </p:blipFill>
        <p:spPr>
          <a:xfrm>
            <a:off x="116114" y="1312519"/>
            <a:ext cx="6858830" cy="3164231"/>
          </a:xfrm>
          <a:prstGeom prst="rect">
            <a:avLst/>
          </a:prstGeom>
        </p:spPr>
      </p:pic>
    </p:spTree>
    <p:extLst>
      <p:ext uri="{BB962C8B-B14F-4D97-AF65-F5344CB8AC3E}">
        <p14:creationId xmlns:p14="http://schemas.microsoft.com/office/powerpoint/2010/main" val="2018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334934"/>
            <a:ext cx="984885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highlight>
                  <a:srgbClr val="FFFF00"/>
                </a:highlight>
              </a:rPr>
              <a:t>Read the questions and underline the key words.</a:t>
            </a:r>
            <a:endParaRPr lang="en-US" sz="3200" b="1" i="1" dirty="0">
              <a:solidFill>
                <a:srgbClr val="0070C0"/>
              </a:solidFill>
              <a:highlight>
                <a:srgbClr val="FFFF00"/>
              </a:highlight>
            </a:endParaRPr>
          </a:p>
        </p:txBody>
      </p:sp>
      <p:sp>
        <p:nvSpPr>
          <p:cNvPr id="3" name="TextBox 2"/>
          <p:cNvSpPr txBox="1"/>
          <p:nvPr/>
        </p:nvSpPr>
        <p:spPr>
          <a:xfrm>
            <a:off x="205274" y="457199"/>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
        <p:nvSpPr>
          <p:cNvPr id="5" name="TextBox 4">
            <a:extLst>
              <a:ext uri="{FF2B5EF4-FFF2-40B4-BE49-F238E27FC236}">
                <a16:creationId xmlns:a16="http://schemas.microsoft.com/office/drawing/2014/main" id="{8EA25A21-A778-453D-8312-68AC7634EF82}"/>
              </a:ext>
            </a:extLst>
          </p:cNvPr>
          <p:cNvSpPr txBox="1"/>
          <p:nvPr/>
        </p:nvSpPr>
        <p:spPr>
          <a:xfrm>
            <a:off x="290335" y="919709"/>
            <a:ext cx="12192000" cy="5632311"/>
          </a:xfrm>
          <a:prstGeom prst="rect">
            <a:avLst/>
          </a:prstGeom>
          <a:noFill/>
        </p:spPr>
        <p:txBody>
          <a:bodyPr wrap="square">
            <a:spAutoFit/>
          </a:bodyPr>
          <a:lstStyle/>
          <a:p>
            <a:pPr>
              <a:lnSpc>
                <a:spcPct val="200000"/>
              </a:lnSpc>
            </a:pPr>
            <a:r>
              <a:rPr lang="en-US" sz="3600" dirty="0">
                <a:sym typeface="Wingdings" panose="05000000000000000000" pitchFamily="2" charset="2"/>
              </a:rPr>
              <a:t>1. The competition is on Sunday.</a:t>
            </a:r>
          </a:p>
          <a:p>
            <a:pPr>
              <a:lnSpc>
                <a:spcPct val="200000"/>
              </a:lnSpc>
            </a:pPr>
            <a:r>
              <a:rPr lang="en-US" sz="3600" dirty="0">
                <a:sym typeface="Wingdings" panose="05000000000000000000" pitchFamily="2" charset="2"/>
              </a:rPr>
              <a:t>2. The shop opens at 10:30 a.m.</a:t>
            </a:r>
          </a:p>
          <a:p>
            <a:pPr>
              <a:lnSpc>
                <a:spcPct val="200000"/>
              </a:lnSpc>
            </a:pPr>
            <a:r>
              <a:rPr lang="en-US" sz="3600" dirty="0">
                <a:sym typeface="Wingdings" panose="05000000000000000000" pitchFamily="2" charset="2"/>
              </a:rPr>
              <a:t>3. People can dress as video game characters.</a:t>
            </a:r>
          </a:p>
          <a:p>
            <a:pPr>
              <a:lnSpc>
                <a:spcPct val="200000"/>
              </a:lnSpc>
            </a:pPr>
            <a:r>
              <a:rPr lang="en-US" sz="3600" dirty="0">
                <a:sym typeface="Wingdings" panose="05000000000000000000" pitchFamily="2" charset="2"/>
              </a:rPr>
              <a:t>4. The competition starts at 11:00 a.m.</a:t>
            </a:r>
          </a:p>
          <a:p>
            <a:pPr>
              <a:lnSpc>
                <a:spcPct val="200000"/>
              </a:lnSpc>
            </a:pPr>
            <a:r>
              <a:rPr lang="en-US" sz="3600" dirty="0">
                <a:sym typeface="Wingdings" panose="05000000000000000000" pitchFamily="2" charset="2"/>
              </a:rPr>
              <a:t>5. The first prize is a games console.</a:t>
            </a:r>
            <a:endParaRPr lang="en-US" sz="3600" dirty="0"/>
          </a:p>
        </p:txBody>
      </p:sp>
      <p:cxnSp>
        <p:nvCxnSpPr>
          <p:cNvPr id="6" name="Straight Connector 5">
            <a:extLst>
              <a:ext uri="{FF2B5EF4-FFF2-40B4-BE49-F238E27FC236}">
                <a16:creationId xmlns:a16="http://schemas.microsoft.com/office/drawing/2014/main" id="{F451F263-C48E-456F-BB85-6783B3714058}"/>
              </a:ext>
            </a:extLst>
          </p:cNvPr>
          <p:cNvCxnSpPr>
            <a:cxnSpLocks/>
          </p:cNvCxnSpPr>
          <p:nvPr/>
        </p:nvCxnSpPr>
        <p:spPr>
          <a:xfrm flipV="1">
            <a:off x="1613746" y="1893692"/>
            <a:ext cx="2250738" cy="84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51F263-C48E-456F-BB85-6783B3714058}"/>
              </a:ext>
            </a:extLst>
          </p:cNvPr>
          <p:cNvCxnSpPr>
            <a:cxnSpLocks/>
          </p:cNvCxnSpPr>
          <p:nvPr/>
        </p:nvCxnSpPr>
        <p:spPr>
          <a:xfrm flipV="1">
            <a:off x="4891376" y="1902114"/>
            <a:ext cx="136122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51F263-C48E-456F-BB85-6783B3714058}"/>
              </a:ext>
            </a:extLst>
          </p:cNvPr>
          <p:cNvCxnSpPr>
            <a:cxnSpLocks/>
          </p:cNvCxnSpPr>
          <p:nvPr/>
        </p:nvCxnSpPr>
        <p:spPr>
          <a:xfrm flipV="1">
            <a:off x="1554127" y="2979454"/>
            <a:ext cx="2151212" cy="124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51F263-C48E-456F-BB85-6783B3714058}"/>
              </a:ext>
            </a:extLst>
          </p:cNvPr>
          <p:cNvCxnSpPr>
            <a:cxnSpLocks/>
          </p:cNvCxnSpPr>
          <p:nvPr/>
        </p:nvCxnSpPr>
        <p:spPr>
          <a:xfrm>
            <a:off x="4340994" y="2988561"/>
            <a:ext cx="19116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51F263-C48E-456F-BB85-6783B3714058}"/>
              </a:ext>
            </a:extLst>
          </p:cNvPr>
          <p:cNvCxnSpPr>
            <a:cxnSpLocks/>
          </p:cNvCxnSpPr>
          <p:nvPr/>
        </p:nvCxnSpPr>
        <p:spPr>
          <a:xfrm flipV="1">
            <a:off x="2968222" y="4069230"/>
            <a:ext cx="5713765" cy="155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51F263-C48E-456F-BB85-6783B3714058}"/>
              </a:ext>
            </a:extLst>
          </p:cNvPr>
          <p:cNvCxnSpPr>
            <a:cxnSpLocks/>
          </p:cNvCxnSpPr>
          <p:nvPr/>
        </p:nvCxnSpPr>
        <p:spPr>
          <a:xfrm flipV="1">
            <a:off x="1661871" y="5167178"/>
            <a:ext cx="2091593" cy="145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451F263-C48E-456F-BB85-6783B3714058}"/>
              </a:ext>
            </a:extLst>
          </p:cNvPr>
          <p:cNvCxnSpPr>
            <a:cxnSpLocks/>
          </p:cNvCxnSpPr>
          <p:nvPr/>
        </p:nvCxnSpPr>
        <p:spPr>
          <a:xfrm flipV="1">
            <a:off x="4029850" y="5164420"/>
            <a:ext cx="3322787" cy="257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51F263-C48E-456F-BB85-6783B3714058}"/>
              </a:ext>
            </a:extLst>
          </p:cNvPr>
          <p:cNvCxnSpPr>
            <a:cxnSpLocks/>
          </p:cNvCxnSpPr>
          <p:nvPr/>
        </p:nvCxnSpPr>
        <p:spPr>
          <a:xfrm flipV="1">
            <a:off x="1554127" y="6257571"/>
            <a:ext cx="1824568" cy="90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51F263-C48E-456F-BB85-6783B3714058}"/>
              </a:ext>
            </a:extLst>
          </p:cNvPr>
          <p:cNvCxnSpPr>
            <a:cxnSpLocks/>
          </p:cNvCxnSpPr>
          <p:nvPr/>
        </p:nvCxnSpPr>
        <p:spPr>
          <a:xfrm flipV="1">
            <a:off x="4138870" y="6251903"/>
            <a:ext cx="2762444" cy="19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0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334089"/>
            <a:ext cx="984885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listen and decide if the sentences (1-5) are R (right) or W (wrong).</a:t>
            </a:r>
            <a:r>
              <a:rPr lang="en-US" sz="3200" b="1" i="1" dirty="0">
                <a:solidFill>
                  <a:srgbClr val="0070C0"/>
                </a:solidFill>
                <a:highlight>
                  <a:srgbClr val="FFFF00"/>
                </a:highlight>
                <a:sym typeface="Wingdings" panose="05000000000000000000" pitchFamily="2" charset="2"/>
              </a:rPr>
              <a:t> </a:t>
            </a:r>
            <a:r>
              <a:rPr lang="en-US" sz="3200" b="1" i="1" dirty="0">
                <a:solidFill>
                  <a:srgbClr val="0070C0"/>
                </a:solidFill>
                <a:highlight>
                  <a:srgbClr val="FFFF00"/>
                </a:highlight>
              </a:rPr>
              <a:t>FIRST TIME</a:t>
            </a:r>
          </a:p>
        </p:txBody>
      </p:sp>
      <p:sp>
        <p:nvSpPr>
          <p:cNvPr id="3" name="TextBox 2"/>
          <p:cNvSpPr txBox="1"/>
          <p:nvPr/>
        </p:nvSpPr>
        <p:spPr>
          <a:xfrm>
            <a:off x="205274" y="457199"/>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5" name="TextBox 4">
            <a:extLst>
              <a:ext uri="{FF2B5EF4-FFF2-40B4-BE49-F238E27FC236}">
                <a16:creationId xmlns:a16="http://schemas.microsoft.com/office/drawing/2014/main" id="{8EA25A21-A778-453D-8312-68AC7634EF82}"/>
              </a:ext>
            </a:extLst>
          </p:cNvPr>
          <p:cNvSpPr txBox="1"/>
          <p:nvPr/>
        </p:nvSpPr>
        <p:spPr>
          <a:xfrm>
            <a:off x="205274" y="1054387"/>
            <a:ext cx="12192000" cy="5632311"/>
          </a:xfrm>
          <a:prstGeom prst="rect">
            <a:avLst/>
          </a:prstGeom>
          <a:noFill/>
        </p:spPr>
        <p:txBody>
          <a:bodyPr wrap="square">
            <a:spAutoFit/>
          </a:bodyPr>
          <a:lstStyle/>
          <a:p>
            <a:pPr>
              <a:lnSpc>
                <a:spcPct val="200000"/>
              </a:lnSpc>
            </a:pPr>
            <a:r>
              <a:rPr lang="en-US" sz="3600" dirty="0">
                <a:sym typeface="Wingdings" panose="05000000000000000000" pitchFamily="2" charset="2"/>
              </a:rPr>
              <a:t>1. The competition is on Sunday.</a:t>
            </a:r>
          </a:p>
          <a:p>
            <a:pPr>
              <a:lnSpc>
                <a:spcPct val="200000"/>
              </a:lnSpc>
            </a:pPr>
            <a:r>
              <a:rPr lang="en-US" sz="3600" dirty="0">
                <a:sym typeface="Wingdings" panose="05000000000000000000" pitchFamily="2" charset="2"/>
              </a:rPr>
              <a:t>2. The shop opens at 10:30 a.m.</a:t>
            </a:r>
          </a:p>
          <a:p>
            <a:pPr>
              <a:lnSpc>
                <a:spcPct val="200000"/>
              </a:lnSpc>
            </a:pPr>
            <a:r>
              <a:rPr lang="en-US" sz="3600" dirty="0">
                <a:sym typeface="Wingdings" panose="05000000000000000000" pitchFamily="2" charset="2"/>
              </a:rPr>
              <a:t>3. People can dress as video game characters.</a:t>
            </a:r>
          </a:p>
          <a:p>
            <a:pPr>
              <a:lnSpc>
                <a:spcPct val="200000"/>
              </a:lnSpc>
            </a:pPr>
            <a:r>
              <a:rPr lang="en-US" sz="3600" dirty="0">
                <a:sym typeface="Wingdings" panose="05000000000000000000" pitchFamily="2" charset="2"/>
              </a:rPr>
              <a:t>4. The competition starts at 11:00 a.m.</a:t>
            </a:r>
          </a:p>
          <a:p>
            <a:pPr>
              <a:lnSpc>
                <a:spcPct val="200000"/>
              </a:lnSpc>
            </a:pPr>
            <a:r>
              <a:rPr lang="en-US" sz="3600" dirty="0">
                <a:sym typeface="Wingdings" panose="05000000000000000000" pitchFamily="2" charset="2"/>
              </a:rPr>
              <a:t>5. The first prize is a games console.</a:t>
            </a:r>
            <a:endParaRPr lang="en-US" sz="3600" dirty="0"/>
          </a:p>
        </p:txBody>
      </p:sp>
      <p:pic>
        <p:nvPicPr>
          <p:cNvPr id="7"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872698"/>
            <a:ext cx="609600" cy="609600"/>
          </a:xfrm>
          <a:prstGeom prst="rect">
            <a:avLst/>
          </a:prstGeom>
        </p:spPr>
      </p:pic>
    </p:spTree>
    <p:extLst>
      <p:ext uri="{BB962C8B-B14F-4D97-AF65-F5344CB8AC3E}">
        <p14:creationId xmlns:p14="http://schemas.microsoft.com/office/powerpoint/2010/main" val="21471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55399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0070C0"/>
                </a:solidFill>
              </a:rPr>
              <a:t>Now listen again and check. </a:t>
            </a:r>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1" y="1503558"/>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err="1">
                <a:solidFill>
                  <a:srgbClr val="FF0000"/>
                </a:solidFill>
              </a:rPr>
              <a:t>PinPals</a:t>
            </a:r>
            <a:r>
              <a:rPr lang="en-US" sz="3000" i="1" dirty="0">
                <a:solidFill>
                  <a:srgbClr val="FF0000"/>
                </a:solidFill>
              </a:rPr>
              <a:t> is having a competition this Saturday, 14th June.</a:t>
            </a:r>
          </a:p>
        </p:txBody>
      </p:sp>
      <p:sp>
        <p:nvSpPr>
          <p:cNvPr id="14" name="TextBox 13">
            <a:extLst>
              <a:ext uri="{FF2B5EF4-FFF2-40B4-BE49-F238E27FC236}">
                <a16:creationId xmlns:a16="http://schemas.microsoft.com/office/drawing/2014/main" id="{8EA25A21-A778-453D-8312-68AC7634EF82}"/>
              </a:ext>
            </a:extLst>
          </p:cNvPr>
          <p:cNvSpPr txBox="1"/>
          <p:nvPr/>
        </p:nvSpPr>
        <p:spPr>
          <a:xfrm>
            <a:off x="4037461" y="2801177"/>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1. Wrong</a:t>
            </a:r>
            <a:endParaRPr lang="en-US" sz="30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561818" y="2863864"/>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sp>
        <p:nvSpPr>
          <p:cNvPr id="11" name="Rectangle 10">
            <a:extLst>
              <a:ext uri="{FF2B5EF4-FFF2-40B4-BE49-F238E27FC236}">
                <a16:creationId xmlns:a16="http://schemas.microsoft.com/office/drawing/2014/main" id="{A8776FBD-6E63-4F35-A2CC-F3D992937195}"/>
              </a:ext>
            </a:extLst>
          </p:cNvPr>
          <p:cNvSpPr/>
          <p:nvPr/>
        </p:nvSpPr>
        <p:spPr>
          <a:xfrm>
            <a:off x="0" y="3965284"/>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The shop is open as usual from 9:00 in the morning.</a:t>
            </a:r>
          </a:p>
        </p:txBody>
      </p:sp>
      <p:sp>
        <p:nvSpPr>
          <p:cNvPr id="16" name="TextBox 15">
            <a:extLst>
              <a:ext uri="{FF2B5EF4-FFF2-40B4-BE49-F238E27FC236}">
                <a16:creationId xmlns:a16="http://schemas.microsoft.com/office/drawing/2014/main" id="{8EA25A21-A778-453D-8312-68AC7634EF82}"/>
              </a:ext>
            </a:extLst>
          </p:cNvPr>
          <p:cNvSpPr txBox="1"/>
          <p:nvPr/>
        </p:nvSpPr>
        <p:spPr>
          <a:xfrm>
            <a:off x="4072801" y="5431304"/>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2. Wrong</a:t>
            </a:r>
            <a:endParaRPr lang="en-US" sz="3000" i="1" strike="sngStrike" dirty="0">
              <a:solidFill>
                <a:srgbClr val="FF0000"/>
              </a:solidFill>
            </a:endParaRPr>
          </a:p>
        </p:txBody>
      </p:sp>
      <p:sp>
        <p:nvSpPr>
          <p:cNvPr id="17" name="TextBox 16">
            <a:extLst>
              <a:ext uri="{FF2B5EF4-FFF2-40B4-BE49-F238E27FC236}">
                <a16:creationId xmlns:a16="http://schemas.microsoft.com/office/drawing/2014/main" id="{FAEE1202-4641-4F08-9073-CE5C87CE3D98}"/>
              </a:ext>
            </a:extLst>
          </p:cNvPr>
          <p:cNvSpPr txBox="1"/>
          <p:nvPr/>
        </p:nvSpPr>
        <p:spPr>
          <a:xfrm>
            <a:off x="597158" y="5493991"/>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pic>
        <p:nvPicPr>
          <p:cNvPr id="20"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6856" y="785559"/>
            <a:ext cx="609600" cy="609600"/>
          </a:xfrm>
          <a:prstGeom prst="rect">
            <a:avLst/>
          </a:prstGeom>
        </p:spPr>
      </p:pic>
    </p:spTree>
    <p:extLst>
      <p:ext uri="{BB962C8B-B14F-4D97-AF65-F5344CB8AC3E}">
        <p14:creationId xmlns:p14="http://schemas.microsoft.com/office/powerpoint/2010/main" val="23601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barn(inVertical)">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childTnLst>
        </p:cTn>
      </p:par>
    </p:tnLst>
    <p:bldLst>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4523" y="386454"/>
            <a:ext cx="9842330" cy="55399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0070C0"/>
                </a:solidFill>
              </a:rPr>
              <a:t>Now listen again and check. </a:t>
            </a:r>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36648" y="931608"/>
            <a:ext cx="12016852" cy="147732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All you have to do is come along dressed as your </a:t>
            </a:r>
            <a:r>
              <a:rPr lang="en-US" sz="3000" i="1" dirty="0" err="1">
                <a:solidFill>
                  <a:srgbClr val="FF0000"/>
                </a:solidFill>
              </a:rPr>
              <a:t>favourite</a:t>
            </a:r>
            <a:r>
              <a:rPr lang="en-US" sz="3000" i="1" dirty="0">
                <a:solidFill>
                  <a:srgbClr val="FF0000"/>
                </a:solidFill>
              </a:rPr>
              <a:t> video game character.</a:t>
            </a:r>
          </a:p>
        </p:txBody>
      </p:sp>
      <p:sp>
        <p:nvSpPr>
          <p:cNvPr id="14" name="TextBox 13">
            <a:extLst>
              <a:ext uri="{FF2B5EF4-FFF2-40B4-BE49-F238E27FC236}">
                <a16:creationId xmlns:a16="http://schemas.microsoft.com/office/drawing/2014/main" id="{8EA25A21-A778-453D-8312-68AC7634EF82}"/>
              </a:ext>
            </a:extLst>
          </p:cNvPr>
          <p:cNvSpPr txBox="1"/>
          <p:nvPr/>
        </p:nvSpPr>
        <p:spPr>
          <a:xfrm>
            <a:off x="4015536" y="2395752"/>
            <a:ext cx="8017690" cy="553998"/>
          </a:xfrm>
          <a:prstGeom prst="rect">
            <a:avLst/>
          </a:prstGeom>
          <a:noFill/>
        </p:spPr>
        <p:txBody>
          <a:bodyPr wrap="square">
            <a:spAutoFit/>
          </a:bodyPr>
          <a:lstStyle/>
          <a:p>
            <a:r>
              <a:rPr lang="en-US" sz="3000" i="1" dirty="0">
                <a:solidFill>
                  <a:srgbClr val="FF0000"/>
                </a:solidFill>
                <a:sym typeface="Wingdings" panose="05000000000000000000" pitchFamily="2" charset="2"/>
              </a:rPr>
              <a:t>3. Right</a:t>
            </a:r>
            <a:endParaRPr lang="en-US" sz="30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684835" y="2381009"/>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sp>
        <p:nvSpPr>
          <p:cNvPr id="11" name="Rectangle 10">
            <a:extLst>
              <a:ext uri="{FF2B5EF4-FFF2-40B4-BE49-F238E27FC236}">
                <a16:creationId xmlns:a16="http://schemas.microsoft.com/office/drawing/2014/main" id="{A8776FBD-6E63-4F35-A2CC-F3D992937195}"/>
              </a:ext>
            </a:extLst>
          </p:cNvPr>
          <p:cNvSpPr/>
          <p:nvPr/>
        </p:nvSpPr>
        <p:spPr>
          <a:xfrm>
            <a:off x="36648" y="2973880"/>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The competition is at 11:00. </a:t>
            </a:r>
          </a:p>
        </p:txBody>
      </p:sp>
      <p:sp>
        <p:nvSpPr>
          <p:cNvPr id="16" name="TextBox 15">
            <a:extLst>
              <a:ext uri="{FF2B5EF4-FFF2-40B4-BE49-F238E27FC236}">
                <a16:creationId xmlns:a16="http://schemas.microsoft.com/office/drawing/2014/main" id="{8EA25A21-A778-453D-8312-68AC7634EF82}"/>
              </a:ext>
            </a:extLst>
          </p:cNvPr>
          <p:cNvSpPr txBox="1"/>
          <p:nvPr/>
        </p:nvSpPr>
        <p:spPr>
          <a:xfrm>
            <a:off x="3999162" y="4162660"/>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4. Right</a:t>
            </a:r>
            <a:endParaRPr lang="en-US" sz="3000" i="1" strike="sngStrike" dirty="0">
              <a:solidFill>
                <a:srgbClr val="FF0000"/>
              </a:solidFill>
            </a:endParaRPr>
          </a:p>
        </p:txBody>
      </p:sp>
      <p:sp>
        <p:nvSpPr>
          <p:cNvPr id="17" name="TextBox 16">
            <a:extLst>
              <a:ext uri="{FF2B5EF4-FFF2-40B4-BE49-F238E27FC236}">
                <a16:creationId xmlns:a16="http://schemas.microsoft.com/office/drawing/2014/main" id="{FAEE1202-4641-4F08-9073-CE5C87CE3D98}"/>
              </a:ext>
            </a:extLst>
          </p:cNvPr>
          <p:cNvSpPr txBox="1"/>
          <p:nvPr/>
        </p:nvSpPr>
        <p:spPr>
          <a:xfrm>
            <a:off x="684835" y="4121123"/>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sp>
        <p:nvSpPr>
          <p:cNvPr id="20" name="Rectangle 19">
            <a:extLst>
              <a:ext uri="{FF2B5EF4-FFF2-40B4-BE49-F238E27FC236}">
                <a16:creationId xmlns:a16="http://schemas.microsoft.com/office/drawing/2014/main" id="{A8776FBD-6E63-4F35-A2CC-F3D992937195}"/>
              </a:ext>
            </a:extLst>
          </p:cNvPr>
          <p:cNvSpPr/>
          <p:nvPr/>
        </p:nvSpPr>
        <p:spPr>
          <a:xfrm>
            <a:off x="36648" y="4661937"/>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The lucky winner will receive a fantastic games console. </a:t>
            </a:r>
          </a:p>
        </p:txBody>
      </p:sp>
      <p:sp>
        <p:nvSpPr>
          <p:cNvPr id="22" name="TextBox 21">
            <a:extLst>
              <a:ext uri="{FF2B5EF4-FFF2-40B4-BE49-F238E27FC236}">
                <a16:creationId xmlns:a16="http://schemas.microsoft.com/office/drawing/2014/main" id="{8EA25A21-A778-453D-8312-68AC7634EF82}"/>
              </a:ext>
            </a:extLst>
          </p:cNvPr>
          <p:cNvSpPr txBox="1"/>
          <p:nvPr/>
        </p:nvSpPr>
        <p:spPr>
          <a:xfrm>
            <a:off x="4174310" y="5862060"/>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5. Right</a:t>
            </a:r>
            <a:endParaRPr lang="en-US" sz="3000" i="1" strike="sngStrike" dirty="0">
              <a:solidFill>
                <a:srgbClr val="FF0000"/>
              </a:solidFill>
            </a:endParaRPr>
          </a:p>
        </p:txBody>
      </p:sp>
      <p:sp>
        <p:nvSpPr>
          <p:cNvPr id="23" name="TextBox 22">
            <a:extLst>
              <a:ext uri="{FF2B5EF4-FFF2-40B4-BE49-F238E27FC236}">
                <a16:creationId xmlns:a16="http://schemas.microsoft.com/office/drawing/2014/main" id="{FAEE1202-4641-4F08-9073-CE5C87CE3D98}"/>
              </a:ext>
            </a:extLst>
          </p:cNvPr>
          <p:cNvSpPr txBox="1"/>
          <p:nvPr/>
        </p:nvSpPr>
        <p:spPr>
          <a:xfrm>
            <a:off x="714792" y="5786770"/>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pic>
        <p:nvPicPr>
          <p:cNvPr id="25"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872698"/>
            <a:ext cx="609600" cy="609600"/>
          </a:xfrm>
          <a:prstGeom prst="rect">
            <a:avLst/>
          </a:prstGeom>
        </p:spPr>
      </p:pic>
    </p:spTree>
    <p:extLst>
      <p:ext uri="{BB962C8B-B14F-4D97-AF65-F5344CB8AC3E}">
        <p14:creationId xmlns:p14="http://schemas.microsoft.com/office/powerpoint/2010/main" val="5857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xEl>
                                              <p:pRg st="1" end="1"/>
                                            </p:txEl>
                                          </p:spTgt>
                                        </p:tgtEl>
                                        <p:attrNameLst>
                                          <p:attrName>style.visibility</p:attrName>
                                        </p:attrNameLst>
                                      </p:cBhvr>
                                      <p:to>
                                        <p:strVal val="visible"/>
                                      </p:to>
                                    </p:set>
                                    <p:animEffect transition="in" filter="barn(inVertical)">
                                      <p:cBhvr>
                                        <p:cTn id="49" dur="500"/>
                                        <p:tgtEl>
                                          <p:spTgt spid="20">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90"/>
                                          </p:val>
                                        </p:tav>
                                        <p:tav tm="100000">
                                          <p:val>
                                            <p:fltVal val="0"/>
                                          </p:val>
                                        </p:tav>
                                      </p:tavLst>
                                    </p:anim>
                                    <p:animEffect transition="in" filter="fade">
                                      <p:cBhvr>
                                        <p:cTn id="57" dur="1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 calcmode="lin" valueType="num">
                                      <p:cBhvr>
                                        <p:cTn id="64" dur="1000" fill="hold"/>
                                        <p:tgtEl>
                                          <p:spTgt spid="22"/>
                                        </p:tgtEl>
                                        <p:attrNameLst>
                                          <p:attrName>style.rotation</p:attrName>
                                        </p:attrNameLst>
                                      </p:cBhvr>
                                      <p:tavLst>
                                        <p:tav tm="0">
                                          <p:val>
                                            <p:fltVal val="90"/>
                                          </p:val>
                                        </p:tav>
                                        <p:tav tm="100000">
                                          <p:val>
                                            <p:fltVal val="0"/>
                                          </p:val>
                                        </p:tav>
                                      </p:tavLst>
                                    </p:anim>
                                    <p:animEffect transition="in" filter="fade">
                                      <p:cBhvr>
                                        <p:cTn id="6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5"/>
                </p:tgtEl>
              </p:cMediaNode>
            </p:audio>
          </p:childTnLst>
        </p:cTn>
      </p:par>
    </p:tnLst>
    <p:bldLst>
      <p:bldP spid="14" grpId="0"/>
      <p:bldP spid="15" grpId="0"/>
      <p:bldP spid="16" grpId="0"/>
      <p:bldP spid="17"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70291" y="1117772"/>
            <a:ext cx="11986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1. The competition is on Sunday.</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2" y="1865580"/>
            <a:ext cx="10920441" cy="523220"/>
          </a:xfrm>
          <a:prstGeom prst="rect">
            <a:avLst/>
          </a:prstGeom>
          <a:solidFill>
            <a:srgbClr val="FFFF00"/>
          </a:solidFill>
        </p:spPr>
        <p:txBody>
          <a:bodyPr wrap="square">
            <a:spAutoFit/>
          </a:bodyPr>
          <a:lstStyle/>
          <a:p>
            <a:r>
              <a:rPr lang="en-US" sz="2800" b="1" i="0" dirty="0">
                <a:effectLst/>
                <a:latin typeface="+mj-lt"/>
              </a:rPr>
              <a:t>1</a:t>
            </a:r>
            <a:r>
              <a:rPr lang="en-US" sz="2800" b="1" i="0">
                <a:effectLst/>
                <a:latin typeface="+mj-lt"/>
              </a:rPr>
              <a:t>. </a:t>
            </a:r>
            <a:r>
              <a:rPr lang="en-US" sz="2800" b="1">
                <a:solidFill>
                  <a:srgbClr val="FF0000"/>
                </a:solidFill>
                <a:latin typeface="+mj-lt"/>
              </a:rPr>
              <a:t>Wrong</a:t>
            </a:r>
          </a:p>
        </p:txBody>
      </p:sp>
      <p:sp>
        <p:nvSpPr>
          <p:cNvPr id="30" name="Rectangle 29">
            <a:extLst>
              <a:ext uri="{FF2B5EF4-FFF2-40B4-BE49-F238E27FC236}">
                <a16:creationId xmlns:a16="http://schemas.microsoft.com/office/drawing/2014/main" id="{F635DAC2-E5A9-4B47-8F0D-691C56320F4B}"/>
              </a:ext>
            </a:extLst>
          </p:cNvPr>
          <p:cNvSpPr/>
          <p:nvPr/>
        </p:nvSpPr>
        <p:spPr>
          <a:xfrm>
            <a:off x="2634778" y="369964"/>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9" name="TextBox 8">
            <a:extLst>
              <a:ext uri="{FF2B5EF4-FFF2-40B4-BE49-F238E27FC236}">
                <a16:creationId xmlns:a16="http://schemas.microsoft.com/office/drawing/2014/main" id="{6548F4D5-C918-4C2B-BEE5-AE77A39AFFD1}"/>
              </a:ext>
            </a:extLst>
          </p:cNvPr>
          <p:cNvSpPr txBox="1"/>
          <p:nvPr/>
        </p:nvSpPr>
        <p:spPr>
          <a:xfrm>
            <a:off x="-3" y="3742810"/>
            <a:ext cx="10920441" cy="523220"/>
          </a:xfrm>
          <a:prstGeom prst="rect">
            <a:avLst/>
          </a:prstGeom>
          <a:solidFill>
            <a:srgbClr val="FFFF00"/>
          </a:solidFill>
        </p:spPr>
        <p:txBody>
          <a:bodyPr wrap="square">
            <a:spAutoFit/>
          </a:bodyPr>
          <a:lstStyle/>
          <a:p>
            <a:r>
              <a:rPr lang="en-US" sz="2800" b="1" i="0" dirty="0">
                <a:effectLst/>
                <a:latin typeface="+mj-lt"/>
              </a:rPr>
              <a:t>2</a:t>
            </a:r>
            <a:r>
              <a:rPr lang="en-US" sz="2800" b="1" i="0">
                <a:effectLst/>
                <a:latin typeface="+mj-lt"/>
              </a:rPr>
              <a:t>. </a:t>
            </a:r>
            <a:r>
              <a:rPr lang="en-US" sz="2800" b="1">
                <a:solidFill>
                  <a:srgbClr val="FF0000"/>
                </a:solidFill>
                <a:latin typeface="+mj-lt"/>
              </a:rPr>
              <a:t>Wrong</a:t>
            </a:r>
          </a:p>
        </p:txBody>
      </p:sp>
      <p:sp>
        <p:nvSpPr>
          <p:cNvPr id="10" name="Rectangle 9">
            <a:extLst>
              <a:ext uri="{FF2B5EF4-FFF2-40B4-BE49-F238E27FC236}">
                <a16:creationId xmlns:a16="http://schemas.microsoft.com/office/drawing/2014/main" id="{0843576E-D0DB-428D-8A52-451B30422B6C}"/>
              </a:ext>
            </a:extLst>
          </p:cNvPr>
          <p:cNvSpPr/>
          <p:nvPr/>
        </p:nvSpPr>
        <p:spPr>
          <a:xfrm>
            <a:off x="35145" y="2925432"/>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2. The shop opens at 10:30 a.m.</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4" name="Rectangle 13">
            <a:extLst>
              <a:ext uri="{FF2B5EF4-FFF2-40B4-BE49-F238E27FC236}">
                <a16:creationId xmlns:a16="http://schemas.microsoft.com/office/drawing/2014/main" id="{0843576E-D0DB-428D-8A52-451B30422B6C}"/>
              </a:ext>
            </a:extLst>
          </p:cNvPr>
          <p:cNvSpPr/>
          <p:nvPr/>
        </p:nvSpPr>
        <p:spPr>
          <a:xfrm>
            <a:off x="0" y="4766968"/>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3. People can dress as video game characters.</a:t>
            </a:r>
          </a:p>
        </p:txBody>
      </p:sp>
      <p:sp>
        <p:nvSpPr>
          <p:cNvPr id="15" name="TextBox 14">
            <a:extLst>
              <a:ext uri="{FF2B5EF4-FFF2-40B4-BE49-F238E27FC236}">
                <a16:creationId xmlns:a16="http://schemas.microsoft.com/office/drawing/2014/main" id="{6548F4D5-C918-4C2B-BEE5-AE77A39AFFD1}"/>
              </a:ext>
            </a:extLst>
          </p:cNvPr>
          <p:cNvSpPr txBox="1"/>
          <p:nvPr/>
        </p:nvSpPr>
        <p:spPr>
          <a:xfrm>
            <a:off x="-4" y="5529734"/>
            <a:ext cx="10920441" cy="523220"/>
          </a:xfrm>
          <a:prstGeom prst="rect">
            <a:avLst/>
          </a:prstGeom>
          <a:solidFill>
            <a:srgbClr val="FFFF00"/>
          </a:solidFill>
        </p:spPr>
        <p:txBody>
          <a:bodyPr wrap="square">
            <a:spAutoFit/>
          </a:bodyPr>
          <a:lstStyle/>
          <a:p>
            <a:r>
              <a:rPr lang="en-US" sz="2800" b="1" i="0">
                <a:effectLst/>
                <a:latin typeface="+mj-lt"/>
              </a:rPr>
              <a:t>3. </a:t>
            </a:r>
            <a:r>
              <a:rPr lang="en-US" sz="2800" b="1">
                <a:solidFill>
                  <a:srgbClr val="FF0000"/>
                </a:solidFill>
                <a:latin typeface="+mj-lt"/>
              </a:rPr>
              <a:t>Right</a:t>
            </a:r>
            <a:endParaRPr lang="en-US" sz="2800" b="1" dirty="0">
              <a:solidFill>
                <a:srgbClr val="FF0000"/>
              </a:solidFill>
              <a:effectLst/>
            </a:endParaRPr>
          </a:p>
        </p:txBody>
      </p:sp>
      <p:pic>
        <p:nvPicPr>
          <p:cNvPr id="17"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872698"/>
            <a:ext cx="609600" cy="609600"/>
          </a:xfrm>
          <a:prstGeom prst="rect">
            <a:avLst/>
          </a:prstGeom>
        </p:spPr>
      </p:pic>
    </p:spTree>
    <p:extLst>
      <p:ext uri="{BB962C8B-B14F-4D97-AF65-F5344CB8AC3E}">
        <p14:creationId xmlns:p14="http://schemas.microsoft.com/office/powerpoint/2010/main" val="112097149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5181" y="141513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4514" y="225489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75551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10398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1250298" y="3937515"/>
            <a:ext cx="3256378" cy="662474"/>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  </a:t>
            </a:r>
            <a:endParaRPr lang="en-US" b="1" dirty="0"/>
          </a:p>
        </p:txBody>
      </p:sp>
      <p:pic>
        <p:nvPicPr>
          <p:cNvPr id="4" name="Picture 3"/>
          <p:cNvPicPr>
            <a:picLocks noChangeAspect="1"/>
          </p:cNvPicPr>
          <p:nvPr/>
        </p:nvPicPr>
        <p:blipFill>
          <a:blip r:embed="rId2"/>
          <a:stretch>
            <a:fillRect/>
          </a:stretch>
        </p:blipFill>
        <p:spPr>
          <a:xfrm>
            <a:off x="7023893" y="484814"/>
            <a:ext cx="4227771" cy="5869710"/>
          </a:xfrm>
          <a:prstGeom prst="rect">
            <a:avLst/>
          </a:prstGeom>
        </p:spPr>
      </p:pic>
    </p:spTree>
    <p:extLst>
      <p:ext uri="{BB962C8B-B14F-4D97-AF65-F5344CB8AC3E}">
        <p14:creationId xmlns:p14="http://schemas.microsoft.com/office/powerpoint/2010/main" val="74167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1" y="1205314"/>
            <a:ext cx="11986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4. The competition starts at 11:00 a.m.</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1" y="1986083"/>
            <a:ext cx="10920441" cy="523220"/>
          </a:xfrm>
          <a:prstGeom prst="rect">
            <a:avLst/>
          </a:prstGeom>
          <a:solidFill>
            <a:srgbClr val="FFFF00"/>
          </a:solidFill>
        </p:spPr>
        <p:txBody>
          <a:bodyPr wrap="square">
            <a:spAutoFit/>
          </a:bodyPr>
          <a:lstStyle/>
          <a:p>
            <a:r>
              <a:rPr lang="en-US" sz="2800" b="1">
                <a:latin typeface="+mj-lt"/>
              </a:rPr>
              <a:t>4</a:t>
            </a:r>
            <a:r>
              <a:rPr lang="en-US" sz="2800" b="1" i="0">
                <a:effectLst/>
                <a:latin typeface="+mj-lt"/>
              </a:rPr>
              <a:t>. </a:t>
            </a:r>
            <a:r>
              <a:rPr lang="en-US" sz="2800" b="1">
                <a:solidFill>
                  <a:srgbClr val="FF0000"/>
                </a:solidFill>
                <a:latin typeface="+mj-lt"/>
              </a:rPr>
              <a:t>Right</a:t>
            </a:r>
          </a:p>
        </p:txBody>
      </p:sp>
      <p:sp>
        <p:nvSpPr>
          <p:cNvPr id="30" name="Rectangle 29">
            <a:extLst>
              <a:ext uri="{FF2B5EF4-FFF2-40B4-BE49-F238E27FC236}">
                <a16:creationId xmlns:a16="http://schemas.microsoft.com/office/drawing/2014/main" id="{F635DAC2-E5A9-4B47-8F0D-691C56320F4B}"/>
              </a:ext>
            </a:extLst>
          </p:cNvPr>
          <p:cNvSpPr/>
          <p:nvPr/>
        </p:nvSpPr>
        <p:spPr>
          <a:xfrm>
            <a:off x="2634778" y="369964"/>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4" name="Rectangle 13">
            <a:extLst>
              <a:ext uri="{FF2B5EF4-FFF2-40B4-BE49-F238E27FC236}">
                <a16:creationId xmlns:a16="http://schemas.microsoft.com/office/drawing/2014/main" id="{0843576E-D0DB-428D-8A52-451B30422B6C}"/>
              </a:ext>
            </a:extLst>
          </p:cNvPr>
          <p:cNvSpPr/>
          <p:nvPr/>
        </p:nvSpPr>
        <p:spPr>
          <a:xfrm>
            <a:off x="0" y="3701413"/>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5. The first prize is a games console. </a:t>
            </a:r>
          </a:p>
        </p:txBody>
      </p:sp>
      <p:sp>
        <p:nvSpPr>
          <p:cNvPr id="15" name="TextBox 14">
            <a:extLst>
              <a:ext uri="{FF2B5EF4-FFF2-40B4-BE49-F238E27FC236}">
                <a16:creationId xmlns:a16="http://schemas.microsoft.com/office/drawing/2014/main" id="{6548F4D5-C918-4C2B-BEE5-AE77A39AFFD1}"/>
              </a:ext>
            </a:extLst>
          </p:cNvPr>
          <p:cNvSpPr txBox="1"/>
          <p:nvPr/>
        </p:nvSpPr>
        <p:spPr>
          <a:xfrm>
            <a:off x="-2" y="4466808"/>
            <a:ext cx="10920441" cy="523220"/>
          </a:xfrm>
          <a:prstGeom prst="rect">
            <a:avLst/>
          </a:prstGeom>
          <a:solidFill>
            <a:srgbClr val="FFFF00"/>
          </a:solidFill>
        </p:spPr>
        <p:txBody>
          <a:bodyPr wrap="square">
            <a:spAutoFit/>
          </a:bodyPr>
          <a:lstStyle/>
          <a:p>
            <a:r>
              <a:rPr lang="en-US" sz="2800" b="1" i="0">
                <a:effectLst/>
                <a:latin typeface="+mj-lt"/>
              </a:rPr>
              <a:t>5. </a:t>
            </a:r>
            <a:r>
              <a:rPr lang="en-US" sz="2800" b="1">
                <a:solidFill>
                  <a:srgbClr val="FF0000"/>
                </a:solidFill>
                <a:latin typeface="+mj-lt"/>
              </a:rPr>
              <a:t>Right</a:t>
            </a:r>
            <a:endParaRPr lang="en-US" sz="2800" b="1" dirty="0">
              <a:solidFill>
                <a:srgbClr val="FF0000"/>
              </a:solidFill>
              <a:effectLst/>
            </a:endParaRPr>
          </a:p>
        </p:txBody>
      </p:sp>
      <p:pic>
        <p:nvPicPr>
          <p:cNvPr id="17"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872698"/>
            <a:ext cx="609600" cy="609600"/>
          </a:xfrm>
          <a:prstGeom prst="rect">
            <a:avLst/>
          </a:prstGeom>
        </p:spPr>
      </p:pic>
    </p:spTree>
    <p:extLst>
      <p:ext uri="{BB962C8B-B14F-4D97-AF65-F5344CB8AC3E}">
        <p14:creationId xmlns:p14="http://schemas.microsoft.com/office/powerpoint/2010/main" val="271294401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797" y="396792"/>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3" name="Text Box 5"/>
          <p:cNvSpPr txBox="1">
            <a:spLocks noChangeArrowheads="1"/>
          </p:cNvSpPr>
          <p:nvPr/>
        </p:nvSpPr>
        <p:spPr bwMode="auto">
          <a:xfrm>
            <a:off x="3999593" y="364129"/>
            <a:ext cx="9075738" cy="553998"/>
          </a:xfrm>
          <a:prstGeom prst="rect">
            <a:avLst/>
          </a:prstGeom>
          <a:noFill/>
          <a:ln w="9525">
            <a:noFill/>
            <a:miter lim="800000"/>
            <a:headEnd/>
            <a:tailEnd/>
          </a:ln>
        </p:spPr>
        <p:txBody>
          <a:bodyPr>
            <a:spAutoFit/>
          </a:bodyPr>
          <a:lstStyle/>
          <a:p>
            <a:pPr>
              <a:spcBef>
                <a:spcPct val="50000"/>
              </a:spcBef>
            </a:pPr>
            <a:r>
              <a:rPr lang="en-US" sz="3000" b="1">
                <a:latin typeface="Calibri" pitchFamily="34" charset="0"/>
              </a:rPr>
              <a:t>Listen again and fill in the blanks.</a:t>
            </a:r>
          </a:p>
        </p:txBody>
      </p:sp>
      <p:sp>
        <p:nvSpPr>
          <p:cNvPr id="4" name="TextBox 3"/>
          <p:cNvSpPr txBox="1"/>
          <p:nvPr/>
        </p:nvSpPr>
        <p:spPr>
          <a:xfrm>
            <a:off x="0" y="380093"/>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listening</a:t>
            </a:r>
          </a:p>
        </p:txBody>
      </p:sp>
      <p:sp>
        <p:nvSpPr>
          <p:cNvPr id="6" name="Rectangle 5"/>
          <p:cNvSpPr/>
          <p:nvPr/>
        </p:nvSpPr>
        <p:spPr>
          <a:xfrm>
            <a:off x="255181" y="1029401"/>
            <a:ext cx="11376837" cy="5282343"/>
          </a:xfrm>
          <a:prstGeom prst="rect">
            <a:avLst/>
          </a:prstGeom>
        </p:spPr>
        <p:txBody>
          <a:bodyPr wrap="square">
            <a:spAutoFit/>
          </a:bodyPr>
          <a:lstStyle/>
          <a:p>
            <a:pPr algn="just">
              <a:lnSpc>
                <a:spcPct val="110000"/>
              </a:lnSpc>
            </a:pPr>
            <a:r>
              <a:rPr lang="en-US" sz="2800" i="1" dirty="0">
                <a:solidFill>
                  <a:srgbClr val="000000"/>
                </a:solidFill>
              </a:rPr>
              <a:t>Morning, listeners. Here’s an announcement for all fans of video games. </a:t>
            </a:r>
            <a:r>
              <a:rPr lang="en-US" sz="2800" i="1" dirty="0" err="1">
                <a:solidFill>
                  <a:srgbClr val="000000"/>
                </a:solidFill>
              </a:rPr>
              <a:t>PinPals</a:t>
            </a:r>
            <a:r>
              <a:rPr lang="en-US" sz="2800" i="1" dirty="0">
                <a:solidFill>
                  <a:srgbClr val="000000"/>
                </a:solidFill>
              </a:rPr>
              <a:t> is having a competition this Saturday, 14th June, to (1) __________ ten years of being the number one video games shop in town. The shop is open as (2) _________ from 9:00 in the morning till 5:00 in the afternoon but get there by 10:30 because the competition is at 11:00. All you have to do is come along dressed as your (3) _________ video game character! The lucky winner will receive a (4) _________ games console. Other prizes (5) _____________ video games and T-shirts. You can buy snacks all day and there’ll also be music from local (6) ____________. So dress up, come along and maybe win a prize! One thing is certain – you’ll have a great time at </a:t>
            </a:r>
            <a:r>
              <a:rPr lang="en-US" sz="2800" i="1" dirty="0" err="1">
                <a:solidFill>
                  <a:srgbClr val="000000"/>
                </a:solidFill>
              </a:rPr>
              <a:t>PinPals</a:t>
            </a:r>
            <a:r>
              <a:rPr lang="en-US" sz="2800" i="1" dirty="0">
                <a:solidFill>
                  <a:srgbClr val="000000"/>
                </a:solidFill>
              </a:rPr>
              <a:t>!</a:t>
            </a:r>
          </a:p>
        </p:txBody>
      </p:sp>
      <p:pic>
        <p:nvPicPr>
          <p:cNvPr id="7" name="2.12">
            <a:hlinkClick r:id="" action="ppaction://media"/>
            <a:extLst>
              <a:ext uri="{FF2B5EF4-FFF2-40B4-BE49-F238E27FC236}">
                <a16:creationId xmlns:a16="http://schemas.microsoft.com/office/drawing/2014/main" id="{63C49399-5EC1-0C2A-1209-7605BC3535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1558" y="535741"/>
            <a:ext cx="609600" cy="609600"/>
          </a:xfrm>
          <a:prstGeom prst="rect">
            <a:avLst/>
          </a:prstGeom>
        </p:spPr>
      </p:pic>
      <p:sp>
        <p:nvSpPr>
          <p:cNvPr id="8" name="TextBox 7">
            <a:extLst>
              <a:ext uri="{FF2B5EF4-FFF2-40B4-BE49-F238E27FC236}">
                <a16:creationId xmlns:a16="http://schemas.microsoft.com/office/drawing/2014/main" id="{FDDFF6E9-74FA-DBEF-7312-F22B5C6B165C}"/>
              </a:ext>
            </a:extLst>
          </p:cNvPr>
          <p:cNvSpPr txBox="1"/>
          <p:nvPr/>
        </p:nvSpPr>
        <p:spPr>
          <a:xfrm>
            <a:off x="834965" y="4304421"/>
            <a:ext cx="1935590" cy="584775"/>
          </a:xfrm>
          <a:prstGeom prst="rect">
            <a:avLst/>
          </a:prstGeom>
          <a:noFill/>
        </p:spPr>
        <p:txBody>
          <a:bodyPr wrap="square" rtlCol="0">
            <a:spAutoFit/>
          </a:bodyPr>
          <a:lstStyle/>
          <a:p>
            <a:r>
              <a:rPr lang="en-US" sz="3200" dirty="0">
                <a:solidFill>
                  <a:srgbClr val="FF0000"/>
                </a:solidFill>
                <a:ea typeface="Times New Roman" panose="02020603050405020304" pitchFamily="18" charset="0"/>
              </a:rPr>
              <a:t>include</a:t>
            </a:r>
          </a:p>
        </p:txBody>
      </p:sp>
      <p:sp>
        <p:nvSpPr>
          <p:cNvPr id="9" name="TextBox 8">
            <a:extLst>
              <a:ext uri="{FF2B5EF4-FFF2-40B4-BE49-F238E27FC236}">
                <a16:creationId xmlns:a16="http://schemas.microsoft.com/office/drawing/2014/main" id="{16BFFA78-D9AC-13AD-A9DE-5A8D91E16695}"/>
              </a:ext>
            </a:extLst>
          </p:cNvPr>
          <p:cNvSpPr txBox="1"/>
          <p:nvPr/>
        </p:nvSpPr>
        <p:spPr>
          <a:xfrm>
            <a:off x="2298797" y="2420629"/>
            <a:ext cx="1935590" cy="584775"/>
          </a:xfrm>
          <a:prstGeom prst="rect">
            <a:avLst/>
          </a:prstGeom>
          <a:noFill/>
        </p:spPr>
        <p:txBody>
          <a:bodyPr wrap="square" rtlCol="0">
            <a:spAutoFit/>
          </a:bodyPr>
          <a:lstStyle/>
          <a:p>
            <a:r>
              <a:rPr lang="en-US" sz="3200" dirty="0">
                <a:solidFill>
                  <a:srgbClr val="FF0000"/>
                </a:solidFill>
                <a:ea typeface="Times New Roman" panose="02020603050405020304" pitchFamily="18" charset="0"/>
              </a:rPr>
              <a:t>usual</a:t>
            </a:r>
          </a:p>
        </p:txBody>
      </p:sp>
      <p:sp>
        <p:nvSpPr>
          <p:cNvPr id="10" name="TextBox 9">
            <a:extLst>
              <a:ext uri="{FF2B5EF4-FFF2-40B4-BE49-F238E27FC236}">
                <a16:creationId xmlns:a16="http://schemas.microsoft.com/office/drawing/2014/main" id="{7DB26FC4-3D2E-8DB2-FE16-C1F1FF0D0935}"/>
              </a:ext>
            </a:extLst>
          </p:cNvPr>
          <p:cNvSpPr txBox="1"/>
          <p:nvPr/>
        </p:nvSpPr>
        <p:spPr>
          <a:xfrm>
            <a:off x="5009257" y="3333580"/>
            <a:ext cx="1935590" cy="584775"/>
          </a:xfrm>
          <a:prstGeom prst="rect">
            <a:avLst/>
          </a:prstGeom>
          <a:noFill/>
        </p:spPr>
        <p:txBody>
          <a:bodyPr wrap="square" rtlCol="0">
            <a:spAutoFit/>
          </a:bodyPr>
          <a:lstStyle/>
          <a:p>
            <a:r>
              <a:rPr lang="en-US" sz="3200" dirty="0" err="1">
                <a:solidFill>
                  <a:srgbClr val="FF0000"/>
                </a:solidFill>
                <a:ea typeface="Times New Roman" panose="02020603050405020304" pitchFamily="18" charset="0"/>
              </a:rPr>
              <a:t>favourite</a:t>
            </a:r>
            <a:endParaRPr lang="en-US" sz="3200" dirty="0">
              <a:solidFill>
                <a:srgbClr val="FF0000"/>
              </a:solidFill>
              <a:ea typeface="Times New Roman" panose="02020603050405020304" pitchFamily="18" charset="0"/>
            </a:endParaRPr>
          </a:p>
        </p:txBody>
      </p:sp>
      <p:sp>
        <p:nvSpPr>
          <p:cNvPr id="11" name="TextBox 10">
            <a:extLst>
              <a:ext uri="{FF2B5EF4-FFF2-40B4-BE49-F238E27FC236}">
                <a16:creationId xmlns:a16="http://schemas.microsoft.com/office/drawing/2014/main" id="{177F0C92-3381-012B-5F2A-37D5F84E1B66}"/>
              </a:ext>
            </a:extLst>
          </p:cNvPr>
          <p:cNvSpPr txBox="1"/>
          <p:nvPr/>
        </p:nvSpPr>
        <p:spPr>
          <a:xfrm>
            <a:off x="9720376" y="1454819"/>
            <a:ext cx="1935590" cy="584775"/>
          </a:xfrm>
          <a:prstGeom prst="rect">
            <a:avLst/>
          </a:prstGeom>
          <a:noFill/>
        </p:spPr>
        <p:txBody>
          <a:bodyPr wrap="square" rtlCol="0">
            <a:spAutoFit/>
          </a:bodyPr>
          <a:lstStyle/>
          <a:p>
            <a:r>
              <a:rPr lang="en-US" sz="3200" dirty="0">
                <a:solidFill>
                  <a:srgbClr val="FF0000"/>
                </a:solidFill>
                <a:ea typeface="Times New Roman" panose="02020603050405020304" pitchFamily="18" charset="0"/>
              </a:rPr>
              <a:t>celebrate</a:t>
            </a:r>
          </a:p>
        </p:txBody>
      </p:sp>
      <p:sp>
        <p:nvSpPr>
          <p:cNvPr id="12" name="TextBox 11">
            <a:extLst>
              <a:ext uri="{FF2B5EF4-FFF2-40B4-BE49-F238E27FC236}">
                <a16:creationId xmlns:a16="http://schemas.microsoft.com/office/drawing/2014/main" id="{D2553560-5432-25B5-CB9B-A41C2EC1E4A8}"/>
              </a:ext>
            </a:extLst>
          </p:cNvPr>
          <p:cNvSpPr txBox="1"/>
          <p:nvPr/>
        </p:nvSpPr>
        <p:spPr>
          <a:xfrm>
            <a:off x="6096000" y="4756462"/>
            <a:ext cx="1935590" cy="584775"/>
          </a:xfrm>
          <a:prstGeom prst="rect">
            <a:avLst/>
          </a:prstGeom>
          <a:noFill/>
        </p:spPr>
        <p:txBody>
          <a:bodyPr wrap="square" rtlCol="0">
            <a:spAutoFit/>
          </a:bodyPr>
          <a:lstStyle/>
          <a:p>
            <a:r>
              <a:rPr lang="en-US" sz="3200" dirty="0">
                <a:solidFill>
                  <a:srgbClr val="FF0000"/>
                </a:solidFill>
                <a:ea typeface="Times New Roman" panose="02020603050405020304" pitchFamily="18" charset="0"/>
              </a:rPr>
              <a:t>bands</a:t>
            </a:r>
          </a:p>
        </p:txBody>
      </p:sp>
      <p:sp>
        <p:nvSpPr>
          <p:cNvPr id="13" name="TextBox 12">
            <a:extLst>
              <a:ext uri="{FF2B5EF4-FFF2-40B4-BE49-F238E27FC236}">
                <a16:creationId xmlns:a16="http://schemas.microsoft.com/office/drawing/2014/main" id="{73C012D0-4E10-CD4C-A9CD-62DBF2F42E0F}"/>
              </a:ext>
            </a:extLst>
          </p:cNvPr>
          <p:cNvSpPr txBox="1"/>
          <p:nvPr/>
        </p:nvSpPr>
        <p:spPr>
          <a:xfrm>
            <a:off x="4600395" y="3830561"/>
            <a:ext cx="1796625" cy="584775"/>
          </a:xfrm>
          <a:prstGeom prst="rect">
            <a:avLst/>
          </a:prstGeom>
          <a:noFill/>
        </p:spPr>
        <p:txBody>
          <a:bodyPr wrap="square" rtlCol="0">
            <a:spAutoFit/>
          </a:bodyPr>
          <a:lstStyle/>
          <a:p>
            <a:r>
              <a:rPr lang="en-US" sz="3200" dirty="0">
                <a:solidFill>
                  <a:srgbClr val="FF0000"/>
                </a:solidFill>
                <a:ea typeface="Times New Roman" panose="02020603050405020304" pitchFamily="18" charset="0"/>
              </a:rPr>
              <a:t>fantastic</a:t>
            </a:r>
          </a:p>
        </p:txBody>
      </p:sp>
    </p:spTree>
    <p:extLst>
      <p:ext uri="{BB962C8B-B14F-4D97-AF65-F5344CB8AC3E}">
        <p14:creationId xmlns:p14="http://schemas.microsoft.com/office/powerpoint/2010/main" val="205879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4628"/>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5" name="Rectangle 4"/>
          <p:cNvSpPr/>
          <p:nvPr/>
        </p:nvSpPr>
        <p:spPr>
          <a:xfrm>
            <a:off x="202018" y="1261804"/>
            <a:ext cx="11600121" cy="4334392"/>
          </a:xfrm>
          <a:prstGeom prst="rect">
            <a:avLst/>
          </a:prstGeom>
        </p:spPr>
        <p:txBody>
          <a:bodyPr wrap="square">
            <a:spAutoFit/>
          </a:bodyPr>
          <a:lstStyle/>
          <a:p>
            <a:pPr algn="just">
              <a:lnSpc>
                <a:spcPct val="110000"/>
              </a:lnSpc>
            </a:pPr>
            <a:r>
              <a:rPr lang="en-US" sz="2800" i="1" dirty="0">
                <a:solidFill>
                  <a:srgbClr val="000000"/>
                </a:solidFill>
              </a:rPr>
              <a:t>Morning, listeners. Here’s an announcement for all fans of video games. </a:t>
            </a:r>
            <a:r>
              <a:rPr lang="en-US" sz="2800" i="1" dirty="0" err="1">
                <a:solidFill>
                  <a:srgbClr val="000000"/>
                </a:solidFill>
              </a:rPr>
              <a:t>PinPals</a:t>
            </a:r>
            <a:r>
              <a:rPr lang="en-US" sz="2800" i="1" dirty="0">
                <a:solidFill>
                  <a:srgbClr val="000000"/>
                </a:solidFill>
              </a:rPr>
              <a:t> is having a competition this Saturday, 14th June, to celebrate ten years of being the number one video games shop in town. The shop is open as usual from 9:00 in the morning till 5:00 in the afternoon but get there by 10:30 because the competition is at 11:00. All you have to do is come along dressed as your </a:t>
            </a:r>
            <a:r>
              <a:rPr lang="en-US" sz="2800" i="1" dirty="0" err="1">
                <a:solidFill>
                  <a:srgbClr val="000000"/>
                </a:solidFill>
              </a:rPr>
              <a:t>favourite</a:t>
            </a:r>
            <a:r>
              <a:rPr lang="en-US" sz="2800" i="1" dirty="0">
                <a:solidFill>
                  <a:srgbClr val="000000"/>
                </a:solidFill>
              </a:rPr>
              <a:t> video game character! The lucky winner will receive a fantastic games console. Other prizes include video games and T-shirts. You can buy snacks all day and there’ll also be music from local bands. So dress up, come along and maybe win a prize! One thing is certain – you’ll have a great time at </a:t>
            </a:r>
            <a:r>
              <a:rPr lang="en-US" sz="2800" i="1" dirty="0" err="1">
                <a:solidFill>
                  <a:srgbClr val="000000"/>
                </a:solidFill>
              </a:rPr>
              <a:t>PinPals</a:t>
            </a:r>
            <a:r>
              <a:rPr lang="en-US" sz="2800" i="1" dirty="0">
                <a:solidFill>
                  <a:srgbClr val="000000"/>
                </a:solidFill>
              </a:rPr>
              <a:t>!</a:t>
            </a:r>
          </a:p>
        </p:txBody>
      </p:sp>
    </p:spTree>
    <p:extLst>
      <p:ext uri="{BB962C8B-B14F-4D97-AF65-F5344CB8AC3E}">
        <p14:creationId xmlns:p14="http://schemas.microsoft.com/office/powerpoint/2010/main" val="162983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1987120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Pre - Speaking</a:t>
            </a:r>
            <a:endParaRPr lang="en-US" sz="2000" b="1" dirty="0"/>
          </a:p>
        </p:txBody>
      </p:sp>
      <p:pic>
        <p:nvPicPr>
          <p:cNvPr id="10" name="Picture 2" descr="Free Speech bubble 1195466 PNG with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8291" y="438537"/>
            <a:ext cx="1264359" cy="8064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2060" y="1397674"/>
            <a:ext cx="11787879" cy="1015663"/>
          </a:xfrm>
          <a:prstGeom prst="rect">
            <a:avLst/>
          </a:prstGeom>
        </p:spPr>
        <p:txBody>
          <a:bodyPr wrap="square">
            <a:spAutoFit/>
          </a:bodyPr>
          <a:lstStyle/>
          <a:p>
            <a:r>
              <a:rPr lang="en-US" sz="3000" dirty="0">
                <a:solidFill>
                  <a:srgbClr val="0070C0"/>
                </a:solidFill>
              </a:rPr>
              <a:t>Listen to the recording again and take notes. Use your answers in Exercise and your notes to ask and answer questions about the competition.</a:t>
            </a:r>
            <a:endParaRPr lang="en-US" sz="3000" dirty="0">
              <a:solidFill>
                <a:srgbClr val="7030A0"/>
              </a:solidFill>
            </a:endParaRPr>
          </a:p>
        </p:txBody>
      </p:sp>
      <p:sp>
        <p:nvSpPr>
          <p:cNvPr id="12" name="Rectangle 11"/>
          <p:cNvSpPr/>
          <p:nvPr/>
        </p:nvSpPr>
        <p:spPr>
          <a:xfrm>
            <a:off x="540625" y="3718400"/>
            <a:ext cx="10706628" cy="553998"/>
          </a:xfrm>
          <a:prstGeom prst="rect">
            <a:avLst/>
          </a:prstGeom>
        </p:spPr>
        <p:txBody>
          <a:bodyPr wrap="square">
            <a:spAutoFit/>
          </a:bodyPr>
          <a:lstStyle/>
          <a:p>
            <a:r>
              <a:rPr lang="en-US" sz="3000">
                <a:solidFill>
                  <a:srgbClr val="FF0000"/>
                </a:solidFill>
                <a:sym typeface="Wingdings" panose="05000000000000000000" pitchFamily="2" charset="2"/>
              </a:rPr>
              <a:t> </a:t>
            </a:r>
            <a:r>
              <a:rPr lang="en-US" sz="3000">
                <a:solidFill>
                  <a:srgbClr val="FF0000"/>
                </a:solidFill>
              </a:rPr>
              <a:t>Listen to the recording again and take notes.</a:t>
            </a:r>
          </a:p>
        </p:txBody>
      </p:sp>
      <p:sp>
        <p:nvSpPr>
          <p:cNvPr id="13" name="Rectangle 12"/>
          <p:cNvSpPr/>
          <p:nvPr/>
        </p:nvSpPr>
        <p:spPr>
          <a:xfrm>
            <a:off x="710705" y="4326992"/>
            <a:ext cx="8139113" cy="553998"/>
          </a:xfrm>
          <a:prstGeom prst="rect">
            <a:avLst/>
          </a:prstGeom>
        </p:spPr>
        <p:txBody>
          <a:bodyPr wrap="square">
            <a:spAutoFit/>
          </a:bodyPr>
          <a:lstStyle/>
          <a:p>
            <a:r>
              <a:rPr lang="en-US" sz="3000">
                <a:solidFill>
                  <a:srgbClr val="242021"/>
                </a:solidFill>
              </a:rPr>
              <a:t>And then?</a:t>
            </a:r>
          </a:p>
        </p:txBody>
      </p:sp>
      <p:sp>
        <p:nvSpPr>
          <p:cNvPr id="14" name="Rectangle 13"/>
          <p:cNvSpPr/>
          <p:nvPr/>
        </p:nvSpPr>
        <p:spPr>
          <a:xfrm>
            <a:off x="540625" y="4935584"/>
            <a:ext cx="11757231" cy="1015663"/>
          </a:xfrm>
          <a:prstGeom prst="rect">
            <a:avLst/>
          </a:prstGeom>
        </p:spPr>
        <p:txBody>
          <a:bodyPr wrap="square">
            <a:spAutoFit/>
          </a:bodyPr>
          <a:lstStyle/>
          <a:p>
            <a:r>
              <a:rPr lang="en-US" sz="3000">
                <a:solidFill>
                  <a:srgbClr val="FF0000"/>
                </a:solidFill>
                <a:sym typeface="Wingdings" panose="05000000000000000000" pitchFamily="2" charset="2"/>
              </a:rPr>
              <a:t> Ask and answer questions about the competition.</a:t>
            </a:r>
            <a:br>
              <a:rPr lang="en-US" sz="3000">
                <a:solidFill>
                  <a:srgbClr val="FF0000"/>
                </a:solidFill>
                <a:sym typeface="Wingdings" panose="05000000000000000000" pitchFamily="2" charset="2"/>
              </a:rPr>
            </a:br>
            <a:endParaRPr lang="en-US" sz="3000">
              <a:solidFill>
                <a:srgbClr val="FF0000"/>
              </a:solidFill>
            </a:endParaRPr>
          </a:p>
        </p:txBody>
      </p:sp>
      <p:sp>
        <p:nvSpPr>
          <p:cNvPr id="16" name="Rectangle 15"/>
          <p:cNvSpPr/>
          <p:nvPr/>
        </p:nvSpPr>
        <p:spPr>
          <a:xfrm>
            <a:off x="1856790" y="3267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20" name="Rectangle 19"/>
          <p:cNvSpPr/>
          <p:nvPr/>
        </p:nvSpPr>
        <p:spPr>
          <a:xfrm>
            <a:off x="710705" y="3164402"/>
            <a:ext cx="12215813" cy="553998"/>
          </a:xfrm>
          <a:prstGeom prst="rect">
            <a:avLst/>
          </a:prstGeom>
        </p:spPr>
        <p:txBody>
          <a:bodyPr wrap="square">
            <a:spAutoFit/>
          </a:bodyPr>
          <a:lstStyle/>
          <a:p>
            <a:r>
              <a:rPr lang="en-US" sz="3000">
                <a:solidFill>
                  <a:srgbClr val="242021"/>
                </a:solidFill>
              </a:rPr>
              <a:t>What do you do first?</a:t>
            </a:r>
          </a:p>
        </p:txBody>
      </p:sp>
      <p:pic>
        <p:nvPicPr>
          <p:cNvPr id="15"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1558" y="535741"/>
            <a:ext cx="609600" cy="609600"/>
          </a:xfrm>
          <a:prstGeom prst="rect">
            <a:avLst/>
          </a:prstGeom>
        </p:spPr>
      </p:pic>
    </p:spTree>
    <p:extLst>
      <p:ext uri="{BB962C8B-B14F-4D97-AF65-F5344CB8AC3E}">
        <p14:creationId xmlns:p14="http://schemas.microsoft.com/office/powerpoint/2010/main" val="24983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2" grpId="0"/>
      <p:bldP spid="13" grpId="0"/>
      <p:bldP spid="14"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601858" y="763758"/>
            <a:ext cx="5043755" cy="756716"/>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a:solidFill>
                  <a:schemeClr val="bg1"/>
                </a:solidFill>
              </a:rPr>
              <a:t>When is it?</a:t>
            </a: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0" y="763759"/>
            <a:ext cx="5526637" cy="850314"/>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000" b="0" i="0">
                <a:solidFill>
                  <a:srgbClr val="242021"/>
                </a:solidFill>
                <a:effectLst/>
              </a:rPr>
              <a:t> </a:t>
            </a:r>
          </a:p>
          <a:p>
            <a:r>
              <a:rPr lang="en-US" sz="3000">
                <a:solidFill>
                  <a:srgbClr val="242021"/>
                </a:solidFill>
              </a:rPr>
              <a:t>On Saturday 14th June.</a:t>
            </a:r>
            <a:br>
              <a:rPr lang="en-US" sz="3000">
                <a:solidFill>
                  <a:srgbClr val="242021"/>
                </a:solidFill>
              </a:rPr>
            </a:br>
            <a:endParaRPr lang="en-US" sz="3000">
              <a:solidFill>
                <a:srgbClr val="242021"/>
              </a:solidFill>
            </a:endParaRPr>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732712" y="1100850"/>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33738" y="1792536"/>
            <a:ext cx="5179996" cy="978129"/>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dirty="0">
                <a:solidFill>
                  <a:schemeClr val="bg1"/>
                </a:solidFill>
              </a:rPr>
              <a:t> </a:t>
            </a:r>
          </a:p>
          <a:p>
            <a:r>
              <a:rPr lang="en-US" sz="3000" dirty="0">
                <a:solidFill>
                  <a:schemeClr val="bg1"/>
                </a:solidFill>
              </a:rPr>
              <a:t>What time is the competition?</a:t>
            </a:r>
            <a:br>
              <a:rPr lang="en-US" sz="3000" dirty="0">
                <a:solidFill>
                  <a:schemeClr val="bg1"/>
                </a:solidFill>
              </a:rPr>
            </a:br>
            <a:endParaRPr lang="en-US" sz="3000" dirty="0">
              <a:solidFill>
                <a:schemeClr val="bg1"/>
              </a:solidFill>
            </a:endParaRP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80940" y="1771966"/>
            <a:ext cx="5499707" cy="1004506"/>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11 o’clock, but we have to be there at 10:30.</a:t>
            </a:r>
            <a:endParaRPr lang="en-US" sz="3200" b="1" dirty="0">
              <a:solidFill>
                <a:srgbClr val="242021"/>
              </a:solidFill>
            </a:endParaRPr>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794973" y="2197529"/>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451063" y="2886075"/>
            <a:ext cx="5262671" cy="865475"/>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endParaRPr lang="en-US" sz="3000">
              <a:solidFill>
                <a:schemeClr val="bg1"/>
              </a:solidFill>
            </a:endParaRPr>
          </a:p>
          <a:p>
            <a:r>
              <a:rPr lang="en-US" sz="3000">
                <a:solidFill>
                  <a:schemeClr val="bg1"/>
                </a:solidFill>
              </a:rPr>
              <a:t>What should we dress as?</a:t>
            </a:r>
            <a:br>
              <a:rPr lang="en-US" sz="3000">
                <a:solidFill>
                  <a:schemeClr val="bg1"/>
                </a:solidFill>
              </a:rPr>
            </a:br>
            <a:endParaRPr lang="en-US" sz="30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393775" y="2826641"/>
            <a:ext cx="5586873" cy="1004506"/>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3000" dirty="0">
              <a:solidFill>
                <a:srgbClr val="242021"/>
              </a:solidFill>
            </a:endParaRPr>
          </a:p>
          <a:p>
            <a:r>
              <a:rPr lang="en-US" sz="3200" dirty="0">
                <a:solidFill>
                  <a:srgbClr val="242021"/>
                </a:solidFill>
              </a:rPr>
              <a:t>Video games characters.</a:t>
            </a:r>
            <a:br>
              <a:rPr lang="en-US" sz="3200" dirty="0">
                <a:solidFill>
                  <a:srgbClr val="242021"/>
                </a:solidFill>
              </a:rPr>
            </a:br>
            <a:endParaRPr lang="en-US" sz="3200" dirty="0">
              <a:solidFill>
                <a:srgbClr val="242021"/>
              </a:solidFill>
            </a:endParaRPr>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722989" y="3298702"/>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5">
            <a:extLst>
              <a:ext uri="{FF2B5EF4-FFF2-40B4-BE49-F238E27FC236}">
                <a16:creationId xmlns:a16="http://schemas.microsoft.com/office/drawing/2014/main" id="{F5D26724-3ECF-49E6-8D1C-5E34BE8712EC}"/>
              </a:ext>
            </a:extLst>
          </p:cNvPr>
          <p:cNvSpPr/>
          <p:nvPr/>
        </p:nvSpPr>
        <p:spPr>
          <a:xfrm>
            <a:off x="451063" y="4084884"/>
            <a:ext cx="5296997" cy="827269"/>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a:solidFill>
                  <a:schemeClr val="bg1"/>
                </a:solidFill>
              </a:rPr>
              <a:t>What’s the first prize?</a:t>
            </a:r>
          </a:p>
        </p:txBody>
      </p:sp>
      <p:sp>
        <p:nvSpPr>
          <p:cNvPr id="15" name="Speech Bubble: Rectangle with Corners Rounded 19">
            <a:extLst>
              <a:ext uri="{FF2B5EF4-FFF2-40B4-BE49-F238E27FC236}">
                <a16:creationId xmlns:a16="http://schemas.microsoft.com/office/drawing/2014/main" id="{146C7FFC-31D9-4A54-A788-2B326C6D1ABC}"/>
              </a:ext>
            </a:extLst>
          </p:cNvPr>
          <p:cNvSpPr/>
          <p:nvPr/>
        </p:nvSpPr>
        <p:spPr>
          <a:xfrm>
            <a:off x="6480940" y="4049290"/>
            <a:ext cx="5650825" cy="117006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3000">
              <a:solidFill>
                <a:srgbClr val="242021"/>
              </a:solidFill>
            </a:endParaRPr>
          </a:p>
          <a:p>
            <a:r>
              <a:rPr lang="en-US" sz="3000">
                <a:solidFill>
                  <a:srgbClr val="242021"/>
                </a:solidFill>
              </a:rPr>
              <a:t>A games console, but you can win video games and T-shirts, too.</a:t>
            </a:r>
            <a:br>
              <a:rPr lang="en-US" sz="3000">
                <a:solidFill>
                  <a:srgbClr val="242021"/>
                </a:solidFill>
              </a:rPr>
            </a:br>
            <a:endParaRPr lang="en-US" sz="3000">
              <a:solidFill>
                <a:srgbClr val="242021"/>
              </a:solidFill>
            </a:endParaRPr>
          </a:p>
        </p:txBody>
      </p:sp>
      <p:sp>
        <p:nvSpPr>
          <p:cNvPr id="22" name="Arrow: Right 20">
            <a:extLst>
              <a:ext uri="{FF2B5EF4-FFF2-40B4-BE49-F238E27FC236}">
                <a16:creationId xmlns:a16="http://schemas.microsoft.com/office/drawing/2014/main" id="{F0937D2C-BEB2-4F8F-9588-7AA19BF3F32C}"/>
              </a:ext>
            </a:extLst>
          </p:cNvPr>
          <p:cNvSpPr/>
          <p:nvPr/>
        </p:nvSpPr>
        <p:spPr>
          <a:xfrm rot="1173519">
            <a:off x="5824589" y="4430549"/>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peech Bubble: Rectangle with Corners Rounded 15">
            <a:extLst>
              <a:ext uri="{FF2B5EF4-FFF2-40B4-BE49-F238E27FC236}">
                <a16:creationId xmlns:a16="http://schemas.microsoft.com/office/drawing/2014/main" id="{F5D26724-3ECF-49E6-8D1C-5E34BE8712EC}"/>
              </a:ext>
            </a:extLst>
          </p:cNvPr>
          <p:cNvSpPr/>
          <p:nvPr/>
        </p:nvSpPr>
        <p:spPr>
          <a:xfrm>
            <a:off x="451063" y="5405653"/>
            <a:ext cx="5324932" cy="836977"/>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a:solidFill>
                  <a:schemeClr val="bg1"/>
                </a:solidFill>
              </a:rPr>
              <a:t>Is there anything else to do?</a:t>
            </a:r>
          </a:p>
        </p:txBody>
      </p:sp>
      <p:sp>
        <p:nvSpPr>
          <p:cNvPr id="25" name="Speech Bubble: Rectangle with Corners Rounded 19">
            <a:extLst>
              <a:ext uri="{FF2B5EF4-FFF2-40B4-BE49-F238E27FC236}">
                <a16:creationId xmlns:a16="http://schemas.microsoft.com/office/drawing/2014/main" id="{146C7FFC-31D9-4A54-A788-2B326C6D1ABC}"/>
              </a:ext>
            </a:extLst>
          </p:cNvPr>
          <p:cNvSpPr/>
          <p:nvPr/>
        </p:nvSpPr>
        <p:spPr>
          <a:xfrm>
            <a:off x="6544891" y="5437494"/>
            <a:ext cx="5586873" cy="86181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000">
                <a:solidFill>
                  <a:srgbClr val="242021"/>
                </a:solidFill>
              </a:rPr>
              <a:t>Yes, you can eat snacks and listen to local bands. </a:t>
            </a:r>
          </a:p>
        </p:txBody>
      </p:sp>
      <p:sp>
        <p:nvSpPr>
          <p:cNvPr id="26" name="Arrow: Right 20">
            <a:extLst>
              <a:ext uri="{FF2B5EF4-FFF2-40B4-BE49-F238E27FC236}">
                <a16:creationId xmlns:a16="http://schemas.microsoft.com/office/drawing/2014/main" id="{F0937D2C-BEB2-4F8F-9588-7AA19BF3F32C}"/>
              </a:ext>
            </a:extLst>
          </p:cNvPr>
          <p:cNvSpPr/>
          <p:nvPr/>
        </p:nvSpPr>
        <p:spPr>
          <a:xfrm rot="1173519">
            <a:off x="5855208" y="5694928"/>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8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fltVal val="0"/>
                                          </p:val>
                                        </p:tav>
                                        <p:tav tm="100000">
                                          <p:val>
                                            <p:strVal val="#ppt_w"/>
                                          </p:val>
                                        </p:tav>
                                      </p:tavLst>
                                    </p:anim>
                                    <p:anim calcmode="lin" valueType="num">
                                      <p:cBhvr>
                                        <p:cTn id="96" dur="500" fill="hold"/>
                                        <p:tgtEl>
                                          <p:spTgt spid="25"/>
                                        </p:tgtEl>
                                        <p:attrNameLst>
                                          <p:attrName>ppt_h</p:attrName>
                                        </p:attrNameLst>
                                      </p:cBhvr>
                                      <p:tavLst>
                                        <p:tav tm="0">
                                          <p:val>
                                            <p:fltVal val="0"/>
                                          </p:val>
                                        </p:tav>
                                        <p:tav tm="100000">
                                          <p:val>
                                            <p:strVal val="#ppt_h"/>
                                          </p:val>
                                        </p:tav>
                                      </p:tavLst>
                                    </p:anim>
                                    <p:animEffect transition="in" filter="fade">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P spid="23"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EF07B-2EF8-4B69-93B3-71C40A8F34FE}"/>
              </a:ext>
            </a:extLst>
          </p:cNvPr>
          <p:cNvSpPr txBox="1"/>
          <p:nvPr/>
        </p:nvSpPr>
        <p:spPr>
          <a:xfrm>
            <a:off x="956244" y="1749910"/>
            <a:ext cx="10600338" cy="646331"/>
          </a:xfrm>
          <a:prstGeom prst="rect">
            <a:avLst/>
          </a:prstGeom>
          <a:noFill/>
        </p:spPr>
        <p:txBody>
          <a:bodyPr wrap="none" rtlCol="0">
            <a:spAutoFit/>
          </a:bodyPr>
          <a:lstStyle/>
          <a:p>
            <a:r>
              <a:rPr lang="en-US" sz="3600">
                <a:solidFill>
                  <a:srgbClr val="0070C0"/>
                </a:solidFill>
              </a:rPr>
              <a:t>Make similar conversations with the information below. </a:t>
            </a:r>
            <a:endParaRPr lang="en-US" sz="3600" dirty="0">
              <a:solidFill>
                <a:srgbClr val="0070C0"/>
              </a:solidFill>
            </a:endParaRPr>
          </a:p>
        </p:txBody>
      </p:sp>
      <p:sp>
        <p:nvSpPr>
          <p:cNvPr id="3" name="Rectangle 2"/>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While - Speaking</a:t>
            </a:r>
            <a:endParaRPr lang="en-US" sz="2000" b="1" dirty="0"/>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248" y="419874"/>
            <a:ext cx="1563868" cy="9974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56790" y="42049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Tree>
    <p:extLst>
      <p:ext uri="{BB962C8B-B14F-4D97-AF65-F5344CB8AC3E}">
        <p14:creationId xmlns:p14="http://schemas.microsoft.com/office/powerpoint/2010/main" val="254030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41777989"/>
              </p:ext>
            </p:extLst>
          </p:nvPr>
        </p:nvGraphicFramePr>
        <p:xfrm>
          <a:off x="190500" y="954679"/>
          <a:ext cx="11811000" cy="4665974"/>
        </p:xfrm>
        <a:graphic>
          <a:graphicData uri="http://schemas.openxmlformats.org/drawingml/2006/table">
            <a:tbl>
              <a:tblPr firstRow="1" bandRow="1">
                <a:tableStyleId>{5C22544A-7EE6-4342-B048-85BDC9FD1C3A}</a:tableStyleId>
              </a:tblPr>
              <a:tblGrid>
                <a:gridCol w="2376692">
                  <a:extLst>
                    <a:ext uri="{9D8B030D-6E8A-4147-A177-3AD203B41FA5}">
                      <a16:colId xmlns:a16="http://schemas.microsoft.com/office/drawing/2014/main" val="541539216"/>
                    </a:ext>
                  </a:extLst>
                </a:gridCol>
                <a:gridCol w="3613949">
                  <a:extLst>
                    <a:ext uri="{9D8B030D-6E8A-4147-A177-3AD203B41FA5}">
                      <a16:colId xmlns:a16="http://schemas.microsoft.com/office/drawing/2014/main" val="2679347653"/>
                    </a:ext>
                  </a:extLst>
                </a:gridCol>
                <a:gridCol w="5820359">
                  <a:extLst>
                    <a:ext uri="{9D8B030D-6E8A-4147-A177-3AD203B41FA5}">
                      <a16:colId xmlns:a16="http://schemas.microsoft.com/office/drawing/2014/main" val="1960978579"/>
                    </a:ext>
                  </a:extLst>
                </a:gridCol>
              </a:tblGrid>
              <a:tr h="507206">
                <a:tc>
                  <a:txBody>
                    <a:bodyPr/>
                    <a:lstStyle/>
                    <a:p>
                      <a:pPr algn="ctr"/>
                      <a:r>
                        <a:rPr lang="en-US" sz="2800" dirty="0">
                          <a:solidFill>
                            <a:srgbClr val="0070C0"/>
                          </a:solidFill>
                        </a:rPr>
                        <a:t>Name </a:t>
                      </a:r>
                    </a:p>
                  </a:txBody>
                  <a:tcPr>
                    <a:solidFill>
                      <a:schemeClr val="accent6">
                        <a:lumMod val="20000"/>
                        <a:lumOff val="80000"/>
                      </a:schemeClr>
                    </a:solidFill>
                  </a:tcPr>
                </a:tc>
                <a:tc>
                  <a:txBody>
                    <a:bodyPr/>
                    <a:lstStyle/>
                    <a:p>
                      <a:pPr algn="ctr"/>
                      <a:r>
                        <a:rPr lang="en-US" sz="2800">
                          <a:solidFill>
                            <a:srgbClr val="0070C0"/>
                          </a:solidFill>
                        </a:rPr>
                        <a:t>Kind</a:t>
                      </a:r>
                    </a:p>
                  </a:txBody>
                  <a:tcPr>
                    <a:solidFill>
                      <a:schemeClr val="accent6">
                        <a:lumMod val="20000"/>
                        <a:lumOff val="80000"/>
                      </a:schemeClr>
                    </a:solidFill>
                  </a:tcPr>
                </a:tc>
                <a:tc>
                  <a:txBody>
                    <a:bodyPr/>
                    <a:lstStyle/>
                    <a:p>
                      <a:pPr algn="ctr"/>
                      <a:r>
                        <a:rPr lang="en-US" sz="2800" dirty="0">
                          <a:solidFill>
                            <a:srgbClr val="0070C0"/>
                          </a:solidFill>
                        </a:rPr>
                        <a:t>What can you do?</a:t>
                      </a:r>
                    </a:p>
                  </a:txBody>
                  <a:tcPr>
                    <a:solidFill>
                      <a:schemeClr val="accent6">
                        <a:lumMod val="20000"/>
                        <a:lumOff val="80000"/>
                      </a:schemeClr>
                    </a:solidFill>
                  </a:tcPr>
                </a:tc>
                <a:extLst>
                  <a:ext uri="{0D108BD9-81ED-4DB2-BD59-A6C34878D82A}">
                    <a16:rowId xmlns:a16="http://schemas.microsoft.com/office/drawing/2014/main" val="1277665094"/>
                  </a:ext>
                </a:extLst>
              </a:tr>
              <a:tr h="982445">
                <a:tc>
                  <a:txBody>
                    <a:bodyPr/>
                    <a:lstStyle/>
                    <a:p>
                      <a:pPr algn="ctr"/>
                      <a:r>
                        <a:rPr lang="en-US" sz="2800" b="0" i="0" kern="1200" dirty="0">
                          <a:solidFill>
                            <a:schemeClr val="dk1"/>
                          </a:solidFill>
                          <a:effectLst/>
                          <a:latin typeface="+mj-lt"/>
                          <a:ea typeface="+mn-ea"/>
                          <a:cs typeface="+mn-cs"/>
                        </a:rPr>
                        <a:t>Peaceful</a:t>
                      </a:r>
                      <a:r>
                        <a:rPr lang="en-US" sz="2800" b="0" i="0" kern="1200" baseline="0" dirty="0">
                          <a:solidFill>
                            <a:schemeClr val="dk1"/>
                          </a:solidFill>
                          <a:effectLst/>
                          <a:latin typeface="+mj-lt"/>
                          <a:ea typeface="+mn-ea"/>
                          <a:cs typeface="+mn-cs"/>
                        </a:rPr>
                        <a:t> Days</a:t>
                      </a:r>
                      <a:endParaRPr lang="en-US" sz="2800" b="0" i="0" dirty="0">
                        <a:latin typeface="+mj-lt"/>
                      </a:endParaRPr>
                    </a:p>
                  </a:txBody>
                  <a:tcPr anchor="ctr">
                    <a:solidFill>
                      <a:schemeClr val="accent6">
                        <a:lumMod val="20000"/>
                        <a:lumOff val="80000"/>
                      </a:schemeClr>
                    </a:solidFill>
                  </a:tcPr>
                </a:tc>
                <a:tc>
                  <a:txBody>
                    <a:bodyPr/>
                    <a:lstStyle/>
                    <a:p>
                      <a:pPr algn="ctr"/>
                      <a:r>
                        <a:rPr lang="en-US" sz="2800" b="0" i="0">
                          <a:latin typeface="+mj-lt"/>
                        </a:rPr>
                        <a:t>Simulation</a:t>
                      </a:r>
                    </a:p>
                  </a:txBody>
                  <a:tcPr anchor="ctr">
                    <a:solidFill>
                      <a:schemeClr val="accent6">
                        <a:lumMod val="20000"/>
                        <a:lumOff val="80000"/>
                      </a:schemeClr>
                    </a:solidFill>
                  </a:tcPr>
                </a:tc>
                <a:tc>
                  <a:txBody>
                    <a:bodyPr/>
                    <a:lstStyle/>
                    <a:p>
                      <a:pPr algn="l"/>
                      <a:r>
                        <a:rPr lang="en-US" sz="2800" b="0" i="0" dirty="0">
                          <a:latin typeface="+mj-lt"/>
                        </a:rPr>
                        <a:t>raise animals,</a:t>
                      </a:r>
                      <a:r>
                        <a:rPr lang="en-US" sz="2800" b="0" i="0" baseline="0" dirty="0">
                          <a:latin typeface="+mj-lt"/>
                        </a:rPr>
                        <a:t> </a:t>
                      </a:r>
                      <a:r>
                        <a:rPr lang="en-US" sz="2800" b="0" i="0" dirty="0">
                          <a:latin typeface="+mj-lt"/>
                        </a:rPr>
                        <a:t>interact with town</a:t>
                      </a:r>
                      <a:r>
                        <a:rPr lang="en-US" sz="2800" b="0" i="0" baseline="0" dirty="0">
                          <a:latin typeface="+mj-lt"/>
                        </a:rPr>
                        <a:t> </a:t>
                      </a:r>
                      <a:r>
                        <a:rPr lang="en-US" sz="2800" b="0" i="0" dirty="0">
                          <a:latin typeface="+mj-lt"/>
                        </a:rPr>
                        <a:t>folks, and take</a:t>
                      </a:r>
                      <a:r>
                        <a:rPr lang="en-US" sz="2800" b="0" i="0" baseline="0" dirty="0">
                          <a:latin typeface="+mj-lt"/>
                        </a:rPr>
                        <a:t> </a:t>
                      </a:r>
                      <a:r>
                        <a:rPr lang="en-US" sz="2800" b="0" i="0" dirty="0">
                          <a:latin typeface="+mj-lt"/>
                        </a:rPr>
                        <a:t>part in interesting</a:t>
                      </a:r>
                      <a:r>
                        <a:rPr lang="en-US" sz="2800" b="0" i="0" baseline="0" dirty="0">
                          <a:latin typeface="+mj-lt"/>
                        </a:rPr>
                        <a:t> </a:t>
                      </a:r>
                      <a:r>
                        <a:rPr lang="en-US" sz="2800" b="0" i="0" dirty="0">
                          <a:latin typeface="+mj-lt"/>
                        </a:rPr>
                        <a:t>festivals</a:t>
                      </a:r>
                    </a:p>
                  </a:txBody>
                  <a:tcPr anchor="ctr">
                    <a:solidFill>
                      <a:schemeClr val="accent6">
                        <a:lumMod val="20000"/>
                        <a:lumOff val="80000"/>
                      </a:schemeClr>
                    </a:solidFill>
                  </a:tcPr>
                </a:tc>
                <a:extLst>
                  <a:ext uri="{0D108BD9-81ED-4DB2-BD59-A6C34878D82A}">
                    <a16:rowId xmlns:a16="http://schemas.microsoft.com/office/drawing/2014/main" val="236509908"/>
                  </a:ext>
                </a:extLst>
              </a:tr>
              <a:tr h="960789">
                <a:tc>
                  <a:txBody>
                    <a:bodyPr/>
                    <a:lstStyle/>
                    <a:p>
                      <a:pPr algn="ctr"/>
                      <a:r>
                        <a:rPr lang="en-US" sz="2800" b="0" i="0">
                          <a:latin typeface="+mj-lt"/>
                        </a:rPr>
                        <a:t>Minecraft</a:t>
                      </a:r>
                    </a:p>
                  </a:txBody>
                  <a:tcPr anchor="ctr">
                    <a:solidFill>
                      <a:schemeClr val="accent6">
                        <a:lumMod val="20000"/>
                        <a:lumOff val="80000"/>
                      </a:schemeClr>
                    </a:solidFill>
                  </a:tcPr>
                </a:tc>
                <a:tc>
                  <a:txBody>
                    <a:bodyPr/>
                    <a:lstStyle/>
                    <a:p>
                      <a:pPr algn="ctr"/>
                      <a:r>
                        <a:rPr lang="en-US" sz="2800" b="0" i="0" dirty="0">
                          <a:latin typeface="+mj-lt"/>
                        </a:rPr>
                        <a:t>Action</a:t>
                      </a:r>
                    </a:p>
                  </a:txBody>
                  <a:tcPr anchor="ctr">
                    <a:solidFill>
                      <a:schemeClr val="accent6">
                        <a:lumMod val="20000"/>
                        <a:lumOff val="80000"/>
                      </a:schemeClr>
                    </a:solidFill>
                  </a:tcPr>
                </a:tc>
                <a:tc>
                  <a:txBody>
                    <a:bodyPr/>
                    <a:lstStyle/>
                    <a:p>
                      <a:pPr algn="l"/>
                      <a:r>
                        <a:rPr lang="en-US" sz="2800" b="0" i="0" kern="1200" dirty="0">
                          <a:solidFill>
                            <a:schemeClr val="dk1"/>
                          </a:solidFill>
                          <a:effectLst/>
                          <a:latin typeface="+mj-lt"/>
                          <a:ea typeface="+mn-ea"/>
                          <a:cs typeface="+mn-cs"/>
                        </a:rPr>
                        <a:t>create and break apart various kinds of blocks in three-dimensional worlds</a:t>
                      </a:r>
                      <a:endParaRPr lang="en-US" sz="2800" b="0" i="0" dirty="0">
                        <a:latin typeface="+mj-lt"/>
                      </a:endParaRPr>
                    </a:p>
                  </a:txBody>
                  <a:tcPr anchor="ctr">
                    <a:solidFill>
                      <a:schemeClr val="accent6">
                        <a:lumMod val="20000"/>
                        <a:lumOff val="80000"/>
                      </a:schemeClr>
                    </a:solidFill>
                  </a:tcPr>
                </a:tc>
                <a:extLst>
                  <a:ext uri="{0D108BD9-81ED-4DB2-BD59-A6C34878D82A}">
                    <a16:rowId xmlns:a16="http://schemas.microsoft.com/office/drawing/2014/main" val="3143678481"/>
                  </a:ext>
                </a:extLst>
              </a:tr>
              <a:tr h="927907">
                <a:tc>
                  <a:txBody>
                    <a:bodyPr/>
                    <a:lstStyle/>
                    <a:p>
                      <a:pPr algn="ctr"/>
                      <a:r>
                        <a:rPr lang="en-US" sz="2800" b="0" i="0" dirty="0">
                          <a:latin typeface="+mj-lt"/>
                        </a:rPr>
                        <a:t>Roblox</a:t>
                      </a:r>
                    </a:p>
                  </a:txBody>
                  <a:tcPr anchor="ctr">
                    <a:solidFill>
                      <a:schemeClr val="accent6">
                        <a:lumMod val="20000"/>
                        <a:lumOff val="80000"/>
                      </a:schemeClr>
                    </a:solidFill>
                  </a:tcPr>
                </a:tc>
                <a:tc>
                  <a:txBody>
                    <a:bodyPr/>
                    <a:lstStyle/>
                    <a:p>
                      <a:pPr algn="ctr"/>
                      <a:r>
                        <a:rPr lang="en-US" sz="2800" b="0" i="0" dirty="0">
                          <a:latin typeface="+mj-lt"/>
                        </a:rPr>
                        <a:t>Platform</a:t>
                      </a:r>
                    </a:p>
                  </a:txBody>
                  <a:tcPr anchor="ctr">
                    <a:solidFill>
                      <a:schemeClr val="accent6">
                        <a:lumMod val="20000"/>
                        <a:lumOff val="80000"/>
                      </a:schemeClr>
                    </a:solidFill>
                  </a:tcPr>
                </a:tc>
                <a:tc>
                  <a:txBody>
                    <a:bodyPr/>
                    <a:lstStyle/>
                    <a:p>
                      <a:pPr algn="l"/>
                      <a:r>
                        <a:rPr lang="en-US" sz="2800" b="0" i="0" kern="1200" dirty="0">
                          <a:solidFill>
                            <a:schemeClr val="dk1"/>
                          </a:solidFill>
                          <a:latin typeface="+mj-lt"/>
                          <a:ea typeface="+mn-ea"/>
                          <a:cs typeface="+mn-cs"/>
                        </a:rPr>
                        <a:t>create own game or create another world with friends or 'virtual explorers'</a:t>
                      </a:r>
                      <a:endParaRPr lang="en-US" sz="2800" b="0" i="0" dirty="0">
                        <a:latin typeface="+mj-lt"/>
                      </a:endParaRPr>
                    </a:p>
                  </a:txBody>
                  <a:tcPr anchor="ctr">
                    <a:solidFill>
                      <a:schemeClr val="accent6">
                        <a:lumMod val="20000"/>
                        <a:lumOff val="80000"/>
                      </a:schemeClr>
                    </a:solidFill>
                  </a:tcPr>
                </a:tc>
                <a:extLst>
                  <a:ext uri="{0D108BD9-81ED-4DB2-BD59-A6C34878D82A}">
                    <a16:rowId xmlns:a16="http://schemas.microsoft.com/office/drawing/2014/main" val="1681719089"/>
                  </a:ext>
                </a:extLst>
              </a:tr>
              <a:tr h="1259700">
                <a:tc>
                  <a:txBody>
                    <a:bodyPr/>
                    <a:lstStyle/>
                    <a:p>
                      <a:pPr algn="ctr"/>
                      <a:r>
                        <a:rPr lang="en-US" sz="2800" b="0" i="0" kern="1200">
                          <a:solidFill>
                            <a:schemeClr val="dk1"/>
                          </a:solidFill>
                          <a:effectLst/>
                          <a:latin typeface="+mj-lt"/>
                          <a:ea typeface="+mn-ea"/>
                          <a:cs typeface="+mn-cs"/>
                        </a:rPr>
                        <a:t>Play together</a:t>
                      </a:r>
                      <a:endParaRPr lang="en-US" sz="2800" b="0" i="0">
                        <a:latin typeface="+mj-lt"/>
                      </a:endParaRPr>
                    </a:p>
                  </a:txBody>
                  <a:tcPr anchor="ctr">
                    <a:solidFill>
                      <a:schemeClr val="accent6">
                        <a:lumMod val="20000"/>
                        <a:lumOff val="80000"/>
                      </a:schemeClr>
                    </a:solidFill>
                  </a:tcPr>
                </a:tc>
                <a:tc>
                  <a:txBody>
                    <a:bodyPr/>
                    <a:lstStyle/>
                    <a:p>
                      <a:pPr algn="ctr"/>
                      <a:r>
                        <a:rPr lang="en-US" sz="2800" b="0" i="0">
                          <a:latin typeface="+mj-lt"/>
                        </a:rPr>
                        <a:t>Strategy</a:t>
                      </a:r>
                    </a:p>
                  </a:txBody>
                  <a:tcPr anchor="ctr">
                    <a:solidFill>
                      <a:schemeClr val="accent6">
                        <a:lumMod val="20000"/>
                        <a:lumOff val="80000"/>
                      </a:schemeClr>
                    </a:solidFill>
                  </a:tcPr>
                </a:tc>
                <a:tc>
                  <a:txBody>
                    <a:bodyPr/>
                    <a:lstStyle/>
                    <a:p>
                      <a:pPr algn="l"/>
                      <a:r>
                        <a:rPr lang="en-US" sz="2800" b="0" i="0" dirty="0">
                          <a:latin typeface="+mj-lt"/>
                        </a:rPr>
                        <a:t>interact and play together with other players to make progress</a:t>
                      </a:r>
                    </a:p>
                  </a:txBody>
                  <a:tcPr anchor="ctr">
                    <a:solidFill>
                      <a:schemeClr val="accent6">
                        <a:lumMod val="20000"/>
                        <a:lumOff val="80000"/>
                      </a:schemeClr>
                    </a:solidFill>
                  </a:tcPr>
                </a:tc>
                <a:extLst>
                  <a:ext uri="{0D108BD9-81ED-4DB2-BD59-A6C34878D82A}">
                    <a16:rowId xmlns:a16="http://schemas.microsoft.com/office/drawing/2014/main" val="468285197"/>
                  </a:ext>
                </a:extLst>
              </a:tr>
            </a:tbl>
          </a:graphicData>
        </a:graphic>
      </p:graphicFrame>
    </p:spTree>
    <p:extLst>
      <p:ext uri="{BB962C8B-B14F-4D97-AF65-F5344CB8AC3E}">
        <p14:creationId xmlns:p14="http://schemas.microsoft.com/office/powerpoint/2010/main" val="3697655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1668"/>
            <a:ext cx="21133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Post - Speaking</a:t>
            </a:r>
            <a:endParaRPr lang="en-US" sz="2000" b="1" dirty="0"/>
          </a:p>
        </p:txBody>
      </p:sp>
      <p:sp>
        <p:nvSpPr>
          <p:cNvPr id="4" name="Rectangle 3"/>
          <p:cNvSpPr/>
          <p:nvPr/>
        </p:nvSpPr>
        <p:spPr>
          <a:xfrm>
            <a:off x="2225351" y="609236"/>
            <a:ext cx="9966649" cy="1015663"/>
          </a:xfrm>
          <a:prstGeom prst="rect">
            <a:avLst/>
          </a:prstGeom>
        </p:spPr>
        <p:txBody>
          <a:bodyPr wrap="square">
            <a:spAutoFit/>
          </a:bodyPr>
          <a:lstStyle/>
          <a:p>
            <a:r>
              <a:rPr lang="en-US" sz="3000" b="1" dirty="0">
                <a:solidFill>
                  <a:srgbClr val="0070C0"/>
                </a:solidFill>
                <a:latin typeface="+mj-lt"/>
              </a:rPr>
              <a:t>In groups, discuss about your favorite game competition.</a:t>
            </a:r>
          </a:p>
          <a:p>
            <a:r>
              <a:rPr lang="en-US" sz="3000" b="1" dirty="0">
                <a:solidFill>
                  <a:srgbClr val="0070C0"/>
                </a:solidFill>
                <a:latin typeface="+mj-lt"/>
              </a:rPr>
              <a:t>You can begin with:</a:t>
            </a:r>
            <a:endParaRPr lang="en-US" b="1" dirty="0">
              <a:latin typeface="+mj-lt"/>
            </a:endParaRPr>
          </a:p>
        </p:txBody>
      </p:sp>
      <p:sp>
        <p:nvSpPr>
          <p:cNvPr id="5" name="Rectangle 4"/>
          <p:cNvSpPr/>
          <p:nvPr/>
        </p:nvSpPr>
        <p:spPr>
          <a:xfrm>
            <a:off x="457200" y="2129004"/>
            <a:ext cx="10706628" cy="646331"/>
          </a:xfrm>
          <a:prstGeom prst="rect">
            <a:avLst/>
          </a:prstGeom>
        </p:spPr>
        <p:txBody>
          <a:bodyPr wrap="square">
            <a:spAutoFit/>
          </a:bodyPr>
          <a:lstStyle/>
          <a:p>
            <a:r>
              <a:rPr lang="en-US" sz="3600" dirty="0">
                <a:solidFill>
                  <a:srgbClr val="FF0000"/>
                </a:solidFill>
                <a:sym typeface="Wingdings" panose="05000000000000000000" pitchFamily="2" charset="2"/>
              </a:rPr>
              <a:t>I like … game competition best because …</a:t>
            </a:r>
            <a:endParaRPr lang="en-US" sz="3600" dirty="0">
              <a:solidFill>
                <a:srgbClr val="FF0000"/>
              </a:solidFill>
            </a:endParaRPr>
          </a:p>
        </p:txBody>
      </p:sp>
    </p:spTree>
    <p:extLst>
      <p:ext uri="{BB962C8B-B14F-4D97-AF65-F5344CB8AC3E}">
        <p14:creationId xmlns:p14="http://schemas.microsoft.com/office/powerpoint/2010/main" val="367765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23"/>
          <a:stretch/>
        </p:blipFill>
        <p:spPr>
          <a:xfrm>
            <a:off x="-28046" y="-83974"/>
            <a:ext cx="12248039" cy="6964753"/>
          </a:xfrm>
          <a:prstGeom prst="rect">
            <a:avLst/>
          </a:prstGeom>
        </p:spPr>
      </p:pic>
      <p:sp>
        <p:nvSpPr>
          <p:cNvPr id="3" name="TextBox 2"/>
          <p:cNvSpPr txBox="1"/>
          <p:nvPr/>
        </p:nvSpPr>
        <p:spPr>
          <a:xfrm>
            <a:off x="4021499" y="4222087"/>
            <a:ext cx="2687217" cy="923330"/>
          </a:xfrm>
          <a:prstGeom prst="rect">
            <a:avLst/>
          </a:prstGeom>
          <a:noFill/>
        </p:spPr>
        <p:txBody>
          <a:bodyPr wrap="square" rtlCol="0">
            <a:spAutoFit/>
          </a:bodyPr>
          <a:lstStyle/>
          <a:p>
            <a:r>
              <a:rPr lang="en-US" sz="5400" dirty="0">
                <a:solidFill>
                  <a:schemeClr val="bg1"/>
                </a:solidFill>
              </a:rPr>
              <a:t>Writing</a:t>
            </a:r>
            <a:endParaRPr lang="en-US" sz="2400" dirty="0">
              <a:solidFill>
                <a:schemeClr val="bg1"/>
              </a:solidFill>
            </a:endParaRPr>
          </a:p>
        </p:txBody>
      </p:sp>
    </p:spTree>
    <p:extLst>
      <p:ext uri="{BB962C8B-B14F-4D97-AF65-F5344CB8AC3E}">
        <p14:creationId xmlns:p14="http://schemas.microsoft.com/office/powerpoint/2010/main" val="227814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1200329"/>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0070C0"/>
              </a:solidFill>
            </a:endParaRPr>
          </a:p>
        </p:txBody>
      </p:sp>
      <p:sp>
        <p:nvSpPr>
          <p:cNvPr id="2" name="Rectangle 1"/>
          <p:cNvSpPr/>
          <p:nvPr/>
        </p:nvSpPr>
        <p:spPr>
          <a:xfrm>
            <a:off x="914405" y="2122254"/>
            <a:ext cx="10986650" cy="3416320"/>
          </a:xfrm>
          <a:prstGeom prst="rect">
            <a:avLst/>
          </a:prstGeom>
        </p:spPr>
        <p:txBody>
          <a:bodyPr wrap="square">
            <a:spAutoFit/>
          </a:bodyPr>
          <a:lstStyle/>
          <a:p>
            <a:pPr>
              <a:lnSpc>
                <a:spcPct val="150000"/>
              </a:lnSpc>
            </a:pPr>
            <a:r>
              <a:rPr lang="en-US" sz="3600" i="1" dirty="0">
                <a:solidFill>
                  <a:srgbClr val="0070C0"/>
                </a:solidFill>
              </a:rPr>
              <a:t>- enrich vocabularies for video/PC/mobile games and talk about them.</a:t>
            </a:r>
          </a:p>
          <a:p>
            <a:pPr>
              <a:lnSpc>
                <a:spcPct val="150000"/>
              </a:lnSpc>
            </a:pPr>
            <a:r>
              <a:rPr lang="en-US" sz="3600" i="1" dirty="0">
                <a:solidFill>
                  <a:srgbClr val="0070C0"/>
                </a:solidFill>
              </a:rPr>
              <a:t>- listen for details.</a:t>
            </a:r>
          </a:p>
          <a:p>
            <a:pPr>
              <a:lnSpc>
                <a:spcPct val="150000"/>
              </a:lnSpc>
            </a:pPr>
            <a:r>
              <a:rPr lang="en-US" sz="3600" i="1" dirty="0">
                <a:solidFill>
                  <a:srgbClr val="0070C0"/>
                </a:solidFill>
              </a:rPr>
              <a:t>- write a letter about a competition.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writing</a:t>
            </a:r>
          </a:p>
        </p:txBody>
      </p:sp>
      <p:sp>
        <p:nvSpPr>
          <p:cNvPr id="4" name="Rectangle 3"/>
          <p:cNvSpPr/>
          <p:nvPr/>
        </p:nvSpPr>
        <p:spPr>
          <a:xfrm>
            <a:off x="27727" y="1005071"/>
            <a:ext cx="3141501" cy="707886"/>
          </a:xfrm>
          <a:prstGeom prst="rect">
            <a:avLst/>
          </a:prstGeom>
        </p:spPr>
        <p:txBody>
          <a:bodyPr wrap="none">
            <a:spAutoFit/>
          </a:bodyPr>
          <a:lstStyle/>
          <a:p>
            <a:r>
              <a:rPr lang="en-US" sz="4000" b="1">
                <a:solidFill>
                  <a:srgbClr val="FF0000"/>
                </a:solidFill>
                <a:ea typeface="Times New Roman" panose="02020603050405020304" pitchFamily="18" charset="0"/>
              </a:rPr>
              <a:t>Work in pairs.</a:t>
            </a:r>
            <a:endParaRPr lang="en-US" sz="40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5613" y="576387"/>
            <a:ext cx="842867" cy="5375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6660" y="1770946"/>
            <a:ext cx="7320413" cy="4355359"/>
          </a:xfrm>
          <a:prstGeom prst="rect">
            <a:avLst/>
          </a:prstGeom>
          <a:noFill/>
        </p:spPr>
        <p:txBody>
          <a:bodyPr wrap="square" rtlCol="0">
            <a:spAutoFit/>
          </a:bodyPr>
          <a:lstStyle/>
          <a:p>
            <a:pPr>
              <a:lnSpc>
                <a:spcPct val="130000"/>
              </a:lnSpc>
            </a:pPr>
            <a:r>
              <a:rPr lang="en-US" sz="3600" dirty="0"/>
              <a:t>1. What are you going to write?</a:t>
            </a:r>
          </a:p>
          <a:p>
            <a:pPr>
              <a:lnSpc>
                <a:spcPct val="130000"/>
              </a:lnSpc>
            </a:pPr>
            <a:r>
              <a:rPr lang="en-US" sz="3600" dirty="0"/>
              <a:t>2. Who are you going to write to?</a:t>
            </a:r>
          </a:p>
          <a:p>
            <a:pPr>
              <a:lnSpc>
                <a:spcPct val="130000"/>
              </a:lnSpc>
            </a:pPr>
            <a:r>
              <a:rPr lang="en-US" sz="3600" dirty="0"/>
              <a:t>3. What information are you going to</a:t>
            </a:r>
          </a:p>
          <a:p>
            <a:pPr>
              <a:lnSpc>
                <a:spcPct val="130000"/>
              </a:lnSpc>
            </a:pPr>
            <a:r>
              <a:rPr lang="en-US" sz="3600" dirty="0"/>
              <a:t>include?</a:t>
            </a:r>
          </a:p>
          <a:p>
            <a:pPr>
              <a:lnSpc>
                <a:spcPct val="130000"/>
              </a:lnSpc>
            </a:pPr>
            <a:r>
              <a:rPr lang="en-US" sz="3600" dirty="0"/>
              <a:t>4 How many words are you going to</a:t>
            </a:r>
          </a:p>
          <a:p>
            <a:pPr>
              <a:lnSpc>
                <a:spcPct val="130000"/>
              </a:lnSpc>
            </a:pPr>
            <a:r>
              <a:rPr lang="en-US" sz="3600" dirty="0"/>
              <a:t>write?</a:t>
            </a:r>
            <a:endParaRPr lang="en-US" dirty="0">
              <a:ea typeface="Times New Roman" panose="02020603050405020304" pitchFamily="18" charset="0"/>
            </a:endParaRPr>
          </a:p>
        </p:txBody>
      </p:sp>
      <p:sp>
        <p:nvSpPr>
          <p:cNvPr id="8" name="TextBox 7"/>
          <p:cNvSpPr txBox="1"/>
          <p:nvPr/>
        </p:nvSpPr>
        <p:spPr>
          <a:xfrm>
            <a:off x="6662750" y="2560551"/>
            <a:ext cx="3291840" cy="646331"/>
          </a:xfrm>
          <a:prstGeom prst="rect">
            <a:avLst/>
          </a:prstGeom>
          <a:noFill/>
        </p:spPr>
        <p:txBody>
          <a:bodyPr wrap="square" rtlCol="0">
            <a:spAutoFit/>
          </a:bodyPr>
          <a:lstStyle/>
          <a:p>
            <a:r>
              <a:rPr lang="en-US" sz="3600" dirty="0">
                <a:solidFill>
                  <a:srgbClr val="FF0000"/>
                </a:solidFill>
              </a:rPr>
              <a:t>- Our friend.</a:t>
            </a:r>
            <a:endParaRPr lang="en-US" dirty="0">
              <a:solidFill>
                <a:srgbClr val="FF0000"/>
              </a:solidFill>
              <a:ea typeface="Times New Roman" panose="02020603050405020304" pitchFamily="18" charset="0"/>
            </a:endParaRPr>
          </a:p>
        </p:txBody>
      </p:sp>
      <p:sp>
        <p:nvSpPr>
          <p:cNvPr id="9" name="TextBox 8"/>
          <p:cNvSpPr txBox="1"/>
          <p:nvPr/>
        </p:nvSpPr>
        <p:spPr>
          <a:xfrm>
            <a:off x="6255628" y="1878552"/>
            <a:ext cx="6126480" cy="646331"/>
          </a:xfrm>
          <a:prstGeom prst="rect">
            <a:avLst/>
          </a:prstGeom>
          <a:noFill/>
        </p:spPr>
        <p:txBody>
          <a:bodyPr wrap="square" rtlCol="0">
            <a:spAutoFit/>
          </a:bodyPr>
          <a:lstStyle/>
          <a:p>
            <a:r>
              <a:rPr lang="en-US" sz="3600" dirty="0">
                <a:solidFill>
                  <a:srgbClr val="FF0000"/>
                </a:solidFill>
              </a:rPr>
              <a:t>- A letter about a competition.</a:t>
            </a:r>
            <a:endParaRPr lang="en-US" dirty="0">
              <a:solidFill>
                <a:srgbClr val="FF0000"/>
              </a:solidFill>
              <a:ea typeface="Times New Roman" panose="02020603050405020304" pitchFamily="18" charset="0"/>
            </a:endParaRPr>
          </a:p>
        </p:txBody>
      </p:sp>
      <p:sp>
        <p:nvSpPr>
          <p:cNvPr id="10" name="TextBox 9"/>
          <p:cNvSpPr txBox="1"/>
          <p:nvPr/>
        </p:nvSpPr>
        <p:spPr>
          <a:xfrm>
            <a:off x="7476766" y="3384430"/>
            <a:ext cx="4098200" cy="1200329"/>
          </a:xfrm>
          <a:prstGeom prst="rect">
            <a:avLst/>
          </a:prstGeom>
          <a:noFill/>
        </p:spPr>
        <p:txBody>
          <a:bodyPr wrap="square" rtlCol="0">
            <a:spAutoFit/>
          </a:bodyPr>
          <a:lstStyle/>
          <a:p>
            <a:r>
              <a:rPr lang="en-US" sz="3600" dirty="0">
                <a:solidFill>
                  <a:srgbClr val="FF0000"/>
                </a:solidFill>
              </a:rPr>
              <a:t>- Rules and how to participate.</a:t>
            </a:r>
            <a:endParaRPr lang="en-US" dirty="0">
              <a:solidFill>
                <a:srgbClr val="FF0000"/>
              </a:solidFill>
              <a:ea typeface="Times New Roman" panose="02020603050405020304" pitchFamily="18" charset="0"/>
            </a:endParaRPr>
          </a:p>
        </p:txBody>
      </p:sp>
      <p:sp>
        <p:nvSpPr>
          <p:cNvPr id="11" name="TextBox 10"/>
          <p:cNvSpPr txBox="1"/>
          <p:nvPr/>
        </p:nvSpPr>
        <p:spPr>
          <a:xfrm>
            <a:off x="7219798" y="4953239"/>
            <a:ext cx="3608036" cy="646331"/>
          </a:xfrm>
          <a:prstGeom prst="rect">
            <a:avLst/>
          </a:prstGeom>
          <a:noFill/>
        </p:spPr>
        <p:txBody>
          <a:bodyPr wrap="square" rtlCol="0">
            <a:spAutoFit/>
          </a:bodyPr>
          <a:lstStyle/>
          <a:p>
            <a:r>
              <a:rPr lang="en-US" sz="3600" dirty="0">
                <a:solidFill>
                  <a:srgbClr val="FF0000"/>
                </a:solidFill>
              </a:rPr>
              <a:t>- 60-80 words.</a:t>
            </a:r>
            <a:endParaRPr lang="en-US" dirty="0">
              <a:solidFill>
                <a:srgbClr val="FF0000"/>
              </a:solidFill>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169228" y="436607"/>
            <a:ext cx="8696325" cy="1276350"/>
          </a:xfrm>
          <a:prstGeom prst="rect">
            <a:avLst/>
          </a:prstGeom>
        </p:spPr>
      </p:pic>
    </p:spTree>
    <p:extLst>
      <p:ext uri="{BB962C8B-B14F-4D97-AF65-F5344CB8AC3E}">
        <p14:creationId xmlns:p14="http://schemas.microsoft.com/office/powerpoint/2010/main" val="245866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0843" y="401928"/>
            <a:ext cx="3464446" cy="615553"/>
          </a:xfrm>
          <a:prstGeom prst="rect">
            <a:avLst/>
          </a:prstGeom>
        </p:spPr>
        <p:txBody>
          <a:bodyPr wrap="square">
            <a:spAutoFit/>
          </a:bodyPr>
          <a:lstStyle/>
          <a:p>
            <a:r>
              <a:rPr lang="en-US" sz="3400" dirty="0">
                <a:solidFill>
                  <a:srgbClr val="0070C0"/>
                </a:solidFill>
                <a:latin typeface="+mj-lt"/>
              </a:rPr>
              <a:t>Make notes. </a:t>
            </a:r>
            <a:endParaRPr lang="en-US" dirty="0">
              <a:latin typeface="+mj-lt"/>
            </a:endParaRPr>
          </a:p>
        </p:txBody>
      </p:sp>
      <p:sp>
        <p:nvSpPr>
          <p:cNvPr id="3" name="TextBox 2"/>
          <p:cNvSpPr txBox="1"/>
          <p:nvPr/>
        </p:nvSpPr>
        <p:spPr>
          <a:xfrm>
            <a:off x="228600" y="448094"/>
            <a:ext cx="17859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While </a:t>
            </a:r>
            <a:r>
              <a:rPr lang="en-US" sz="2000" b="1" dirty="0">
                <a:solidFill>
                  <a:schemeClr val="bg1"/>
                </a:solidFill>
              </a:rPr>
              <a:t>- writing</a:t>
            </a:r>
          </a:p>
        </p:txBody>
      </p:sp>
      <p:sp>
        <p:nvSpPr>
          <p:cNvPr id="4" name="Rectangle 3"/>
          <p:cNvSpPr/>
          <p:nvPr/>
        </p:nvSpPr>
        <p:spPr>
          <a:xfrm>
            <a:off x="101034" y="1023793"/>
            <a:ext cx="7511143" cy="4247317"/>
          </a:xfrm>
          <a:prstGeom prst="rect">
            <a:avLst/>
          </a:prstGeom>
        </p:spPr>
        <p:txBody>
          <a:bodyPr wrap="square">
            <a:spAutoFit/>
          </a:bodyPr>
          <a:lstStyle/>
          <a:p>
            <a:r>
              <a:rPr lang="en-US" sz="3600" b="1">
                <a:solidFill>
                  <a:srgbClr val="242021"/>
                </a:solidFill>
                <a:latin typeface="+mj-lt"/>
              </a:rPr>
              <a:t>Talk about:</a:t>
            </a:r>
            <a:br>
              <a:rPr lang="en-US" sz="3600" b="1">
                <a:solidFill>
                  <a:srgbClr val="242021"/>
                </a:solidFill>
                <a:latin typeface="+mj-lt"/>
              </a:rPr>
            </a:br>
            <a:r>
              <a:rPr lang="en-US" sz="3600">
                <a:latin typeface="+mj-lt"/>
              </a:rPr>
              <a:t>• The type of competition</a:t>
            </a:r>
          </a:p>
          <a:p>
            <a:endParaRPr lang="en-US" sz="3600">
              <a:latin typeface="+mj-lt"/>
            </a:endParaRPr>
          </a:p>
          <a:p>
            <a:r>
              <a:rPr lang="en-US" sz="3600">
                <a:latin typeface="+mj-lt"/>
              </a:rPr>
              <a:t>• Date - Time </a:t>
            </a:r>
          </a:p>
          <a:p>
            <a:br>
              <a:rPr lang="en-US" sz="3600">
                <a:latin typeface="+mj-lt"/>
              </a:rPr>
            </a:br>
            <a:r>
              <a:rPr lang="en-US" sz="3600">
                <a:latin typeface="+mj-lt"/>
              </a:rPr>
              <a:t>• What to do</a:t>
            </a:r>
          </a:p>
          <a:p>
            <a:br>
              <a:rPr lang="en-US" sz="3600">
                <a:latin typeface="+mj-lt"/>
              </a:rPr>
            </a:br>
            <a:endParaRPr lang="en-US">
              <a:latin typeface="+mj-lt"/>
            </a:endParaRPr>
          </a:p>
        </p:txBody>
      </p:sp>
      <p:sp>
        <p:nvSpPr>
          <p:cNvPr id="5" name="Rectangle 4"/>
          <p:cNvSpPr/>
          <p:nvPr/>
        </p:nvSpPr>
        <p:spPr>
          <a:xfrm>
            <a:off x="5331278" y="971417"/>
            <a:ext cx="6673556" cy="7017306"/>
          </a:xfrm>
          <a:prstGeom prst="rect">
            <a:avLst/>
          </a:prstGeom>
        </p:spPr>
        <p:txBody>
          <a:bodyPr wrap="square">
            <a:spAutoFit/>
          </a:bodyPr>
          <a:lstStyle/>
          <a:p>
            <a:r>
              <a:rPr lang="en-US" sz="3600" b="1" dirty="0">
                <a:solidFill>
                  <a:srgbClr val="242021"/>
                </a:solidFill>
                <a:latin typeface="FuturaLT-Heavy"/>
              </a:rPr>
              <a:t>             Note</a:t>
            </a:r>
          </a:p>
          <a:p>
            <a:r>
              <a:rPr lang="en-US" sz="3600" b="1" dirty="0">
                <a:solidFill>
                  <a:srgbClr val="242021"/>
                </a:solidFill>
                <a:latin typeface="FuturaLT-Heavy"/>
              </a:rPr>
              <a:t>_______________________</a:t>
            </a:r>
          </a:p>
          <a:p>
            <a:endParaRPr lang="en-US" sz="3600" b="1" dirty="0">
              <a:solidFill>
                <a:srgbClr val="242021"/>
              </a:solidFill>
              <a:latin typeface="FuturaLT-Heavy"/>
            </a:endParaRPr>
          </a:p>
          <a:p>
            <a:r>
              <a:rPr lang="en-US" sz="3600" b="1" dirty="0">
                <a:solidFill>
                  <a:srgbClr val="242021"/>
                </a:solidFill>
                <a:latin typeface="FuturaLT-Heavy"/>
              </a:rPr>
              <a:t>________________________</a:t>
            </a:r>
          </a:p>
          <a:p>
            <a:endParaRPr lang="en-US" sz="3600" b="1" dirty="0">
              <a:solidFill>
                <a:srgbClr val="242021"/>
              </a:solidFill>
              <a:latin typeface="FuturaLT-Heavy"/>
            </a:endParaRP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endParaRPr lang="en-US" sz="3600" b="1" dirty="0">
              <a:solidFill>
                <a:srgbClr val="242021"/>
              </a:solidFill>
              <a:latin typeface="FuturaLT-Heavy"/>
            </a:endParaRPr>
          </a:p>
          <a:p>
            <a:endParaRPr lang="en-US" sz="3600" b="1" dirty="0">
              <a:solidFill>
                <a:srgbClr val="242021"/>
              </a:solidFill>
              <a:latin typeface="FuturaLT-Heavy"/>
            </a:endParaRPr>
          </a:p>
          <a:p>
            <a:br>
              <a:rPr lang="en-US" dirty="0"/>
            </a:br>
            <a:endParaRPr lang="en-US" dirty="0"/>
          </a:p>
          <a:p>
            <a:endParaRPr lang="en-US" dirty="0"/>
          </a:p>
        </p:txBody>
      </p:sp>
      <p:sp>
        <p:nvSpPr>
          <p:cNvPr id="6" name="Rectangle 5"/>
          <p:cNvSpPr/>
          <p:nvPr/>
        </p:nvSpPr>
        <p:spPr>
          <a:xfrm>
            <a:off x="5404757" y="1539137"/>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Designing robots</a:t>
            </a:r>
          </a:p>
        </p:txBody>
      </p:sp>
      <p:sp>
        <p:nvSpPr>
          <p:cNvPr id="7" name="Rectangle 6"/>
          <p:cNvSpPr/>
          <p:nvPr/>
        </p:nvSpPr>
        <p:spPr>
          <a:xfrm>
            <a:off x="5404756" y="2614945"/>
            <a:ext cx="6673556"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on Saturday 9th May – 10:00 a.m</a:t>
            </a:r>
          </a:p>
        </p:txBody>
      </p:sp>
      <p:sp>
        <p:nvSpPr>
          <p:cNvPr id="10" name="Rectangle 9"/>
          <p:cNvSpPr/>
          <p:nvPr/>
        </p:nvSpPr>
        <p:spPr>
          <a:xfrm>
            <a:off x="5404756" y="3690753"/>
            <a:ext cx="6334960" cy="2308324"/>
          </a:xfrm>
          <a:prstGeom prst="rect">
            <a:avLst/>
          </a:prstGeom>
        </p:spPr>
        <p:txBody>
          <a:bodyPr wrap="square">
            <a:spAutoFit/>
          </a:bodyPr>
          <a:lstStyle/>
          <a:p>
            <a:r>
              <a:rPr lang="en-US" sz="3600" dirty="0">
                <a:solidFill>
                  <a:srgbClr val="FF0000"/>
                </a:solidFill>
              </a:rPr>
              <a:t>design a robot which must be able to move forwards and backwards, turn corners and lift 500g. </a:t>
            </a:r>
          </a:p>
        </p:txBody>
      </p:sp>
    </p:spTree>
    <p:extLst>
      <p:ext uri="{BB962C8B-B14F-4D97-AF65-F5344CB8AC3E}">
        <p14:creationId xmlns:p14="http://schemas.microsoft.com/office/powerpoint/2010/main" val="40940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853" y="956454"/>
            <a:ext cx="11820293" cy="5478423"/>
          </a:xfrm>
          <a:prstGeom prst="rect">
            <a:avLst/>
          </a:prstGeom>
        </p:spPr>
        <p:txBody>
          <a:bodyPr wrap="square">
            <a:spAutoFit/>
          </a:bodyPr>
          <a:lstStyle/>
          <a:p>
            <a:pPr algn="just"/>
            <a:r>
              <a:rPr lang="en-US" sz="3500" dirty="0">
                <a:solidFill>
                  <a:srgbClr val="242021"/>
                </a:solidFill>
                <a:latin typeface="+mj-lt"/>
              </a:rPr>
              <a:t>Hi Tom,</a:t>
            </a:r>
          </a:p>
          <a:p>
            <a:pPr algn="just"/>
            <a:r>
              <a:rPr lang="en-US" sz="3500" dirty="0">
                <a:solidFill>
                  <a:srgbClr val="242021"/>
                </a:solidFill>
                <a:latin typeface="+mj-lt"/>
              </a:rPr>
              <a:t>How are things? I know you enjoy designing robots, so I thought you would like to take part in the competition at my school. It’s on Saturday 9th May and you have to be there by 10 o’clock. You have to design a robot. It can be any shape or size, but it must be able to move forwards and backwards, turn corners and lift 500 g. Do you want to participate? I can get a form for you from our science teacher, </a:t>
            </a:r>
            <a:r>
              <a:rPr lang="en-US" sz="3500" dirty="0" err="1">
                <a:solidFill>
                  <a:srgbClr val="242021"/>
                </a:solidFill>
                <a:latin typeface="+mj-lt"/>
              </a:rPr>
              <a:t>Mr</a:t>
            </a:r>
            <a:r>
              <a:rPr lang="en-US" sz="3500" dirty="0">
                <a:solidFill>
                  <a:srgbClr val="242021"/>
                </a:solidFill>
                <a:latin typeface="+mj-lt"/>
              </a:rPr>
              <a:t> Benson.</a:t>
            </a:r>
          </a:p>
          <a:p>
            <a:pPr algn="just"/>
            <a:r>
              <a:rPr lang="en-US" sz="3500" dirty="0">
                <a:solidFill>
                  <a:srgbClr val="242021"/>
                </a:solidFill>
                <a:latin typeface="+mj-lt"/>
              </a:rPr>
              <a:t>Write back.</a:t>
            </a:r>
          </a:p>
          <a:p>
            <a:pPr algn="just"/>
            <a:r>
              <a:rPr lang="en-US" sz="3500" dirty="0">
                <a:solidFill>
                  <a:srgbClr val="242021"/>
                </a:solidFill>
                <a:latin typeface="+mj-lt"/>
              </a:rPr>
              <a:t>Lucy</a:t>
            </a:r>
            <a:endParaRPr lang="en-US" sz="3500" dirty="0"/>
          </a:p>
        </p:txBody>
      </p:sp>
      <p:sp>
        <p:nvSpPr>
          <p:cNvPr id="3" name="Rectangle 2"/>
          <p:cNvSpPr/>
          <p:nvPr/>
        </p:nvSpPr>
        <p:spPr>
          <a:xfrm>
            <a:off x="3637065" y="387222"/>
            <a:ext cx="12192001" cy="569387"/>
          </a:xfrm>
          <a:prstGeom prst="rect">
            <a:avLst/>
          </a:prstGeom>
        </p:spPr>
        <p:txBody>
          <a:bodyPr wrap="square">
            <a:spAutoFit/>
          </a:bodyPr>
          <a:lstStyle/>
          <a:p>
            <a:r>
              <a:rPr lang="en-US" sz="3100">
                <a:solidFill>
                  <a:srgbClr val="0070C0"/>
                </a:solidFill>
                <a:latin typeface="+mj-lt"/>
              </a:rPr>
              <a:t>Model of an email of invitation</a:t>
            </a:r>
            <a:endParaRPr lang="en-US" sz="3100">
              <a:latin typeface="+mj-lt"/>
            </a:endParaRPr>
          </a:p>
        </p:txBody>
      </p:sp>
      <p:sp>
        <p:nvSpPr>
          <p:cNvPr id="4" name="TextBox 3"/>
          <p:cNvSpPr txBox="1"/>
          <p:nvPr/>
        </p:nvSpPr>
        <p:spPr>
          <a:xfrm>
            <a:off x="131618" y="411482"/>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 writing</a:t>
            </a:r>
          </a:p>
        </p:txBody>
      </p:sp>
    </p:spTree>
    <p:extLst>
      <p:ext uri="{BB962C8B-B14F-4D97-AF65-F5344CB8AC3E}">
        <p14:creationId xmlns:p14="http://schemas.microsoft.com/office/powerpoint/2010/main" val="1521823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441325" y="706438"/>
            <a:ext cx="10414000" cy="3477875"/>
          </a:xfrm>
          <a:prstGeom prst="rect">
            <a:avLst/>
          </a:prstGeom>
          <a:noFill/>
          <a:ln w="9525">
            <a:noFill/>
            <a:miter lim="800000"/>
            <a:headEnd/>
            <a:tailEnd/>
          </a:ln>
        </p:spPr>
        <p:txBody>
          <a:bodyPr>
            <a:spAutoFit/>
          </a:bodyPr>
          <a:lstStyle/>
          <a:p>
            <a:pPr>
              <a:spcBef>
                <a:spcPts val="600"/>
              </a:spcBef>
              <a:spcAft>
                <a:spcPts val="600"/>
              </a:spcAft>
            </a:pPr>
            <a:r>
              <a:rPr lang="en-US" sz="3600" b="1">
                <a:latin typeface="Calibri" pitchFamily="34" charset="0"/>
              </a:rPr>
              <a:t>Talk about a game competition you have joined.</a:t>
            </a:r>
            <a:endParaRPr lang="en-US" sz="3600" b="1" dirty="0">
              <a:latin typeface="Calibri" pitchFamily="34" charset="0"/>
            </a:endParaRPr>
          </a:p>
          <a:p>
            <a:pPr>
              <a:spcBef>
                <a:spcPts val="600"/>
              </a:spcBef>
              <a:spcAft>
                <a:spcPts val="600"/>
              </a:spcAft>
            </a:pPr>
            <a:r>
              <a:rPr lang="en-US" sz="3600" i="1">
                <a:solidFill>
                  <a:schemeClr val="hlink"/>
                </a:solidFill>
                <a:latin typeface="Calibri" pitchFamily="34" charset="0"/>
              </a:rPr>
              <a:t>When did it take place?</a:t>
            </a:r>
          </a:p>
          <a:p>
            <a:pPr>
              <a:spcBef>
                <a:spcPts val="600"/>
              </a:spcBef>
              <a:spcAft>
                <a:spcPts val="600"/>
              </a:spcAft>
            </a:pPr>
            <a:r>
              <a:rPr lang="en-US" sz="3600" i="1">
                <a:solidFill>
                  <a:schemeClr val="hlink"/>
                </a:solidFill>
                <a:latin typeface="Calibri" pitchFamily="34" charset="0"/>
              </a:rPr>
              <a:t>Where was it?</a:t>
            </a:r>
          </a:p>
          <a:p>
            <a:pPr>
              <a:spcBef>
                <a:spcPts val="600"/>
              </a:spcBef>
              <a:spcAft>
                <a:spcPts val="600"/>
              </a:spcAft>
            </a:pPr>
            <a:r>
              <a:rPr lang="en-US" sz="3600" i="1">
                <a:solidFill>
                  <a:schemeClr val="hlink"/>
                </a:solidFill>
                <a:latin typeface="Calibri" pitchFamily="34" charset="0"/>
              </a:rPr>
              <a:t>What did you do?</a:t>
            </a:r>
          </a:p>
          <a:p>
            <a:pPr>
              <a:spcBef>
                <a:spcPts val="600"/>
              </a:spcBef>
              <a:spcAft>
                <a:spcPts val="600"/>
              </a:spcAft>
            </a:pPr>
            <a:r>
              <a:rPr lang="en-US" sz="3600" i="1">
                <a:solidFill>
                  <a:schemeClr val="hlink"/>
                </a:solidFill>
                <a:latin typeface="Calibri" pitchFamily="34" charset="0"/>
              </a:rPr>
              <a:t>What prize did you win?</a:t>
            </a:r>
            <a:endParaRPr lang="en-US" sz="3600" dirty="0">
              <a:latin typeface="Calibri" pitchFamily="34" charset="0"/>
            </a:endParaRPr>
          </a:p>
        </p:txBody>
      </p:sp>
    </p:spTree>
    <p:extLst>
      <p:ext uri="{BB962C8B-B14F-4D97-AF65-F5344CB8AC3E}">
        <p14:creationId xmlns:p14="http://schemas.microsoft.com/office/powerpoint/2010/main" val="2671214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32857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3052" y="1342669"/>
            <a:ext cx="5312836"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action</a:t>
            </a:r>
          </a:p>
          <a:p>
            <a:pPr marL="571500" indent="-571500">
              <a:buFont typeface="Arial" panose="020B0604020202020204" pitchFamily="34" charset="0"/>
              <a:buChar char="•"/>
            </a:pPr>
            <a:r>
              <a:rPr lang="en-US" sz="3600" i="1" dirty="0">
                <a:solidFill>
                  <a:srgbClr val="0070C0"/>
                </a:solidFill>
              </a:rPr>
              <a:t>problem-solving</a:t>
            </a:r>
          </a:p>
          <a:p>
            <a:pPr marL="571500" indent="-571500">
              <a:buFont typeface="Arial" panose="020B0604020202020204" pitchFamily="34" charset="0"/>
              <a:buChar char="•"/>
            </a:pPr>
            <a:r>
              <a:rPr lang="en-US" sz="3600" i="1" dirty="0">
                <a:solidFill>
                  <a:srgbClr val="0070C0"/>
                </a:solidFill>
              </a:rPr>
              <a:t>sports</a:t>
            </a:r>
          </a:p>
          <a:p>
            <a:pPr marL="571500" indent="-571500">
              <a:buFont typeface="Arial" panose="020B0604020202020204" pitchFamily="34" charset="0"/>
              <a:buChar char="•"/>
            </a:pPr>
            <a:r>
              <a:rPr lang="en-US" sz="3600" i="1" dirty="0">
                <a:solidFill>
                  <a:srgbClr val="0070C0"/>
                </a:solidFill>
              </a:rPr>
              <a:t>simulation</a:t>
            </a:r>
          </a:p>
          <a:p>
            <a:pPr marL="571500" indent="-571500">
              <a:buFont typeface="Arial" panose="020B0604020202020204" pitchFamily="34" charset="0"/>
              <a:buChar char="•"/>
            </a:pPr>
            <a:r>
              <a:rPr lang="en-US" sz="3600" i="1" dirty="0">
                <a:solidFill>
                  <a:srgbClr val="0070C0"/>
                </a:solidFill>
              </a:rPr>
              <a:t>strategy</a:t>
            </a:r>
          </a:p>
          <a:p>
            <a:pPr marL="571500" indent="-571500">
              <a:buFont typeface="Arial" panose="020B0604020202020204" pitchFamily="34" charset="0"/>
              <a:buChar char="•"/>
            </a:pPr>
            <a:r>
              <a:rPr lang="en-US" sz="3600" i="1" dirty="0">
                <a:solidFill>
                  <a:srgbClr val="0070C0"/>
                </a:solidFill>
              </a:rPr>
              <a:t>platform</a:t>
            </a:r>
          </a:p>
        </p:txBody>
      </p:sp>
      <p:sp>
        <p:nvSpPr>
          <p:cNvPr id="6" name="Rectangle 5"/>
          <p:cNvSpPr/>
          <p:nvPr/>
        </p:nvSpPr>
        <p:spPr>
          <a:xfrm>
            <a:off x="6172200" y="1816233"/>
            <a:ext cx="5892278"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Speaking: </a:t>
            </a:r>
            <a:r>
              <a:rPr lang="en-US" sz="3600" dirty="0">
                <a:solidFill>
                  <a:srgbClr val="0070C0"/>
                </a:solidFill>
              </a:rPr>
              <a:t>talk about video/PC/mobile games.</a:t>
            </a:r>
          </a:p>
          <a:p>
            <a:r>
              <a:rPr lang="en-US" sz="3600" i="1" dirty="0">
                <a:solidFill>
                  <a:srgbClr val="FF0000"/>
                </a:solidFill>
              </a:rPr>
              <a:t>Listening: </a:t>
            </a:r>
            <a:r>
              <a:rPr lang="en-US" sz="3600" dirty="0">
                <a:solidFill>
                  <a:srgbClr val="0070C0"/>
                </a:solidFill>
              </a:rPr>
              <a:t>for key information.</a:t>
            </a:r>
          </a:p>
          <a:p>
            <a:r>
              <a:rPr lang="en-US" sz="3600" i="1" dirty="0">
                <a:solidFill>
                  <a:srgbClr val="FF0000"/>
                </a:solidFill>
              </a:rPr>
              <a:t>Writing: </a:t>
            </a:r>
            <a:r>
              <a:rPr lang="en-US" sz="3600" dirty="0">
                <a:solidFill>
                  <a:srgbClr val="0070C0"/>
                </a:solidFill>
              </a:rPr>
              <a:t>a letter about </a:t>
            </a:r>
            <a:r>
              <a:rPr lang="en-US" sz="3600">
                <a:solidFill>
                  <a:srgbClr val="0070C0"/>
                </a:solidFill>
              </a:rPr>
              <a:t>a competition.</a:t>
            </a:r>
            <a:endParaRPr lang="en-US" sz="3600" dirty="0">
              <a:solidFill>
                <a:srgbClr val="0070C0"/>
              </a:solidFill>
            </a:endParaRP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1200329"/>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a:t>
            </a:r>
            <a:r>
              <a:rPr lang="en-US" sz="3600" i="1">
                <a:solidFill>
                  <a:srgbClr val="0000CC"/>
                </a:solidFill>
                <a:latin typeface="Calibri" pitchFamily="34" charset="0"/>
              </a:rPr>
              <a:t>vocabularies and </a:t>
            </a:r>
            <a:r>
              <a:rPr lang="en-US" sz="3600" i="1" dirty="0">
                <a:solidFill>
                  <a:srgbClr val="0000CC"/>
                </a:solidFill>
                <a:latin typeface="Calibri" pitchFamily="34" charset="0"/>
              </a:rPr>
              <a:t>make sentences using them. </a:t>
            </a:r>
          </a:p>
          <a:p>
            <a:pPr marL="571500" indent="-571500">
              <a:buFontTx/>
              <a:buChar char="-"/>
              <a:defRPr/>
            </a:pPr>
            <a:r>
              <a:rPr lang="en-US" sz="3600" i="1">
                <a:solidFill>
                  <a:srgbClr val="0000CC"/>
                </a:solidFill>
                <a:latin typeface="Calibri" pitchFamily="34" charset="0"/>
              </a:rPr>
              <a:t>Prepare </a:t>
            </a:r>
            <a:r>
              <a:rPr lang="en-US" sz="3600" i="1" dirty="0">
                <a:solidFill>
                  <a:srgbClr val="0000CC"/>
                </a:solidFill>
                <a:latin typeface="Calibri" pitchFamily="34" charset="0"/>
              </a:rPr>
              <a:t>the next lesson (</a:t>
            </a:r>
            <a:r>
              <a:rPr lang="en-US" sz="3600" i="1">
                <a:solidFill>
                  <a:srgbClr val="0000CC"/>
                </a:solidFill>
                <a:latin typeface="Calibri" pitchFamily="34" charset="0"/>
              </a:rPr>
              <a:t>page 74 SB).</a:t>
            </a:r>
            <a:endParaRPr lang="en-US" sz="3600" i="1" dirty="0">
              <a:solidFill>
                <a:srgbClr val="0000CC"/>
              </a:solidFill>
              <a:latin typeface="Calibri" pitchFamily="34" charset="0"/>
            </a:endParaRPr>
          </a:p>
        </p:txBody>
      </p:sp>
    </p:spTree>
    <p:extLst>
      <p:ext uri="{BB962C8B-B14F-4D97-AF65-F5344CB8AC3E}">
        <p14:creationId xmlns:p14="http://schemas.microsoft.com/office/powerpoint/2010/main" val="32320163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5407" y="470677"/>
            <a:ext cx="11725023" cy="830997"/>
          </a:xfrm>
          <a:prstGeom prst="rect">
            <a:avLst/>
          </a:prstGeom>
        </p:spPr>
        <p:txBody>
          <a:bodyPr wrap="square">
            <a:spAutoFit/>
          </a:bodyPr>
          <a:lstStyle/>
          <a:p>
            <a:pPr algn="ctr"/>
            <a:r>
              <a:rPr lang="en-US" sz="4800" b="1" dirty="0">
                <a:solidFill>
                  <a:srgbClr val="00B050"/>
                </a:solidFill>
                <a:latin typeface="+mj-lt"/>
                <a:cs typeface="Arial" panose="020B0604020202020204" pitchFamily="34" charset="0"/>
              </a:rPr>
              <a:t>MATCHING</a:t>
            </a:r>
          </a:p>
        </p:txBody>
      </p:sp>
      <p:sp>
        <p:nvSpPr>
          <p:cNvPr id="2" name="TextBox 1"/>
          <p:cNvSpPr txBox="1"/>
          <p:nvPr/>
        </p:nvSpPr>
        <p:spPr>
          <a:xfrm>
            <a:off x="133349" y="1104570"/>
            <a:ext cx="11812731" cy="1200329"/>
          </a:xfrm>
          <a:prstGeom prst="rect">
            <a:avLst/>
          </a:prstGeom>
          <a:noFill/>
        </p:spPr>
        <p:txBody>
          <a:bodyPr wrap="square" rtlCol="0">
            <a:spAutoFit/>
          </a:bodyPr>
          <a:lstStyle/>
          <a:p>
            <a:r>
              <a:rPr lang="en-US" sz="3600" dirty="0">
                <a:solidFill>
                  <a:srgbClr val="00B0F0"/>
                </a:solidFill>
                <a:latin typeface="+mj-lt"/>
                <a:cs typeface="Arial" panose="020B0604020202020204" pitchFamily="34" charset="0"/>
              </a:rPr>
              <a:t>Match the verbs in column A and phrases in column B to make complete phrases.  </a:t>
            </a:r>
          </a:p>
        </p:txBody>
      </p:sp>
      <p:pic>
        <p:nvPicPr>
          <p:cNvPr id="8"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2835" y="416733"/>
            <a:ext cx="1216866" cy="7761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228572"/>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00109877"/>
              </p:ext>
            </p:extLst>
          </p:nvPr>
        </p:nvGraphicFramePr>
        <p:xfrm>
          <a:off x="357187" y="2250394"/>
          <a:ext cx="11701464" cy="3566960"/>
        </p:xfrm>
        <a:graphic>
          <a:graphicData uri="http://schemas.openxmlformats.org/drawingml/2006/table">
            <a:tbl>
              <a:tblPr firstRow="1" bandRow="1">
                <a:tableStyleId>{5C22544A-7EE6-4342-B048-85BDC9FD1C3A}</a:tableStyleId>
              </a:tblPr>
              <a:tblGrid>
                <a:gridCol w="5700713">
                  <a:extLst>
                    <a:ext uri="{9D8B030D-6E8A-4147-A177-3AD203B41FA5}">
                      <a16:colId xmlns:a16="http://schemas.microsoft.com/office/drawing/2014/main" val="65307470"/>
                    </a:ext>
                  </a:extLst>
                </a:gridCol>
                <a:gridCol w="6000751">
                  <a:extLst>
                    <a:ext uri="{9D8B030D-6E8A-4147-A177-3AD203B41FA5}">
                      <a16:colId xmlns:a16="http://schemas.microsoft.com/office/drawing/2014/main" val="3162429349"/>
                    </a:ext>
                  </a:extLst>
                </a:gridCol>
              </a:tblGrid>
              <a:tr h="418378">
                <a:tc>
                  <a:txBody>
                    <a:bodyPr/>
                    <a:lstStyle/>
                    <a:p>
                      <a:pPr algn="ctr"/>
                      <a:r>
                        <a:rPr lang="en-US" sz="3600" dirty="0"/>
                        <a:t>A</a:t>
                      </a:r>
                    </a:p>
                  </a:txBody>
                  <a:tcPr anchor="ctr">
                    <a:solidFill>
                      <a:schemeClr val="accent1">
                        <a:lumMod val="40000"/>
                        <a:lumOff val="60000"/>
                      </a:schemeClr>
                    </a:solidFill>
                  </a:tcPr>
                </a:tc>
                <a:tc>
                  <a:txBody>
                    <a:bodyPr/>
                    <a:lstStyle/>
                    <a:p>
                      <a:pPr algn="ctr"/>
                      <a:r>
                        <a:rPr lang="en-US" sz="3600"/>
                        <a:t>B</a:t>
                      </a:r>
                    </a:p>
                  </a:txBody>
                  <a:tcPr anchor="ctr">
                    <a:solidFill>
                      <a:schemeClr val="accent1">
                        <a:lumMod val="40000"/>
                        <a:lumOff val="60000"/>
                      </a:schemeClr>
                    </a:solidFill>
                  </a:tcPr>
                </a:tc>
                <a:extLst>
                  <a:ext uri="{0D108BD9-81ED-4DB2-BD59-A6C34878D82A}">
                    <a16:rowId xmlns:a16="http://schemas.microsoft.com/office/drawing/2014/main" val="4192676762"/>
                  </a:ext>
                </a:extLst>
              </a:tr>
              <a:tr h="731720">
                <a:tc>
                  <a:txBody>
                    <a:bodyPr/>
                    <a:lstStyle/>
                    <a:p>
                      <a:pPr algn="ctr"/>
                      <a:r>
                        <a:rPr lang="en-US" sz="3600" dirty="0"/>
                        <a:t>1. fight</a:t>
                      </a:r>
                    </a:p>
                  </a:txBody>
                  <a:tcPr anchor="ctr">
                    <a:solidFill>
                      <a:schemeClr val="accent1">
                        <a:lumMod val="40000"/>
                        <a:lumOff val="60000"/>
                      </a:schemeClr>
                    </a:solidFill>
                  </a:tcPr>
                </a:tc>
                <a:tc>
                  <a:txBody>
                    <a:bodyPr/>
                    <a:lstStyle/>
                    <a:p>
                      <a:pPr algn="ctr"/>
                      <a:r>
                        <a:rPr lang="en-US" sz="3600" dirty="0"/>
                        <a:t>a. magic items</a:t>
                      </a:r>
                    </a:p>
                  </a:txBody>
                  <a:tcPr anchor="ctr">
                    <a:solidFill>
                      <a:schemeClr val="accent1">
                        <a:lumMod val="40000"/>
                        <a:lumOff val="60000"/>
                      </a:schemeClr>
                    </a:solidFill>
                  </a:tcPr>
                </a:tc>
                <a:extLst>
                  <a:ext uri="{0D108BD9-81ED-4DB2-BD59-A6C34878D82A}">
                    <a16:rowId xmlns:a16="http://schemas.microsoft.com/office/drawing/2014/main" val="2799984381"/>
                  </a:ext>
                </a:extLst>
              </a:tr>
              <a:tr h="731720">
                <a:tc>
                  <a:txBody>
                    <a:bodyPr/>
                    <a:lstStyle/>
                    <a:p>
                      <a:pPr algn="ctr"/>
                      <a:r>
                        <a:rPr lang="en-US" sz="3600"/>
                        <a:t>2. run</a:t>
                      </a:r>
                    </a:p>
                  </a:txBody>
                  <a:tcPr anchor="ctr">
                    <a:solidFill>
                      <a:schemeClr val="accent1">
                        <a:lumMod val="40000"/>
                        <a:lumOff val="60000"/>
                      </a:schemeClr>
                    </a:solidFill>
                  </a:tcPr>
                </a:tc>
                <a:tc>
                  <a:txBody>
                    <a:bodyPr/>
                    <a:lstStyle/>
                    <a:p>
                      <a:pPr algn="ctr"/>
                      <a:r>
                        <a:rPr lang="en-US" sz="3600" dirty="0"/>
                        <a:t>b. over the</a:t>
                      </a:r>
                      <a:r>
                        <a:rPr lang="en-US" sz="3600" baseline="0" dirty="0"/>
                        <a:t> traps</a:t>
                      </a:r>
                      <a:endParaRPr lang="en-US" sz="3600" dirty="0"/>
                    </a:p>
                  </a:txBody>
                  <a:tcPr anchor="ctr">
                    <a:solidFill>
                      <a:schemeClr val="accent1">
                        <a:lumMod val="40000"/>
                        <a:lumOff val="60000"/>
                      </a:schemeClr>
                    </a:solidFill>
                  </a:tcPr>
                </a:tc>
                <a:extLst>
                  <a:ext uri="{0D108BD9-81ED-4DB2-BD59-A6C34878D82A}">
                    <a16:rowId xmlns:a16="http://schemas.microsoft.com/office/drawing/2014/main" val="1469928755"/>
                  </a:ext>
                </a:extLst>
              </a:tr>
              <a:tr h="731720">
                <a:tc>
                  <a:txBody>
                    <a:bodyPr/>
                    <a:lstStyle/>
                    <a:p>
                      <a:pPr algn="ctr"/>
                      <a:r>
                        <a:rPr lang="en-US" sz="3600"/>
                        <a:t>3. jump</a:t>
                      </a:r>
                    </a:p>
                  </a:txBody>
                  <a:tcPr anchor="ctr">
                    <a:solidFill>
                      <a:schemeClr val="accent1">
                        <a:lumMod val="40000"/>
                        <a:lumOff val="60000"/>
                      </a:schemeClr>
                    </a:solidFill>
                  </a:tcPr>
                </a:tc>
                <a:tc>
                  <a:txBody>
                    <a:bodyPr/>
                    <a:lstStyle/>
                    <a:p>
                      <a:pPr algn="ctr"/>
                      <a:r>
                        <a:rPr lang="en-US" sz="3600" dirty="0"/>
                        <a:t>c. with monsters</a:t>
                      </a:r>
                    </a:p>
                  </a:txBody>
                  <a:tcPr anchor="ctr">
                    <a:solidFill>
                      <a:schemeClr val="accent1">
                        <a:lumMod val="40000"/>
                        <a:lumOff val="60000"/>
                      </a:schemeClr>
                    </a:solidFill>
                  </a:tcPr>
                </a:tc>
                <a:extLst>
                  <a:ext uri="{0D108BD9-81ED-4DB2-BD59-A6C34878D82A}">
                    <a16:rowId xmlns:a16="http://schemas.microsoft.com/office/drawing/2014/main" val="2846354566"/>
                  </a:ext>
                </a:extLst>
              </a:tr>
              <a:tr h="731720">
                <a:tc>
                  <a:txBody>
                    <a:bodyPr/>
                    <a:lstStyle/>
                    <a:p>
                      <a:pPr algn="ctr"/>
                      <a:r>
                        <a:rPr lang="en-US" sz="3600"/>
                        <a:t>4. collect</a:t>
                      </a:r>
                    </a:p>
                  </a:txBody>
                  <a:tcPr anchor="ctr">
                    <a:solidFill>
                      <a:schemeClr val="accent1">
                        <a:lumMod val="40000"/>
                        <a:lumOff val="60000"/>
                      </a:schemeClr>
                    </a:solidFill>
                  </a:tcPr>
                </a:tc>
                <a:tc>
                  <a:txBody>
                    <a:bodyPr/>
                    <a:lstStyle/>
                    <a:p>
                      <a:pPr algn="ctr"/>
                      <a:r>
                        <a:rPr lang="en-US" sz="3600" dirty="0"/>
                        <a:t>d.</a:t>
                      </a:r>
                      <a:r>
                        <a:rPr lang="en-US" sz="3600" baseline="0" dirty="0"/>
                        <a:t> </a:t>
                      </a:r>
                      <a:r>
                        <a:rPr lang="en-US" sz="3600" dirty="0"/>
                        <a:t>really fast</a:t>
                      </a:r>
                    </a:p>
                  </a:txBody>
                  <a:tcPr anchor="ctr">
                    <a:solidFill>
                      <a:schemeClr val="accent1">
                        <a:lumMod val="40000"/>
                        <a:lumOff val="60000"/>
                      </a:schemeClr>
                    </a:solidFill>
                  </a:tcPr>
                </a:tc>
                <a:extLst>
                  <a:ext uri="{0D108BD9-81ED-4DB2-BD59-A6C34878D82A}">
                    <a16:rowId xmlns:a16="http://schemas.microsoft.com/office/drawing/2014/main" val="373307595"/>
                  </a:ext>
                </a:extLst>
              </a:tr>
            </a:tbl>
          </a:graphicData>
        </a:graphic>
      </p:graphicFrame>
      <p:cxnSp>
        <p:nvCxnSpPr>
          <p:cNvPr id="4" name="Straight Arrow Connector 3">
            <a:extLst>
              <a:ext uri="{FF2B5EF4-FFF2-40B4-BE49-F238E27FC236}">
                <a16:creationId xmlns:a16="http://schemas.microsoft.com/office/drawing/2014/main" id="{A46DD0B7-1832-E1CC-ACA3-908B3C474140}"/>
              </a:ext>
            </a:extLst>
          </p:cNvPr>
          <p:cNvCxnSpPr>
            <a:cxnSpLocks/>
          </p:cNvCxnSpPr>
          <p:nvPr/>
        </p:nvCxnSpPr>
        <p:spPr>
          <a:xfrm>
            <a:off x="4002835" y="3299519"/>
            <a:ext cx="3465083" cy="14112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924EE2A-EAE6-9A5C-2752-528C025E70D8}"/>
              </a:ext>
            </a:extLst>
          </p:cNvPr>
          <p:cNvCxnSpPr>
            <a:cxnSpLocks/>
          </p:cNvCxnSpPr>
          <p:nvPr/>
        </p:nvCxnSpPr>
        <p:spPr>
          <a:xfrm>
            <a:off x="3891859" y="4005162"/>
            <a:ext cx="3986867" cy="14387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828CC81-E779-9E97-2134-0A027CE7AC12}"/>
              </a:ext>
            </a:extLst>
          </p:cNvPr>
          <p:cNvCxnSpPr>
            <a:cxnSpLocks/>
          </p:cNvCxnSpPr>
          <p:nvPr/>
        </p:nvCxnSpPr>
        <p:spPr>
          <a:xfrm flipV="1">
            <a:off x="4002835" y="3941531"/>
            <a:ext cx="3465083" cy="8298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B97E3AA-9F4C-31CD-D1EA-6ACA336B3A7C}"/>
              </a:ext>
            </a:extLst>
          </p:cNvPr>
          <p:cNvCxnSpPr>
            <a:cxnSpLocks/>
          </p:cNvCxnSpPr>
          <p:nvPr/>
        </p:nvCxnSpPr>
        <p:spPr>
          <a:xfrm flipV="1">
            <a:off x="4133474" y="3403391"/>
            <a:ext cx="3467793" cy="21041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3157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94" y="-90881"/>
            <a:ext cx="10506272" cy="6958861"/>
          </a:xfrm>
          <a:prstGeom prst="rect">
            <a:avLst/>
          </a:prstGeom>
        </p:spPr>
      </p:pic>
      <p:sp>
        <p:nvSpPr>
          <p:cNvPr id="6" name="Oval 5"/>
          <p:cNvSpPr/>
          <p:nvPr/>
        </p:nvSpPr>
        <p:spPr>
          <a:xfrm>
            <a:off x="2183361" y="6465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i="1" dirty="0"/>
              <a:t>……..</a:t>
            </a:r>
          </a:p>
          <a:p>
            <a:pPr algn="ctr"/>
            <a:r>
              <a:rPr lang="en-US" sz="3600" i="1" dirty="0"/>
              <a:t>…….</a:t>
            </a:r>
          </a:p>
          <a:p>
            <a:pPr algn="ctr"/>
            <a:r>
              <a:rPr lang="en-US" sz="3600" i="1" dirty="0"/>
              <a:t>…….</a:t>
            </a:r>
          </a:p>
          <a:p>
            <a:pPr algn="ctr"/>
            <a:r>
              <a:rPr lang="en-US" sz="3600" i="1" dirty="0"/>
              <a:t>……..</a:t>
            </a:r>
            <a:endParaRPr lang="en-US" i="1" dirty="0"/>
          </a:p>
        </p:txBody>
      </p:sp>
    </p:spTree>
    <p:extLst>
      <p:ext uri="{BB962C8B-B14F-4D97-AF65-F5344CB8AC3E}">
        <p14:creationId xmlns:p14="http://schemas.microsoft.com/office/powerpoint/2010/main" val="28170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9563" y="253070"/>
            <a:ext cx="6973576" cy="646331"/>
          </a:xfrm>
          <a:prstGeom prst="rect">
            <a:avLst/>
          </a:prstGeom>
        </p:spPr>
        <p:txBody>
          <a:bodyPr wrap="none">
            <a:spAutoFit/>
          </a:bodyPr>
          <a:lstStyle/>
          <a:p>
            <a:r>
              <a:rPr lang="en-US" sz="3600" b="1">
                <a:solidFill>
                  <a:schemeClr val="tx2">
                    <a:lumMod val="60000"/>
                    <a:lumOff val="40000"/>
                  </a:schemeClr>
                </a:solidFill>
              </a:rPr>
              <a:t>Label the pictures with the prompts</a:t>
            </a:r>
            <a:endParaRPr lang="en-US" sz="3600" b="1" dirty="0">
              <a:solidFill>
                <a:schemeClr val="tx2">
                  <a:lumMod val="60000"/>
                  <a:lumOff val="40000"/>
                </a:schemeClr>
              </a:solidFill>
            </a:endParaRPr>
          </a:p>
        </p:txBody>
      </p:sp>
      <p:sp>
        <p:nvSpPr>
          <p:cNvPr id="5" name="Rectangle 4"/>
          <p:cNvSpPr/>
          <p:nvPr/>
        </p:nvSpPr>
        <p:spPr>
          <a:xfrm>
            <a:off x="1307076" y="4972668"/>
            <a:ext cx="6096000" cy="1661993"/>
          </a:xfrm>
          <a:prstGeom prst="rect">
            <a:avLst/>
          </a:prstGeom>
        </p:spPr>
        <p:txBody>
          <a:bodyPr>
            <a:spAutoFit/>
          </a:bodyPr>
          <a:lstStyle/>
          <a:p>
            <a:pPr marL="457200" indent="-457200">
              <a:buFontTx/>
              <a:buChar char="-"/>
            </a:pPr>
            <a:r>
              <a:rPr lang="en-US" sz="2800"/>
              <a:t>platform</a:t>
            </a:r>
          </a:p>
          <a:p>
            <a:pPr marL="457200" indent="-457200">
              <a:buFontTx/>
              <a:buChar char="-"/>
            </a:pPr>
            <a:r>
              <a:rPr lang="en-US" sz="2800"/>
              <a:t>sports</a:t>
            </a:r>
          </a:p>
          <a:p>
            <a:pPr marL="457200" indent="-457200">
              <a:buFontTx/>
              <a:buChar char="-"/>
            </a:pPr>
            <a:r>
              <a:rPr lang="en-US" sz="2800"/>
              <a:t>action/ adventure</a:t>
            </a:r>
          </a:p>
          <a:p>
            <a:pPr marL="457200" indent="-457200">
              <a:buFontTx/>
              <a:buChar char="-"/>
            </a:pPr>
            <a:endParaRPr lang="en-US"/>
          </a:p>
        </p:txBody>
      </p:sp>
      <p:sp>
        <p:nvSpPr>
          <p:cNvPr id="6" name="Rectangle 5"/>
          <p:cNvSpPr/>
          <p:nvPr/>
        </p:nvSpPr>
        <p:spPr>
          <a:xfrm>
            <a:off x="6096000" y="4972668"/>
            <a:ext cx="6096000" cy="1384995"/>
          </a:xfrm>
          <a:prstGeom prst="rect">
            <a:avLst/>
          </a:prstGeom>
        </p:spPr>
        <p:txBody>
          <a:bodyPr>
            <a:spAutoFit/>
          </a:bodyPr>
          <a:lstStyle/>
          <a:p>
            <a:r>
              <a:rPr lang="en-US" sz="2800"/>
              <a:t>- problem-solving</a:t>
            </a:r>
          </a:p>
          <a:p>
            <a:r>
              <a:rPr lang="en-US" sz="2800"/>
              <a:t>- strategy</a:t>
            </a:r>
          </a:p>
          <a:p>
            <a:r>
              <a:rPr lang="en-US" sz="2800"/>
              <a:t>- simulation</a:t>
            </a:r>
          </a:p>
        </p:txBody>
      </p:sp>
      <p:sp>
        <p:nvSpPr>
          <p:cNvPr id="7" name="Rectangle 6"/>
          <p:cNvSpPr/>
          <p:nvPr/>
        </p:nvSpPr>
        <p:spPr>
          <a:xfrm>
            <a:off x="2133600" y="2380343"/>
            <a:ext cx="2221476"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66537" y="2431580"/>
            <a:ext cx="2459977"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3124" y="2380343"/>
            <a:ext cx="1303447"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4293332"/>
            <a:ext cx="1930400" cy="293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66536" y="4300062"/>
            <a:ext cx="2459977" cy="286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43562" y="4300063"/>
            <a:ext cx="1618151" cy="28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3015" r="874" b="3069"/>
          <a:stretch/>
        </p:blipFill>
        <p:spPr>
          <a:xfrm>
            <a:off x="1462087" y="838199"/>
            <a:ext cx="9186863" cy="4152901"/>
          </a:xfrm>
          <a:prstGeom prst="rect">
            <a:avLst/>
          </a:prstGeom>
        </p:spPr>
      </p:pic>
      <p:sp>
        <p:nvSpPr>
          <p:cNvPr id="13" name="Rounded Rectangle 12"/>
          <p:cNvSpPr/>
          <p:nvPr/>
        </p:nvSpPr>
        <p:spPr>
          <a:xfrm>
            <a:off x="2406727" y="2548494"/>
            <a:ext cx="1568374"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438685" y="2548494"/>
            <a:ext cx="1568374"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038952" y="2590516"/>
            <a:ext cx="663848"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622627" y="4676182"/>
            <a:ext cx="1009573"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808627" y="4695670"/>
            <a:ext cx="757273"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859218" y="4676182"/>
            <a:ext cx="960473"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95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29999" y="226795"/>
            <a:ext cx="2391680" cy="646331"/>
          </a:xfrm>
          <a:prstGeom prst="rect">
            <a:avLst/>
          </a:prstGeom>
        </p:spPr>
        <p:txBody>
          <a:bodyPr wrap="none">
            <a:spAutoFit/>
          </a:bodyPr>
          <a:lstStyle/>
          <a:p>
            <a:r>
              <a:rPr lang="en-US" sz="3600" b="1" dirty="0">
                <a:solidFill>
                  <a:schemeClr val="tx2">
                    <a:lumMod val="60000"/>
                    <a:lumOff val="40000"/>
                  </a:schemeClr>
                </a:solidFill>
              </a:rPr>
              <a:t>Answer key</a:t>
            </a:r>
          </a:p>
        </p:txBody>
      </p:sp>
      <p:sp>
        <p:nvSpPr>
          <p:cNvPr id="7" name="Rectangle 6"/>
          <p:cNvSpPr/>
          <p:nvPr/>
        </p:nvSpPr>
        <p:spPr>
          <a:xfrm>
            <a:off x="2133600" y="2380343"/>
            <a:ext cx="2221476"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66537" y="2431580"/>
            <a:ext cx="2459977"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3124" y="2380343"/>
            <a:ext cx="1303447"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4293332"/>
            <a:ext cx="1930400" cy="293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66536" y="4300062"/>
            <a:ext cx="2459977" cy="286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43562" y="4300063"/>
            <a:ext cx="1618151" cy="28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3015" r="874" b="3069"/>
          <a:stretch/>
        </p:blipFill>
        <p:spPr>
          <a:xfrm>
            <a:off x="217714" y="888237"/>
            <a:ext cx="11713029" cy="5294849"/>
          </a:xfrm>
          <a:prstGeom prst="rect">
            <a:avLst/>
          </a:prstGeom>
        </p:spPr>
      </p:pic>
      <p:sp>
        <p:nvSpPr>
          <p:cNvPr id="13" name="Rounded Rectangle 12"/>
          <p:cNvSpPr/>
          <p:nvPr/>
        </p:nvSpPr>
        <p:spPr>
          <a:xfrm>
            <a:off x="1449710" y="3067314"/>
            <a:ext cx="1961145" cy="4476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257196" y="3067314"/>
            <a:ext cx="2113035" cy="41395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819690" y="3166354"/>
            <a:ext cx="897217" cy="31491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628813" y="5853689"/>
            <a:ext cx="1448216" cy="30754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737900" y="5835674"/>
            <a:ext cx="1054786" cy="35746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9659126" y="5825041"/>
            <a:ext cx="1168531" cy="35746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62617" y="3039690"/>
            <a:ext cx="3123775" cy="523220"/>
          </a:xfrm>
          <a:prstGeom prst="rect">
            <a:avLst/>
          </a:prstGeom>
        </p:spPr>
        <p:txBody>
          <a:bodyPr wrap="square">
            <a:spAutoFit/>
          </a:bodyPr>
          <a:lstStyle/>
          <a:p>
            <a:r>
              <a:rPr lang="en-US" sz="2800" dirty="0">
                <a:solidFill>
                  <a:srgbClr val="FF0000"/>
                </a:solidFill>
              </a:rPr>
              <a:t>action/adventure</a:t>
            </a:r>
          </a:p>
        </p:txBody>
      </p:sp>
      <p:sp>
        <p:nvSpPr>
          <p:cNvPr id="20" name="Rectangle 19"/>
          <p:cNvSpPr/>
          <p:nvPr/>
        </p:nvSpPr>
        <p:spPr>
          <a:xfrm>
            <a:off x="5193398" y="2997157"/>
            <a:ext cx="3123775" cy="523220"/>
          </a:xfrm>
          <a:prstGeom prst="rect">
            <a:avLst/>
          </a:prstGeom>
        </p:spPr>
        <p:txBody>
          <a:bodyPr wrap="square">
            <a:spAutoFit/>
          </a:bodyPr>
          <a:lstStyle/>
          <a:p>
            <a:r>
              <a:rPr lang="en-US" sz="2800" dirty="0">
                <a:solidFill>
                  <a:srgbClr val="FF0000"/>
                </a:solidFill>
              </a:rPr>
              <a:t>problem-solving</a:t>
            </a:r>
          </a:p>
        </p:txBody>
      </p:sp>
      <p:sp>
        <p:nvSpPr>
          <p:cNvPr id="21" name="Rectangle 20"/>
          <p:cNvSpPr/>
          <p:nvPr/>
        </p:nvSpPr>
        <p:spPr>
          <a:xfrm>
            <a:off x="9722924" y="3039689"/>
            <a:ext cx="3123775" cy="523220"/>
          </a:xfrm>
          <a:prstGeom prst="rect">
            <a:avLst/>
          </a:prstGeom>
        </p:spPr>
        <p:txBody>
          <a:bodyPr wrap="square">
            <a:spAutoFit/>
          </a:bodyPr>
          <a:lstStyle/>
          <a:p>
            <a:r>
              <a:rPr lang="en-US" sz="2800" dirty="0">
                <a:solidFill>
                  <a:srgbClr val="FF0000"/>
                </a:solidFill>
              </a:rPr>
              <a:t>sports</a:t>
            </a:r>
          </a:p>
        </p:txBody>
      </p:sp>
      <p:sp>
        <p:nvSpPr>
          <p:cNvPr id="22" name="Rectangle 21"/>
          <p:cNvSpPr/>
          <p:nvPr/>
        </p:nvSpPr>
        <p:spPr>
          <a:xfrm>
            <a:off x="1554382" y="5736054"/>
            <a:ext cx="3123775" cy="523220"/>
          </a:xfrm>
          <a:prstGeom prst="rect">
            <a:avLst/>
          </a:prstGeom>
        </p:spPr>
        <p:txBody>
          <a:bodyPr wrap="square">
            <a:spAutoFit/>
          </a:bodyPr>
          <a:lstStyle/>
          <a:p>
            <a:r>
              <a:rPr lang="en-US" sz="2800" dirty="0">
                <a:solidFill>
                  <a:srgbClr val="FF0000"/>
                </a:solidFill>
              </a:rPr>
              <a:t>simulation</a:t>
            </a:r>
          </a:p>
        </p:txBody>
      </p:sp>
      <p:sp>
        <p:nvSpPr>
          <p:cNvPr id="23" name="Rectangle 22"/>
          <p:cNvSpPr/>
          <p:nvPr/>
        </p:nvSpPr>
        <p:spPr>
          <a:xfrm>
            <a:off x="5631898" y="5708153"/>
            <a:ext cx="3123775" cy="523220"/>
          </a:xfrm>
          <a:prstGeom prst="rect">
            <a:avLst/>
          </a:prstGeom>
        </p:spPr>
        <p:txBody>
          <a:bodyPr wrap="square">
            <a:spAutoFit/>
          </a:bodyPr>
          <a:lstStyle/>
          <a:p>
            <a:r>
              <a:rPr lang="en-US" sz="2800" dirty="0">
                <a:solidFill>
                  <a:srgbClr val="FF0000"/>
                </a:solidFill>
              </a:rPr>
              <a:t>strategy</a:t>
            </a:r>
          </a:p>
        </p:txBody>
      </p:sp>
      <p:sp>
        <p:nvSpPr>
          <p:cNvPr id="24" name="Rectangle 23"/>
          <p:cNvSpPr/>
          <p:nvPr/>
        </p:nvSpPr>
        <p:spPr>
          <a:xfrm>
            <a:off x="9520009" y="5708153"/>
            <a:ext cx="3123775" cy="523220"/>
          </a:xfrm>
          <a:prstGeom prst="rect">
            <a:avLst/>
          </a:prstGeom>
        </p:spPr>
        <p:txBody>
          <a:bodyPr wrap="square">
            <a:spAutoFit/>
          </a:bodyPr>
          <a:lstStyle/>
          <a:p>
            <a:r>
              <a:rPr lang="en-US" sz="2800" dirty="0">
                <a:solidFill>
                  <a:srgbClr val="FF0000"/>
                </a:solidFill>
              </a:rPr>
              <a:t>platform</a:t>
            </a:r>
          </a:p>
        </p:txBody>
      </p:sp>
    </p:spTree>
    <p:extLst>
      <p:ext uri="{BB962C8B-B14F-4D97-AF65-F5344CB8AC3E}">
        <p14:creationId xmlns:p14="http://schemas.microsoft.com/office/powerpoint/2010/main" val="3266572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10179</TotalTime>
  <Words>1782</Words>
  <Application>Microsoft Office PowerPoint</Application>
  <PresentationFormat>Widescreen</PresentationFormat>
  <Paragraphs>268</Paragraphs>
  <Slides>38</Slides>
  <Notes>6</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FuturaLT-Heavy</vt:lpstr>
      <vt:lpstr>FuturaStd-Book</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309</cp:revision>
  <dcterms:created xsi:type="dcterms:W3CDTF">2020-12-08T03:17:05Z</dcterms:created>
  <dcterms:modified xsi:type="dcterms:W3CDTF">2022-12-21T03:19:32Z</dcterms:modified>
</cp:coreProperties>
</file>