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4" r:id="rId2"/>
  </p:sldMasterIdLst>
  <p:notesMasterIdLst>
    <p:notesMasterId r:id="rId37"/>
  </p:notesMasterIdLst>
  <p:sldIdLst>
    <p:sldId id="301" r:id="rId3"/>
    <p:sldId id="335" r:id="rId4"/>
    <p:sldId id="337" r:id="rId5"/>
    <p:sldId id="326" r:id="rId6"/>
    <p:sldId id="327" r:id="rId7"/>
    <p:sldId id="338" r:id="rId8"/>
    <p:sldId id="339" r:id="rId9"/>
    <p:sldId id="340" r:id="rId10"/>
    <p:sldId id="341" r:id="rId11"/>
    <p:sldId id="307" r:id="rId12"/>
    <p:sldId id="342" r:id="rId13"/>
    <p:sldId id="343" r:id="rId14"/>
    <p:sldId id="346" r:id="rId15"/>
    <p:sldId id="347" r:id="rId16"/>
    <p:sldId id="331" r:id="rId17"/>
    <p:sldId id="332" r:id="rId18"/>
    <p:sldId id="333" r:id="rId19"/>
    <p:sldId id="348" r:id="rId20"/>
    <p:sldId id="349" r:id="rId21"/>
    <p:sldId id="350" r:id="rId22"/>
    <p:sldId id="351" r:id="rId23"/>
    <p:sldId id="352" r:id="rId24"/>
    <p:sldId id="353" r:id="rId25"/>
    <p:sldId id="355" r:id="rId26"/>
    <p:sldId id="356" r:id="rId27"/>
    <p:sldId id="357" r:id="rId28"/>
    <p:sldId id="358" r:id="rId29"/>
    <p:sldId id="359" r:id="rId30"/>
    <p:sldId id="360" r:id="rId31"/>
    <p:sldId id="361" r:id="rId32"/>
    <p:sldId id="362" r:id="rId33"/>
    <p:sldId id="363" r:id="rId34"/>
    <p:sldId id="366" r:id="rId35"/>
    <p:sldId id="367" r:id="rId36"/>
  </p:sldIdLst>
  <p:sldSz cx="24384000" cy="13716000"/>
  <p:notesSz cx="6858000" cy="9144000"/>
  <p:custDataLst>
    <p:tags r:id="rId3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083"/>
    <a:srgbClr val="242452"/>
    <a:srgbClr val="3333FF"/>
    <a:srgbClr val="0000FF"/>
    <a:srgbClr val="135F82"/>
    <a:srgbClr val="FFA700"/>
    <a:srgbClr val="270F6B"/>
    <a:srgbClr val="C0504D"/>
    <a:srgbClr val="FFF487"/>
    <a:srgbClr val="FFE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86355" autoAdjust="0"/>
  </p:normalViewPr>
  <p:slideViewPr>
    <p:cSldViewPr>
      <p:cViewPr varScale="1">
        <p:scale>
          <a:sx n="37" d="100"/>
          <a:sy n="37" d="100"/>
        </p:scale>
        <p:origin x="-552" y="-66"/>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62282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33454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64923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249654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36444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9/9/2022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9/9/2022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9/9/2022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206188" y="504498"/>
            <a:ext cx="1494320"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5" y="504498"/>
            <a:ext cx="1404552" cy="646331"/>
          </a:xfrm>
          <a:prstGeom prst="rect">
            <a:avLst/>
          </a:prstGeom>
          <a:noFill/>
        </p:spPr>
        <p:txBody>
          <a:bodyPr wrap="none" rtlCol="0">
            <a:spAutoFit/>
          </a:bodyPr>
          <a:lstStyle/>
          <a:p>
            <a:pPr algn="ctr"/>
            <a:r>
              <a:rPr lang="vi-VN"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3"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9/9/2022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1.png"/><Relationship Id="rId7" Type="http://schemas.openxmlformats.org/officeDocument/2006/relationships/image" Target="../media/image35.png"/><Relationship Id="rId12"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jpe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33.wmf"/></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4.jpeg"/><Relationship Id="rId7" Type="http://schemas.openxmlformats.org/officeDocument/2006/relationships/image" Target="../media/image49.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wmf"/><Relationship Id="rId11" Type="http://schemas.openxmlformats.org/officeDocument/2006/relationships/image" Target="../media/image53.png"/><Relationship Id="rId5" Type="http://schemas.openxmlformats.org/officeDocument/2006/relationships/oleObject" Target="../embeddings/oleObject2.bin"/><Relationship Id="rId10" Type="http://schemas.openxmlformats.org/officeDocument/2006/relationships/image" Target="../media/image52.png"/><Relationship Id="rId4" Type="http://schemas.openxmlformats.org/officeDocument/2006/relationships/image" Target="../media/image35.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4.jpeg"/><Relationship Id="rId7" Type="http://schemas.openxmlformats.org/officeDocument/2006/relationships/image" Target="../media/image55.png"/><Relationship Id="rId12"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wmf"/><Relationship Id="rId11" Type="http://schemas.openxmlformats.org/officeDocument/2006/relationships/image" Target="../media/image59.png"/><Relationship Id="rId5" Type="http://schemas.openxmlformats.org/officeDocument/2006/relationships/oleObject" Target="../embeddings/oleObject3.bin"/><Relationship Id="rId10" Type="http://schemas.openxmlformats.org/officeDocument/2006/relationships/image" Target="../media/image58.png"/><Relationship Id="rId4" Type="http://schemas.openxmlformats.org/officeDocument/2006/relationships/image" Target="../media/image35.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4.jpeg"/><Relationship Id="rId7" Type="http://schemas.openxmlformats.org/officeDocument/2006/relationships/image" Target="../media/image61.png"/><Relationship Id="rId12"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wmf"/><Relationship Id="rId11" Type="http://schemas.openxmlformats.org/officeDocument/2006/relationships/image" Target="../media/image65.png"/><Relationship Id="rId5" Type="http://schemas.openxmlformats.org/officeDocument/2006/relationships/oleObject" Target="../embeddings/oleObject4.bin"/><Relationship Id="rId10" Type="http://schemas.openxmlformats.org/officeDocument/2006/relationships/image" Target="../media/image64.png"/><Relationship Id="rId4" Type="http://schemas.openxmlformats.org/officeDocument/2006/relationships/image" Target="../media/image35.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4.jpeg"/><Relationship Id="rId7" Type="http://schemas.openxmlformats.org/officeDocument/2006/relationships/image" Target="../media/image67.png"/><Relationship Id="rId12"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wmf"/><Relationship Id="rId11" Type="http://schemas.openxmlformats.org/officeDocument/2006/relationships/image" Target="../media/image71.png"/><Relationship Id="rId5" Type="http://schemas.openxmlformats.org/officeDocument/2006/relationships/oleObject" Target="../embeddings/oleObject5.bin"/><Relationship Id="rId10" Type="http://schemas.openxmlformats.org/officeDocument/2006/relationships/image" Target="../media/image70.png"/><Relationship Id="rId4" Type="http://schemas.openxmlformats.org/officeDocument/2006/relationships/image" Target="../media/image35.png"/><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34.jpeg"/><Relationship Id="rId7" Type="http://schemas.openxmlformats.org/officeDocument/2006/relationships/image" Target="../media/image73.png"/><Relationship Id="rId12"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wmf"/><Relationship Id="rId11" Type="http://schemas.openxmlformats.org/officeDocument/2006/relationships/image" Target="../media/image77.png"/><Relationship Id="rId5" Type="http://schemas.openxmlformats.org/officeDocument/2006/relationships/oleObject" Target="../embeddings/oleObject6.bin"/><Relationship Id="rId10" Type="http://schemas.openxmlformats.org/officeDocument/2006/relationships/image" Target="../media/image76.png"/><Relationship Id="rId4" Type="http://schemas.openxmlformats.org/officeDocument/2006/relationships/image" Target="../media/image35.png"/><Relationship Id="rId9"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34.jpeg"/><Relationship Id="rId7" Type="http://schemas.openxmlformats.org/officeDocument/2006/relationships/image" Target="../media/image79.png"/><Relationship Id="rId12"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3.wmf"/><Relationship Id="rId11" Type="http://schemas.openxmlformats.org/officeDocument/2006/relationships/image" Target="../media/image83.png"/><Relationship Id="rId5" Type="http://schemas.openxmlformats.org/officeDocument/2006/relationships/oleObject" Target="../embeddings/oleObject7.bin"/><Relationship Id="rId10" Type="http://schemas.openxmlformats.org/officeDocument/2006/relationships/image" Target="../media/image82.png"/><Relationship Id="rId4" Type="http://schemas.openxmlformats.org/officeDocument/2006/relationships/image" Target="../media/image35.png"/><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34.jpeg"/><Relationship Id="rId7" Type="http://schemas.openxmlformats.org/officeDocument/2006/relationships/image" Target="../media/image66.png"/><Relationship Id="rId12"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image" Target="../media/image85.png"/><Relationship Id="rId5" Type="http://schemas.openxmlformats.org/officeDocument/2006/relationships/oleObject" Target="../embeddings/oleObject8.bin"/><Relationship Id="rId10" Type="http://schemas.openxmlformats.org/officeDocument/2006/relationships/image" Target="../media/image84.png"/><Relationship Id="rId4" Type="http://schemas.openxmlformats.org/officeDocument/2006/relationships/image" Target="../media/image35.png"/><Relationship Id="rId9" Type="http://schemas.openxmlformats.org/officeDocument/2006/relationships/image" Target="../media/image78.png"/></Relationships>
</file>

<file path=ppt/slides/_rels/slide2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34.jpe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3.wmf"/><Relationship Id="rId11" Type="http://schemas.openxmlformats.org/officeDocument/2006/relationships/image" Target="../media/image91.png"/><Relationship Id="rId5" Type="http://schemas.openxmlformats.org/officeDocument/2006/relationships/oleObject" Target="../embeddings/oleObject9.bin"/><Relationship Id="rId10" Type="http://schemas.openxmlformats.org/officeDocument/2006/relationships/image" Target="../media/image90.png"/><Relationship Id="rId4" Type="http://schemas.openxmlformats.org/officeDocument/2006/relationships/image" Target="../media/image35.png"/><Relationship Id="rId9" Type="http://schemas.openxmlformats.org/officeDocument/2006/relationships/image" Target="../media/image89.png"/></Relationships>
</file>

<file path=ppt/slides/_rels/slide2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34.jpeg"/><Relationship Id="rId7" Type="http://schemas.openxmlformats.org/officeDocument/2006/relationships/image" Target="../media/image97.png"/><Relationship Id="rId12"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wmf"/><Relationship Id="rId11" Type="http://schemas.openxmlformats.org/officeDocument/2006/relationships/image" Target="../media/image96.png"/><Relationship Id="rId5" Type="http://schemas.openxmlformats.org/officeDocument/2006/relationships/oleObject" Target="../embeddings/oleObject10.bin"/><Relationship Id="rId10" Type="http://schemas.openxmlformats.org/officeDocument/2006/relationships/image" Target="../media/image95.png"/><Relationship Id="rId4" Type="http://schemas.openxmlformats.org/officeDocument/2006/relationships/image" Target="../media/image35.png"/><Relationship Id="rId9" Type="http://schemas.openxmlformats.org/officeDocument/2006/relationships/image" Target="../media/image94.png"/></Relationships>
</file>

<file path=ppt/slides/_rels/slide2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34.jpe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11" Type="http://schemas.openxmlformats.org/officeDocument/2006/relationships/image" Target="../media/image103.png"/><Relationship Id="rId5" Type="http://schemas.openxmlformats.org/officeDocument/2006/relationships/oleObject" Target="../embeddings/oleObject11.bin"/><Relationship Id="rId10" Type="http://schemas.openxmlformats.org/officeDocument/2006/relationships/image" Target="../media/image102.png"/><Relationship Id="rId4" Type="http://schemas.openxmlformats.org/officeDocument/2006/relationships/image" Target="../media/image35.png"/><Relationship Id="rId9" Type="http://schemas.openxmlformats.org/officeDocument/2006/relationships/image" Target="../media/image101.png"/></Relationships>
</file>

<file path=ppt/slides/_rels/slide2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34.jpe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3.wmf"/><Relationship Id="rId11" Type="http://schemas.openxmlformats.org/officeDocument/2006/relationships/image" Target="../media/image109.png"/><Relationship Id="rId5" Type="http://schemas.openxmlformats.org/officeDocument/2006/relationships/oleObject" Target="../embeddings/oleObject12.bin"/><Relationship Id="rId10" Type="http://schemas.openxmlformats.org/officeDocument/2006/relationships/image" Target="../media/image108.png"/><Relationship Id="rId4" Type="http://schemas.openxmlformats.org/officeDocument/2006/relationships/image" Target="../media/image35.png"/><Relationship Id="rId9" Type="http://schemas.openxmlformats.org/officeDocument/2006/relationships/image" Target="../media/image107.png"/></Relationships>
</file>

<file path=ppt/slides/_rels/slide2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34.jpe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3.wmf"/><Relationship Id="rId11" Type="http://schemas.openxmlformats.org/officeDocument/2006/relationships/image" Target="../media/image115.png"/><Relationship Id="rId5" Type="http://schemas.openxmlformats.org/officeDocument/2006/relationships/oleObject" Target="../embeddings/oleObject13.bin"/><Relationship Id="rId10" Type="http://schemas.openxmlformats.org/officeDocument/2006/relationships/image" Target="../media/image114.png"/><Relationship Id="rId4" Type="http://schemas.openxmlformats.org/officeDocument/2006/relationships/image" Target="../media/image35.png"/><Relationship Id="rId9" Type="http://schemas.openxmlformats.org/officeDocument/2006/relationships/image" Target="../media/image113.png"/></Relationships>
</file>

<file path=ppt/slides/_rels/slide2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34.jpeg"/><Relationship Id="rId7" Type="http://schemas.openxmlformats.org/officeDocument/2006/relationships/image" Target="../media/image117.png"/><Relationship Id="rId12" Type="http://schemas.openxmlformats.org/officeDocument/2006/relationships/image" Target="../media/image122.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3.wmf"/><Relationship Id="rId11" Type="http://schemas.openxmlformats.org/officeDocument/2006/relationships/image" Target="../media/image121.png"/><Relationship Id="rId5" Type="http://schemas.openxmlformats.org/officeDocument/2006/relationships/oleObject" Target="../embeddings/oleObject14.bin"/><Relationship Id="rId10" Type="http://schemas.openxmlformats.org/officeDocument/2006/relationships/image" Target="../media/image120.png"/><Relationship Id="rId4" Type="http://schemas.openxmlformats.org/officeDocument/2006/relationships/image" Target="../media/image35.png"/><Relationship Id="rId9" Type="http://schemas.openxmlformats.org/officeDocument/2006/relationships/image" Target="../media/image119.png"/></Relationships>
</file>

<file path=ppt/slides/_rels/slide29.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34.jpe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3.wmf"/><Relationship Id="rId11" Type="http://schemas.openxmlformats.org/officeDocument/2006/relationships/image" Target="../media/image127.png"/><Relationship Id="rId5" Type="http://schemas.openxmlformats.org/officeDocument/2006/relationships/oleObject" Target="../embeddings/oleObject15.bin"/><Relationship Id="rId10" Type="http://schemas.openxmlformats.org/officeDocument/2006/relationships/image" Target="../media/image126.png"/><Relationship Id="rId4" Type="http://schemas.openxmlformats.org/officeDocument/2006/relationships/image" Target="../media/image35.png"/><Relationship Id="rId9" Type="http://schemas.openxmlformats.org/officeDocument/2006/relationships/image" Target="../media/image12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34.jpeg"/><Relationship Id="rId7" Type="http://schemas.openxmlformats.org/officeDocument/2006/relationships/image" Target="../media/image129.png"/><Relationship Id="rId12" Type="http://schemas.openxmlformats.org/officeDocument/2006/relationships/image" Target="../media/image134.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3.wmf"/><Relationship Id="rId11" Type="http://schemas.openxmlformats.org/officeDocument/2006/relationships/image" Target="../media/image133.png"/><Relationship Id="rId5" Type="http://schemas.openxmlformats.org/officeDocument/2006/relationships/oleObject" Target="../embeddings/oleObject16.bin"/><Relationship Id="rId10" Type="http://schemas.openxmlformats.org/officeDocument/2006/relationships/image" Target="../media/image132.png"/><Relationship Id="rId4" Type="http://schemas.openxmlformats.org/officeDocument/2006/relationships/image" Target="../media/image35.png"/><Relationship Id="rId9" Type="http://schemas.openxmlformats.org/officeDocument/2006/relationships/image" Target="../media/image131.png"/></Relationships>
</file>

<file path=ppt/slides/_rels/slide31.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2.png"/><Relationship Id="rId3" Type="http://schemas.openxmlformats.org/officeDocument/2006/relationships/image" Target="../media/image36.jpeg"/><Relationship Id="rId7" Type="http://schemas.openxmlformats.org/officeDocument/2006/relationships/image" Target="../media/image140.png"/><Relationship Id="rId12" Type="http://schemas.openxmlformats.org/officeDocument/2006/relationships/image" Target="../media/image141.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3.wmf"/><Relationship Id="rId11" Type="http://schemas.openxmlformats.org/officeDocument/2006/relationships/image" Target="../media/image139.png"/><Relationship Id="rId5" Type="http://schemas.openxmlformats.org/officeDocument/2006/relationships/oleObject" Target="../embeddings/oleObject17.bin"/><Relationship Id="rId10" Type="http://schemas.openxmlformats.org/officeDocument/2006/relationships/image" Target="../media/image138.png"/><Relationship Id="rId4" Type="http://schemas.openxmlformats.org/officeDocument/2006/relationships/image" Target="../media/image35.png"/><Relationship Id="rId9" Type="http://schemas.openxmlformats.org/officeDocument/2006/relationships/image" Target="../media/image137.png"/></Relationships>
</file>

<file path=ppt/slides/_rels/slide32.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6.jpeg"/><Relationship Id="rId7" Type="http://schemas.openxmlformats.org/officeDocument/2006/relationships/image" Target="../media/image148.png"/><Relationship Id="rId12" Type="http://schemas.openxmlformats.org/officeDocument/2006/relationships/image" Target="../media/image149.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3.wmf"/><Relationship Id="rId11" Type="http://schemas.openxmlformats.org/officeDocument/2006/relationships/image" Target="../media/image147.png"/><Relationship Id="rId5" Type="http://schemas.openxmlformats.org/officeDocument/2006/relationships/oleObject" Target="../embeddings/oleObject18.bin"/><Relationship Id="rId10" Type="http://schemas.openxmlformats.org/officeDocument/2006/relationships/image" Target="../media/image146.png"/><Relationship Id="rId4" Type="http://schemas.openxmlformats.org/officeDocument/2006/relationships/image" Target="../media/image35.png"/><Relationship Id="rId9" Type="http://schemas.openxmlformats.org/officeDocument/2006/relationships/image" Target="../media/image145.png"/></Relationships>
</file>

<file path=ppt/slides/_rels/slide33.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37.jpeg"/><Relationship Id="rId7" Type="http://schemas.openxmlformats.org/officeDocument/2006/relationships/image" Target="../media/image143.png"/><Relationship Id="rId12" Type="http://schemas.openxmlformats.org/officeDocument/2006/relationships/image" Target="../media/image156.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3.wmf"/><Relationship Id="rId11" Type="http://schemas.openxmlformats.org/officeDocument/2006/relationships/image" Target="../media/image155.png"/><Relationship Id="rId5" Type="http://schemas.openxmlformats.org/officeDocument/2006/relationships/oleObject" Target="../embeddings/oleObject19.bin"/><Relationship Id="rId10" Type="http://schemas.openxmlformats.org/officeDocument/2006/relationships/image" Target="../media/image154.png"/><Relationship Id="rId4" Type="http://schemas.openxmlformats.org/officeDocument/2006/relationships/image" Target="../media/image35.png"/><Relationship Id="rId9" Type="http://schemas.openxmlformats.org/officeDocument/2006/relationships/image" Target="../media/image153.png"/></Relationships>
</file>

<file path=ppt/slides/_rels/slide34.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37.jpeg"/><Relationship Id="rId7" Type="http://schemas.openxmlformats.org/officeDocument/2006/relationships/image" Target="../media/image157.png"/><Relationship Id="rId12" Type="http://schemas.openxmlformats.org/officeDocument/2006/relationships/image" Target="../media/image162.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3.wmf"/><Relationship Id="rId11" Type="http://schemas.openxmlformats.org/officeDocument/2006/relationships/image" Target="../media/image161.png"/><Relationship Id="rId5" Type="http://schemas.openxmlformats.org/officeDocument/2006/relationships/oleObject" Target="../embeddings/oleObject20.bin"/><Relationship Id="rId10" Type="http://schemas.openxmlformats.org/officeDocument/2006/relationships/image" Target="../media/image160.png"/><Relationship Id="rId4" Type="http://schemas.openxmlformats.org/officeDocument/2006/relationships/image" Target="../media/image35.png"/><Relationship Id="rId9" Type="http://schemas.openxmlformats.org/officeDocument/2006/relationships/image" Target="../media/image15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ounded Rectangle 15"/>
          <p:cNvSpPr/>
          <p:nvPr/>
        </p:nvSpPr>
        <p:spPr>
          <a:xfrm>
            <a:off x="2523639" y="4865914"/>
            <a:ext cx="19877574" cy="83928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Arial" panose="020B0604020202020204" pitchFamily="34" charset="0"/>
              <a:ea typeface="Tahoma" panose="020B0604030504040204" pitchFamily="34" charset="0"/>
              <a:cs typeface="Arial" panose="020B0604020202020204" pitchFamily="34" charset="0"/>
            </a:endParaRPr>
          </a:p>
        </p:txBody>
      </p:sp>
      <p:sp>
        <p:nvSpPr>
          <p:cNvPr id="22" name="TextBox 21"/>
          <p:cNvSpPr txBox="1"/>
          <p:nvPr/>
        </p:nvSpPr>
        <p:spPr>
          <a:xfrm>
            <a:off x="-696084" y="1014278"/>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a:solidFill>
                  <a:srgbClr val="776249"/>
                </a:solidFill>
                <a:latin typeface="Arial" panose="020B0604020202020204" pitchFamily="34" charset="0"/>
                <a:ea typeface="Tahoma" panose="020B0604030504040204" pitchFamily="34" charset="0"/>
                <a:cs typeface="Arial" panose="020B0604020202020204" pitchFamily="34" charset="0"/>
              </a:rPr>
              <a:t>Chương 2: HÀM SỐ BẬC </a:t>
            </a:r>
            <a:r>
              <a:rPr lang="en-US" sz="4800" b="1" dirty="0" smtClean="0">
                <a:solidFill>
                  <a:srgbClr val="776249"/>
                </a:solidFill>
                <a:latin typeface="Arial" panose="020B0604020202020204" pitchFamily="34" charset="0"/>
                <a:ea typeface="Tahoma" panose="020B0604030504040204" pitchFamily="34" charset="0"/>
                <a:cs typeface="Arial" panose="020B0604020202020204" pitchFamily="34" charset="0"/>
              </a:rPr>
              <a:t>HAI </a:t>
            </a:r>
            <a:r>
              <a:rPr lang="en-US" sz="4800" b="1" dirty="0">
                <a:solidFill>
                  <a:srgbClr val="776249"/>
                </a:solidFill>
                <a:latin typeface="Arial" panose="020B0604020202020204" pitchFamily="34" charset="0"/>
                <a:ea typeface="Tahoma" panose="020B0604030504040204" pitchFamily="34" charset="0"/>
                <a:cs typeface="Arial" panose="020B0604020202020204" pitchFamily="34" charset="0"/>
              </a:rPr>
              <a:t>VÀ </a:t>
            </a:r>
            <a:r>
              <a:rPr lang="en-US" sz="4800" b="1" dirty="0" smtClean="0">
                <a:solidFill>
                  <a:srgbClr val="776249"/>
                </a:solidFill>
                <a:latin typeface="Arial" panose="020B0604020202020204" pitchFamily="34" charset="0"/>
                <a:ea typeface="Tahoma" panose="020B0604030504040204" pitchFamily="34" charset="0"/>
                <a:cs typeface="Arial" panose="020B0604020202020204" pitchFamily="34" charset="0"/>
              </a:rPr>
              <a:t>ĐỒ THỊ</a:t>
            </a:r>
            <a:endParaRPr lang="en-US" sz="4800" b="1" dirty="0">
              <a:solidFill>
                <a:srgbClr val="776249"/>
              </a:solidFill>
              <a:latin typeface="Arial" panose="020B0604020202020204" pitchFamily="34" charset="0"/>
              <a:ea typeface="Tahoma" panose="020B0604030504040204" pitchFamily="34" charset="0"/>
              <a:cs typeface="Arial" panose="020B0604020202020204" pitchFamily="34" charset="0"/>
            </a:endParaRPr>
          </a:p>
        </p:txBody>
      </p:sp>
      <p:grpSp>
        <p:nvGrpSpPr>
          <p:cNvPr id="10" name="Group 9"/>
          <p:cNvGrpSpPr/>
          <p:nvPr/>
        </p:nvGrpSpPr>
        <p:grpSpPr>
          <a:xfrm>
            <a:off x="4419600" y="2647516"/>
            <a:ext cx="13632086" cy="861744"/>
            <a:chOff x="5747658" y="4446051"/>
            <a:chExt cx="13632086" cy="861744"/>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Arial" panose="020B0604020202020204" pitchFamily="34" charset="0"/>
                <a:ea typeface="Tahoma" panose="020B0604030504040204" pitchFamily="34" charset="0"/>
                <a:cs typeface="Arial" panose="020B0604020202020204" pitchFamily="34" charset="0"/>
              </a:endParaRPr>
            </a:p>
          </p:txBody>
        </p:sp>
        <p:sp>
          <p:nvSpPr>
            <p:cNvPr id="23" name="TextBox 22"/>
            <p:cNvSpPr txBox="1"/>
            <p:nvPr/>
          </p:nvSpPr>
          <p:spPr>
            <a:xfrm>
              <a:off x="7342349" y="4446051"/>
              <a:ext cx="10580080" cy="861744"/>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Arial" panose="020B0604020202020204" pitchFamily="34" charset="0"/>
                  <a:ea typeface="Tahoma" panose="020B0604030504040204" pitchFamily="34" charset="0"/>
                  <a:cs typeface="Arial" panose="020B0604020202020204" pitchFamily="34" charset="0"/>
                </a:rPr>
                <a:t>Bài</a:t>
              </a:r>
              <a:r>
                <a:rPr lang="en-US" sz="6599" b="1" dirty="0">
                  <a:solidFill>
                    <a:srgbClr val="135F82"/>
                  </a:solidFill>
                  <a:latin typeface="Arial" panose="020B0604020202020204" pitchFamily="34" charset="0"/>
                  <a:ea typeface="Tahoma" panose="020B0604030504040204" pitchFamily="34" charset="0"/>
                  <a:cs typeface="Arial" panose="020B0604020202020204" pitchFamily="34" charset="0"/>
                </a:rPr>
                <a:t> 1. HÀM </a:t>
              </a:r>
              <a:r>
                <a:rPr lang="en-US" sz="6599" b="1" dirty="0" smtClean="0">
                  <a:solidFill>
                    <a:srgbClr val="135F82"/>
                  </a:solidFill>
                  <a:latin typeface="Arial" panose="020B0604020202020204" pitchFamily="34" charset="0"/>
                  <a:ea typeface="Tahoma" panose="020B0604030504040204" pitchFamily="34" charset="0"/>
                  <a:cs typeface="Arial" panose="020B0604020202020204" pitchFamily="34" charset="0"/>
                </a:rPr>
                <a:t>SỐ VÀ ĐỒ THỊ</a:t>
              </a:r>
              <a:endParaRPr lang="en-US" sz="6599" b="1" dirty="0">
                <a:solidFill>
                  <a:srgbClr val="135F82"/>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56" name="Group 60"/>
          <p:cNvGrpSpPr/>
          <p:nvPr/>
        </p:nvGrpSpPr>
        <p:grpSpPr>
          <a:xfrm>
            <a:off x="2372948" y="5796146"/>
            <a:ext cx="18052477" cy="907184"/>
            <a:chOff x="7459670" y="7086600"/>
            <a:chExt cx="18054568" cy="907289"/>
          </a:xfrm>
        </p:grpSpPr>
        <p:sp>
          <p:nvSpPr>
            <p:cNvPr id="57" name="Rectangle 56"/>
            <p:cNvSpPr/>
            <p:nvPr/>
          </p:nvSpPr>
          <p:spPr>
            <a:xfrm>
              <a:off x="9092456" y="7178187"/>
              <a:ext cx="16421782" cy="815702"/>
            </a:xfrm>
            <a:prstGeom prst="rect">
              <a:avLst/>
            </a:prstGeom>
          </p:spPr>
          <p:txBody>
            <a:bodyPr wrap="none">
              <a:spAutoFit/>
            </a:bodyPr>
            <a:lstStyle/>
            <a:p>
              <a:pPr>
                <a:lnSpc>
                  <a:spcPct val="100000"/>
                </a:lnSpc>
                <a:spcBef>
                  <a:spcPct val="0"/>
                </a:spcBef>
                <a:buFontTx/>
                <a:buNone/>
                <a:defRPr/>
              </a:pPr>
              <a:r>
                <a:rPr lang="en-US" sz="4700" b="1" dirty="0" smtClean="0">
                  <a:solidFill>
                    <a:srgbClr val="135F82"/>
                  </a:solidFill>
                  <a:latin typeface="Arial" panose="020B0604020202020204" pitchFamily="34" charset="0"/>
                  <a:ea typeface="Tahoma" panose="020B0604030504040204" pitchFamily="34" charset="0"/>
                  <a:cs typeface="Arial" panose="020B0604020202020204" pitchFamily="34" charset="0"/>
                </a:rPr>
                <a:t>HÀM SỐ. TẬP XÁC ĐỊNH VÀ TẬP GIÁ TRỊ CỦA HÀM SỐ</a:t>
              </a:r>
              <a:endParaRPr lang="en-US" sz="4700" b="1" dirty="0">
                <a:solidFill>
                  <a:srgbClr val="135F82"/>
                </a:solidFill>
                <a:latin typeface="Arial" panose="020B0604020202020204" pitchFamily="34" charset="0"/>
                <a:ea typeface="Tahoma" panose="020B0604030504040204" pitchFamily="34" charset="0"/>
                <a:cs typeface="Arial" panose="020B060402020202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2" name="TextBox 61"/>
                <p:cNvSpPr txBox="1"/>
                <p:nvPr/>
              </p:nvSpPr>
              <p:spPr>
                <a:xfrm>
                  <a:off x="8050230" y="7688759"/>
                  <a:ext cx="324669" cy="707968"/>
                </a:xfrm>
                <a:prstGeom prst="rect">
                  <a:avLst/>
                </a:prstGeom>
                <a:noFill/>
              </p:spPr>
              <p:txBody>
                <a:bodyPr wrap="none" rtlCol="0">
                  <a:spAutoFit/>
                </a:bodyPr>
                <a:lstStyle/>
                <a:p>
                  <a:pPr algn="ctr"/>
                  <a:r>
                    <a:rPr lang="en-US" sz="4000" b="1" dirty="0">
                      <a:solidFill>
                        <a:prstClr val="white"/>
                      </a:solidFill>
                      <a:latin typeface="Arial" panose="020B0604020202020204" pitchFamily="34" charset="0"/>
                      <a:ea typeface="Tahoma" panose="020B0604030504040204" pitchFamily="34" charset="0"/>
                      <a:cs typeface="Arial" panose="020B0604020202020204" pitchFamily="34" charset="0"/>
                    </a:rPr>
                    <a:t>I</a:t>
                  </a:r>
                </a:p>
              </p:txBody>
            </p:sp>
          </p:grpSp>
        </p:grpSp>
      </p:grpSp>
      <p:grpSp>
        <p:nvGrpSpPr>
          <p:cNvPr id="63" name="Group 67"/>
          <p:cNvGrpSpPr/>
          <p:nvPr/>
        </p:nvGrpSpPr>
        <p:grpSpPr>
          <a:xfrm>
            <a:off x="2372941" y="8001000"/>
            <a:ext cx="6187048" cy="929775"/>
            <a:chOff x="7459670" y="8524495"/>
            <a:chExt cx="6187767" cy="929882"/>
          </a:xfrm>
        </p:grpSpPr>
        <p:sp>
          <p:nvSpPr>
            <p:cNvPr id="75" name="Rectangle 74"/>
            <p:cNvSpPr/>
            <p:nvPr/>
          </p:nvSpPr>
          <p:spPr>
            <a:xfrm>
              <a:off x="9092456" y="8638675"/>
              <a:ext cx="4554981" cy="815702"/>
            </a:xfrm>
            <a:prstGeom prst="rect">
              <a:avLst/>
            </a:prstGeom>
          </p:spPr>
          <p:txBody>
            <a:bodyPr wrap="none">
              <a:spAutoFit/>
            </a:bodyPr>
            <a:lstStyle/>
            <a:p>
              <a:pPr>
                <a:lnSpc>
                  <a:spcPct val="100000"/>
                </a:lnSpc>
                <a:spcBef>
                  <a:spcPct val="0"/>
                </a:spcBef>
                <a:buNone/>
                <a:defRPr/>
              </a:pPr>
              <a:r>
                <a:rPr lang="en-US" sz="4700" b="1" spc="-150" dirty="0" smtClean="0">
                  <a:solidFill>
                    <a:srgbClr val="135F82"/>
                  </a:solidFill>
                  <a:latin typeface="Arial" panose="020B0604020202020204" pitchFamily="34" charset="0"/>
                  <a:ea typeface="Tahoma" panose="020B0604030504040204" pitchFamily="34" charset="0"/>
                  <a:cs typeface="Arial" panose="020B0604020202020204" pitchFamily="34" charset="0"/>
                </a:rPr>
                <a:t>ĐỒ THỊ HÀM SỐ</a:t>
              </a:r>
              <a:endParaRPr lang="en-US" sz="4700" b="1" spc="-150" dirty="0">
                <a:solidFill>
                  <a:srgbClr val="135F82"/>
                </a:solidFill>
                <a:latin typeface="Arial" panose="020B0604020202020204" pitchFamily="34" charset="0"/>
                <a:ea typeface="Tahoma" panose="020B0604030504040204" pitchFamily="34" charset="0"/>
                <a:cs typeface="Arial" panose="020B060402020202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80" name="TextBox 79"/>
                <p:cNvSpPr txBox="1"/>
                <p:nvPr/>
              </p:nvSpPr>
              <p:spPr>
                <a:xfrm>
                  <a:off x="7979477" y="7688759"/>
                  <a:ext cx="466174" cy="707967"/>
                </a:xfrm>
                <a:prstGeom prst="rect">
                  <a:avLst/>
                </a:prstGeom>
                <a:noFill/>
              </p:spPr>
              <p:txBody>
                <a:bodyPr wrap="none" rtlCol="0">
                  <a:spAutoFit/>
                </a:bodyPr>
                <a:lstStyle/>
                <a:p>
                  <a:pPr algn="ctr"/>
                  <a:r>
                    <a:rPr lang="en-US" sz="4000" b="1" dirty="0">
                      <a:solidFill>
                        <a:prstClr val="white"/>
                      </a:solidFill>
                      <a:latin typeface="Arial" panose="020B0604020202020204" pitchFamily="34" charset="0"/>
                      <a:ea typeface="Tahoma" panose="020B0604030504040204" pitchFamily="34" charset="0"/>
                      <a:cs typeface="Arial" panose="020B0604020202020204" pitchFamily="34" charset="0"/>
                    </a:rPr>
                    <a:t>II</a:t>
                  </a:r>
                </a:p>
              </p:txBody>
            </p:sp>
          </p:grpSp>
        </p:grpSp>
      </p:grpSp>
      <p:grpSp>
        <p:nvGrpSpPr>
          <p:cNvPr id="81" name="Group 74"/>
          <p:cNvGrpSpPr/>
          <p:nvPr/>
        </p:nvGrpSpPr>
        <p:grpSpPr>
          <a:xfrm>
            <a:off x="2372943" y="10591800"/>
            <a:ext cx="15208749" cy="942109"/>
            <a:chOff x="7459670" y="9982200"/>
            <a:chExt cx="15210509" cy="942218"/>
          </a:xfrm>
        </p:grpSpPr>
        <p:sp>
          <p:nvSpPr>
            <p:cNvPr id="82" name="Rectangle 81"/>
            <p:cNvSpPr/>
            <p:nvPr/>
          </p:nvSpPr>
          <p:spPr>
            <a:xfrm>
              <a:off x="9092456" y="10108716"/>
              <a:ext cx="13577723" cy="815702"/>
            </a:xfrm>
            <a:prstGeom prst="rect">
              <a:avLst/>
            </a:prstGeom>
          </p:spPr>
          <p:txBody>
            <a:bodyPr wrap="none">
              <a:spAutoFit/>
            </a:bodyPr>
            <a:lstStyle/>
            <a:p>
              <a:pPr>
                <a:lnSpc>
                  <a:spcPct val="100000"/>
                </a:lnSpc>
                <a:spcBef>
                  <a:spcPct val="0"/>
                </a:spcBef>
                <a:buFontTx/>
                <a:buNone/>
                <a:defRPr/>
              </a:pPr>
              <a:r>
                <a:rPr lang="en-US" sz="4700" b="1" dirty="0" smtClean="0">
                  <a:solidFill>
                    <a:srgbClr val="135F82"/>
                  </a:solidFill>
                  <a:latin typeface="Arial" panose="020B0604020202020204" pitchFamily="34" charset="0"/>
                  <a:ea typeface="Tahoma" panose="020B0604030504040204" pitchFamily="34" charset="0"/>
                  <a:cs typeface="Arial" panose="020B0604020202020204" pitchFamily="34" charset="0"/>
                </a:rPr>
                <a:t>HÀM SỐ ĐỒNG BIẾN, HÀM SỐ NGHỊCH BIẾN</a:t>
              </a:r>
              <a:endParaRPr lang="en-US" sz="4700" b="1" dirty="0">
                <a:solidFill>
                  <a:srgbClr val="135F82"/>
                </a:solidFill>
                <a:latin typeface="Arial" panose="020B0604020202020204" pitchFamily="34" charset="0"/>
                <a:ea typeface="Tahoma" panose="020B0604030504040204" pitchFamily="34" charset="0"/>
                <a:cs typeface="Arial" panose="020B0604020202020204" pitchFamily="34" charset="0"/>
              </a:endParaRP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87" name="TextBox 86"/>
                <p:cNvSpPr txBox="1"/>
                <p:nvPr/>
              </p:nvSpPr>
              <p:spPr>
                <a:xfrm>
                  <a:off x="7908725" y="7688759"/>
                  <a:ext cx="607679" cy="707968"/>
                </a:xfrm>
                <a:prstGeom prst="rect">
                  <a:avLst/>
                </a:prstGeom>
                <a:noFill/>
              </p:spPr>
              <p:txBody>
                <a:bodyPr wrap="none" rtlCol="0">
                  <a:spAutoFit/>
                </a:bodyPr>
                <a:lstStyle/>
                <a:p>
                  <a:pPr algn="ctr"/>
                  <a:r>
                    <a:rPr lang="en-US" sz="4000" b="1" dirty="0">
                      <a:solidFill>
                        <a:prstClr val="white"/>
                      </a:solidFill>
                      <a:latin typeface="Arial" panose="020B0604020202020204" pitchFamily="34" charset="0"/>
                      <a:ea typeface="Tahoma" panose="020B0604030504040204" pitchFamily="34" charset="0"/>
                      <a:cs typeface="Arial" panose="020B0604020202020204" pitchFamily="34" charset="0"/>
                    </a:rPr>
                    <a:t>III</a:t>
                  </a:r>
                </a:p>
              </p:txBody>
            </p:sp>
          </p:grpSp>
        </p:gr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28600" y="990600"/>
            <a:ext cx="18571866" cy="930865"/>
            <a:chOff x="-528674" y="1802486"/>
            <a:chExt cx="19477811" cy="930863"/>
          </a:xfrm>
        </p:grpSpPr>
        <p:sp>
          <p:nvSpPr>
            <p:cNvPr id="3" name="Rounded Rectangle 2"/>
            <p:cNvSpPr/>
            <p:nvPr/>
          </p:nvSpPr>
          <p:spPr>
            <a:xfrm>
              <a:off x="-528674" y="1802486"/>
              <a:ext cx="206982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3"/>
            <p:cNvSpPr txBox="1"/>
            <p:nvPr/>
          </p:nvSpPr>
          <p:spPr>
            <a:xfrm>
              <a:off x="407380" y="1827796"/>
              <a:ext cx="740064"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IV</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1666023" y="1902354"/>
              <a:ext cx="17283114" cy="830995"/>
            </a:xfrm>
            <a:prstGeom prst="rect">
              <a:avLst/>
            </a:prstGeom>
            <a:noFill/>
          </p:spPr>
          <p:txBody>
            <a:bodyPr wrap="square" rtlCol="0">
              <a:spAutoFit/>
            </a:bodyPr>
            <a:lstStyle/>
            <a:p>
              <a:r>
                <a:rPr lang="vi-VN" sz="4800" b="1" dirty="0" smtClean="0">
                  <a:solidFill>
                    <a:schemeClr val="accent1"/>
                  </a:solidFill>
                  <a:latin typeface="Arial" panose="020B0604020202020204" pitchFamily="34" charset="0"/>
                  <a:cs typeface="Arial" panose="020B0604020202020204" pitchFamily="34" charset="0"/>
                </a:rPr>
                <a:t>LUYỆN TẬP</a:t>
              </a:r>
              <a:endParaRPr lang="en-US" sz="4800" b="1" dirty="0">
                <a:solidFill>
                  <a:schemeClr val="accent1"/>
                </a:solidFill>
                <a:latin typeface="Arial" panose="020B0604020202020204" pitchFamily="34" charset="0"/>
                <a:ea typeface="Tahoma"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1444630" y="2438400"/>
                <a:ext cx="21152257" cy="1649682"/>
              </a:xfrm>
              <a:prstGeom prst="rect">
                <a:avLst/>
              </a:prstGeom>
            </p:spPr>
            <p:txBody>
              <a:bodyPr wrap="square">
                <a:spAutoFit/>
              </a:bodyPr>
              <a:lstStyle/>
              <a:p>
                <a:pPr marL="457200" indent="-457200">
                  <a:lnSpc>
                    <a:spcPct val="115000"/>
                  </a:lnSpc>
                  <a:spcBef>
                    <a:spcPts val="600"/>
                  </a:spcBef>
                  <a:spcAft>
                    <a:spcPts val="0"/>
                  </a:spcAft>
                </a:pPr>
                <a:r>
                  <a:rPr lang="en-US" sz="4400" b="1" dirty="0">
                    <a:solidFill>
                      <a:srgbClr val="FF0000"/>
                    </a:solidFill>
                    <a:latin typeface="Arial" panose="020B0604020202020204" pitchFamily="34" charset="0"/>
                    <a:ea typeface="Arial" panose="020B0604020202020204" pitchFamily="34" charset="0"/>
                    <a:cs typeface="Times New Roman" panose="02020603050405020304" pitchFamily="18" charset="0"/>
                  </a:rPr>
                  <a:t>Bài tập 1.</a:t>
                </a:r>
                <a:r>
                  <a:rPr lang="en-US" sz="44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vi-VN" sz="4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Một thiết bị đã ghi lại vận tốc </a:t>
                </a:r>
                <a14:m>
                  <m:oMath xmlns:m="http://schemas.openxmlformats.org/officeDocument/2006/math">
                    <m:r>
                      <a:rPr lang="vi-VN" sz="4400"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𝑣</m:t>
                    </m:r>
                  </m:oMath>
                </a14:m>
                <a:r>
                  <a:rPr lang="vi-VN" sz="4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(mét/giây) ở thời điểm </a:t>
                </a:r>
                <a14:m>
                  <m:oMath xmlns:m="http://schemas.openxmlformats.org/officeDocument/2006/math">
                    <m:r>
                      <a:rPr lang="vi-VN" sz="4400"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𝑡</m:t>
                    </m:r>
                  </m:oMath>
                </a14:m>
                <a:r>
                  <a:rPr lang="vi-VN" sz="4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(giây) của một vật chuyển động như trong bảng sau: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44630" y="2438400"/>
                <a:ext cx="21152257" cy="1649682"/>
              </a:xfrm>
              <a:prstGeom prst="rect">
                <a:avLst/>
              </a:prstGeom>
              <a:blipFill>
                <a:blip r:embed="rId3"/>
                <a:stretch>
                  <a:fillRect l="-1182" t="-5535" r="-1239" b="-12177"/>
                </a:stretch>
              </a:blipFill>
            </p:spPr>
            <p:txBody>
              <a:bodyPr/>
              <a:lstStyle/>
              <a:p>
                <a:r>
                  <a:rPr lang="vi-VN">
                    <a:noFill/>
                  </a:rPr>
                  <a:t> </a:t>
                </a:r>
              </a:p>
            </p:txBody>
          </p:sp>
        </mc:Fallback>
      </mc:AlternateContent>
      <p:pic>
        <p:nvPicPr>
          <p:cNvPr id="8" name="Picture 7"/>
          <p:cNvPicPr>
            <a:picLocks noChangeAspect="1"/>
          </p:cNvPicPr>
          <p:nvPr/>
        </p:nvPicPr>
        <p:blipFill>
          <a:blip r:embed="rId4"/>
          <a:stretch>
            <a:fillRect/>
          </a:stretch>
        </p:blipFill>
        <p:spPr>
          <a:xfrm>
            <a:off x="2667001" y="4343400"/>
            <a:ext cx="17221200" cy="1683637"/>
          </a:xfrm>
          <a:prstGeom prst="rect">
            <a:avLst/>
          </a:prstGeom>
        </p:spPr>
      </p:pic>
      <p:sp>
        <p:nvSpPr>
          <p:cNvPr id="10" name="Rectangle 9"/>
          <p:cNvSpPr/>
          <p:nvPr/>
        </p:nvSpPr>
        <p:spPr>
          <a:xfrm>
            <a:off x="2057400" y="6288217"/>
            <a:ext cx="21259800" cy="769441"/>
          </a:xfrm>
          <a:prstGeom prst="rect">
            <a:avLst/>
          </a:prstGeom>
        </p:spPr>
        <p:txBody>
          <a:bodyPr wrap="square">
            <a:spAutoFit/>
          </a:bodyPr>
          <a:lstStyle/>
          <a:p>
            <a:r>
              <a:rPr lang="vi-VN" sz="4400" dirty="0">
                <a:solidFill>
                  <a:srgbClr val="000000"/>
                </a:solidFill>
                <a:latin typeface="Arial" panose="020B0604020202020204" pitchFamily="34" charset="0"/>
                <a:ea typeface="Arial" panose="020B0604020202020204" pitchFamily="34" charset="0"/>
              </a:rPr>
              <a:t>Vì sao bảng này biểu thị một hàm số? Tìm tập xác định của hàm số </a:t>
            </a:r>
            <a:r>
              <a:rPr lang="vi-VN" sz="4400" dirty="0" smtClean="0">
                <a:solidFill>
                  <a:srgbClr val="000000"/>
                </a:solidFill>
                <a:latin typeface="Arial" panose="020B0604020202020204" pitchFamily="34" charset="0"/>
                <a:ea typeface="Arial" panose="020B0604020202020204" pitchFamily="34" charset="0"/>
              </a:rPr>
              <a:t>này?</a:t>
            </a:r>
            <a:endParaRPr lang="vi-VN" dirty="0"/>
          </a:p>
        </p:txBody>
      </p:sp>
      <mc:AlternateContent xmlns:mc="http://schemas.openxmlformats.org/markup-compatibility/2006" xmlns:a14="http://schemas.microsoft.com/office/drawing/2010/main">
        <mc:Choice Requires="a14">
          <p:sp>
            <p:nvSpPr>
              <p:cNvPr id="12" name="Rectangle 11"/>
              <p:cNvSpPr/>
              <p:nvPr/>
            </p:nvSpPr>
            <p:spPr>
              <a:xfrm>
                <a:off x="1479800" y="8458200"/>
                <a:ext cx="18871462" cy="1977144"/>
              </a:xfrm>
              <a:prstGeom prst="rect">
                <a:avLst/>
              </a:prstGeom>
            </p:spPr>
            <p:txBody>
              <a:bodyPr wrap="square">
                <a:spAutoFit/>
              </a:bodyPr>
              <a:lstStyle/>
              <a:p>
                <a:pPr marL="457200" indent="-457200" algn="just">
                  <a:lnSpc>
                    <a:spcPct val="115000"/>
                  </a:lnSpc>
                  <a:spcBef>
                    <a:spcPts val="600"/>
                  </a:spcBef>
                  <a:spcAft>
                    <a:spcPts val="0"/>
                  </a:spcAft>
                </a:pPr>
                <a:r>
                  <a:rPr lang="vi-VN" sz="4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Bài tập 2.</a:t>
                </a:r>
                <a:r>
                  <a:rPr lang="vi-VN" sz="4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Tìm tập xác định của các hàm số sau: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Bef>
                    <a:spcPts val="600"/>
                  </a:spcBef>
                  <a:spcAft>
                    <a:spcPts val="0"/>
                  </a:spcAft>
                </a:pP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4400" i="1">
                            <a:solidFill>
                              <a:srgbClr val="000000"/>
                            </a:solidFill>
                            <a:effectLst/>
                            <a:latin typeface="Cambria Math"/>
                            <a:ea typeface="Calibri" panose="020F0502020204030204" pitchFamily="34" charset="0"/>
                            <a:cs typeface="Arial" panose="020B0604020202020204" pitchFamily="34" charset="0"/>
                          </a:rPr>
                        </m:ctrlPr>
                      </m:radPr>
                      <m:deg/>
                      <m:e>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e>
                    </m:rad>
                  </m:oMath>
                </a14:m>
                <a:r>
                  <a:rPr lang="vi-VN" sz="4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r>
                      <a:rPr lang="vi-VN" sz="4000" i="1">
                        <a:effectLst/>
                        <a:latin typeface="Cambria Math" panose="02040503050406030204" pitchFamily="18" charset="0"/>
                        <a:ea typeface="Calibri" panose="020F0502020204030204" pitchFamily="34" charset="0"/>
                        <a:cs typeface="Times New Roman" panose="02020603050405020304" pitchFamily="18" charset="0"/>
                      </a:rPr>
                      <m:t> </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i="1">
                            <a:solidFill>
                              <a:srgbClr val="000000"/>
                            </a:solidFill>
                            <a:effectLst/>
                            <a:latin typeface="Cambria Math"/>
                            <a:ea typeface="Calibri" panose="020F0502020204030204" pitchFamily="34" charset="0"/>
                            <a:cs typeface="Arial" panose="020B0604020202020204" pitchFamily="34" charset="0"/>
                          </a:rPr>
                        </m:ctrlPr>
                      </m:fPr>
                      <m:num>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sSup>
                          <m:sSupPr>
                            <m:ctrlPr>
                              <a:rPr lang="vi-VN" sz="4400" i="1">
                                <a:solidFill>
                                  <a:srgbClr val="000000"/>
                                </a:solidFill>
                                <a:effectLst/>
                                <a:latin typeface="Cambria Math"/>
                                <a:ea typeface="Calibri" panose="020F0502020204030204" pitchFamily="34" charset="0"/>
                                <a:cs typeface="Arial" panose="020B0604020202020204" pitchFamily="34" charset="0"/>
                              </a:rPr>
                            </m:ctrlPr>
                          </m:sSupPr>
                          <m:e>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479800" y="8458200"/>
                <a:ext cx="18871462" cy="1977144"/>
              </a:xfrm>
              <a:prstGeom prst="rect">
                <a:avLst/>
              </a:prstGeom>
              <a:blipFill>
                <a:blip r:embed="rId5"/>
                <a:stretch>
                  <a:fillRect l="-1325" t="-4938" b="-6790"/>
                </a:stretch>
              </a:blipFill>
            </p:spPr>
            <p:txBody>
              <a:bodyPr/>
              <a:lstStyle/>
              <a:p>
                <a:r>
                  <a:rPr lang="vi-VN">
                    <a:noFill/>
                  </a:rPr>
                  <a:t> </a:t>
                </a:r>
              </a:p>
            </p:txBody>
          </p:sp>
        </mc:Fallback>
      </mc:AlternateContent>
    </p:spTree>
    <p:extLst>
      <p:ext uri="{BB962C8B-B14F-4D97-AF65-F5344CB8AC3E}">
        <p14:creationId xmlns:p14="http://schemas.microsoft.com/office/powerpoint/2010/main" val="2216787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28600" y="990601"/>
            <a:ext cx="18571866" cy="869309"/>
            <a:chOff x="-528674" y="1802486"/>
            <a:chExt cx="19477811" cy="869307"/>
          </a:xfrm>
        </p:grpSpPr>
        <p:sp>
          <p:nvSpPr>
            <p:cNvPr id="3" name="Rounded Rectangle 2"/>
            <p:cNvSpPr/>
            <p:nvPr/>
          </p:nvSpPr>
          <p:spPr>
            <a:xfrm>
              <a:off x="-528674" y="1802486"/>
              <a:ext cx="206982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Arial" panose="020B0604020202020204" pitchFamily="34" charset="0"/>
                <a:cs typeface="Arial" panose="020B0604020202020204" pitchFamily="34" charset="0"/>
              </a:endParaRPr>
            </a:p>
          </p:txBody>
        </p:sp>
        <p:sp>
          <p:nvSpPr>
            <p:cNvPr id="4" name="TextBox 3"/>
            <p:cNvSpPr txBox="1"/>
            <p:nvPr/>
          </p:nvSpPr>
          <p:spPr>
            <a:xfrm>
              <a:off x="407380" y="1827796"/>
              <a:ext cx="753513" cy="769439"/>
            </a:xfrm>
            <a:prstGeom prst="rect">
              <a:avLst/>
            </a:prstGeom>
            <a:noFill/>
          </p:spPr>
          <p:txBody>
            <a:bodyPr wrap="none" rtlCol="0">
              <a:spAutoFit/>
            </a:bodyPr>
            <a:lstStyle/>
            <a:p>
              <a:r>
                <a:rPr lang="en-US" sz="4400" b="1" dirty="0" smtClean="0">
                  <a:solidFill>
                    <a:schemeClr val="bg1"/>
                  </a:solidFill>
                  <a:latin typeface="Arial" panose="020B0604020202020204" pitchFamily="34" charset="0"/>
                  <a:ea typeface="Tahoma" pitchFamily="34" charset="0"/>
                  <a:cs typeface="Arial" panose="020B0604020202020204" pitchFamily="34" charset="0"/>
                </a:rPr>
                <a:t>IV</a:t>
              </a:r>
              <a:endParaRPr lang="en-US" sz="4400"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1666023" y="1902354"/>
              <a:ext cx="17283114" cy="769439"/>
            </a:xfrm>
            <a:prstGeom prst="rect">
              <a:avLst/>
            </a:prstGeom>
            <a:noFill/>
          </p:spPr>
          <p:txBody>
            <a:bodyPr wrap="square" rtlCol="0">
              <a:spAutoFit/>
            </a:bodyPr>
            <a:lstStyle/>
            <a:p>
              <a:r>
                <a:rPr lang="vi-VN" sz="4400" b="1" dirty="0" smtClean="0">
                  <a:solidFill>
                    <a:schemeClr val="accent1"/>
                  </a:solidFill>
                  <a:latin typeface="Arial" panose="020B0604020202020204" pitchFamily="34" charset="0"/>
                  <a:cs typeface="Arial" panose="020B0604020202020204" pitchFamily="34" charset="0"/>
                </a:rPr>
                <a:t>LUYỆN TẬP</a:t>
              </a:r>
              <a:endParaRPr lang="en-US" sz="4400" b="1" dirty="0">
                <a:solidFill>
                  <a:schemeClr val="accent1"/>
                </a:solidFill>
                <a:latin typeface="Arial" panose="020B0604020202020204" pitchFamily="34" charset="0"/>
                <a:ea typeface="Tahoma"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1" name="Rectangle 20"/>
              <p:cNvSpPr/>
              <p:nvPr/>
            </p:nvSpPr>
            <p:spPr>
              <a:xfrm>
                <a:off x="1191928" y="2438400"/>
                <a:ext cx="12192000" cy="800219"/>
              </a:xfrm>
              <a:prstGeom prst="rect">
                <a:avLst/>
              </a:prstGeom>
            </p:spPr>
            <p:txBody>
              <a:bodyPr>
                <a:spAutoFit/>
              </a:bodyPr>
              <a:lstStyle/>
              <a:p>
                <a:pPr marL="457200" indent="-457200" algn="just">
                  <a:lnSpc>
                    <a:spcPct val="115000"/>
                  </a:lnSpc>
                  <a:spcBef>
                    <a:spcPts val="600"/>
                  </a:spcBef>
                  <a:spcAft>
                    <a:spcPts val="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Bài tập </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Vẽ đồ thị hàm số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191928" y="2438400"/>
                <a:ext cx="12192000" cy="800219"/>
              </a:xfrm>
              <a:prstGeom prst="rect">
                <a:avLst/>
              </a:prstGeom>
              <a:blipFill>
                <a:blip r:embed="rId3"/>
                <a:stretch>
                  <a:fillRect l="-1800" t="-9924" b="-24427"/>
                </a:stretch>
              </a:blipFill>
            </p:spPr>
            <p:txBody>
              <a:bodyPr/>
              <a:lstStyle/>
              <a:p>
                <a:r>
                  <a:rPr lang="vi-VN">
                    <a:noFill/>
                  </a:rPr>
                  <a:t> </a:t>
                </a:r>
              </a:p>
            </p:txBody>
          </p:sp>
        </mc:Fallback>
      </mc:AlternateContent>
      <p:sp>
        <p:nvSpPr>
          <p:cNvPr id="22" name="Rectangle 21"/>
          <p:cNvSpPr/>
          <p:nvPr/>
        </p:nvSpPr>
        <p:spPr>
          <a:xfrm>
            <a:off x="1215374" y="3588499"/>
            <a:ext cx="20577826" cy="800219"/>
          </a:xfrm>
          <a:prstGeom prst="rect">
            <a:avLst/>
          </a:prstGeom>
        </p:spPr>
        <p:txBody>
          <a:bodyPr wrap="square">
            <a:spAutoFit/>
          </a:bodyPr>
          <a:lstStyle/>
          <a:p>
            <a:pPr marL="457200" indent="-457200" algn="just">
              <a:lnSpc>
                <a:spcPct val="115000"/>
              </a:lnSpc>
              <a:spcBef>
                <a:spcPts val="600"/>
              </a:spcBef>
              <a:spcAft>
                <a:spcPts val="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Bài tập </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4.</a:t>
            </a:r>
            <a:r>
              <a:rPr lang="en-US" sz="40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Tìm khoảng đồng biến và nghịch biến của hàm số có đồ thị sau:</a:t>
            </a:r>
            <a:endParaRPr lang="vi-VN" sz="4000" dirty="0">
              <a:latin typeface="Arial" panose="020B0604020202020204" pitchFamily="34" charset="0"/>
              <a:ea typeface="Calibri" panose="020F0502020204030204" pitchFamily="34" charset="0"/>
              <a:cs typeface="Arial" panose="020B0604020202020204" pitchFamily="34" charset="0"/>
            </a:endParaRPr>
          </a:p>
        </p:txBody>
      </p:sp>
      <p:pic>
        <p:nvPicPr>
          <p:cNvPr id="23" name="Picture 22"/>
          <p:cNvPicPr/>
          <p:nvPr/>
        </p:nvPicPr>
        <p:blipFill>
          <a:blip r:embed="rId4"/>
          <a:stretch>
            <a:fillRect/>
          </a:stretch>
        </p:blipFill>
        <p:spPr>
          <a:xfrm>
            <a:off x="6400800" y="4572001"/>
            <a:ext cx="8915400" cy="4876800"/>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1371600" y="10210800"/>
                <a:ext cx="18642862" cy="1508105"/>
              </a:xfrm>
              <a:prstGeom prst="rect">
                <a:avLst/>
              </a:prstGeom>
            </p:spPr>
            <p:txBody>
              <a:bodyPr wrap="square">
                <a:spAutoFit/>
              </a:bodyPr>
              <a:lstStyle/>
              <a:p>
                <a:pPr marL="457200" indent="-457200" algn="just">
                  <a:lnSpc>
                    <a:spcPct val="115000"/>
                  </a:lnSpc>
                  <a:spcBef>
                    <a:spcPts val="600"/>
                  </a:spcBef>
                  <a:spcAft>
                    <a:spcPts val="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Bài tập </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5.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Xét tính đồng biến, nghịch biến của hàm số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sSup>
                      <m:sSupPr>
                        <m:ctrlPr>
                          <a:rPr lang="vi-VN" sz="4000" i="1">
                            <a:solidFill>
                              <a:srgbClr val="000000"/>
                            </a:solidFill>
                            <a:effectLst/>
                            <a:latin typeface="Cambria Math"/>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trên khoảng </a:t>
                </a:r>
                <a14:m>
                  <m:oMath xmlns:m="http://schemas.openxmlformats.org/officeDocument/2006/math">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371600" y="10210800"/>
                <a:ext cx="18642862" cy="1508105"/>
              </a:xfrm>
              <a:prstGeom prst="rect">
                <a:avLst/>
              </a:prstGeom>
              <a:blipFill>
                <a:blip r:embed="rId5"/>
                <a:stretch>
                  <a:fillRect l="-1145" t="-5263" r="-1145" b="-12551"/>
                </a:stretch>
              </a:blipFill>
            </p:spPr>
            <p:txBody>
              <a:bodyPr/>
              <a:lstStyle/>
              <a:p>
                <a:r>
                  <a:rPr lang="vi-VN">
                    <a:noFill/>
                  </a:rPr>
                  <a:t> </a:t>
                </a:r>
              </a:p>
            </p:txBody>
          </p:sp>
        </mc:Fallback>
      </mc:AlternateContent>
    </p:spTree>
    <p:extLst>
      <p:ext uri="{BB962C8B-B14F-4D97-AF65-F5344CB8AC3E}">
        <p14:creationId xmlns:p14="http://schemas.microsoft.com/office/powerpoint/2010/main" val="770528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28600" y="990600"/>
            <a:ext cx="18571866" cy="930865"/>
            <a:chOff x="-528674" y="1802486"/>
            <a:chExt cx="19477811" cy="930863"/>
          </a:xfrm>
        </p:grpSpPr>
        <p:sp>
          <p:nvSpPr>
            <p:cNvPr id="3" name="Rounded Rectangle 2"/>
            <p:cNvSpPr/>
            <p:nvPr/>
          </p:nvSpPr>
          <p:spPr>
            <a:xfrm>
              <a:off x="-528674" y="1802486"/>
              <a:ext cx="206982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3"/>
            <p:cNvSpPr txBox="1"/>
            <p:nvPr/>
          </p:nvSpPr>
          <p:spPr>
            <a:xfrm>
              <a:off x="407380" y="1827796"/>
              <a:ext cx="740064"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IV</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1666023" y="1902354"/>
              <a:ext cx="17283114" cy="830995"/>
            </a:xfrm>
            <a:prstGeom prst="rect">
              <a:avLst/>
            </a:prstGeom>
            <a:noFill/>
          </p:spPr>
          <p:txBody>
            <a:bodyPr wrap="square" rtlCol="0">
              <a:spAutoFit/>
            </a:bodyPr>
            <a:lstStyle/>
            <a:p>
              <a:r>
                <a:rPr lang="vi-VN" sz="4800" b="1" dirty="0" smtClean="0">
                  <a:solidFill>
                    <a:schemeClr val="accent1"/>
                  </a:solidFill>
                  <a:latin typeface="Arial" panose="020B0604020202020204" pitchFamily="34" charset="0"/>
                  <a:cs typeface="Arial" panose="020B0604020202020204" pitchFamily="34" charset="0"/>
                </a:rPr>
                <a:t>LUYỆN TẬP</a:t>
              </a:r>
              <a:endParaRPr lang="en-US" sz="4800" b="1" dirty="0">
                <a:solidFill>
                  <a:schemeClr val="accent1"/>
                </a:solidFill>
                <a:latin typeface="Arial" panose="020B0604020202020204" pitchFamily="34" charset="0"/>
                <a:ea typeface="Tahoma"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1815036" y="2590800"/>
                <a:ext cx="20345400" cy="2428357"/>
              </a:xfrm>
              <a:prstGeom prst="rect">
                <a:avLst/>
              </a:prstGeom>
            </p:spPr>
            <p:txBody>
              <a:bodyPr wrap="square">
                <a:spAutoFit/>
              </a:bodyPr>
              <a:lstStyle/>
              <a:p>
                <a:pPr marL="457200" indent="-457200" algn="just">
                  <a:lnSpc>
                    <a:spcPct val="115000"/>
                  </a:lnSpc>
                  <a:spcBef>
                    <a:spcPts val="600"/>
                  </a:spcBef>
                  <a:spcAft>
                    <a:spcPts val="0"/>
                  </a:spcAft>
                </a:pPr>
                <a:r>
                  <a:rPr lang="en-US" sz="4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Bài tập 6.</a:t>
                </a:r>
                <a:r>
                  <a:rPr lang="en-US" sz="44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Ở góc của miếng đất hình chứ nhật, người ta làm một bồn hoa có dạng một phần tư hình tròn với bán kính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𝑟</m:t>
                    </m:r>
                  </m:oMath>
                </a14:m>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(Hình 2). Bán kính bồn hoa có kích thước từ  </a:t>
                </a:r>
                <a14:m>
                  <m:oMath xmlns:m="http://schemas.openxmlformats.org/officeDocument/2006/math">
                    <m:r>
                      <a:rPr lang="vi-VN"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vi-VN" sz="44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m:rPr>
                        <m:nor/>
                      </m:rPr>
                      <a:rPr lang="vi-VN"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m:t>m</m:t>
                    </m:r>
                  </m:oMath>
                </a14:m>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đến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3 </m:t>
                    </m:r>
                    <m:r>
                      <m:rPr>
                        <m:nor/>
                      </m:rPr>
                      <a:rPr lang="vi-VN"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m:t>m</m:t>
                    </m:r>
                  </m:oMath>
                </a14:m>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815036" y="2590800"/>
                <a:ext cx="20345400" cy="2428357"/>
              </a:xfrm>
              <a:prstGeom prst="rect">
                <a:avLst/>
              </a:prstGeom>
              <a:blipFill>
                <a:blip r:embed="rId3"/>
                <a:stretch>
                  <a:fillRect l="-1229" t="-3769" r="-1199" b="-8291"/>
                </a:stretch>
              </a:blipFill>
            </p:spPr>
            <p:txBody>
              <a:bodyPr/>
              <a:lstStyle/>
              <a:p>
                <a:r>
                  <a:rPr lang="vi-VN">
                    <a:noFill/>
                  </a:rPr>
                  <a:t> </a:t>
                </a:r>
              </a:p>
            </p:txBody>
          </p:sp>
        </mc:Fallback>
      </mc:AlternateContent>
      <p:pic>
        <p:nvPicPr>
          <p:cNvPr id="13" name="Picture 12"/>
          <p:cNvPicPr/>
          <p:nvPr/>
        </p:nvPicPr>
        <p:blipFill>
          <a:blip r:embed="rId4"/>
          <a:stretch>
            <a:fillRect/>
          </a:stretch>
        </p:blipFill>
        <p:spPr>
          <a:xfrm>
            <a:off x="13487400" y="4800600"/>
            <a:ext cx="9148763" cy="718185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2332941" y="5659184"/>
                <a:ext cx="10058400" cy="4062651"/>
              </a:xfrm>
              <a:prstGeom prst="rect">
                <a:avLst/>
              </a:prstGeom>
            </p:spPr>
            <p:txBody>
              <a:bodyPr wrap="square">
                <a:spAutoFit/>
              </a:bodyPr>
              <a:lstStyle/>
              <a:p>
                <a:pPr marL="457200" indent="-457200" algn="just">
                  <a:lnSpc>
                    <a:spcPct val="115000"/>
                  </a:lnSpc>
                  <a:spcBef>
                    <a:spcPts val="600"/>
                  </a:spcBef>
                  <a:spcAft>
                    <a:spcPts val="0"/>
                  </a:spcAft>
                </a:pPr>
                <a:r>
                  <a:rPr lang="vi-VN"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a) Viết công thức của hàm số biểu thị diện tích bồn hoa theo bán k</a:t>
                </a: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í</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𝑟</m:t>
                    </m:r>
                  </m:oMath>
                </a14:m>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và tìm tập xác định của hàm số này.</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Bef>
                    <a:spcPts val="600"/>
                  </a:spcBef>
                  <a:spcAft>
                    <a:spcPts val="0"/>
                  </a:spcAft>
                </a:pP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Bán kính bồn hoa bằng bao nhiêu thì nó có</a:t>
                </a: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diện tích bằng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𝜋</m:t>
                    </m:r>
                    <m:sSup>
                      <m:sSupPr>
                        <m:ctrlPr>
                          <a:rPr lang="vi-VN" sz="4400" i="1">
                            <a:solidFill>
                              <a:srgbClr val="000000"/>
                            </a:solidFill>
                            <a:effectLst/>
                            <a:latin typeface="Cambria Math"/>
                            <a:ea typeface="Calibri" panose="020F0502020204030204" pitchFamily="34" charset="0"/>
                            <a:cs typeface="Arial" panose="020B0604020202020204" pitchFamily="34" charset="0"/>
                          </a:rPr>
                        </m:ctrlPr>
                      </m:sSup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332941" y="5659184"/>
                <a:ext cx="10058400" cy="4062651"/>
              </a:xfrm>
              <a:prstGeom prst="rect">
                <a:avLst/>
              </a:prstGeom>
              <a:blipFill>
                <a:blip r:embed="rId5"/>
                <a:stretch>
                  <a:fillRect l="-2485" t="-2249" r="-2424" b="-4348"/>
                </a:stretch>
              </a:blipFill>
            </p:spPr>
            <p:txBody>
              <a:bodyPr/>
              <a:lstStyle/>
              <a:p>
                <a:r>
                  <a:rPr lang="vi-VN">
                    <a:noFill/>
                  </a:rPr>
                  <a:t> </a:t>
                </a:r>
              </a:p>
            </p:txBody>
          </p:sp>
        </mc:Fallback>
      </mc:AlternateContent>
    </p:spTree>
    <p:extLst>
      <p:ext uri="{BB962C8B-B14F-4D97-AF65-F5344CB8AC3E}">
        <p14:creationId xmlns:p14="http://schemas.microsoft.com/office/powerpoint/2010/main" val="3547452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28600" y="685800"/>
            <a:ext cx="18571866" cy="930865"/>
            <a:chOff x="-528674" y="1802486"/>
            <a:chExt cx="19477811" cy="930863"/>
          </a:xfrm>
        </p:grpSpPr>
        <p:sp>
          <p:nvSpPr>
            <p:cNvPr id="3" name="Rounded Rectangle 2"/>
            <p:cNvSpPr/>
            <p:nvPr/>
          </p:nvSpPr>
          <p:spPr>
            <a:xfrm>
              <a:off x="-528674" y="1802486"/>
              <a:ext cx="206982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3"/>
            <p:cNvSpPr txBox="1"/>
            <p:nvPr/>
          </p:nvSpPr>
          <p:spPr>
            <a:xfrm>
              <a:off x="407380" y="1827796"/>
              <a:ext cx="578669"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V</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1666023" y="1902354"/>
              <a:ext cx="17283114" cy="830995"/>
            </a:xfrm>
            <a:prstGeom prst="rect">
              <a:avLst/>
            </a:prstGeom>
            <a:noFill/>
          </p:spPr>
          <p:txBody>
            <a:bodyPr wrap="square" rtlCol="0">
              <a:spAutoFit/>
            </a:bodyPr>
            <a:lstStyle/>
            <a:p>
              <a:r>
                <a:rPr lang="vi-VN" sz="4800" b="1" dirty="0" smtClean="0">
                  <a:solidFill>
                    <a:schemeClr val="accent1"/>
                  </a:solidFill>
                  <a:latin typeface="Arial" panose="020B0604020202020204" pitchFamily="34" charset="0"/>
                  <a:cs typeface="Arial" panose="020B0604020202020204" pitchFamily="34" charset="0"/>
                </a:rPr>
                <a:t>VẬN DỤNG</a:t>
              </a:r>
              <a:endParaRPr lang="en-US" sz="4800" b="1" dirty="0">
                <a:solidFill>
                  <a:schemeClr val="accent1"/>
                </a:solidFill>
                <a:latin typeface="Arial" panose="020B0604020202020204" pitchFamily="34" charset="0"/>
                <a:ea typeface="Tahoma" pitchFamily="34" charset="0"/>
                <a:cs typeface="Arial" panose="020B0604020202020204" pitchFamily="34" charset="0"/>
              </a:endParaRPr>
            </a:p>
          </p:txBody>
        </p:sp>
      </p:grpSp>
      <p:sp>
        <p:nvSpPr>
          <p:cNvPr id="7" name="Rectangle 6"/>
          <p:cNvSpPr/>
          <p:nvPr/>
        </p:nvSpPr>
        <p:spPr>
          <a:xfrm>
            <a:off x="2344664" y="1981200"/>
            <a:ext cx="9041258" cy="871008"/>
          </a:xfrm>
          <a:prstGeom prst="rect">
            <a:avLst/>
          </a:prstGeom>
        </p:spPr>
        <p:txBody>
          <a:bodyPr wrap="none">
            <a:spAutoFit/>
          </a:bodyPr>
          <a:lstStyle/>
          <a:p>
            <a:pPr marL="457200" indent="-457200" algn="just">
              <a:lnSpc>
                <a:spcPct val="115000"/>
              </a:lnSpc>
              <a:spcBef>
                <a:spcPts val="600"/>
              </a:spcBef>
              <a:spcAft>
                <a:spcPts val="0"/>
              </a:spcAft>
            </a:pP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Một hãng taxi có bảng giá như sau: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428999" y="3048000"/>
            <a:ext cx="17539213" cy="41910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905000" y="7620000"/>
                <a:ext cx="20186395" cy="4918269"/>
              </a:xfrm>
              <a:prstGeom prst="rect">
                <a:avLst/>
              </a:prstGeom>
            </p:spPr>
            <p:txBody>
              <a:bodyPr wrap="square">
                <a:spAutoFit/>
              </a:bodyPr>
              <a:lstStyle/>
              <a:p>
                <a:pPr marL="457200" indent="-457200" algn="just">
                  <a:lnSpc>
                    <a:spcPct val="115000"/>
                  </a:lnSpc>
                  <a:spcBef>
                    <a:spcPts val="600"/>
                  </a:spcBef>
                  <a:spcAft>
                    <a:spcPts val="0"/>
                  </a:spcAft>
                </a:pPr>
                <a:r>
                  <a:rPr lang="en-US" sz="4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Xem </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số tiền đi taxi là một hàm số phụ thuộc kilomét di chuyển, hãy viết công thức của hàm số dựa trên thông tin từ bảng giá đã cho theo từng yêu cầu: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để tính số tiền hành khách phải trả khi di chuyển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bằng xe taxi 4 chỗ.</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a:t>
                </a: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để tính số tiền hành khách phải trả khi di chuyển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bằng xe taxi 7 chỗ.</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05000" y="7620000"/>
                <a:ext cx="20186395" cy="4918269"/>
              </a:xfrm>
              <a:prstGeom prst="rect">
                <a:avLst/>
              </a:prstGeom>
              <a:blipFill>
                <a:blip r:embed="rId4"/>
                <a:stretch>
                  <a:fillRect t="-1859" r="-1208" b="-3470"/>
                </a:stretch>
              </a:blipFill>
            </p:spPr>
            <p:txBody>
              <a:bodyPr/>
              <a:lstStyle/>
              <a:p>
                <a:r>
                  <a:rPr lang="vi-VN">
                    <a:noFill/>
                  </a:rPr>
                  <a:t> </a:t>
                </a:r>
              </a:p>
            </p:txBody>
          </p:sp>
        </mc:Fallback>
      </mc:AlternateContent>
    </p:spTree>
    <p:extLst>
      <p:ext uri="{BB962C8B-B14F-4D97-AF65-F5344CB8AC3E}">
        <p14:creationId xmlns:p14="http://schemas.microsoft.com/office/powerpoint/2010/main" val="2817082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90600" y="1600200"/>
                <a:ext cx="22860000" cy="11755269"/>
              </a:xfrm>
              <a:prstGeom prst="rect">
                <a:avLst/>
              </a:prstGeom>
            </p:spPr>
            <p:txBody>
              <a:bodyPr wrap="square">
                <a:spAutoFit/>
              </a:bodyPr>
              <a:lstStyle/>
              <a:p>
                <a:pPr marL="457200" indent="-457200" algn="just">
                  <a:lnSpc>
                    <a:spcPct val="115000"/>
                  </a:lnSpc>
                  <a:spcBef>
                    <a:spcPts val="600"/>
                  </a:spcBef>
                  <a:spcAft>
                    <a:spcPts val="0"/>
                  </a:spcAft>
                </a:pP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số kilômét hành khách di chuyền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Khi đã lên taxi 4 chỗ, hành khách luôn phải trả 11000 đồng dù đi hay không, do đó số tiền phải trả luôn bao gồm 11000 đồng này.</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số tiền phải trả là 11000 đồng.</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số tiền phải trả là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11000+14500(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hay</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3750+14500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m:t>
                    </m:r>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-Nếu</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&gt;30</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số tiền phải trả </a:t>
                </a: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p>
              <a:p>
                <a:pPr marL="457200" indent="-457200" algn="just">
                  <a:lnSpc>
                    <a:spcPct val="115000"/>
                  </a:lnSpc>
                  <a:spcBef>
                    <a:spcPts val="600"/>
                  </a:spcBef>
                  <a:spcAft>
                    <a:spcPts val="0"/>
                  </a:spcAft>
                </a:pP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11000+14500.(30−</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)+11600(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hay</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90750+11600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Vậy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công thức: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i="1">
                            <a:solidFill>
                              <a:srgbClr val="000000"/>
                            </a:solidFill>
                            <a:effectLst/>
                            <a:latin typeface="Cambria Math"/>
                            <a:ea typeface="Calibri" panose="020F0502020204030204" pitchFamily="34" charset="0"/>
                            <a:cs typeface="Arial" panose="020B0604020202020204" pitchFamily="34" charset="0"/>
                          </a:rPr>
                        </m:ctrlPr>
                      </m:dPr>
                      <m:e>
                        <m:m>
                          <m:mPr>
                            <m:plcHide m:val="on"/>
                            <m:mcs>
                              <m:mc>
                                <m:mcPr>
                                  <m:count m:val="2"/>
                                  <m:mcJc m:val="center"/>
                                </m:mcPr>
                              </m:mc>
                            </m:mcs>
                            <m:ctrlPr>
                              <a:rPr lang="vi-VN" sz="4400" i="1">
                                <a:solidFill>
                                  <a:srgbClr val="000000"/>
                                </a:solidFill>
                                <a:effectLst/>
                                <a:latin typeface="Cambria Math"/>
                                <a:ea typeface="Calibri" panose="020F0502020204030204" pitchFamily="34" charset="0"/>
                                <a:cs typeface="Arial" panose="020B0604020202020204" pitchFamily="34" charset="0"/>
                              </a:rPr>
                            </m:ctrlPr>
                          </m:mP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11000</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e>
                          </m:m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3750+14500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e>
                          </m:m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90750+11600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&gt;30</m:t>
                              </m:r>
                            </m:e>
                          </m:mr>
                        </m:m>
                      </m:e>
                    </m:d>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Tương tự, đối với taxi 7 chổ,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công thức: </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ct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i="1">
                              <a:solidFill>
                                <a:srgbClr val="000000"/>
                              </a:solidFill>
                              <a:effectLst/>
                              <a:latin typeface="Cambria Math"/>
                              <a:ea typeface="Calibri" panose="020F0502020204030204" pitchFamily="34" charset="0"/>
                              <a:cs typeface="Arial" panose="020B0604020202020204" pitchFamily="34" charset="0"/>
                            </a:rPr>
                          </m:ctrlPr>
                        </m:dPr>
                        <m:e>
                          <m:m>
                            <m:mPr>
                              <m:plcHide m:val="on"/>
                              <m:mcs>
                                <m:mc>
                                  <m:mcPr>
                                    <m:count m:val="2"/>
                                    <m:mcJc m:val="center"/>
                                  </m:mcPr>
                                </m:mc>
                              </m:mcs>
                              <m:ctrlPr>
                                <a:rPr lang="vi-VN" sz="4400" i="1">
                                  <a:solidFill>
                                    <a:srgbClr val="000000"/>
                                  </a:solidFill>
                                  <a:effectLst/>
                                  <a:latin typeface="Cambria Math"/>
                                  <a:ea typeface="Calibri" panose="020F0502020204030204" pitchFamily="34" charset="0"/>
                                  <a:cs typeface="Arial" panose="020B0604020202020204" pitchFamily="34" charset="0"/>
                                </a:rPr>
                              </m:ctrlPr>
                            </m:mP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11000</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e>
                            </m:m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3250+15500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e>
                            </m:m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60250+13600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&gt;30</m:t>
                                </m:r>
                              </m:e>
                            </m:mr>
                          </m:m>
                        </m:e>
                      </m:d>
                    </m:oMath>
                  </m:oMathPara>
                </a14:m>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600200"/>
                <a:ext cx="22860000" cy="11755269"/>
              </a:xfrm>
              <a:prstGeom prst="rect">
                <a:avLst/>
              </a:prstGeom>
              <a:blipFill>
                <a:blip r:embed="rId2"/>
                <a:stretch>
                  <a:fillRect l="-1093" t="-830" r="-1067"/>
                </a:stretch>
              </a:blipFill>
            </p:spPr>
            <p:txBody>
              <a:bodyPr/>
              <a:lstStyle/>
              <a:p>
                <a:r>
                  <a:rPr lang="vi-VN">
                    <a:noFill/>
                  </a:rPr>
                  <a:t> </a:t>
                </a:r>
              </a:p>
            </p:txBody>
          </p:sp>
        </mc:Fallback>
      </mc:AlternateContent>
      <p:sp>
        <p:nvSpPr>
          <p:cNvPr id="4" name="TextBox 3"/>
          <p:cNvSpPr txBox="1"/>
          <p:nvPr/>
        </p:nvSpPr>
        <p:spPr>
          <a:xfrm>
            <a:off x="10668000" y="381000"/>
            <a:ext cx="8153400"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Bài giải:</a:t>
            </a:r>
            <a:endParaRPr lang="vi-VN" sz="4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334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500"/>
                                        <p:tgtEl>
                                          <p:spTgt spid="3">
                                            <p:txEl>
                                              <p:pRg st="7" end="7"/>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inVertical)">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7924800" y="85697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xmlns="" id="{600B4184-B080-48D0-9EC7-A6DC463D3EBF}"/>
              </a:ext>
            </a:extLst>
          </p:cNvPr>
          <p:cNvGrpSpPr/>
          <p:nvPr/>
        </p:nvGrpSpPr>
        <p:grpSpPr>
          <a:xfrm>
            <a:off x="305394" y="5230196"/>
            <a:ext cx="23773806" cy="1509151"/>
            <a:chOff x="425801" y="4842046"/>
            <a:chExt cx="23773806" cy="1509151"/>
          </a:xfrm>
        </p:grpSpPr>
        <p:grpSp>
          <p:nvGrpSpPr>
            <p:cNvPr id="94" name="Group 93"/>
            <p:cNvGrpSpPr/>
            <p:nvPr/>
          </p:nvGrpSpPr>
          <p:grpSpPr>
            <a:xfrm>
              <a:off x="425801" y="4926397"/>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b="1"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b="1"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b="1"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b="1" dirty="0">
                  <a:solidFill>
                    <a:schemeClr val="bg1"/>
                  </a:solidFill>
                </a:endParaRPr>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15E209CC-1489-4D40-97BE-47CAFD5B4CAB}"/>
                    </a:ext>
                  </a:extLst>
                </p:cNvPr>
                <p:cNvSpPr/>
                <p:nvPr/>
              </p:nvSpPr>
              <p:spPr>
                <a:xfrm>
                  <a:off x="7863989" y="5128167"/>
                  <a:ext cx="3068661"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5400" b="1" i="1" smtClean="0">
                            <a:solidFill>
                              <a:schemeClr val="bg1"/>
                            </a:solidFill>
                            <a:latin typeface="Cambria Math"/>
                          </a:rPr>
                          <m:t>𝑵</m:t>
                        </m:r>
                        <m:d>
                          <m:dPr>
                            <m:ctrlPr>
                              <a:rPr lang="vi-VN" sz="5400" b="1" i="1">
                                <a:solidFill>
                                  <a:schemeClr val="bg1"/>
                                </a:solidFill>
                                <a:latin typeface="Cambria Math"/>
                              </a:rPr>
                            </m:ctrlPr>
                          </m:dPr>
                          <m:e>
                            <m:r>
                              <a:rPr lang="vi-VN" sz="5400" b="1" i="1">
                                <a:solidFill>
                                  <a:schemeClr val="bg1"/>
                                </a:solidFill>
                                <a:latin typeface="Cambria Math"/>
                              </a:rPr>
                              <m:t>−</m:t>
                            </m:r>
                            <m:r>
                              <a:rPr lang="vi-VN" sz="5400" b="1" i="1">
                                <a:solidFill>
                                  <a:schemeClr val="bg1"/>
                                </a:solidFill>
                                <a:latin typeface="Cambria Math"/>
                              </a:rPr>
                              <m:t>𝟏</m:t>
                            </m:r>
                            <m:r>
                              <a:rPr lang="vi-VN" sz="5400" b="1" i="1">
                                <a:solidFill>
                                  <a:schemeClr val="bg1"/>
                                </a:solidFill>
                                <a:latin typeface="Cambria Math"/>
                              </a:rPr>
                              <m:t>;</m:t>
                            </m:r>
                            <m:r>
                              <a:rPr lang="vi-VN" sz="5400" b="1" i="1">
                                <a:solidFill>
                                  <a:schemeClr val="bg1"/>
                                </a:solidFill>
                                <a:latin typeface="Cambria Math"/>
                              </a:rPr>
                              <m:t>𝟎</m:t>
                            </m:r>
                          </m:e>
                        </m:d>
                      </m:oMath>
                    </m:oMathPara>
                  </a14:m>
                  <a:endParaRPr lang="en-US" sz="5400" b="1" i="1" dirty="0">
                    <a:solidFill>
                      <a:schemeClr val="bg1"/>
                    </a:solidFill>
                    <a:latin typeface="Cambria Math"/>
                  </a:endParaRPr>
                </a:p>
              </p:txBody>
            </p:sp>
          </mc:Choice>
          <mc:Fallback xmlns="">
            <p:sp>
              <p:nvSpPr>
                <p:cNvPr id="4" name="Rectangle 3">
                  <a:extLst>
                    <a:ext uri="{FF2B5EF4-FFF2-40B4-BE49-F238E27FC236}">
                      <a16:creationId xmlns:a16="http://schemas.microsoft.com/office/drawing/2014/main" id="{15E209CC-1489-4D40-97BE-47CAFD5B4CAB}"/>
                    </a:ext>
                  </a:extLst>
                </p:cNvPr>
                <p:cNvSpPr>
                  <a:spLocks noRot="1" noChangeAspect="1" noMove="1" noResize="1" noEditPoints="1" noAdjustHandles="1" noChangeArrowheads="1" noChangeShapeType="1" noTextEdit="1"/>
                </p:cNvSpPr>
                <p:nvPr/>
              </p:nvSpPr>
              <p:spPr>
                <a:xfrm>
                  <a:off x="7863989" y="5128167"/>
                  <a:ext cx="3068661" cy="923330"/>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720E2219-164F-4B92-B749-612076972ED9}"/>
                    </a:ext>
                  </a:extLst>
                </p:cNvPr>
                <p:cNvSpPr/>
                <p:nvPr/>
              </p:nvSpPr>
              <p:spPr>
                <a:xfrm>
                  <a:off x="13047935" y="5095449"/>
                  <a:ext cx="5096932"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vi-VN" sz="5400" b="1" i="1" smtClean="0">
                            <a:solidFill>
                              <a:schemeClr val="bg1"/>
                            </a:solidFill>
                            <a:latin typeface="Cambria Math"/>
                          </a:rPr>
                          <m:t>𝑷</m:t>
                        </m:r>
                        <m:d>
                          <m:dPr>
                            <m:ctrlPr>
                              <a:rPr lang="vi-VN" sz="5400" b="1" i="1">
                                <a:solidFill>
                                  <a:schemeClr val="bg1"/>
                                </a:solidFill>
                                <a:latin typeface="Cambria Math"/>
                              </a:rPr>
                            </m:ctrlPr>
                          </m:dPr>
                          <m:e>
                            <m:r>
                              <a:rPr lang="vi-VN" sz="5400" b="1" i="1">
                                <a:solidFill>
                                  <a:schemeClr val="bg1"/>
                                </a:solidFill>
                                <a:latin typeface="Cambria Math"/>
                              </a:rPr>
                              <m:t>𝟐</m:t>
                            </m:r>
                            <m:r>
                              <a:rPr lang="vi-VN" sz="5400" b="1" i="1">
                                <a:solidFill>
                                  <a:schemeClr val="bg1"/>
                                </a:solidFill>
                                <a:latin typeface="Cambria Math"/>
                              </a:rPr>
                              <m:t>;</m:t>
                            </m:r>
                            <m:r>
                              <a:rPr lang="vi-VN" sz="5400" b="1" i="1">
                                <a:solidFill>
                                  <a:schemeClr val="bg1"/>
                                </a:solidFill>
                                <a:latin typeface="Cambria Math"/>
                              </a:rPr>
                              <m:t>𝟎</m:t>
                            </m:r>
                          </m:e>
                        </m:d>
                      </m:oMath>
                    </m:oMathPara>
                  </a14:m>
                  <a:endParaRPr lang="en-US" sz="5400" b="1" i="1" dirty="0">
                    <a:solidFill>
                      <a:schemeClr val="bg1"/>
                    </a:solidFill>
                    <a:latin typeface="Cambria Math"/>
                  </a:endParaRPr>
                </a:p>
              </p:txBody>
            </p:sp>
          </mc:Choice>
          <mc:Fallback xmlns="">
            <p:sp>
              <p:nvSpPr>
                <p:cNvPr id="11" name="Rectangle 10">
                  <a:extLst>
                    <a:ext uri="{FF2B5EF4-FFF2-40B4-BE49-F238E27FC236}">
                      <a16:creationId xmlns:a16="http://schemas.microsoft.com/office/drawing/2014/main" id="{720E2219-164F-4B92-B749-612076972ED9}"/>
                    </a:ext>
                  </a:extLst>
                </p:cNvPr>
                <p:cNvSpPr>
                  <a:spLocks noRot="1" noChangeAspect="1" noMove="1" noResize="1" noEditPoints="1" noAdjustHandles="1" noChangeArrowheads="1" noChangeShapeType="1" noTextEdit="1"/>
                </p:cNvSpPr>
                <p:nvPr/>
              </p:nvSpPr>
              <p:spPr>
                <a:xfrm>
                  <a:off x="13047935" y="5095449"/>
                  <a:ext cx="5096932" cy="923330"/>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6E1A7A85-01DC-462D-AF0B-D536F84C467F}"/>
                    </a:ext>
                  </a:extLst>
                </p:cNvPr>
                <p:cNvSpPr/>
                <p:nvPr/>
              </p:nvSpPr>
              <p:spPr>
                <a:xfrm>
                  <a:off x="19226312" y="4842046"/>
                  <a:ext cx="4973295" cy="14754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vi-VN" sz="4000" b="1" i="1" smtClean="0">
                            <a:solidFill>
                              <a:schemeClr val="bg1"/>
                            </a:solidFill>
                            <a:latin typeface="Cambria Math"/>
                          </a:rPr>
                          <m:t>𝑸</m:t>
                        </m:r>
                        <m:d>
                          <m:dPr>
                            <m:ctrlPr>
                              <a:rPr lang="vi-VN" sz="4000" b="1" i="1">
                                <a:solidFill>
                                  <a:schemeClr val="bg1"/>
                                </a:solidFill>
                                <a:latin typeface="Cambria Math"/>
                              </a:rPr>
                            </m:ctrlPr>
                          </m:dPr>
                          <m:e>
                            <m:r>
                              <a:rPr lang="vi-VN" sz="4000" b="1" i="1">
                                <a:solidFill>
                                  <a:schemeClr val="bg1"/>
                                </a:solidFill>
                                <a:latin typeface="Cambria Math"/>
                              </a:rPr>
                              <m:t>𝟎</m:t>
                            </m:r>
                            <m:r>
                              <a:rPr lang="vi-VN" sz="4000" b="1" i="1">
                                <a:solidFill>
                                  <a:schemeClr val="bg1"/>
                                </a:solidFill>
                                <a:latin typeface="Cambria Math"/>
                              </a:rPr>
                              <m:t>;</m:t>
                            </m:r>
                            <m:f>
                              <m:fPr>
                                <m:ctrlPr>
                                  <a:rPr lang="vi-VN" sz="4000" b="1" i="1">
                                    <a:solidFill>
                                      <a:schemeClr val="bg1"/>
                                    </a:solidFill>
                                    <a:latin typeface="Cambria Math"/>
                                  </a:rPr>
                                </m:ctrlPr>
                              </m:fPr>
                              <m:num>
                                <m:r>
                                  <a:rPr lang="vi-VN" sz="4000" b="1" i="1">
                                    <a:solidFill>
                                      <a:schemeClr val="bg1"/>
                                    </a:solidFill>
                                    <a:latin typeface="Cambria Math"/>
                                  </a:rPr>
                                  <m:t>𝟏</m:t>
                                </m:r>
                              </m:num>
                              <m:den>
                                <m:r>
                                  <a:rPr lang="vi-VN" sz="4000" b="1" i="1">
                                    <a:solidFill>
                                      <a:schemeClr val="bg1"/>
                                    </a:solidFill>
                                    <a:latin typeface="Cambria Math"/>
                                  </a:rPr>
                                  <m:t>𝟐</m:t>
                                </m:r>
                              </m:den>
                            </m:f>
                          </m:e>
                        </m:d>
                      </m:oMath>
                    </m:oMathPara>
                  </a14:m>
                  <a:endParaRPr lang="vi-VN" sz="4000" b="1" i="1" dirty="0">
                    <a:solidFill>
                      <a:schemeClr val="bg1"/>
                    </a:solidFill>
                    <a:latin typeface="Cambria Math"/>
                  </a:endParaRPr>
                </a:p>
              </p:txBody>
            </p:sp>
          </mc:Choice>
          <mc:Fallback xmlns="">
            <p:sp>
              <p:nvSpPr>
                <p:cNvPr id="12" name="Rectangle 11">
                  <a:extLst>
                    <a:ext uri="{FF2B5EF4-FFF2-40B4-BE49-F238E27FC236}">
                      <a16:creationId xmlns:a16="http://schemas.microsoft.com/office/drawing/2014/main" id="{6E1A7A85-01DC-462D-AF0B-D536F84C467F}"/>
                    </a:ext>
                  </a:extLst>
                </p:cNvPr>
                <p:cNvSpPr>
                  <a:spLocks noRot="1" noChangeAspect="1" noMove="1" noResize="1" noEditPoints="1" noAdjustHandles="1" noChangeArrowheads="1" noChangeShapeType="1" noTextEdit="1"/>
                </p:cNvSpPr>
                <p:nvPr/>
              </p:nvSpPr>
              <p:spPr>
                <a:xfrm>
                  <a:off x="19226312" y="4842046"/>
                  <a:ext cx="4973295" cy="1475404"/>
                </a:xfrm>
                <a:prstGeom prst="rect">
                  <a:avLst/>
                </a:prstGeom>
                <a:blipFill>
                  <a:blip r:embed="rId5"/>
                  <a:stretch>
                    <a:fillRect/>
                  </a:stretch>
                </a:blipFill>
              </p:spPr>
              <p:txBody>
                <a:bodyPr/>
                <a:lstStyle/>
                <a:p>
                  <a:r>
                    <a:rPr lang="vi-VN">
                      <a:noFill/>
                    </a:rPr>
                    <a:t> </a:t>
                  </a:r>
                </a:p>
              </p:txBody>
            </p:sp>
          </mc:Fallback>
        </mc:AlternateContent>
      </p:grpSp>
      <p:grpSp>
        <p:nvGrpSpPr>
          <p:cNvPr id="60" name="Group 3">
            <a:extLst>
              <a:ext uri="{FF2B5EF4-FFF2-40B4-BE49-F238E27FC236}">
                <a16:creationId xmlns:a16="http://schemas.microsoft.com/office/drawing/2014/main" xmlns="" id="{416FCB01-8F9A-436C-B128-BB0AFBA2B4F4}"/>
              </a:ext>
            </a:extLst>
          </p:cNvPr>
          <p:cNvGrpSpPr/>
          <p:nvPr/>
        </p:nvGrpSpPr>
        <p:grpSpPr>
          <a:xfrm>
            <a:off x="254181" y="6832106"/>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324650" y="5508744"/>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grpSp>
        <p:nvGrpSpPr>
          <p:cNvPr id="41" name="Group 40"/>
          <p:cNvGrpSpPr/>
          <p:nvPr/>
        </p:nvGrpSpPr>
        <p:grpSpPr>
          <a:xfrm>
            <a:off x="63654" y="2410321"/>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a:t>
                  </a:r>
                  <a:r>
                    <a:rPr lang="en-US" sz="4600" b="1" dirty="0">
                      <a:latin typeface="Tahoma" pitchFamily="34" charset="0"/>
                      <a:ea typeface="Tahoma" pitchFamily="34" charset="0"/>
                      <a:cs typeface="Tahoma" pitchFamily="34" charset="0"/>
                    </a:rPr>
                    <a:t>1</a:t>
                  </a:r>
                </a:p>
              </p:txBody>
            </p:sp>
          </p:grpSp>
          <p:pic>
            <p:nvPicPr>
              <p:cNvPr id="49" name="Picture 4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3681339777"/>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1091"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927600" y="2667000"/>
                        <a:ext cx="914400" cy="198438"/>
                      </a:xfrm>
                      <a:prstGeom prst="rect">
                        <a:avLst/>
                      </a:prstGeom>
                    </p:spPr>
                  </p:pic>
                </p:oleObj>
              </mc:Fallback>
            </mc:AlternateContent>
          </a:graphicData>
        </a:graphic>
      </p:graphicFrame>
      <p:sp>
        <p:nvSpPr>
          <p:cNvPr id="55" name="TextBox 54">
            <a:extLst>
              <a:ext uri="{FF2B5EF4-FFF2-40B4-BE49-F238E27FC236}">
                <a16:creationId xmlns:a16="http://schemas.microsoft.com/office/drawing/2014/main" xmlns="" id="{0FF44273-F3BD-4065-83C1-9F448BE9516E}"/>
              </a:ext>
            </a:extLst>
          </p:cNvPr>
          <p:cNvSpPr txBox="1"/>
          <p:nvPr/>
        </p:nvSpPr>
        <p:spPr>
          <a:xfrm>
            <a:off x="8649763" y="83820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3126291" y="3411092"/>
                <a:ext cx="18027474" cy="1495794"/>
              </a:xfrm>
              <a:prstGeom prst="rect">
                <a:avLst/>
              </a:prstGeom>
            </p:spPr>
            <p:txBody>
              <a:bodyPr wrap="square">
                <a:spAutoFit/>
              </a:bodyPr>
              <a:lstStyle/>
              <a:p>
                <a:pPr lvl="0" algn="just">
                  <a:spcBef>
                    <a:spcPts val="200"/>
                  </a:spcBef>
                  <a:spcAft>
                    <a:spcPts val="200"/>
                  </a:spcAft>
                  <a:buClr>
                    <a:srgbClr val="0000FF"/>
                  </a:buClr>
                  <a:tabLst>
                    <a:tab pos="629920" algn="l"/>
                  </a:tabLst>
                </a:pPr>
                <a:r>
                  <a:rPr lang="fr-FR" sz="6000" dirty="0">
                    <a:latin typeface="Arial" panose="020B0604020202020204" pitchFamily="34" charset="0"/>
                    <a:ea typeface="Calibri" panose="020F0502020204030204" pitchFamily="34" charset="0"/>
                    <a:cs typeface="Arial" panose="020B0604020202020204" pitchFamily="34" charset="0"/>
                  </a:rPr>
                  <a:t>Điểm nào sau đây thuộc đồ thị hàm số </a:t>
                </a:r>
                <a14:m>
                  <m:oMath xmlns:m="http://schemas.openxmlformats.org/officeDocument/2006/math">
                    <m:r>
                      <a:rPr lang="fr-FR" sz="6000" i="1">
                        <a:effectLst/>
                        <a:latin typeface="Cambria Math" panose="02040503050406030204" pitchFamily="18" charset="0"/>
                        <a:ea typeface="Calibri" panose="020F0502020204030204" pitchFamily="34" charset="0"/>
                        <a:cs typeface="Arial" panose="020B0604020202020204" pitchFamily="34" charset="0"/>
                      </a:rPr>
                      <m:t>𝑦</m:t>
                    </m:r>
                    <m:r>
                      <a:rPr lang="fr-FR" sz="6000" i="1">
                        <a:effectLst/>
                        <a:latin typeface="Cambria Math" panose="02040503050406030204" pitchFamily="18" charset="0"/>
                        <a:ea typeface="Calibri" panose="020F0502020204030204" pitchFamily="34" charset="0"/>
                        <a:cs typeface="Arial" panose="020B0604020202020204" pitchFamily="34" charset="0"/>
                      </a:rPr>
                      <m:t>=</m:t>
                    </m:r>
                    <m:f>
                      <m:fPr>
                        <m:ctrlPr>
                          <a:rPr lang="vi-VN" sz="6000" i="1">
                            <a:effectLst/>
                            <a:latin typeface="Cambria Math"/>
                            <a:ea typeface="Calibri" panose="020F0502020204030204" pitchFamily="34" charset="0"/>
                            <a:cs typeface="Arial" panose="020B0604020202020204" pitchFamily="34" charset="0"/>
                          </a:rPr>
                        </m:ctrlPr>
                      </m:fPr>
                      <m:num>
                        <m:r>
                          <a:rPr lang="fr-FR" sz="6000" i="1">
                            <a:effectLst/>
                            <a:latin typeface="Cambria Math" panose="02040503050406030204" pitchFamily="18" charset="0"/>
                            <a:ea typeface="Calibri" panose="020F0502020204030204" pitchFamily="34" charset="0"/>
                            <a:cs typeface="Arial" panose="020B0604020202020204" pitchFamily="34" charset="0"/>
                          </a:rPr>
                          <m:t>𝑥</m:t>
                        </m:r>
                        <m:r>
                          <a:rPr lang="fr-FR" sz="6000" i="1">
                            <a:effectLst/>
                            <a:latin typeface="Cambria Math" panose="02040503050406030204" pitchFamily="18" charset="0"/>
                            <a:ea typeface="Calibri" panose="020F0502020204030204" pitchFamily="34" charset="0"/>
                            <a:cs typeface="Arial" panose="020B0604020202020204" pitchFamily="34" charset="0"/>
                          </a:rPr>
                          <m:t>+1</m:t>
                        </m:r>
                      </m:num>
                      <m:den>
                        <m:r>
                          <a:rPr lang="fr-FR" sz="6000" i="1">
                            <a:effectLst/>
                            <a:latin typeface="Cambria Math" panose="02040503050406030204" pitchFamily="18" charset="0"/>
                            <a:ea typeface="Calibri" panose="020F0502020204030204" pitchFamily="34" charset="0"/>
                            <a:cs typeface="Arial" panose="020B0604020202020204" pitchFamily="34" charset="0"/>
                          </a:rPr>
                          <m:t>𝑥</m:t>
                        </m:r>
                        <m:d>
                          <m:dPr>
                            <m:ctrlPr>
                              <a:rPr lang="vi-VN" sz="6000" i="1">
                                <a:effectLst/>
                                <a:latin typeface="Cambria Math"/>
                                <a:ea typeface="Calibri" panose="020F0502020204030204" pitchFamily="34" charset="0"/>
                                <a:cs typeface="Arial" panose="020B0604020202020204" pitchFamily="34" charset="0"/>
                              </a:rPr>
                            </m:ctrlPr>
                          </m:dPr>
                          <m:e>
                            <m:r>
                              <a:rPr lang="fr-FR" sz="6000" i="1">
                                <a:effectLst/>
                                <a:latin typeface="Cambria Math" panose="02040503050406030204" pitchFamily="18" charset="0"/>
                                <a:ea typeface="Calibri" panose="020F0502020204030204" pitchFamily="34" charset="0"/>
                                <a:cs typeface="Arial" panose="020B0604020202020204" pitchFamily="34" charset="0"/>
                              </a:rPr>
                              <m:t>𝑥</m:t>
                            </m:r>
                            <m:r>
                              <a:rPr lang="fr-FR" sz="6000" i="1">
                                <a:effectLst/>
                                <a:latin typeface="Cambria Math" panose="02040503050406030204" pitchFamily="18" charset="0"/>
                                <a:ea typeface="Calibri" panose="020F0502020204030204" pitchFamily="34" charset="0"/>
                                <a:cs typeface="Arial" panose="020B0604020202020204" pitchFamily="34" charset="0"/>
                              </a:rPr>
                              <m:t>−2</m:t>
                            </m:r>
                          </m:e>
                        </m:d>
                      </m:den>
                    </m:f>
                  </m:oMath>
                </a14:m>
                <a:r>
                  <a:rPr lang="fr-FR" sz="6000" dirty="0" smtClean="0">
                    <a:effectLst/>
                    <a:latin typeface="Arial" panose="020B0604020202020204" pitchFamily="34" charset="0"/>
                    <a:ea typeface="Calibri" panose="020F0502020204030204" pitchFamily="34" charset="0"/>
                    <a:cs typeface="Arial" panose="020B0604020202020204" pitchFamily="34" charset="0"/>
                  </a:rPr>
                  <a:t> ?</a:t>
                </a:r>
                <a:endParaRPr lang="vi-VN" sz="5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126291" y="3411092"/>
                <a:ext cx="18027474" cy="1495794"/>
              </a:xfrm>
              <a:prstGeom prst="rect">
                <a:avLst/>
              </a:prstGeom>
              <a:blipFill>
                <a:blip r:embed="rId10"/>
                <a:stretch>
                  <a:fillRect l="-2063" t="-1633" b="-612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6421" y="5537483"/>
                <a:ext cx="2708690" cy="923330"/>
              </a:xfrm>
              <a:prstGeom prst="rect">
                <a:avLst/>
              </a:prstGeom>
            </p:spPr>
            <p:txBody>
              <a:bodyPr wrap="none">
                <a:spAutoFit/>
              </a:bodyPr>
              <a:lstStyle/>
              <a:p>
                <a14:m>
                  <m:oMath xmlns:m="http://schemas.openxmlformats.org/officeDocument/2006/math">
                    <m:r>
                      <a:rPr lang="fr-FR" sz="5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𝑴</m:t>
                    </m:r>
                    <m:d>
                      <m:dPr>
                        <m:ctrlPr>
                          <a:rPr lang="vi-VN" sz="5400" b="1" i="1">
                            <a:solidFill>
                              <a:schemeClr val="bg1"/>
                            </a:solidFill>
                            <a:effectLst/>
                            <a:latin typeface="Cambria Math"/>
                            <a:ea typeface="Times New Roman" panose="02020603050405020304" pitchFamily="18" charset="0"/>
                            <a:cs typeface="Arial" panose="020B0604020202020204" pitchFamily="34" charset="0"/>
                          </a:rPr>
                        </m:ctrlPr>
                      </m:dPr>
                      <m:e>
                        <m:r>
                          <a:rPr lang="fr-FR" sz="5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r>
                          <a:rPr lang="fr-FR" sz="5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5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e>
                    </m:d>
                  </m:oMath>
                </a14:m>
                <a:r>
                  <a:rPr lang="fr-FR" sz="5400" b="1" dirty="0">
                    <a:solidFill>
                      <a:schemeClr val="bg1"/>
                    </a:solidFill>
                    <a:effectLst/>
                    <a:latin typeface="Arial" panose="020B0604020202020204" pitchFamily="34" charset="0"/>
                    <a:ea typeface="Calibri" panose="020F0502020204030204" pitchFamily="34" charset="0"/>
                  </a:rPr>
                  <a:t>.</a:t>
                </a:r>
                <a:endParaRPr lang="vi-VN" sz="4800" b="1"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916421" y="5537483"/>
                <a:ext cx="2708690" cy="923330"/>
              </a:xfrm>
              <a:prstGeom prst="rect">
                <a:avLst/>
              </a:prstGeom>
              <a:blipFill>
                <a:blip r:embed="rId11"/>
                <a:stretch>
                  <a:fillRect t="-20395" r="-11011" b="-36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553763" y="8245741"/>
                <a:ext cx="12192000" cy="2239587"/>
              </a:xfrm>
              <a:prstGeom prst="rect">
                <a:avLst/>
              </a:prstGeom>
            </p:spPr>
            <p:txBody>
              <a:bodyPr>
                <a:spAutoFit/>
              </a:bodyPr>
              <a:lstStyle/>
              <a:p>
                <a:pPr marL="899795" algn="just">
                  <a:spcBef>
                    <a:spcPts val="200"/>
                  </a:spcBef>
                  <a:spcAft>
                    <a:spcPts val="200"/>
                  </a:spcAft>
                </a:pPr>
                <a:r>
                  <a:rPr lang="fr-FR" sz="4400" b="1" dirty="0" smtClean="0">
                    <a:effectLst/>
                    <a:latin typeface="Arial" panose="020B0604020202020204" pitchFamily="34" charset="0"/>
                  </a:rPr>
                  <a:t>Đặt </a:t>
                </a:r>
                <a14:m>
                  <m:oMath xmlns:m="http://schemas.openxmlformats.org/officeDocument/2006/math">
                    <m:r>
                      <a:rPr lang="fr-FR" sz="4400" b="1" i="1">
                        <a:effectLst/>
                        <a:latin typeface="Cambria Math" panose="02040503050406030204" pitchFamily="18" charset="0"/>
                        <a:cs typeface="Arial" panose="020B0604020202020204" pitchFamily="34" charset="0"/>
                      </a:rPr>
                      <m:t>𝒇</m:t>
                    </m:r>
                    <m:d>
                      <m:dPr>
                        <m:ctrlPr>
                          <a:rPr lang="vi-VN" sz="4400" b="1" i="1">
                            <a:effectLst/>
                            <a:latin typeface="Cambria Math"/>
                            <a:cs typeface="Arial" panose="020B0604020202020204" pitchFamily="34" charset="0"/>
                          </a:rPr>
                        </m:ctrlPr>
                      </m:dPr>
                      <m:e>
                        <m:r>
                          <a:rPr lang="fr-FR" sz="4400" b="1" i="1">
                            <a:effectLst/>
                            <a:latin typeface="Cambria Math" panose="02040503050406030204" pitchFamily="18" charset="0"/>
                            <a:cs typeface="Arial" panose="020B0604020202020204" pitchFamily="34" charset="0"/>
                          </a:rPr>
                          <m:t>𝒙</m:t>
                        </m:r>
                      </m:e>
                    </m:d>
                    <m:r>
                      <a:rPr lang="fr-FR" sz="4400" b="1" i="1">
                        <a:effectLst/>
                        <a:latin typeface="Cambria Math" panose="02040503050406030204" pitchFamily="18" charset="0"/>
                        <a:cs typeface="Arial" panose="020B0604020202020204" pitchFamily="34" charset="0"/>
                      </a:rPr>
                      <m:t>=</m:t>
                    </m:r>
                    <m:f>
                      <m:fPr>
                        <m:ctrlPr>
                          <a:rPr lang="vi-VN" sz="4400" b="1" i="1">
                            <a:effectLst/>
                            <a:latin typeface="Cambria Math"/>
                            <a:cs typeface="Arial" panose="020B0604020202020204" pitchFamily="34" charset="0"/>
                          </a:rPr>
                        </m:ctrlPr>
                      </m:fPr>
                      <m:num>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𝟏</m:t>
                        </m:r>
                      </m:num>
                      <m:den>
                        <m:r>
                          <a:rPr lang="fr-FR" sz="4400" b="1" i="1">
                            <a:effectLst/>
                            <a:latin typeface="Cambria Math" panose="02040503050406030204" pitchFamily="18" charset="0"/>
                            <a:cs typeface="Arial" panose="020B0604020202020204" pitchFamily="34" charset="0"/>
                          </a:rPr>
                          <m:t>𝒙</m:t>
                        </m:r>
                        <m:d>
                          <m:dPr>
                            <m:ctrlPr>
                              <a:rPr lang="vi-VN" sz="4400" b="1" i="1">
                                <a:effectLst/>
                                <a:latin typeface="Cambria Math"/>
                                <a:cs typeface="Arial" panose="020B0604020202020204" pitchFamily="34" charset="0"/>
                              </a:rPr>
                            </m:ctrlPr>
                          </m:dPr>
                          <m:e>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𝟐</m:t>
                            </m:r>
                          </m:e>
                        </m:d>
                      </m:den>
                    </m:f>
                  </m:oMath>
                </a14:m>
                <a:endParaRPr lang="vi-VN" b="1" dirty="0">
                  <a:effectLst/>
                </a:endParaRPr>
              </a:p>
              <a:p>
                <a:pPr marL="899795" indent="-457200">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Ta có:</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ea typeface="Calibri" panose="020F0502020204030204" pitchFamily="34"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e>
                    </m:d>
                    <m:r>
                      <a:rPr lang="fr-FR"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a:ea typeface="Calibri" panose="020F0502020204030204" pitchFamily="34" charset="0"/>
                            <a:cs typeface="Arial" panose="020B0604020202020204" pitchFamily="34" charset="0"/>
                          </a:rPr>
                        </m:ctrlPr>
                      </m:fPr>
                      <m:num>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num>
                      <m:den>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d>
                          <m:dPr>
                            <m:ctrlPr>
                              <a:rPr lang="vi-VN" sz="4400" b="1" i="1">
                                <a:effectLst/>
                                <a:latin typeface="Cambria Math"/>
                                <a:ea typeface="Calibri" panose="020F0502020204030204" pitchFamily="34"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e>
                        </m:d>
                      </m:den>
                    </m:f>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𝟎</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553763" y="8245741"/>
                <a:ext cx="12192000" cy="2239587"/>
              </a:xfrm>
              <a:prstGeom prst="rect">
                <a:avLst/>
              </a:prstGeom>
              <a:blipFill>
                <a:blip r:embed="rId12"/>
                <a:stretch>
                  <a:fillRect b="-1907"/>
                </a:stretch>
              </a:blipFill>
            </p:spPr>
            <p:txBody>
              <a:bodyPr/>
              <a:lstStyle/>
              <a:p>
                <a:r>
                  <a:rPr lang="vi-VN">
                    <a:noFill/>
                  </a:rPr>
                  <a:t> </a:t>
                </a:r>
              </a:p>
            </p:txBody>
          </p:sp>
        </mc:Fallback>
      </mc:AlternateContent>
    </p:spTree>
    <p:extLst>
      <p:ext uri="{BB962C8B-B14F-4D97-AF65-F5344CB8AC3E}">
        <p14:creationId xmlns:p14="http://schemas.microsoft.com/office/powerpoint/2010/main" val="2946689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barn(inVertical)">
                                      <p:cBhvr>
                                        <p:cTn id="24" dur="500"/>
                                        <p:tgtEl>
                                          <p:spTgt spid="6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barn(inVertical)">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barn(inVertical)">
                                      <p:cBhvr>
                                        <p:cTn id="34" dur="500"/>
                                        <p:tgtEl>
                                          <p:spTgt spid="21">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barn(inVertical)">
                                      <p:cBhvr>
                                        <p:cTn id="3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305394" y="5314547"/>
            <a:ext cx="23316606" cy="1424800"/>
            <a:chOff x="241306" y="2217905"/>
            <a:chExt cx="11658303" cy="712400"/>
          </a:xfrm>
          <a:solidFill>
            <a:srgbClr val="327E3B"/>
          </a:solidFill>
        </p:grpSpPr>
        <p:sp>
          <p:nvSpPr>
            <p:cNvPr id="61" name="Rectangle 60"/>
            <p:cNvSpPr/>
            <p:nvPr/>
          </p:nvSpPr>
          <p:spPr>
            <a:xfrm>
              <a:off x="3414876" y="2243792"/>
              <a:ext cx="2715059"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0" y="6926387"/>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313482" y="5501737"/>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grpSp>
        <p:nvGrpSpPr>
          <p:cNvPr id="41" name="Group 40"/>
          <p:cNvGrpSpPr/>
          <p:nvPr/>
        </p:nvGrpSpPr>
        <p:grpSpPr>
          <a:xfrm>
            <a:off x="63654" y="2410321"/>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a:t>
                  </a:r>
                  <a:r>
                    <a:rPr lang="en-US" sz="4600" b="1" dirty="0">
                      <a:latin typeface="Tahoma" pitchFamily="34" charset="0"/>
                      <a:ea typeface="Tahoma" pitchFamily="34" charset="0"/>
                      <a:cs typeface="Tahoma" pitchFamily="34" charset="0"/>
                    </a:rPr>
                    <a:t>2</a:t>
                  </a: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3528661132"/>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114"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927600" y="2667000"/>
                        <a:ext cx="914400" cy="19843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xmlns="" id="{51F04556-F98D-4D81-B09C-36796FA5E098}"/>
              </a:ext>
            </a:extLst>
          </p:cNvPr>
          <p:cNvGrpSpPr/>
          <p:nvPr/>
        </p:nvGrpSpPr>
        <p:grpSpPr>
          <a:xfrm>
            <a:off x="7942275" y="1712475"/>
            <a:ext cx="9716563" cy="830997"/>
            <a:chOff x="7942275" y="1712475"/>
            <a:chExt cx="9716563" cy="830997"/>
          </a:xfrm>
        </p:grpSpPr>
        <p:sp>
          <p:nvSpPr>
            <p:cNvPr id="55" name="Rounded Rectangle 52">
              <a:extLst>
                <a:ext uri="{FF2B5EF4-FFF2-40B4-BE49-F238E27FC236}">
                  <a16:creationId xmlns:a16="http://schemas.microsoft.com/office/drawing/2014/main" xmlns="" id="{93EE9F9F-E3ED-4F3F-9EAD-E35E4BE11A4F}"/>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xmlns="" id="{C1AB7BD1-8743-4C5C-AE8B-47C4C983619D}"/>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1905000" y="3653105"/>
                <a:ext cx="20878799" cy="847733"/>
              </a:xfrm>
              <a:prstGeom prst="rect">
                <a:avLst/>
              </a:prstGeom>
            </p:spPr>
            <p:txBody>
              <a:bodyPr wrap="square">
                <a:spAutoFit/>
              </a:bodyPr>
              <a:lstStyle/>
              <a:p>
                <a:pPr lvl="0" algn="just">
                  <a:spcBef>
                    <a:spcPts val="200"/>
                  </a:spcBef>
                  <a:spcAft>
                    <a:spcPts val="200"/>
                  </a:spcAft>
                  <a:buClr>
                    <a:srgbClr val="0000FF"/>
                  </a:buClr>
                  <a:tabLst>
                    <a:tab pos="629920" algn="l"/>
                  </a:tabLst>
                </a:pPr>
                <a:r>
                  <a:rPr lang="en-US" sz="4800" b="1" dirty="0">
                    <a:latin typeface="Arial" panose="020B0604020202020204" pitchFamily="34" charset="0"/>
                    <a:ea typeface="Calibri" panose="020F0502020204030204" pitchFamily="34" charset="0"/>
                    <a:cs typeface="Times New Roman" panose="02020603050405020304" pitchFamily="18" charset="0"/>
                  </a:rPr>
                  <a:t>Tọa độ giao điểm của đường thẳng </a:t>
                </a:r>
                <a14:m>
                  <m:oMath xmlns:m="http://schemas.openxmlformats.org/officeDocument/2006/math">
                    <m:r>
                      <a:rPr lang="en-US" sz="4800" b="1" i="1">
                        <a:effectLst/>
                        <a:latin typeface="Cambria Math" panose="02040503050406030204" pitchFamily="18" charset="0"/>
                        <a:ea typeface="Calibri" panose="020F0502020204030204" pitchFamily="34" charset="0"/>
                        <a:cs typeface="Arial" panose="020B0604020202020204" pitchFamily="34" charset="0"/>
                      </a:rPr>
                      <m:t>𝒚</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𝟏</m:t>
                    </m:r>
                  </m:oMath>
                </a14:m>
                <a:r>
                  <a:rPr lang="en-US" sz="4800" b="1" dirty="0">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d>
                      <m:dPr>
                        <m:ctrlPr>
                          <a:rPr lang="vi-VN" sz="4800" b="1" i="1">
                            <a:effectLst/>
                            <a:latin typeface="Cambria Math"/>
                            <a:ea typeface="Calibri" panose="020F0502020204030204" pitchFamily="34" charset="0"/>
                            <a:cs typeface="Arial" panose="020B0604020202020204" pitchFamily="34" charset="0"/>
                          </a:rPr>
                        </m:ctrlPr>
                      </m:dPr>
                      <m:e>
                        <m:r>
                          <a:rPr lang="en-US" sz="4800" b="1" i="1">
                            <a:effectLst/>
                            <a:latin typeface="Cambria Math" panose="02040503050406030204" pitchFamily="18" charset="0"/>
                            <a:ea typeface="Calibri" panose="020F0502020204030204" pitchFamily="34" charset="0"/>
                            <a:cs typeface="Arial" panose="020B0604020202020204" pitchFamily="34" charset="0"/>
                          </a:rPr>
                          <m:t>𝑷</m:t>
                        </m:r>
                      </m:e>
                    </m:d>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𝒚</m:t>
                    </m:r>
                    <m:r>
                      <a:rPr lang="en-US" sz="4800" b="1" i="1">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800" b="1" i="1">
                            <a:effectLst/>
                            <a:latin typeface="Cambria Math"/>
                            <a:ea typeface="Calibri" panose="020F0502020204030204" pitchFamily="34" charset="0"/>
                            <a:cs typeface="Arial" panose="020B0604020202020204" pitchFamily="34" charset="0"/>
                          </a:rPr>
                        </m:ctrlPr>
                      </m:sSupPr>
                      <m:e>
                        <m:r>
                          <a:rPr lang="en-US" sz="48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8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𝟐</m:t>
                    </m:r>
                    <m:r>
                      <a:rPr lang="en-US" sz="4800" b="1" i="1">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𝟏</m:t>
                    </m:r>
                  </m:oMath>
                </a14:m>
                <a:r>
                  <a:rPr lang="en-US" sz="4800" b="1" dirty="0">
                    <a:effectLst/>
                    <a:latin typeface="Arial" panose="020B0604020202020204" pitchFamily="34" charset="0"/>
                    <a:ea typeface="Calibri" panose="020F0502020204030204" pitchFamily="34" charset="0"/>
                    <a:cs typeface="Times New Roman" panose="02020603050405020304" pitchFamily="18" charset="0"/>
                  </a:rPr>
                  <a:t> là</a:t>
                </a:r>
                <a:endParaRPr lang="vi-VN" sz="4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905000" y="3653105"/>
                <a:ext cx="20878799" cy="847733"/>
              </a:xfrm>
              <a:prstGeom prst="rect">
                <a:avLst/>
              </a:prstGeom>
              <a:blipFill>
                <a:blip r:embed="rId7"/>
                <a:stretch>
                  <a:fillRect l="-1343" t="-17266" b="-345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728192" y="5579758"/>
                <a:ext cx="3782382"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728192" y="5579758"/>
                <a:ext cx="3782382" cy="769441"/>
              </a:xfrm>
              <a:prstGeom prst="rect">
                <a:avLst/>
              </a:prstGeom>
              <a:blipFill>
                <a:blip r:embed="rId8"/>
                <a:stretch>
                  <a:fillRect t="-18110" r="-5636"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817252" y="5598868"/>
                <a:ext cx="3517886"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817252" y="5598868"/>
                <a:ext cx="3517886" cy="769441"/>
              </a:xfrm>
              <a:prstGeom prst="rect">
                <a:avLst/>
              </a:prstGeom>
              <a:blipFill>
                <a:blip r:embed="rId9"/>
                <a:stretch>
                  <a:fillRect t="-18110" r="-6066"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3649669" y="5598868"/>
                <a:ext cx="3939476"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3649669" y="5598868"/>
                <a:ext cx="3939476" cy="769441"/>
              </a:xfrm>
              <a:prstGeom prst="rect">
                <a:avLst/>
              </a:prstGeom>
              <a:blipFill>
                <a:blip r:embed="rId10"/>
                <a:stretch>
                  <a:fillRect t="-18110" r="-5418"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9432542" y="5630254"/>
                <a:ext cx="4203971"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9432542" y="5630254"/>
                <a:ext cx="4203971" cy="769441"/>
              </a:xfrm>
              <a:prstGeom prst="rect">
                <a:avLst/>
              </a:prstGeom>
              <a:blipFill>
                <a:blip r:embed="rId11"/>
                <a:stretch>
                  <a:fillRect t="-19048" r="-4935"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581904" y="8246068"/>
                <a:ext cx="17190487" cy="3045642"/>
              </a:xfrm>
              <a:prstGeom prst="rect">
                <a:avLst/>
              </a:prstGeom>
            </p:spPr>
            <p:txBody>
              <a:bodyPr wrap="square">
                <a:spAutoFit/>
              </a:bodyPr>
              <a:lstStyle/>
              <a:p>
                <a:pPr marL="899795" indent="-457200" algn="just">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Ta </a:t>
                </a:r>
                <a:r>
                  <a:rPr lang="en-US" sz="4400" b="1" dirty="0">
                    <a:effectLst/>
                    <a:latin typeface="Arial" panose="020B0604020202020204" pitchFamily="34" charset="0"/>
                    <a:ea typeface="Calibri" panose="020F0502020204030204" pitchFamily="34" charset="0"/>
                    <a:cs typeface="Times New Roman" panose="02020603050405020304" pitchFamily="18" charset="0"/>
                  </a:rPr>
                  <a:t>có phương trình hoành độ giao điểm: </a:t>
                </a:r>
                <a14:m>
                  <m:oMath xmlns:m="http://schemas.openxmlformats.org/officeDocument/2006/math">
                    <m:sSup>
                      <m:sSupPr>
                        <m:ctrlPr>
                          <a:rPr lang="vi-VN" sz="4400" b="1" i="1">
                            <a:effectLst/>
                            <a:latin typeface="Cambria Math"/>
                            <a:ea typeface="Calibri" panose="020F0502020204030204" pitchFamily="34" charset="0"/>
                            <a:cs typeface="Arial" panose="020B0604020202020204" pitchFamily="34" charset="0"/>
                          </a:rPr>
                        </m:ctrlPr>
                      </m:sSup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4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oMath>
                </a14:m>
                <a:endParaRPr lang="en-US" sz="4400" b="1" i="1" dirty="0" smtClean="0">
                  <a:effectLst/>
                  <a:latin typeface="Cambria Math" panose="02040503050406030204" pitchFamily="18" charset="0"/>
                  <a:ea typeface="Calibri" panose="020F0502020204030204" pitchFamily="34" charset="0"/>
                  <a:cs typeface="Arial" panose="020B0604020202020204" pitchFamily="34" charset="0"/>
                </a:endParaRPr>
              </a:p>
              <a:p>
                <a:pPr marL="899795" indent="-457200" algn="just">
                  <a:spcBef>
                    <a:spcPts val="200"/>
                  </a:spcBef>
                  <a:spcAft>
                    <a:spcPts val="200"/>
                  </a:spcAft>
                </a:pPr>
                <a14:m>
                  <m:oMathPara xmlns:m="http://schemas.openxmlformats.org/officeDocument/2006/math">
                    <m:oMathParaPr>
                      <m:jc m:val="centerGroup"/>
                    </m:oMathParaPr>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400" b="1" i="1">
                              <a:effectLst/>
                              <a:latin typeface="Cambria Math"/>
                              <a:ea typeface="Calibri" panose="020F0502020204030204" pitchFamily="34" charset="0"/>
                              <a:cs typeface="Arial" panose="020B0604020202020204" pitchFamily="34" charset="0"/>
                            </a:rPr>
                          </m:ctrlPr>
                        </m:sSup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4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a:ea typeface="Calibri" panose="020F0502020204030204" pitchFamily="34" charset="0"/>
                              <a:cs typeface="Arial" panose="020B0604020202020204" pitchFamily="34" charset="0"/>
                            </a:rPr>
                          </m:ctrlPr>
                        </m:dPr>
                        <m:e>
                          <m:eqArr>
                            <m:eqArrPr>
                              <m:ctrlPr>
                                <a:rPr lang="vi-VN" sz="4400" b="1" i="1">
                                  <a:effectLst/>
                                  <a:latin typeface="Cambria Math"/>
                                  <a:ea typeface="Calibri" panose="020F0502020204030204" pitchFamily="34" charset="0"/>
                                  <a:cs typeface="Arial" panose="020B0604020202020204" pitchFamily="34" charset="0"/>
                                </a:rPr>
                              </m:ctrlPr>
                            </m:eqArr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e>
                          </m:eqArr>
                        </m:e>
                      </m:d>
                    </m:oMath>
                  </m:oMathPara>
                </a14:m>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Vậy tọa độ giao điểm là: </a:t>
                </a:r>
                <a14:m>
                  <m:oMath xmlns:m="http://schemas.openxmlformats.org/officeDocument/2006/math">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d>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𝟑</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e>
                    </m:d>
                  </m:oMath>
                </a14:m>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581904" y="8246068"/>
                <a:ext cx="17190487" cy="3045642"/>
              </a:xfrm>
              <a:prstGeom prst="rect">
                <a:avLst/>
              </a:prstGeom>
              <a:blipFill>
                <a:blip r:embed="rId12"/>
                <a:stretch>
                  <a:fillRect t="-3808" b="-8016"/>
                </a:stretch>
              </a:blipFill>
            </p:spPr>
            <p:txBody>
              <a:bodyPr/>
              <a:lstStyle/>
              <a:p>
                <a:r>
                  <a:rPr lang="vi-VN">
                    <a:noFill/>
                  </a:rPr>
                  <a:t> </a:t>
                </a:r>
              </a:p>
            </p:txBody>
          </p:sp>
        </mc:Fallback>
      </mc:AlternateContent>
    </p:spTree>
    <p:extLst>
      <p:ext uri="{BB962C8B-B14F-4D97-AF65-F5344CB8AC3E}">
        <p14:creationId xmlns:p14="http://schemas.microsoft.com/office/powerpoint/2010/main" val="2385932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barn(inVertical)">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barn(inVertical)">
                                      <p:cBhvr>
                                        <p:cTn id="41" dur="500"/>
                                        <p:tgtEl>
                                          <p:spTgt spid="21">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1">
                                            <p:txEl>
                                              <p:pRg st="1" end="1"/>
                                            </p:txEl>
                                          </p:spTgt>
                                        </p:tgtEl>
                                        <p:attrNameLst>
                                          <p:attrName>style.visibility</p:attrName>
                                        </p:attrNameLst>
                                      </p:cBhvr>
                                      <p:to>
                                        <p:strVal val="visible"/>
                                      </p:to>
                                    </p:set>
                                    <p:animEffect transition="in" filter="barn(inVertical)">
                                      <p:cBhvr>
                                        <p:cTn id="46" dur="500"/>
                                        <p:tgtEl>
                                          <p:spTgt spid="21">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1">
                                            <p:txEl>
                                              <p:pRg st="2" end="2"/>
                                            </p:txEl>
                                          </p:spTgt>
                                        </p:tgtEl>
                                        <p:attrNameLst>
                                          <p:attrName>style.visibility</p:attrName>
                                        </p:attrNameLst>
                                      </p:cBhvr>
                                      <p:to>
                                        <p:strVal val="visible"/>
                                      </p:to>
                                    </p:set>
                                    <p:animEffect transition="in" filter="barn(inVertical)">
                                      <p:cBhvr>
                                        <p:cTn id="51" dur="500"/>
                                        <p:tgtEl>
                                          <p:spTgt spid="21">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barn(inVertical)">
                                      <p:cBhvr>
                                        <p:cTn id="5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7" grpId="0"/>
      <p:bldP spid="9" grpId="0"/>
      <p:bldP spid="13" grpId="0"/>
      <p:bldP spid="1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17362" y="5412203"/>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a:t>
                  </a:r>
                  <a:r>
                    <a:rPr lang="en-US" sz="4600" b="1" dirty="0">
                      <a:latin typeface="Tahoma" pitchFamily="34" charset="0"/>
                      <a:ea typeface="Tahoma" pitchFamily="34" charset="0"/>
                      <a:cs typeface="Tahoma" pitchFamily="34" charset="0"/>
                    </a:rPr>
                    <a:t>3</a:t>
                  </a: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451517851"/>
              </p:ext>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3138"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371768" y="3813645"/>
                <a:ext cx="19982476" cy="923330"/>
              </a:xfrm>
              <a:prstGeom prst="rect">
                <a:avLst/>
              </a:prstGeom>
            </p:spPr>
            <p:txBody>
              <a:bodyPr wrap="square">
                <a:spAutoFit/>
              </a:bodyPr>
              <a:lstStyle/>
              <a:p>
                <a:pPr lvl="0" algn="just">
                  <a:spcBef>
                    <a:spcPts val="200"/>
                  </a:spcBef>
                  <a:spcAft>
                    <a:spcPts val="200"/>
                  </a:spcAft>
                  <a:buClr>
                    <a:srgbClr val="0000FF"/>
                  </a:buClr>
                  <a:tabLst>
                    <a:tab pos="629920" algn="l"/>
                  </a:tabLst>
                </a:pPr>
                <a:r>
                  <a:rPr lang="en-US" sz="5400" b="1" dirty="0" smtClean="0">
                    <a:latin typeface="Arial" panose="020B0604020202020204" pitchFamily="34" charset="0"/>
                    <a:ea typeface="Calibri" panose="020F0502020204030204" pitchFamily="34" charset="0"/>
                    <a:cs typeface="Times New Roman" panose="02020603050405020304" pitchFamily="18" charset="0"/>
                  </a:rPr>
                  <a:t>Tìm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𝒎</m:t>
                    </m:r>
                  </m:oMath>
                </a14:m>
                <a:r>
                  <a:rPr lang="en-US" sz="5400" b="1" dirty="0">
                    <a:effectLst/>
                    <a:latin typeface="Arial" panose="020B0604020202020204" pitchFamily="34" charset="0"/>
                    <a:ea typeface="Calibri" panose="020F0502020204030204" pitchFamily="34" charset="0"/>
                    <a:cs typeface="Times New Roman" panose="02020603050405020304" pitchFamily="18" charset="0"/>
                  </a:rPr>
                  <a:t> để đồ thị hàm số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𝒚</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𝟒</m:t>
                    </m:r>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𝒎</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𝟏</m:t>
                    </m:r>
                  </m:oMath>
                </a14:m>
                <a:r>
                  <a:rPr lang="en-US" sz="5400" b="1" dirty="0">
                    <a:effectLst/>
                    <a:latin typeface="Arial" panose="020B0604020202020204" pitchFamily="34" charset="0"/>
                    <a:ea typeface="Calibri" panose="020F0502020204030204" pitchFamily="34" charset="0"/>
                    <a:cs typeface="Times New Roman" panose="02020603050405020304" pitchFamily="18" charset="0"/>
                  </a:rPr>
                  <a:t> đi qua điểm</a:t>
                </a:r>
                <a14:m>
                  <m:oMath xmlns:m="http://schemas.openxmlformats.org/officeDocument/2006/math">
                    <m:r>
                      <a:rPr lang="en-US" sz="5400" b="1" i="0" smtClean="0">
                        <a:effectLst/>
                        <a:latin typeface="Cambria Math" panose="02040503050406030204" pitchFamily="18" charset="0"/>
                        <a:ea typeface="Calibri" panose="020F0502020204030204" pitchFamily="34" charset="0"/>
                        <a:cs typeface="Arial" panose="020B0604020202020204" pitchFamily="34" charset="0"/>
                      </a:rPr>
                      <m:t> </m:t>
                    </m:r>
                    <m:r>
                      <a:rPr lang="en-US" sz="5400" b="1" i="1">
                        <a:effectLst/>
                        <a:latin typeface="Cambria Math" panose="02040503050406030204" pitchFamily="18" charset="0"/>
                        <a:ea typeface="Calibri" panose="020F0502020204030204" pitchFamily="34" charset="0"/>
                        <a:cs typeface="Arial" panose="020B0604020202020204" pitchFamily="34" charset="0"/>
                      </a:rPr>
                      <m:t>𝑨</m:t>
                    </m:r>
                    <m:d>
                      <m:dPr>
                        <m:ctrlPr>
                          <a:rPr lang="vi-VN" sz="5400" b="1" i="1">
                            <a:effectLst/>
                            <a:latin typeface="Cambria Math"/>
                            <a:ea typeface="Calibri" panose="020F0502020204030204" pitchFamily="34" charset="0"/>
                            <a:cs typeface="Arial" panose="020B0604020202020204" pitchFamily="34" charset="0"/>
                          </a:rPr>
                        </m:ctrlPr>
                      </m:dPr>
                      <m:e>
                        <m:r>
                          <a:rPr lang="en-US" sz="5400" b="1" i="1">
                            <a:effectLst/>
                            <a:latin typeface="Cambria Math" panose="02040503050406030204" pitchFamily="18" charset="0"/>
                            <a:ea typeface="Calibri" panose="020F0502020204030204" pitchFamily="34" charset="0"/>
                            <a:cs typeface="Arial" panose="020B0604020202020204" pitchFamily="34" charset="0"/>
                          </a:rPr>
                          <m:t>𝟏</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5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71768" y="3813645"/>
                <a:ext cx="19982476" cy="923330"/>
              </a:xfrm>
              <a:prstGeom prst="rect">
                <a:avLst/>
              </a:prstGeom>
              <a:blipFill>
                <a:blip r:embed="rId7"/>
                <a:stretch>
                  <a:fillRect l="-1617" t="-20530" b="-3774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165204" y="5718071"/>
                <a:ext cx="1937582"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𝒎</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𝟔</m:t>
                    </m:r>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165204" y="5718071"/>
                <a:ext cx="1937582" cy="769441"/>
              </a:xfrm>
              <a:prstGeom prst="rect">
                <a:avLst/>
              </a:prstGeom>
              <a:blipFill>
                <a:blip r:embed="rId8"/>
                <a:stretch>
                  <a:fillRect t="-18254" r="-1195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101714" y="5647376"/>
                <a:ext cx="2359172"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𝒎</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𝟏</m:t>
                    </m:r>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101714" y="5647376"/>
                <a:ext cx="2359172" cy="769441"/>
              </a:xfrm>
              <a:prstGeom prst="rect">
                <a:avLst/>
              </a:prstGeom>
              <a:blipFill>
                <a:blip r:embed="rId9"/>
                <a:stretch>
                  <a:fillRect t="-18110" r="-9819"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860633" y="5663915"/>
                <a:ext cx="2516266"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𝒎</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𝟒</m:t>
                    </m:r>
                  </m:oMath>
                </a14:m>
                <a:r>
                  <a:rPr lang="en-US" sz="4400" b="1" dirty="0">
                    <a:solidFill>
                      <a:schemeClr val="bg1"/>
                    </a:solidFill>
                    <a:effectLst/>
                    <a:latin typeface="Arial" panose="020B0604020202020204" pitchFamily="34" charset="0"/>
                    <a:ea typeface="Calibri" panose="020F0502020204030204" pitchFamily="34" charset="0"/>
                  </a:rPr>
                  <a:t>.</a:t>
                </a:r>
                <a:r>
                  <a:rPr lang="en-US" sz="4400" b="1" dirty="0">
                    <a:solidFill>
                      <a:schemeClr val="bg1"/>
                    </a:solidFill>
                    <a:effectLst/>
                    <a:latin typeface="Arial" panose="020B0604020202020204" pitchFamily="34" charset="0"/>
                    <a:ea typeface="Times New Roman" panose="02020603050405020304" pitchFamily="18" charset="0"/>
                  </a:rPr>
                  <a:t> </a:t>
                </a:r>
                <a:endParaRPr lang="vi-VN"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3860633" y="5663915"/>
                <a:ext cx="2516266" cy="769441"/>
              </a:xfrm>
              <a:prstGeom prst="rect">
                <a:avLst/>
              </a:prstGeom>
              <a:blipFill>
                <a:blip r:embed="rId10"/>
                <a:stretch>
                  <a:fillRect t="-18254" r="-2913"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9973666" y="5663915"/>
                <a:ext cx="1937582"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𝒎</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𝟏</m:t>
                    </m:r>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9973666" y="5663915"/>
                <a:ext cx="1937582" cy="769441"/>
              </a:xfrm>
              <a:prstGeom prst="rect">
                <a:avLst/>
              </a:prstGeom>
              <a:blipFill>
                <a:blip r:embed="rId11"/>
                <a:stretch>
                  <a:fillRect t="-18254" r="-11987"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716552" y="8757538"/>
                <a:ext cx="22394332" cy="1497846"/>
              </a:xfrm>
              <a:prstGeom prst="rect">
                <a:avLst/>
              </a:prstGeom>
            </p:spPr>
            <p:txBody>
              <a:bodyPr wrap="square">
                <a:spAutoFit/>
              </a:bodyPr>
              <a:lstStyle/>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Đồ </a:t>
                </a:r>
                <a:r>
                  <a:rPr lang="en-US" sz="4400" b="1" dirty="0">
                    <a:effectLst/>
                    <a:latin typeface="Arial" panose="020B0604020202020204" pitchFamily="34" charset="0"/>
                    <a:ea typeface="Calibri" panose="020F0502020204030204" pitchFamily="34" charset="0"/>
                    <a:cs typeface="Times New Roman" panose="02020603050405020304" pitchFamily="18" charset="0"/>
                  </a:rPr>
                  <a:t>thị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𝟒</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đi qua điểm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𝑨</m:t>
                    </m:r>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𝟏</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4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suy </a:t>
                </a:r>
                <a:r>
                  <a:rPr lang="en-US" sz="4400" b="1" dirty="0">
                    <a:effectLst/>
                    <a:latin typeface="Arial" panose="020B0604020202020204" pitchFamily="34" charset="0"/>
                    <a:ea typeface="Calibri" panose="020F0502020204030204" pitchFamily="34" charset="0"/>
                    <a:cs typeface="Times New Roman" panose="02020603050405020304" pitchFamily="18" charset="0"/>
                  </a:rPr>
                  <a:t>ra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𝟒</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oMath>
                </a14:m>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16552" y="8757538"/>
                <a:ext cx="22394332" cy="1497846"/>
              </a:xfrm>
              <a:prstGeom prst="rect">
                <a:avLst/>
              </a:prstGeom>
              <a:blipFill>
                <a:blip r:embed="rId12"/>
                <a:stretch>
                  <a:fillRect t="-8980" b="-17551"/>
                </a:stretch>
              </a:blipFill>
            </p:spPr>
            <p:txBody>
              <a:bodyPr/>
              <a:lstStyle/>
              <a:p>
                <a:r>
                  <a:rPr lang="vi-VN">
                    <a:noFill/>
                  </a:rPr>
                  <a:t> </a:t>
                </a:r>
              </a:p>
            </p:txBody>
          </p:sp>
        </mc:Fallback>
      </mc:AlternateContent>
    </p:spTree>
    <p:extLst>
      <p:ext uri="{BB962C8B-B14F-4D97-AF65-F5344CB8AC3E}">
        <p14:creationId xmlns:p14="http://schemas.microsoft.com/office/powerpoint/2010/main" val="1045843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barn(inVertical)">
                                      <p:cBhvr>
                                        <p:cTn id="44" dur="500"/>
                                        <p:tgtEl>
                                          <p:spTgt spid="1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9">
                                            <p:txEl>
                                              <p:pRg st="1" end="1"/>
                                            </p:txEl>
                                          </p:spTgt>
                                        </p:tgtEl>
                                        <p:attrNameLst>
                                          <p:attrName>style.visibility</p:attrName>
                                        </p:attrNameLst>
                                      </p:cBhvr>
                                      <p:to>
                                        <p:strVal val="visible"/>
                                      </p:to>
                                    </p:set>
                                    <p:animEffect transition="in" filter="barn(inVertical)">
                                      <p:cBhvr>
                                        <p:cTn id="49" dur="500"/>
                                        <p:tgtEl>
                                          <p:spTgt spid="1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6" grpId="0"/>
      <p:bldP spid="7" grpId="0"/>
      <p:bldP spid="9"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4</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8228"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2122480" y="3018072"/>
                <a:ext cx="20816527" cy="2254015"/>
              </a:xfrm>
              <a:prstGeom prst="rect">
                <a:avLst/>
              </a:prstGeom>
            </p:spPr>
            <p:txBody>
              <a:bodyPr wrap="square">
                <a:spAutoFit/>
              </a:bodyPr>
              <a:lstStyle/>
              <a:p>
                <a:pPr lvl="0" algn="just">
                  <a:spcBef>
                    <a:spcPts val="200"/>
                  </a:spcBef>
                  <a:spcAft>
                    <a:spcPts val="200"/>
                  </a:spcAft>
                  <a:buClr>
                    <a:srgbClr val="0000FF"/>
                  </a:buClr>
                  <a:tabLst>
                    <a:tab pos="629920" algn="l"/>
                  </a:tabLst>
                </a:pPr>
                <a:r>
                  <a:rPr lang="en-US" sz="4400" b="1" dirty="0">
                    <a:latin typeface="Arial" panose="020B0604020202020204" pitchFamily="34" charset="0"/>
                    <a:ea typeface="Calibri" panose="020F0502020204030204" pitchFamily="34" charset="0"/>
                    <a:cs typeface="Times New Roman" panose="02020603050405020304" pitchFamily="18" charset="0"/>
                  </a:rPr>
                  <a:t>Cho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a:ea typeface="Calibri" panose="020F0502020204030204" pitchFamily="34" charset="0"/>
                            <a:cs typeface="Arial" panose="020B0604020202020204" pitchFamily="34" charset="0"/>
                          </a:rPr>
                        </m:ctrlPr>
                      </m:dPr>
                      <m:e>
                        <m:eqArr>
                          <m:eqArrPr>
                            <m:ctrlPr>
                              <a:rPr lang="vi-VN" sz="4400" b="1" i="1">
                                <a:effectLst/>
                                <a:latin typeface="Cambria Math"/>
                                <a:ea typeface="Calibri" panose="020F0502020204030204" pitchFamily="34" charset="0"/>
                                <a:cs typeface="Arial" panose="020B0604020202020204" pitchFamily="34" charset="0"/>
                              </a:rPr>
                            </m:ctrlPr>
                          </m:eqArrPr>
                          <m:e>
                            <m:sSup>
                              <m:sSupPr>
                                <m:ctrlPr>
                                  <a:rPr lang="vi-VN" sz="4400" b="1" i="1">
                                    <a:effectLst/>
                                    <a:latin typeface="Cambria Math"/>
                                    <a:ea typeface="Calibri" panose="020F0502020204030204" pitchFamily="34" charset="0"/>
                                    <a:cs typeface="Arial" panose="020B0604020202020204" pitchFamily="34" charset="0"/>
                                  </a:rPr>
                                </m:ctrlPr>
                              </m:sSup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4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𝒌𝒉𝒊</m:t>
                            </m:r>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e>
                            <m:f>
                              <m:fPr>
                                <m:ctrlPr>
                                  <a:rPr lang="vi-VN" sz="4400" b="1" i="1">
                                    <a:effectLst/>
                                    <a:latin typeface="Cambria Math"/>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𝟓</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den>
                            </m:f>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𝒌𝒉𝒊</m:t>
                            </m:r>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&lt;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eqArr>
                      </m:e>
                    </m:d>
                    <m:r>
                      <a:rPr lang="en-US" sz="4400" b="1" i="1">
                        <a:effectLst/>
                        <a:latin typeface="Cambria Math" panose="02040503050406030204" pitchFamily="18" charset="0"/>
                        <a:ea typeface="Calibri" panose="020F0502020204030204" pitchFamily="34" charset="0"/>
                        <a:cs typeface="Arial" panose="020B0604020202020204" pitchFamily="34" charset="0"/>
                      </a:rPr>
                      <m:t>.</m:t>
                    </m:r>
                  </m:oMath>
                </a14:m>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400" b="1" dirty="0">
                    <a:effectLst/>
                    <a:latin typeface="Arial" panose="020B0604020202020204" pitchFamily="34" charset="0"/>
                    <a:ea typeface="Calibri" panose="020F0502020204030204" pitchFamily="34" charset="0"/>
                    <a:cs typeface="Times New Roman" panose="02020603050405020304" pitchFamily="18" charset="0"/>
                  </a:rPr>
                  <a:t>Điểm nào sau đây thuộc đồ thị hàm số?</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480" y="3018072"/>
                <a:ext cx="20816527" cy="2254015"/>
              </a:xfrm>
              <a:prstGeom prst="rect">
                <a:avLst/>
              </a:prstGeom>
              <a:blipFill>
                <a:blip r:embed="rId7"/>
                <a:stretch>
                  <a:fillRect l="-117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17373" y="5682471"/>
                <a:ext cx="2151295"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𝟒</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017373" y="5682471"/>
                <a:ext cx="2151295" cy="769441"/>
              </a:xfrm>
              <a:prstGeom prst="rect">
                <a:avLst/>
              </a:prstGeom>
              <a:blipFill>
                <a:blip r:embed="rId8"/>
                <a:stretch>
                  <a:fillRect t="-18254" r="-1048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942275" y="5715178"/>
                <a:ext cx="2572884"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7942275" y="5715178"/>
                <a:ext cx="2572884" cy="769441"/>
              </a:xfrm>
              <a:prstGeom prst="rect">
                <a:avLst/>
              </a:prstGeom>
              <a:blipFill>
                <a:blip r:embed="rId9"/>
                <a:stretch>
                  <a:fillRect t="-19048" r="-8531"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3916389" y="5664241"/>
                <a:ext cx="2308389"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vi-VN" sz="4400" b="1" dirty="0">
                    <a:solidFill>
                      <a:schemeClr val="bg1"/>
                    </a:solidFill>
                    <a:effectLst/>
                    <a:latin typeface="Arial" panose="020B0604020202020204" pitchFamily="34" charset="0"/>
                    <a:ea typeface="Calibri" panose="020F0502020204030204" pitchFamily="34" charset="0"/>
                  </a:rPr>
                  <a:t>.</a:t>
                </a:r>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3916389" y="5664241"/>
                <a:ext cx="2308389" cy="769441"/>
              </a:xfrm>
              <a:prstGeom prst="rect">
                <a:avLst/>
              </a:prstGeom>
              <a:blipFill>
                <a:blip r:embed="rId10"/>
                <a:stretch>
                  <a:fillRect t="-18254" r="-290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9997173" y="5647376"/>
                <a:ext cx="1729704"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9997173" y="5647376"/>
                <a:ext cx="1729704" cy="769441"/>
              </a:xfrm>
              <a:prstGeom prst="rect">
                <a:avLst/>
              </a:prstGeom>
              <a:blipFill>
                <a:blip r:embed="rId11"/>
                <a:stretch>
                  <a:fillRect t="-18110" r="-13380"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846274" y="8634613"/>
                <a:ext cx="19337325" cy="1826141"/>
              </a:xfrm>
              <a:prstGeom prst="rect">
                <a:avLst/>
              </a:prstGeom>
            </p:spPr>
            <p:txBody>
              <a:bodyPr wrap="square">
                <a:spAutoFit/>
              </a:bodyPr>
              <a:lstStyle/>
              <a:p>
                <a:pPr marL="899795" indent="-457200" algn="just">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Ta thấy</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vi-VN" sz="4400" b="1" i="1">
                            <a:effectLst/>
                            <a:latin typeface="Cambria Math"/>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𝟓</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e>
                        </m:d>
                      </m:num>
                      <m:den>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den>
                    </m:f>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4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Nên </a:t>
                </a:r>
                <a14:m>
                  <m:oMath xmlns:m="http://schemas.openxmlformats.org/officeDocument/2006/math">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e>
                    </m:d>
                  </m:oMath>
                </a14:m>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 thuộc </a:t>
                </a:r>
                <a:r>
                  <a:rPr lang="en-US" sz="4400" b="1" dirty="0">
                    <a:effectLst/>
                    <a:latin typeface="Arial" panose="020B0604020202020204" pitchFamily="34" charset="0"/>
                    <a:ea typeface="Calibri" panose="020F0502020204030204" pitchFamily="34" charset="0"/>
                    <a:cs typeface="Times New Roman" panose="02020603050405020304" pitchFamily="18" charset="0"/>
                  </a:rPr>
                  <a:t>đồ thị hàm số đã cho.</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846274" y="8634613"/>
                <a:ext cx="19337325" cy="1826141"/>
              </a:xfrm>
              <a:prstGeom prst="rect">
                <a:avLst/>
              </a:prstGeom>
              <a:blipFill>
                <a:blip r:embed="rId12"/>
                <a:stretch>
                  <a:fillRect b="-13667"/>
                </a:stretch>
              </a:blipFill>
            </p:spPr>
            <p:txBody>
              <a:bodyPr/>
              <a:lstStyle/>
              <a:p>
                <a:r>
                  <a:rPr lang="vi-VN">
                    <a:noFill/>
                  </a:rPr>
                  <a:t> </a:t>
                </a:r>
              </a:p>
            </p:txBody>
          </p:sp>
        </mc:Fallback>
      </mc:AlternateContent>
    </p:spTree>
    <p:extLst>
      <p:ext uri="{BB962C8B-B14F-4D97-AF65-F5344CB8AC3E}">
        <p14:creationId xmlns:p14="http://schemas.microsoft.com/office/powerpoint/2010/main" val="2413986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barn(inVertical)">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2">
                                            <p:txEl>
                                              <p:pRg st="1" end="1"/>
                                            </p:txEl>
                                          </p:spTgt>
                                        </p:tgtEl>
                                        <p:attrNameLst>
                                          <p:attrName>style.visibility</p:attrName>
                                        </p:attrNameLst>
                                      </p:cBhvr>
                                      <p:to>
                                        <p:strVal val="visible"/>
                                      </p:to>
                                    </p:set>
                                    <p:animEffect transition="in" filter="barn(inVertical)">
                                      <p:cBhvr>
                                        <p:cTn id="49" dur="500"/>
                                        <p:tgtEl>
                                          <p:spTgt spid="2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4" grpId="0"/>
      <p:bldP spid="8" grpId="0"/>
      <p:bldP spid="11" grpId="0"/>
      <p:bldP spid="14"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530744" y="555296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5</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613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p:sp>
        <p:nvSpPr>
          <p:cNvPr id="43" name="Rectangle 42"/>
          <p:cNvSpPr/>
          <p:nvPr/>
        </p:nvSpPr>
        <p:spPr>
          <a:xfrm>
            <a:off x="6295606" y="8015042"/>
            <a:ext cx="12192000" cy="830997"/>
          </a:xfrm>
          <a:prstGeom prst="rect">
            <a:avLst/>
          </a:prstGeom>
        </p:spPr>
        <p:txBody>
          <a:bodyPr>
            <a:spAutoFit/>
          </a:bodyPr>
          <a:lstStyle/>
          <a:p>
            <a:endParaRPr lang="en-US" sz="4800" dirty="0">
              <a:solidFill>
                <a:schemeClr val="bg1"/>
              </a:solidFill>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9251"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198972" y="3791765"/>
                <a:ext cx="20076037" cy="830997"/>
              </a:xfrm>
              <a:prstGeom prst="rect">
                <a:avLst/>
              </a:prstGeom>
            </p:spPr>
            <p:txBody>
              <a:bodyPr wrap="square">
                <a:spAutoFit/>
              </a:bodyPr>
              <a:lstStyle/>
              <a:p>
                <a:r>
                  <a:rPr lang="en-US" sz="4800" b="1" dirty="0">
                    <a:latin typeface="Arial" panose="020B0604020202020204" pitchFamily="34" charset="0"/>
                    <a:ea typeface="Calibri" panose="020F0502020204030204" pitchFamily="34" charset="0"/>
                  </a:rPr>
                  <a:t>Cho hàm số</a:t>
                </a:r>
                <a:r>
                  <a:rPr lang="en-US" sz="4800" b="1" dirty="0" smtClean="0">
                    <a:latin typeface="Arial" panose="020B0604020202020204" pitchFamily="34" charset="0"/>
                    <a:ea typeface="Calibri" panose="020F050202020403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Arial" panose="020B0604020202020204" pitchFamily="34" charset="0"/>
                      </a:rPr>
                      <m:t>𝒚</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𝟐</m:t>
                    </m:r>
                    <m:r>
                      <a:rPr lang="en-US" sz="4800" b="1" i="1">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𝟏</m:t>
                    </m:r>
                  </m:oMath>
                </a14:m>
                <a:r>
                  <a:rPr lang="en-US" sz="4800" b="1" dirty="0">
                    <a:effectLst/>
                    <a:latin typeface="Arial" panose="020B0604020202020204" pitchFamily="34" charset="0"/>
                    <a:ea typeface="Calibri" panose="020F0502020204030204" pitchFamily="34" charset="0"/>
                  </a:rPr>
                  <a:t>, điểm nào sau đây thuộc đồ thị hàm số?</a:t>
                </a:r>
                <a:endParaRPr lang="vi-VN" sz="4400" dirty="0"/>
              </a:p>
            </p:txBody>
          </p:sp>
        </mc:Choice>
        <mc:Fallback xmlns="">
          <p:sp>
            <p:nvSpPr>
              <p:cNvPr id="3" name="Rectangle 2"/>
              <p:cNvSpPr>
                <a:spLocks noRot="1" noChangeAspect="1" noMove="1" noResize="1" noEditPoints="1" noAdjustHandles="1" noChangeArrowheads="1" noChangeShapeType="1" noTextEdit="1"/>
              </p:cNvSpPr>
              <p:nvPr/>
            </p:nvSpPr>
            <p:spPr>
              <a:xfrm>
                <a:off x="3198972" y="3791765"/>
                <a:ext cx="20076037" cy="830997"/>
              </a:xfrm>
              <a:prstGeom prst="rect">
                <a:avLst/>
              </a:prstGeom>
              <a:blipFill>
                <a:blip r:embed="rId7"/>
                <a:stretch>
                  <a:fillRect l="-1397" t="-19853" b="-352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40037" y="5725623"/>
                <a:ext cx="1614288"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vi-VN" i="1" smtClean="0">
                              <a:solidFill>
                                <a:schemeClr val="bg1"/>
                              </a:solidFill>
                              <a:latin typeface="Cambria Math"/>
                            </a:rPr>
                          </m:ctrlPr>
                        </m:dPr>
                        <m:e>
                          <m:r>
                            <a:rPr lang="vi-VN">
                              <a:solidFill>
                                <a:schemeClr val="bg1"/>
                              </a:solidFill>
                              <a:latin typeface="Cambria Math" panose="02040503050406030204" pitchFamily="18" charset="0"/>
                            </a:rPr>
                            <m:t>1</m:t>
                          </m:r>
                          <m:r>
                            <a:rPr lang="vi-VN" i="0">
                              <a:solidFill>
                                <a:schemeClr val="bg1"/>
                              </a:solidFill>
                              <a:latin typeface="Cambria Math" panose="02040503050406030204" pitchFamily="18" charset="0"/>
                            </a:rPr>
                            <m:t>;0</m:t>
                          </m:r>
                        </m:e>
                      </m:d>
                    </m:oMath>
                  </m:oMathPara>
                </a14:m>
                <a:endParaRPr lang="vi-VN"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940037" y="5725623"/>
                <a:ext cx="1614288" cy="754053"/>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846728" y="5717928"/>
                <a:ext cx="2151295"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𝟓</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7846728" y="5717928"/>
                <a:ext cx="2151295" cy="769441"/>
              </a:xfrm>
              <a:prstGeom prst="rect">
                <a:avLst/>
              </a:prstGeom>
              <a:blipFill>
                <a:blip r:embed="rId9"/>
                <a:stretch>
                  <a:fillRect t="-19048" r="-10765"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960792" y="5702160"/>
                <a:ext cx="2729978"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3960792" y="5702160"/>
                <a:ext cx="2729978" cy="769441"/>
              </a:xfrm>
              <a:prstGeom prst="rect">
                <a:avLst/>
              </a:prstGeom>
              <a:blipFill>
                <a:blip r:embed="rId10"/>
                <a:stretch>
                  <a:fillRect t="-18110" r="-8036"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812000" y="5709853"/>
                <a:ext cx="2026260"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vi-VN" i="1" smtClean="0">
                              <a:solidFill>
                                <a:schemeClr val="bg1"/>
                              </a:solidFill>
                              <a:latin typeface="Cambria Math"/>
                            </a:rPr>
                          </m:ctrlPr>
                        </m:dPr>
                        <m:e>
                          <m:r>
                            <a:rPr lang="vi-VN">
                              <a:solidFill>
                                <a:schemeClr val="bg1"/>
                              </a:solidFill>
                              <a:latin typeface="Cambria Math" panose="02040503050406030204" pitchFamily="18" charset="0"/>
                            </a:rPr>
                            <m:t>−</m:t>
                          </m:r>
                          <m:r>
                            <a:rPr lang="vi-VN" i="0">
                              <a:solidFill>
                                <a:schemeClr val="bg1"/>
                              </a:solidFill>
                              <a:latin typeface="Cambria Math" panose="02040503050406030204" pitchFamily="18" charset="0"/>
                            </a:rPr>
                            <m:t>1;1</m:t>
                          </m:r>
                        </m:e>
                      </m:d>
                    </m:oMath>
                  </m:oMathPara>
                </a14:m>
                <a:endParaRPr lang="vi-VN"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9812000" y="5709853"/>
                <a:ext cx="2026260" cy="754053"/>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819148" y="8373858"/>
                <a:ext cx="19144915" cy="2954655"/>
              </a:xfrm>
              <a:prstGeom prst="rect">
                <a:avLst/>
              </a:prstGeom>
            </p:spPr>
            <p:txBody>
              <a:bodyPr wrap="square">
                <a:spAutoFit/>
              </a:bodyPr>
              <a:lstStyle/>
              <a:p>
                <a:pPr marL="899795" indent="-457200">
                  <a:spcBef>
                    <a:spcPts val="200"/>
                  </a:spcBef>
                  <a:spcAft>
                    <a:spcPts val="200"/>
                  </a:spcAft>
                </a:pP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Xét </a:t>
                </a:r>
                <a:r>
                  <a:rPr lang="fr-FR" sz="4400" b="1" dirty="0">
                    <a:effectLst/>
                    <a:latin typeface="Arial" panose="020B0604020202020204" pitchFamily="34" charset="0"/>
                    <a:ea typeface="Calibri" panose="020F0502020204030204" pitchFamily="34" charset="0"/>
                    <a:cs typeface="Times New Roman" panose="02020603050405020304" pitchFamily="18" charset="0"/>
                  </a:rPr>
                  <a:t>A: Thay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𝒙</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ta được </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y = 3</a:t>
                </a:r>
                <a:r>
                  <a:rPr lang="fr-FR" sz="4400" b="1" dirty="0">
                    <a:effectLst/>
                    <a:latin typeface="Arial" panose="020B0604020202020204" pitchFamily="34" charset="0"/>
                    <a:ea typeface="Calibri" panose="020F0502020204030204" pitchFamily="34" charset="0"/>
                    <a:cs typeface="Times New Roman" panose="02020603050405020304" pitchFamily="18" charset="0"/>
                  </a:rPr>
                  <a:t>. Nên A sai.</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Xét B: Thay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𝒙</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𝟑</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ta được</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𝟓</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Nên B sai.</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Xét C: Thay</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𝒙</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ta được</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𝟑</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Nên C đúng.</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Xét D: Thay</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𝒙</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ta được</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Nên D sai.</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819148" y="8373858"/>
                <a:ext cx="19144915" cy="2954655"/>
              </a:xfrm>
              <a:prstGeom prst="rect">
                <a:avLst/>
              </a:prstGeom>
              <a:blipFill>
                <a:blip r:embed="rId12"/>
                <a:stretch>
                  <a:fillRect t="-4959" b="-8471"/>
                </a:stretch>
              </a:blipFill>
            </p:spPr>
            <p:txBody>
              <a:bodyPr/>
              <a:lstStyle/>
              <a:p>
                <a:r>
                  <a:rPr lang="vi-VN">
                    <a:noFill/>
                  </a:rPr>
                  <a:t> </a:t>
                </a:r>
              </a:p>
            </p:txBody>
          </p:sp>
        </mc:Fallback>
      </mc:AlternateContent>
    </p:spTree>
    <p:extLst>
      <p:ext uri="{BB962C8B-B14F-4D97-AF65-F5344CB8AC3E}">
        <p14:creationId xmlns:p14="http://schemas.microsoft.com/office/powerpoint/2010/main" val="706102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barn(inVertical)">
                                      <p:cBhvr>
                                        <p:cTn id="44" dur="500"/>
                                        <p:tgtEl>
                                          <p:spTgt spid="1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animEffect transition="in" filter="barn(inVertical)">
                                      <p:cBhvr>
                                        <p:cTn id="49" dur="500"/>
                                        <p:tgtEl>
                                          <p:spTgt spid="13">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3">
                                            <p:txEl>
                                              <p:pRg st="2" end="2"/>
                                            </p:txEl>
                                          </p:spTgt>
                                        </p:tgtEl>
                                        <p:attrNameLst>
                                          <p:attrName>style.visibility</p:attrName>
                                        </p:attrNameLst>
                                      </p:cBhvr>
                                      <p:to>
                                        <p:strVal val="visible"/>
                                      </p:to>
                                    </p:set>
                                    <p:animEffect transition="in" filter="barn(inVertical)">
                                      <p:cBhvr>
                                        <p:cTn id="54" dur="500"/>
                                        <p:tgtEl>
                                          <p:spTgt spid="13">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3">
                                            <p:txEl>
                                              <p:pRg st="3" end="3"/>
                                            </p:txEl>
                                          </p:spTgt>
                                        </p:tgtEl>
                                        <p:attrNameLst>
                                          <p:attrName>style.visibility</p:attrName>
                                        </p:attrNameLst>
                                      </p:cBhvr>
                                      <p:to>
                                        <p:strVal val="visible"/>
                                      </p:to>
                                    </p:set>
                                    <p:animEffect transition="in" filter="barn(inVertical)">
                                      <p:cBhvr>
                                        <p:cTn id="59" dur="500"/>
                                        <p:tgtEl>
                                          <p:spTgt spid="13">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2"/>
                                        </p:tgtEl>
                                        <p:attrNameLst>
                                          <p:attrName>style.visibility</p:attrName>
                                        </p:attrNameLst>
                                      </p:cBhvr>
                                      <p:to>
                                        <p:strVal val="visible"/>
                                      </p:to>
                                    </p:set>
                                    <p:animEffect transition="in" filter="barn(inVertical)">
                                      <p:cBhvr>
                                        <p:cTn id="6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3" grpId="0"/>
      <p:bldP spid="5" grpId="0"/>
      <p:bldP spid="7"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533400"/>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082675" y="1913523"/>
              <a:ext cx="338554" cy="754051"/>
            </a:xfrm>
            <a:prstGeom prst="rect">
              <a:avLst/>
            </a:prstGeom>
            <a:noFill/>
          </p:spPr>
          <p:txBody>
            <a:bodyPr wrap="none" rtlCol="0">
              <a:spAutoFit/>
            </a:bodyPr>
            <a:lstStyle/>
            <a:p>
              <a:r>
                <a:rPr lang="en-US" b="1">
                  <a:solidFill>
                    <a:schemeClr val="bg1"/>
                  </a:solidFill>
                  <a:latin typeface="Arial" panose="020B0604020202020204" pitchFamily="34" charset="0"/>
                  <a:ea typeface="Tahoma" pitchFamily="34" charset="0"/>
                  <a:cs typeface="Arial" panose="020B0604020202020204"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FontTx/>
                <a:buNone/>
                <a:defRPr/>
              </a:pPr>
              <a:r>
                <a:rPr lang="en-US" sz="4800" b="1" dirty="0">
                  <a:solidFill>
                    <a:srgbClr val="135F82"/>
                  </a:solidFill>
                  <a:latin typeface="Arial" panose="020B0604020202020204" pitchFamily="34" charset="0"/>
                  <a:ea typeface="Tahoma" panose="020B0604030504040204" pitchFamily="34" charset="0"/>
                  <a:cs typeface="Arial" panose="020B0604020202020204" pitchFamily="34" charset="0"/>
                </a:rPr>
                <a:t>HÀM SỐ. TẬP XÁC ĐỊNH VÀ TẬP GIÁ TRỊ CỦA HÀM SỐ</a:t>
              </a:r>
            </a:p>
          </p:txBody>
        </p:sp>
      </p:grpSp>
      <p:grpSp>
        <p:nvGrpSpPr>
          <p:cNvPr id="6" name="Group 5"/>
          <p:cNvGrpSpPr/>
          <p:nvPr/>
        </p:nvGrpSpPr>
        <p:grpSpPr>
          <a:xfrm>
            <a:off x="642939" y="1466174"/>
            <a:ext cx="13073060" cy="861774"/>
            <a:chOff x="644526" y="2766774"/>
            <a:chExt cx="11168059" cy="861774"/>
          </a:xfrm>
        </p:grpSpPr>
        <p:sp>
          <p:nvSpPr>
            <p:cNvPr id="7" name="TextBox 6"/>
            <p:cNvSpPr txBox="1"/>
            <p:nvPr/>
          </p:nvSpPr>
          <p:spPr>
            <a:xfrm>
              <a:off x="1906586" y="2766774"/>
              <a:ext cx="9905999" cy="830997"/>
            </a:xfrm>
            <a:prstGeom prst="rect">
              <a:avLst/>
            </a:prstGeom>
            <a:noFill/>
          </p:spPr>
          <p:txBody>
            <a:bodyPr wrap="square" rtlCol="0">
              <a:spAutoFit/>
            </a:bodyPr>
            <a:lstStyle/>
            <a:p>
              <a:r>
                <a:rPr lang="vi-VN" sz="4800" b="1" i="1" dirty="0" smtClean="0">
                  <a:latin typeface="Arial" panose="020B0604020202020204" pitchFamily="34" charset="0"/>
                  <a:cs typeface="Arial" panose="020B0604020202020204" pitchFamily="34" charset="0"/>
                </a:rPr>
                <a:t>ĐỊNH NGHĨA</a:t>
              </a:r>
              <a:endParaRPr lang="en-US" sz="4800" dirty="0">
                <a:latin typeface="Arial" panose="020B0604020202020204" pitchFamily="34" charset="0"/>
                <a:cs typeface="Arial" panose="020B0604020202020204"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p:cNvSpPr txBox="1"/>
            <p:nvPr/>
          </p:nvSpPr>
          <p:spPr>
            <a:xfrm>
              <a:off x="1050976" y="2795826"/>
              <a:ext cx="426162" cy="769441"/>
            </a:xfrm>
            <a:prstGeom prst="rect">
              <a:avLst/>
            </a:prstGeom>
            <a:noFill/>
          </p:spPr>
          <p:txBody>
            <a:bodyPr wrap="none" rtlCol="0">
              <a:spAutoFit/>
            </a:bodyPr>
            <a:lstStyle/>
            <a:p>
              <a:pPr algn="ctr"/>
              <a:r>
                <a:rPr lang="en-US" sz="4400" b="1">
                  <a:solidFill>
                    <a:schemeClr val="bg1"/>
                  </a:solidFill>
                  <a:latin typeface="Arial" panose="020B0604020202020204" pitchFamily="34" charset="0"/>
                  <a:ea typeface="Tahoma" pitchFamily="34" charset="0"/>
                  <a:cs typeface="Arial" panose="020B0604020202020204" pitchFamily="34" charset="0"/>
                </a:rPr>
                <a:t>1</a:t>
              </a:r>
            </a:p>
          </p:txBody>
        </p:sp>
      </p:grpSp>
      <p:pic>
        <p:nvPicPr>
          <p:cNvPr id="10" name="Picture 9"/>
          <p:cNvPicPr/>
          <p:nvPr/>
        </p:nvPicPr>
        <p:blipFill>
          <a:blip r:embed="rId2"/>
          <a:stretch>
            <a:fillRect/>
          </a:stretch>
        </p:blipFill>
        <p:spPr>
          <a:xfrm>
            <a:off x="15087600" y="1676400"/>
            <a:ext cx="8542964" cy="7111654"/>
          </a:xfrm>
          <a:prstGeom prst="rect">
            <a:avLst/>
          </a:prstGeom>
        </p:spPr>
      </p:pic>
      <p:sp>
        <p:nvSpPr>
          <p:cNvPr id="12" name="Rectangle 11"/>
          <p:cNvSpPr/>
          <p:nvPr/>
        </p:nvSpPr>
        <p:spPr>
          <a:xfrm>
            <a:off x="637076" y="3089031"/>
            <a:ext cx="13383723" cy="3985706"/>
          </a:xfrm>
          <a:prstGeom prst="rect">
            <a:avLst/>
          </a:prstGeom>
        </p:spPr>
        <p:txBody>
          <a:bodyPr wrap="square">
            <a:spAutoFit/>
          </a:bodyPr>
          <a:lstStyle/>
          <a:p>
            <a:pPr marL="342900" lvl="0" indent="-342900" algn="just">
              <a:lnSpc>
                <a:spcPct val="115000"/>
              </a:lnSpc>
              <a:spcBef>
                <a:spcPts val="600"/>
              </a:spcBef>
              <a:spcAft>
                <a:spcPts val="0"/>
              </a:spcAft>
              <a:buFont typeface="Wingdings" panose="05000000000000000000" pitchFamily="2" charset="2"/>
              <a:buChar char=""/>
            </a:pPr>
            <a:r>
              <a:rPr lang="vi-VN" sz="4400" i="1" dirty="0">
                <a:solidFill>
                  <a:srgbClr val="FF0000"/>
                </a:solidFill>
                <a:latin typeface="Arial" panose="020B0604020202020204" pitchFamily="34" charset="0"/>
                <a:ea typeface="Calibri" panose="020F0502020204030204" pitchFamily="34" charset="0"/>
                <a:cs typeface="Arial" panose="020B0604020202020204" pitchFamily="34" charset="0"/>
              </a:rPr>
              <a:t>Hỏi </a:t>
            </a:r>
            <a:r>
              <a:rPr lang="en-US" sz="4400" i="1" dirty="0">
                <a:solidFill>
                  <a:srgbClr val="FF0000"/>
                </a:solidFill>
                <a:latin typeface="Arial" panose="020B0604020202020204" pitchFamily="34" charset="0"/>
                <a:ea typeface="Calibri" panose="020F0502020204030204" pitchFamily="34" charset="0"/>
                <a:cs typeface="Arial" panose="020B0604020202020204" pitchFamily="34" charset="0"/>
              </a:rPr>
              <a:t>1</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Viết tập hợp các mốc giờ đã có dự báo nhiệt độ.</a:t>
            </a:r>
            <a:endParaRPr lang="vi-VN" sz="4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4400" i="1" dirty="0">
                <a:solidFill>
                  <a:srgbClr val="FF0000"/>
                </a:solidFill>
                <a:latin typeface="Arial" panose="020B0604020202020204" pitchFamily="34" charset="0"/>
                <a:ea typeface="Calibri" panose="020F0502020204030204" pitchFamily="34" charset="0"/>
                <a:cs typeface="Arial" panose="020B0604020202020204" pitchFamily="34" charset="0"/>
              </a:rPr>
              <a:t>Hỏi 2: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Viết tập hợp các số đo nhiệt độ đã dự báo.</a:t>
            </a:r>
            <a:endParaRPr lang="vi-VN" sz="4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4400" i="1" dirty="0">
                <a:solidFill>
                  <a:srgbClr val="FF0000"/>
                </a:solidFill>
                <a:latin typeface="Arial" panose="020B0604020202020204" pitchFamily="34" charset="0"/>
                <a:ea typeface="Calibri" panose="020F0502020204030204" pitchFamily="34" charset="0"/>
                <a:cs typeface="Arial" panose="020B0604020202020204" pitchFamily="34" charset="0"/>
              </a:rPr>
              <a:t>Hỏi 3:</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Cho biết nhiệt độ dự báo tại Thành phố Hồ Chí Minh vào lúc 7 giờ sáng ngày 01/5/2021</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0" name="Rectangle 69"/>
              <p:cNvSpPr/>
              <p:nvPr/>
            </p:nvSpPr>
            <p:spPr>
              <a:xfrm>
                <a:off x="1106996" y="9293084"/>
                <a:ext cx="19467004" cy="3207032"/>
              </a:xfrm>
              <a:prstGeom prst="rect">
                <a:avLst/>
              </a:prstGeom>
            </p:spPr>
            <p:txBody>
              <a:bodyPr wrap="square">
                <a:spAutoFit/>
              </a:bodyPr>
              <a:lstStyle/>
              <a:p>
                <a:pPr marL="342900" indent="-342900" algn="just">
                  <a:lnSpc>
                    <a:spcPct val="115000"/>
                  </a:lnSpc>
                  <a:spcBef>
                    <a:spcPts val="600"/>
                  </a:spcBef>
                  <a:buFont typeface="Wingdings" panose="05000000000000000000" pitchFamily="2" charset="2"/>
                  <a:buChar char=""/>
                </a:pPr>
                <a:r>
                  <a:rPr lang="en-US"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Đ1: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Tập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hợp các mốc giờ đã có dự báo nhiệt độ</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vi-VN" sz="4000" i="1">
                            <a:latin typeface="Cambria Math"/>
                          </a:rPr>
                        </m:ctrlPr>
                      </m:dPr>
                      <m:e>
                        <m:r>
                          <a:rPr lang="vi-VN" sz="4000" i="1">
                            <a:latin typeface="Cambria Math" panose="02040503050406030204" pitchFamily="18" charset="0"/>
                          </a:rPr>
                          <m:t>𝑋</m:t>
                        </m:r>
                        <m:r>
                          <a:rPr lang="vi-VN" sz="4000">
                            <a:latin typeface="Cambria Math" panose="02040503050406030204" pitchFamily="18" charset="0"/>
                          </a:rPr>
                          <m:t>={1;4;7;10;13;16;19;22</m:t>
                        </m:r>
                      </m:e>
                    </m:d>
                  </m:oMath>
                </a14:m>
                <a:endParaRPr lang="vi-VN" sz="40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Wingdings" panose="05000000000000000000" pitchFamily="2" charset="2"/>
                  <a:buChar char=""/>
                </a:pPr>
                <a:r>
                  <a:rPr lang="en-US"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Đ2: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Tập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hợp các số đo nhiệt độ đã dự báo</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a:latin typeface="Cambria Math" panose="02040503050406030204" pitchFamily="18" charset="0"/>
                        <a:ea typeface="Calibri" panose="020F0502020204030204" pitchFamily="34" charset="0"/>
                        <a:cs typeface="Times New Roman" panose="02020603050405020304" pitchFamily="18" charset="0"/>
                      </a:rPr>
                      <m:t>𝑇</m:t>
                    </m:r>
                    <m:r>
                      <a:rPr lang="vi-VN" sz="4000" i="1">
                        <a:latin typeface="Cambria Math" panose="02040503050406030204" pitchFamily="18" charset="0"/>
                        <a:ea typeface="Calibri" panose="020F0502020204030204" pitchFamily="34" charset="0"/>
                        <a:cs typeface="Times New Roman" panose="02020603050405020304" pitchFamily="18" charset="0"/>
                      </a:rPr>
                      <m:t>={27;28;29;31;32}</m:t>
                    </m:r>
                  </m:oMath>
                </a14:m>
                <a:endParaRPr lang="vi-VN" sz="40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Wingdings" panose="05000000000000000000" pitchFamily="2" charset="2"/>
                  <a:buChar char=""/>
                </a:pPr>
                <a:r>
                  <a:rPr lang="en-US"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Đ3: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Dự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báo nhiệt độ tại Thành phố Hồ Chí Minh vào lúc 7 giờ sáng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ngày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01/5/2021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là </a:t>
                </a:r>
                <a14:m>
                  <m:oMath xmlns:m="http://schemas.openxmlformats.org/officeDocument/2006/math">
                    <m:sSup>
                      <m:sSupPr>
                        <m:ctrlPr>
                          <a:rPr lang="vi-VN" sz="4000" i="1">
                            <a:latin typeface="Cambria Math"/>
                          </a:rPr>
                        </m:ctrlPr>
                      </m:sSupPr>
                      <m:e>
                        <m:r>
                          <a:rPr lang="vi-VN" sz="4000">
                            <a:latin typeface="Cambria Math" panose="02040503050406030204" pitchFamily="18" charset="0"/>
                          </a:rPr>
                          <m:t>28</m:t>
                        </m:r>
                      </m:e>
                      <m:sup>
                        <m:r>
                          <a:rPr lang="vi-VN" sz="4000">
                            <a:latin typeface="Cambria Math" panose="02040503050406030204" pitchFamily="18" charset="0"/>
                          </a:rPr>
                          <m:t>°</m:t>
                        </m:r>
                      </m:sup>
                    </m:sSup>
                    <m:r>
                      <m:rPr>
                        <m:nor/>
                      </m:rPr>
                      <a:rPr lang="vi-VN" sz="4000" i="1">
                        <a:latin typeface="Cambria Math" panose="02040503050406030204" pitchFamily="18" charset="0"/>
                      </a:rPr>
                      <m:t>C</m:t>
                    </m:r>
                  </m:oMath>
                </a14:m>
                <a:endParaRPr lang="vi-VN" sz="4000" dirty="0"/>
              </a:p>
            </p:txBody>
          </p:sp>
        </mc:Choice>
        <mc:Fallback xmlns="">
          <p:sp>
            <p:nvSpPr>
              <p:cNvPr id="70" name="Rectangle 69"/>
              <p:cNvSpPr>
                <a:spLocks noRot="1" noChangeAspect="1" noMove="1" noResize="1" noEditPoints="1" noAdjustHandles="1" noChangeArrowheads="1" noChangeShapeType="1" noTextEdit="1"/>
              </p:cNvSpPr>
              <p:nvPr/>
            </p:nvSpPr>
            <p:spPr>
              <a:xfrm>
                <a:off x="1106996" y="9293084"/>
                <a:ext cx="19467004" cy="3207032"/>
              </a:xfrm>
              <a:prstGeom prst="rect">
                <a:avLst/>
              </a:prstGeom>
              <a:blipFill>
                <a:blip r:embed="rId3"/>
                <a:stretch>
                  <a:fillRect l="-1159" t="-2846" r="-1253" b="-5693"/>
                </a:stretch>
              </a:blipFill>
            </p:spPr>
            <p:txBody>
              <a:bodyPr/>
              <a:lstStyle/>
              <a:p>
                <a:r>
                  <a:rPr lang="vi-VN">
                    <a:noFill/>
                  </a:rPr>
                  <a:t> </a:t>
                </a:r>
              </a:p>
            </p:txBody>
          </p:sp>
        </mc:Fallback>
      </mc:AlternateContent>
      <p:sp>
        <p:nvSpPr>
          <p:cNvPr id="71" name="TextBox 70"/>
          <p:cNvSpPr txBox="1"/>
          <p:nvPr/>
        </p:nvSpPr>
        <p:spPr>
          <a:xfrm>
            <a:off x="637076" y="8229600"/>
            <a:ext cx="2590801" cy="754053"/>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TRẢ LỜI:</a:t>
            </a:r>
            <a:endParaRPr lang="vi-VN"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9593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inVertical)">
                                      <p:cBhvr>
                                        <p:cTn id="20" dur="5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0">
                                            <p:txEl>
                                              <p:pRg st="0" end="0"/>
                                            </p:txEl>
                                          </p:spTgt>
                                        </p:tgtEl>
                                        <p:attrNameLst>
                                          <p:attrName>style.visibility</p:attrName>
                                        </p:attrNameLst>
                                      </p:cBhvr>
                                      <p:to>
                                        <p:strVal val="visible"/>
                                      </p:to>
                                    </p:set>
                                    <p:animEffect transition="in" filter="barn(inVertical)">
                                      <p:cBhvr>
                                        <p:cTn id="25" dur="500"/>
                                        <p:tgtEl>
                                          <p:spTgt spid="7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0">
                                            <p:txEl>
                                              <p:pRg st="1" end="1"/>
                                            </p:txEl>
                                          </p:spTgt>
                                        </p:tgtEl>
                                        <p:attrNameLst>
                                          <p:attrName>style.visibility</p:attrName>
                                        </p:attrNameLst>
                                      </p:cBhvr>
                                      <p:to>
                                        <p:strVal val="visible"/>
                                      </p:to>
                                    </p:set>
                                    <p:animEffect transition="in" filter="barn(inVertical)">
                                      <p:cBhvr>
                                        <p:cTn id="30" dur="500"/>
                                        <p:tgtEl>
                                          <p:spTgt spid="7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0">
                                            <p:txEl>
                                              <p:pRg st="2" end="2"/>
                                            </p:txEl>
                                          </p:spTgt>
                                        </p:tgtEl>
                                        <p:attrNameLst>
                                          <p:attrName>style.visibility</p:attrName>
                                        </p:attrNameLst>
                                      </p:cBhvr>
                                      <p:to>
                                        <p:strVal val="visible"/>
                                      </p:to>
                                    </p:set>
                                    <p:animEffect transition="in" filter="barn(inVertical)">
                                      <p:cBhvr>
                                        <p:cTn id="35" dur="500"/>
                                        <p:tgtEl>
                                          <p:spTgt spid="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41904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5802308"/>
            <a:ext cx="24153914" cy="6923092"/>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530744" y="4400917"/>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grpSp>
        <p:nvGrpSpPr>
          <p:cNvPr id="41" name="Group 40"/>
          <p:cNvGrpSpPr/>
          <p:nvPr/>
        </p:nvGrpSpPr>
        <p:grpSpPr>
          <a:xfrm>
            <a:off x="263260" y="12862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6</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1676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67958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71301486"/>
              </p:ext>
            </p:extLst>
          </p:nvPr>
        </p:nvGraphicFramePr>
        <p:xfrm>
          <a:off x="5127206" y="1542921"/>
          <a:ext cx="914400" cy="198438"/>
        </p:xfrm>
        <a:graphic>
          <a:graphicData uri="http://schemas.openxmlformats.org/presentationml/2006/ole">
            <mc:AlternateContent xmlns:mc="http://schemas.openxmlformats.org/markup-compatibility/2006">
              <mc:Choice xmlns:v="urn:schemas-microsoft-com:vml" Requires="v">
                <p:oleObj spid="_x0000_s10275"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15429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5120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4932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529239" y="2196695"/>
                <a:ext cx="18468044" cy="1383649"/>
              </a:xfrm>
              <a:prstGeom prst="rect">
                <a:avLst/>
              </a:prstGeom>
            </p:spPr>
            <p:txBody>
              <a:bodyPr wrap="square">
                <a:spAutoFit/>
              </a:bodyPr>
              <a:lstStyle/>
              <a:p>
                <a:r>
                  <a:rPr lang="en-US" sz="4800" b="1" dirty="0">
                    <a:latin typeface="Arial" panose="020B0604020202020204" pitchFamily="34" charset="0"/>
                    <a:ea typeface="Calibri" panose="020F0502020204030204" pitchFamily="34" charset="0"/>
                  </a:rPr>
                  <a:t>Điểm nào sau đây </a:t>
                </a:r>
                <a:r>
                  <a:rPr lang="en-US" sz="4800" b="1" dirty="0">
                    <a:solidFill>
                      <a:srgbClr val="FF0000"/>
                    </a:solidFill>
                    <a:latin typeface="Arial" panose="020B0604020202020204" pitchFamily="34" charset="0"/>
                    <a:ea typeface="Calibri" panose="020F0502020204030204" pitchFamily="34" charset="0"/>
                  </a:rPr>
                  <a:t>không</a:t>
                </a:r>
                <a:r>
                  <a:rPr lang="en-US" sz="4800" b="1" dirty="0">
                    <a:latin typeface="Arial" panose="020B0604020202020204" pitchFamily="34" charset="0"/>
                    <a:ea typeface="Calibri" panose="020F0502020204030204" pitchFamily="34" charset="0"/>
                  </a:rPr>
                  <a:t> thuộc đồ thị hàm số</a:t>
                </a:r>
                <a:r>
                  <a:rPr lang="en-US" sz="4800" b="1" dirty="0" smtClean="0">
                    <a:latin typeface="Arial" panose="020B0604020202020204" pitchFamily="34" charset="0"/>
                    <a:ea typeface="Calibri" panose="020F050202020403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Arial" panose="020B0604020202020204" pitchFamily="34" charset="0"/>
                      </a:rPr>
                      <m:t>𝒚</m:t>
                    </m:r>
                    <m:r>
                      <a:rPr lang="en-US" sz="48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800" b="1" i="1">
                            <a:effectLst/>
                            <a:latin typeface="Cambria Math"/>
                            <a:ea typeface="Calibri" panose="020F0502020204030204" pitchFamily="34" charset="0"/>
                            <a:cs typeface="Arial" panose="020B0604020202020204" pitchFamily="34" charset="0"/>
                          </a:rPr>
                        </m:ctrlPr>
                      </m:fPr>
                      <m:num>
                        <m:rad>
                          <m:radPr>
                            <m:degHide m:val="on"/>
                            <m:ctrlPr>
                              <a:rPr lang="vi-VN" sz="4800" b="1" i="1">
                                <a:effectLst/>
                                <a:latin typeface="Cambria Math"/>
                                <a:ea typeface="Calibri" panose="020F0502020204030204" pitchFamily="34" charset="0"/>
                                <a:cs typeface="Arial" panose="020B0604020202020204" pitchFamily="34" charset="0"/>
                              </a:rPr>
                            </m:ctrlPr>
                          </m:radPr>
                          <m:deg/>
                          <m:e>
                            <m:sSup>
                              <m:sSupPr>
                                <m:ctrlPr>
                                  <a:rPr lang="vi-VN" sz="4800" b="1" i="1">
                                    <a:effectLst/>
                                    <a:latin typeface="Cambria Math"/>
                                    <a:ea typeface="Calibri" panose="020F0502020204030204" pitchFamily="34" charset="0"/>
                                    <a:cs typeface="Arial" panose="020B0604020202020204" pitchFamily="34" charset="0"/>
                                  </a:rPr>
                                </m:ctrlPr>
                              </m:sSupPr>
                              <m:e>
                                <m:r>
                                  <a:rPr lang="en-US" sz="48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8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𝟒</m:t>
                            </m:r>
                            <m:r>
                              <a:rPr lang="en-US" sz="4800" b="1" i="1">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𝟒</m:t>
                            </m:r>
                          </m:e>
                        </m:rad>
                      </m:num>
                      <m:den>
                        <m:r>
                          <a:rPr lang="en-US" sz="4800" b="1" i="1">
                            <a:effectLst/>
                            <a:latin typeface="Cambria Math" panose="02040503050406030204" pitchFamily="18" charset="0"/>
                            <a:ea typeface="Calibri" panose="020F0502020204030204" pitchFamily="34" charset="0"/>
                            <a:cs typeface="Arial" panose="020B0604020202020204" pitchFamily="34" charset="0"/>
                          </a:rPr>
                          <m:t>𝒙</m:t>
                        </m:r>
                      </m:den>
                    </m:f>
                  </m:oMath>
                </a14:m>
                <a:r>
                  <a:rPr lang="vi-VN" sz="4800" b="1" dirty="0" smtClean="0">
                    <a:effectLst/>
                    <a:latin typeface="Arial" panose="020B0604020202020204" pitchFamily="34" charset="0"/>
                    <a:ea typeface="Calibri" panose="020F0502020204030204" pitchFamily="34" charset="0"/>
                  </a:rPr>
                  <a:t> ?</a:t>
                </a:r>
                <a:endParaRPr lang="vi-VN" sz="4400" dirty="0"/>
              </a:p>
            </p:txBody>
          </p:sp>
        </mc:Choice>
        <mc:Fallback xmlns="">
          <p:sp>
            <p:nvSpPr>
              <p:cNvPr id="3" name="Rectangle 2"/>
              <p:cNvSpPr>
                <a:spLocks noRot="1" noChangeAspect="1" noMove="1" noResize="1" noEditPoints="1" noAdjustHandles="1" noChangeArrowheads="1" noChangeShapeType="1" noTextEdit="1"/>
              </p:cNvSpPr>
              <p:nvPr/>
            </p:nvSpPr>
            <p:spPr>
              <a:xfrm>
                <a:off x="3529239" y="2196695"/>
                <a:ext cx="18468044" cy="1383649"/>
              </a:xfrm>
              <a:prstGeom prst="rect">
                <a:avLst/>
              </a:prstGeom>
              <a:blipFill>
                <a:blip r:embed="rId7"/>
                <a:stretch>
                  <a:fillRect l="-1519" b="-9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87891" y="4360752"/>
                <a:ext cx="2383153" cy="1105687"/>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𝑩</m:t>
                    </m:r>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solidFill>
                                  <a:schemeClr val="bg1"/>
                                </a:solidFill>
                                <a:effectLst/>
                                <a:latin typeface="Cambria Math"/>
                                <a:cs typeface="Arial" panose="020B0604020202020204" pitchFamily="34" charset="0"/>
                              </a:rPr>
                            </m:ctrlPr>
                          </m:fPr>
                          <m:num>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num>
                          <m:den>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den>
                        </m:f>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987891" y="4360752"/>
                <a:ext cx="2383153" cy="1105687"/>
              </a:xfrm>
              <a:prstGeom prst="rect">
                <a:avLst/>
              </a:prstGeom>
              <a:blipFill>
                <a:blip r:embed="rId8"/>
                <a:stretch>
                  <a:fillRect r="-9463" b="-87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890886" y="4516463"/>
                <a:ext cx="2260299"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𝑨</m:t>
                    </m:r>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7890886" y="4516463"/>
                <a:ext cx="2260299" cy="769441"/>
              </a:xfrm>
              <a:prstGeom prst="rect">
                <a:avLst/>
              </a:prstGeom>
              <a:blipFill>
                <a:blip r:embed="rId9"/>
                <a:stretch>
                  <a:fillRect t="-19048" r="-9973"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960792" y="4483111"/>
                <a:ext cx="2662652"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𝑪</m:t>
                    </m:r>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3960792" y="4483111"/>
                <a:ext cx="2662652" cy="769441"/>
              </a:xfrm>
              <a:prstGeom prst="rect">
                <a:avLst/>
              </a:prstGeom>
              <a:blipFill>
                <a:blip r:embed="rId10"/>
                <a:stretch>
                  <a:fillRect t="-18110" r="-8467"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927468" y="4470093"/>
                <a:ext cx="2851806"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𝑫</m:t>
                      </m:r>
                      <m:d>
                        <m:dPr>
                          <m:ctrlPr>
                            <a:rPr lang="vi-VN" b="1" i="1">
                              <a:solidFill>
                                <a:schemeClr val="bg1"/>
                              </a:solidFill>
                              <a:latin typeface="Cambria Math"/>
                            </a:rPr>
                          </m:ctrlPr>
                        </m:dPr>
                        <m:e>
                          <m:r>
                            <a:rPr lang="vi-VN" b="0" i="0">
                              <a:solidFill>
                                <a:schemeClr val="bg1"/>
                              </a:solidFill>
                              <a:latin typeface="Cambria Math" panose="02040503050406030204" pitchFamily="18" charset="0"/>
                            </a:rPr>
                            <m:t>−1;−3</m:t>
                          </m:r>
                        </m:e>
                      </m:d>
                    </m:oMath>
                  </m:oMathPara>
                </a14:m>
                <a:endParaRPr lang="vi-VN"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9927468" y="4470093"/>
                <a:ext cx="2851806" cy="754053"/>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067983" y="6792973"/>
                <a:ext cx="18357224" cy="4722062"/>
              </a:xfrm>
              <a:prstGeom prst="rect">
                <a:avLst/>
              </a:prstGeom>
            </p:spPr>
            <p:txBody>
              <a:bodyPr wrap="square">
                <a:spAutoFit/>
              </a:bodyPr>
              <a:lstStyle/>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Ta </a:t>
                </a:r>
                <a:r>
                  <a:rPr lang="en-US" sz="4400" b="1" dirty="0">
                    <a:effectLst/>
                    <a:latin typeface="Arial" panose="020B0604020202020204" pitchFamily="34" charset="0"/>
                    <a:ea typeface="Calibri" panose="020F0502020204030204" pitchFamily="34" charset="0"/>
                    <a:cs typeface="Times New Roman" panose="02020603050405020304" pitchFamily="18" charset="0"/>
                  </a:rPr>
                  <a:t>có</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𝒚</m:t>
                    </m:r>
                    <m:r>
                      <a:rPr lang="vi-VN"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a:ea typeface="Calibri" panose="020F0502020204030204" pitchFamily="34" charset="0"/>
                            <a:cs typeface="Arial" panose="020B0604020202020204" pitchFamily="34" charset="0"/>
                          </a:rPr>
                        </m:ctrlPr>
                      </m:fPr>
                      <m:num>
                        <m:r>
                          <a:rPr lang="vi-VN" sz="4400" b="1" i="1">
                            <a:effectLst/>
                            <a:latin typeface="Cambria Math" panose="02040503050406030204" pitchFamily="18" charset="0"/>
                            <a:ea typeface="Calibri" panose="020F0502020204030204" pitchFamily="34" charset="0"/>
                            <a:cs typeface="Arial" panose="020B0604020202020204" pitchFamily="34" charset="0"/>
                          </a:rPr>
                          <m:t>𝟏</m:t>
                        </m:r>
                      </m:num>
                      <m:den>
                        <m:r>
                          <a:rPr lang="vi-VN" sz="4400" b="1" i="1">
                            <a:effectLst/>
                            <a:latin typeface="Cambria Math" panose="02040503050406030204" pitchFamily="18" charset="0"/>
                            <a:ea typeface="Calibri" panose="020F0502020204030204" pitchFamily="34" charset="0"/>
                            <a:cs typeface="Arial" panose="020B0604020202020204" pitchFamily="34" charset="0"/>
                          </a:rPr>
                          <m:t>𝟑</m:t>
                        </m:r>
                      </m:den>
                    </m:f>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𝑩</m:t>
                    </m:r>
                    <m:d>
                      <m:dPr>
                        <m:ctrlPr>
                          <a:rPr lang="vi-VN" sz="4400" b="1" i="1">
                            <a:effectLst/>
                            <a:latin typeface="Cambria Math"/>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a:ea typeface="Calibri" panose="020F0502020204030204" pitchFamily="34" charset="0"/>
                                <a:cs typeface="Arial" panose="020B0604020202020204" pitchFamily="34" charset="0"/>
                              </a:rPr>
                            </m:ctrlPr>
                          </m:fPr>
                          <m:num>
                            <m:r>
                              <a:rPr lang="vi-VN" sz="4400" b="1" i="1">
                                <a:effectLst/>
                                <a:latin typeface="Cambria Math" panose="02040503050406030204" pitchFamily="18" charset="0"/>
                                <a:ea typeface="Calibri" panose="020F0502020204030204" pitchFamily="34" charset="0"/>
                                <a:cs typeface="Arial" panose="020B0604020202020204" pitchFamily="34" charset="0"/>
                              </a:rPr>
                              <m:t>𝟏</m:t>
                            </m:r>
                          </m:num>
                          <m:den>
                            <m:r>
                              <a:rPr lang="vi-VN" sz="4400" b="1" i="1">
                                <a:effectLst/>
                                <a:latin typeface="Cambria Math" panose="02040503050406030204" pitchFamily="18" charset="0"/>
                                <a:ea typeface="Calibri" panose="020F0502020204030204" pitchFamily="34" charset="0"/>
                                <a:cs typeface="Arial" panose="020B0604020202020204" pitchFamily="34" charset="0"/>
                              </a:rPr>
                              <m:t>𝟑</m:t>
                            </m:r>
                          </m:den>
                        </m:f>
                      </m:e>
                    </m:d>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𝒚</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𝟎</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𝑨</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𝟎</m:t>
                    </m:r>
                    <m:r>
                      <a:rPr lang="vi-VN" sz="4400" b="1" i="1">
                        <a:effectLst/>
                        <a:latin typeface="Cambria Math" panose="02040503050406030204" pitchFamily="18" charset="0"/>
                        <a:ea typeface="Calibri" panose="020F0502020204030204" pitchFamily="34" charset="0"/>
                        <a:cs typeface="Arial" panose="020B0604020202020204" pitchFamily="34" charset="0"/>
                      </a:rPr>
                      <m:t>)</m:t>
                    </m:r>
                  </m:oMath>
                </a14:m>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smtClean="0">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14:m>
                  <m:oMathPara xmlns:m="http://schemas.openxmlformats.org/officeDocument/2006/math">
                    <m:oMathParaPr>
                      <m:jc m:val="left"/>
                    </m:oMathParaPr>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𝒚</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𝑪</m:t>
                      </m:r>
                      <m:d>
                        <m:dPr>
                          <m:ctrlPr>
                            <a:rPr lang="vi-VN" sz="4400" b="1" i="1">
                              <a:effectLst/>
                              <a:latin typeface="Cambria Math"/>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oMath>
                  </m:oMathPara>
                </a14:m>
                <a:endParaRPr lang="vi-VN" sz="4400" b="1" i="1" dirty="0" smtClean="0">
                  <a:effectLst/>
                  <a:latin typeface="Cambria Math" panose="02040503050406030204" pitchFamily="18" charset="0"/>
                  <a:ea typeface="Calibri" panose="020F0502020204030204" pitchFamily="34" charset="0"/>
                  <a:cs typeface="Arial" panose="020B0604020202020204" pitchFamily="34" charset="0"/>
                </a:endParaRPr>
              </a:p>
              <a:p>
                <a:pPr marL="899795" indent="-457200">
                  <a:spcBef>
                    <a:spcPts val="200"/>
                  </a:spcBef>
                  <a:spcAft>
                    <a:spcPts val="200"/>
                  </a:spcAft>
                </a:pP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𝒚</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𝑫</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vi-VN" sz="4400" b="1" dirty="0">
                    <a:effectLst/>
                    <a:latin typeface="Arial" panose="020B0604020202020204" pitchFamily="34" charset="0"/>
                    <a:ea typeface="Calibri" panose="020F0502020204030204" pitchFamily="34" charset="0"/>
                    <a:cs typeface="Times New Roman" panose="02020603050405020304" pitchFamily="18" charset="0"/>
                  </a:rPr>
                  <a:t>Do vậy điểm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𝑪</m:t>
                    </m:r>
                  </m:oMath>
                </a14:m>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vi-VN" sz="4400" b="1" dirty="0">
                    <a:effectLst/>
                    <a:latin typeface="Arial" panose="020B0604020202020204" pitchFamily="34" charset="0"/>
                    <a:ea typeface="Calibri" panose="020F0502020204030204" pitchFamily="34" charset="0"/>
                    <a:cs typeface="Times New Roman" panose="02020603050405020304" pitchFamily="18" charset="0"/>
                  </a:rPr>
                  <a:t>không thuộc đồ thị hàm số đã cho.</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067983" y="6792973"/>
                <a:ext cx="18357224" cy="4722062"/>
              </a:xfrm>
              <a:prstGeom prst="rect">
                <a:avLst/>
              </a:prstGeom>
              <a:blipFill>
                <a:blip r:embed="rId12"/>
                <a:stretch>
                  <a:fillRect t="-2968" b="-4774"/>
                </a:stretch>
              </a:blipFill>
            </p:spPr>
            <p:txBody>
              <a:bodyPr/>
              <a:lstStyle/>
              <a:p>
                <a:r>
                  <a:rPr lang="vi-VN">
                    <a:noFill/>
                  </a:rPr>
                  <a:t> </a:t>
                </a:r>
              </a:p>
            </p:txBody>
          </p:sp>
        </mc:Fallback>
      </mc:AlternateContent>
    </p:spTree>
    <p:extLst>
      <p:ext uri="{BB962C8B-B14F-4D97-AF65-F5344CB8AC3E}">
        <p14:creationId xmlns:p14="http://schemas.microsoft.com/office/powerpoint/2010/main" val="2044308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barn(inVertical)">
                                      <p:cBhvr>
                                        <p:cTn id="44" dur="500"/>
                                        <p:tgtEl>
                                          <p:spTgt spid="13">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barn(inVertical)">
                                      <p:cBhvr>
                                        <p:cTn id="47" dur="500"/>
                                        <p:tgtEl>
                                          <p:spTgt spid="1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Effect transition="in" filter="barn(inVertical)">
                                      <p:cBhvr>
                                        <p:cTn id="52" dur="500"/>
                                        <p:tgtEl>
                                          <p:spTgt spid="1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
                                            <p:txEl>
                                              <p:pRg st="3" end="3"/>
                                            </p:txEl>
                                          </p:spTgt>
                                        </p:tgtEl>
                                        <p:attrNameLst>
                                          <p:attrName>style.visibility</p:attrName>
                                        </p:attrNameLst>
                                      </p:cBhvr>
                                      <p:to>
                                        <p:strVal val="visible"/>
                                      </p:to>
                                    </p:set>
                                    <p:animEffect transition="in" filter="barn(inVertical)">
                                      <p:cBhvr>
                                        <p:cTn id="57" dur="500"/>
                                        <p:tgtEl>
                                          <p:spTgt spid="1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3">
                                            <p:txEl>
                                              <p:pRg st="4" end="4"/>
                                            </p:txEl>
                                          </p:spTgt>
                                        </p:tgtEl>
                                        <p:attrNameLst>
                                          <p:attrName>style.visibility</p:attrName>
                                        </p:attrNameLst>
                                      </p:cBhvr>
                                      <p:to>
                                        <p:strVal val="visible"/>
                                      </p:to>
                                    </p:set>
                                    <p:animEffect transition="in" filter="barn(inVertical)">
                                      <p:cBhvr>
                                        <p:cTn id="62" dur="500"/>
                                        <p:tgtEl>
                                          <p:spTgt spid="1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Effect transition="in" filter="barn(inVertical)">
                                      <p:cBhvr>
                                        <p:cTn id="67" dur="500"/>
                                        <p:tgtEl>
                                          <p:spTgt spid="1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barn(inVertical)">
                                      <p:cBhvr>
                                        <p:cTn id="7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3" grpId="0"/>
      <p:bldP spid="5" grpId="0"/>
      <p:bldP spid="7"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8543618" y="5566053"/>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7</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1299"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446450" y="3350541"/>
                <a:ext cx="22375156" cy="1602683"/>
              </a:xfrm>
              <a:prstGeom prst="rect">
                <a:avLst/>
              </a:prstGeom>
            </p:spPr>
            <p:txBody>
              <a:bodyPr wrap="square">
                <a:spAutoFit/>
              </a:bodyPr>
              <a:lstStyle/>
              <a:p>
                <a:r>
                  <a:rPr lang="vi-VN" sz="4400" b="1" dirty="0">
                    <a:latin typeface="Arial" panose="020B0604020202020204" pitchFamily="34" charset="0"/>
                    <a:ea typeface="Calibri" panose="020F0502020204030204" pitchFamily="34" charset="0"/>
                  </a:rPr>
                  <a:t>Cho hàm số</a:t>
                </a:r>
                <a:r>
                  <a:rPr lang="vi-VN" sz="4400" b="1" dirty="0" smtClean="0">
                    <a:latin typeface="Arial" panose="020B0604020202020204" pitchFamily="34" charset="0"/>
                    <a:ea typeface="Calibri" panose="020F050202020403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𝒚</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𝒙</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a:cs typeface="Arial" panose="020B0604020202020204" pitchFamily="34" charset="0"/>
                          </a:rPr>
                        </m:ctrlPr>
                      </m:dPr>
                      <m:e>
                        <m:eqArr>
                          <m:eqArrPr>
                            <m:ctrlPr>
                              <a:rPr lang="vi-VN" sz="4400" b="1" i="1">
                                <a:effectLst/>
                                <a:latin typeface="Cambria Math"/>
                                <a:cs typeface="Arial" panose="020B0604020202020204" pitchFamily="34" charset="0"/>
                              </a:rPr>
                            </m:ctrlPr>
                          </m:eqArrPr>
                          <m:e>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m:rPr>
                                <m:nor/>
                              </m:rPr>
                              <a:rPr lang="vi-VN" sz="4400" b="1">
                                <a:effectLst/>
                                <a:latin typeface="Arial" panose="020B0604020202020204" pitchFamily="34" charset="0"/>
                                <a:ea typeface="Calibri" panose="020F0502020204030204" pitchFamily="34" charset="0"/>
                              </a:rPr>
                              <m:t>  </m:t>
                            </m:r>
                            <m:r>
                              <m:rPr>
                                <m:nor/>
                              </m:rPr>
                              <a:rPr lang="vi-VN" sz="4400" b="1">
                                <a:effectLst/>
                                <a:latin typeface="Arial" panose="020B0604020202020204" pitchFamily="34" charset="0"/>
                                <a:ea typeface="Calibri" panose="020F0502020204030204" pitchFamily="34" charset="0"/>
                              </a:rPr>
                              <m:t>khi</m:t>
                            </m:r>
                            <m:r>
                              <m:rPr>
                                <m:nor/>
                              </m:rPr>
                              <a:rPr lang="vi-VN" sz="4400" b="1">
                                <a:effectLst/>
                                <a:latin typeface="Arial" panose="020B0604020202020204" pitchFamily="34" charset="0"/>
                                <a:ea typeface="Calibri" panose="020F0502020204030204" pitchFamily="34" charset="0"/>
                              </a:rPr>
                              <m:t> </m:t>
                            </m:r>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&gt;</m:t>
                            </m:r>
                            <m:r>
                              <a:rPr lang="vi-VN" sz="4400" b="1" i="1">
                                <a:effectLst/>
                                <a:latin typeface="Cambria Math" panose="02040503050406030204" pitchFamily="18" charset="0"/>
                                <a:ea typeface="Calibri" panose="020F0502020204030204" pitchFamily="34" charset="0"/>
                                <a:cs typeface="Arial" panose="020B0604020202020204" pitchFamily="34" charset="0"/>
                              </a:rPr>
                              <m:t>𝟎</m:t>
                            </m:r>
                          </m:e>
                          <m:e>
                            <m:r>
                              <a:rPr lang="vi-VN" sz="4400" b="1" i="1">
                                <a:effectLst/>
                                <a:latin typeface="Cambria Math" panose="02040503050406030204" pitchFamily="18" charset="0"/>
                                <a:ea typeface="Calibri" panose="020F0502020204030204" pitchFamily="34" charset="0"/>
                                <a:cs typeface="Arial" panose="020B0604020202020204" pitchFamily="34" charset="0"/>
                              </a:rPr>
                              <m:t>𝟑</m:t>
                            </m:r>
                            <m:sSup>
                              <m:sSupPr>
                                <m:ctrlPr>
                                  <a:rPr lang="vi-VN" sz="4400" b="1" i="1">
                                    <a:effectLst/>
                                    <a:latin typeface="Cambria Math"/>
                                    <a:cs typeface="Arial" panose="020B0604020202020204" pitchFamily="34" charset="0"/>
                                  </a:rPr>
                                </m:ctrlPr>
                              </m:sSupPr>
                              <m:e>
                                <m:r>
                                  <a:rPr lang="vi-VN" sz="4400" b="1" i="1">
                                    <a:effectLst/>
                                    <a:latin typeface="Cambria Math" panose="02040503050406030204" pitchFamily="18" charset="0"/>
                                    <a:ea typeface="Calibri" panose="020F0502020204030204" pitchFamily="34" charset="0"/>
                                    <a:cs typeface="Arial" panose="020B0604020202020204" pitchFamily="34" charset="0"/>
                                  </a:rPr>
                                  <m:t>𝒙</m:t>
                                </m:r>
                              </m:e>
                              <m:sup>
                                <m:r>
                                  <a:rPr lang="vi-VN" sz="4400" b="1" i="1">
                                    <a:effectLst/>
                                    <a:latin typeface="Cambria Math" panose="02040503050406030204" pitchFamily="18" charset="0"/>
                                    <a:ea typeface="Calibri" panose="020F0502020204030204" pitchFamily="34" charset="0"/>
                                    <a:cs typeface="Arial" panose="020B0604020202020204" pitchFamily="34" charset="0"/>
                                  </a:rPr>
                                  <m:t>𝟐</m:t>
                                </m:r>
                              </m:sup>
                            </m:sSup>
                            <m:r>
                              <m:rPr>
                                <m:nor/>
                              </m:rPr>
                              <a:rPr lang="vi-VN" sz="4400" b="1">
                                <a:effectLst/>
                                <a:latin typeface="Arial" panose="020B0604020202020204" pitchFamily="34" charset="0"/>
                                <a:ea typeface="Calibri" panose="020F0502020204030204" pitchFamily="34" charset="0"/>
                              </a:rPr>
                              <m:t>     </m:t>
                            </m:r>
                            <m:r>
                              <m:rPr>
                                <m:nor/>
                              </m:rPr>
                              <a:rPr lang="vi-VN" sz="4400" b="1">
                                <a:effectLst/>
                                <a:latin typeface="Arial" panose="020B0604020202020204" pitchFamily="34" charset="0"/>
                                <a:ea typeface="Calibri" panose="020F0502020204030204" pitchFamily="34" charset="0"/>
                              </a:rPr>
                              <m:t>khi</m:t>
                            </m:r>
                            <m:r>
                              <m:rPr>
                                <m:nor/>
                              </m:rPr>
                              <a:rPr lang="vi-VN" sz="4400" b="1">
                                <a:effectLst/>
                                <a:latin typeface="Arial" panose="020B0604020202020204" pitchFamily="34" charset="0"/>
                                <a:ea typeface="Calibri" panose="020F0502020204030204" pitchFamily="34" charset="0"/>
                              </a:rPr>
                              <m:t> </m:t>
                            </m:r>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𝟎</m:t>
                            </m:r>
                          </m:e>
                        </m:eqArr>
                      </m:e>
                    </m:d>
                  </m:oMath>
                </a14:m>
                <a:r>
                  <a:rPr lang="vi-VN" sz="4400" b="1" dirty="0">
                    <a:effectLst/>
                    <a:latin typeface="Arial" panose="020B0604020202020204" pitchFamily="34" charset="0"/>
                    <a:ea typeface="Calibri" panose="020F0502020204030204" pitchFamily="34" charset="0"/>
                  </a:rPr>
                  <a:t>. Giá trị của biểu thức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𝑷</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oMath>
                </a14:m>
                <a:r>
                  <a:rPr lang="vi-VN" sz="4400" b="1" dirty="0">
                    <a:effectLst/>
                    <a:latin typeface="Arial" panose="020B0604020202020204" pitchFamily="34" charset="0"/>
                    <a:ea typeface="Calibri" panose="020F0502020204030204" pitchFamily="34" charset="0"/>
                  </a:rPr>
                  <a:t> là:</a:t>
                </a:r>
                <a:endParaRPr lang="vi-VN" dirty="0"/>
              </a:p>
            </p:txBody>
          </p:sp>
        </mc:Choice>
        <mc:Fallback xmlns="">
          <p:sp>
            <p:nvSpPr>
              <p:cNvPr id="2" name="Rectangle 1"/>
              <p:cNvSpPr>
                <a:spLocks noRot="1" noChangeAspect="1" noMove="1" noResize="1" noEditPoints="1" noAdjustHandles="1" noChangeArrowheads="1" noChangeShapeType="1" noTextEdit="1"/>
              </p:cNvSpPr>
              <p:nvPr/>
            </p:nvSpPr>
            <p:spPr>
              <a:xfrm>
                <a:off x="1446450" y="3350541"/>
                <a:ext cx="22375156" cy="1602683"/>
              </a:xfrm>
              <a:prstGeom prst="rect">
                <a:avLst/>
              </a:prstGeom>
              <a:blipFill>
                <a:blip r:embed="rId7"/>
                <a:stretch>
                  <a:fillRect l="-109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42553" y="5682471"/>
                <a:ext cx="1101584" cy="769441"/>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vi-VN"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𝟐</m:t>
                    </m:r>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142553" y="5682471"/>
                <a:ext cx="1101584" cy="769441"/>
              </a:xfrm>
              <a:prstGeom prst="rect">
                <a:avLst/>
              </a:prstGeom>
              <a:blipFill>
                <a:blip r:embed="rId8"/>
                <a:stretch>
                  <a:fillRect t="-18254" r="-21547"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085901" y="5663915"/>
                <a:ext cx="679994" cy="769441"/>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𝟎</m:t>
                    </m:r>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085901" y="5663915"/>
                <a:ext cx="679994" cy="769441"/>
              </a:xfrm>
              <a:prstGeom prst="rect">
                <a:avLst/>
              </a:prstGeom>
              <a:blipFill>
                <a:blip r:embed="rId9"/>
                <a:stretch>
                  <a:fillRect t="-18254" r="-3571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4200364" y="5681599"/>
                <a:ext cx="679994" cy="769441"/>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𝟏</m:t>
                    </m:r>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4200364" y="5681599"/>
                <a:ext cx="679994" cy="769441"/>
              </a:xfrm>
              <a:prstGeom prst="rect">
                <a:avLst/>
              </a:prstGeom>
              <a:blipFill>
                <a:blip r:embed="rId10"/>
                <a:stretch>
                  <a:fillRect t="-18254" r="-3571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973666" y="5712411"/>
                <a:ext cx="679994" cy="769441"/>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𝟒</m:t>
                    </m:r>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9973666" y="5712411"/>
                <a:ext cx="679994" cy="769441"/>
              </a:xfrm>
              <a:prstGeom prst="rect">
                <a:avLst/>
              </a:prstGeom>
              <a:blipFill>
                <a:blip r:embed="rId11"/>
                <a:stretch>
                  <a:fillRect t="-18254" r="-36036"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191548" y="8285754"/>
                <a:ext cx="12192000" cy="2241576"/>
              </a:xfrm>
              <a:prstGeom prst="rect">
                <a:avLst/>
              </a:prstGeom>
            </p:spPr>
            <p:txBody>
              <a:bodyPr>
                <a:spAutoFit/>
              </a:bodyPr>
              <a:lstStyle/>
              <a:p>
                <a:pPr marL="899795" indent="-457200" algn="just">
                  <a:spcBef>
                    <a:spcPts val="200"/>
                  </a:spcBef>
                  <a:spcAft>
                    <a:spcPts val="200"/>
                  </a:spcAft>
                </a:pP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400" b="1" i="1">
                            <a:effectLst/>
                            <a:latin typeface="Cambria Math"/>
                            <a:ea typeface="Calibri" panose="020F0502020204030204" pitchFamily="34" charset="0"/>
                            <a:cs typeface="Arial" panose="020B0604020202020204" pitchFamily="34" charset="0"/>
                          </a:rPr>
                        </m:ctrlPr>
                      </m:sSupPr>
                      <m:e>
                        <m:d>
                          <m:dPr>
                            <m:ctrlPr>
                              <a:rPr lang="vi-VN" sz="4400" b="1" i="1">
                                <a:effectLst/>
                                <a:latin typeface="Cambria Math"/>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e>
                      <m:sup>
                        <m:r>
                          <a:rPr lang="vi-VN" sz="4400" b="1" i="1">
                            <a:effectLst/>
                            <a:latin typeface="Cambria Math" panose="02040503050406030204" pitchFamily="18" charset="0"/>
                            <a:ea typeface="Calibri" panose="020F0502020204030204" pitchFamily="34" charset="0"/>
                            <a:cs typeface="Arial" panose="020B0604020202020204" pitchFamily="34" charset="0"/>
                          </a:rPr>
                          <m:t>𝟐</m:t>
                        </m:r>
                      </m:sup>
                    </m:sSup>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r>
                  <a:rPr lang="vi-VN" sz="4400" b="1" dirty="0">
                    <a:effectLst/>
                    <a:latin typeface="Arial" panose="020B0604020202020204" pitchFamily="34" charset="0"/>
                    <a:ea typeface="Calibri" panose="020F0502020204030204" pitchFamily="34" charset="0"/>
                    <a:cs typeface="Times New Roman" panose="02020603050405020304" pitchFamily="18" charset="0"/>
                  </a:rPr>
                  <a:t>Vậy</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𝑷</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𝟒</m:t>
                    </m:r>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191548" y="8285754"/>
                <a:ext cx="12192000" cy="2241576"/>
              </a:xfrm>
              <a:prstGeom prst="rect">
                <a:avLst/>
              </a:prstGeom>
              <a:blipFill>
                <a:blip r:embed="rId12"/>
                <a:stretch>
                  <a:fillRect t="-5707" b="-11141"/>
                </a:stretch>
              </a:blipFill>
            </p:spPr>
            <p:txBody>
              <a:bodyPr/>
              <a:lstStyle/>
              <a:p>
                <a:r>
                  <a:rPr lang="vi-VN">
                    <a:noFill/>
                  </a:rPr>
                  <a:t> </a:t>
                </a:r>
              </a:p>
            </p:txBody>
          </p:sp>
        </mc:Fallback>
      </mc:AlternateContent>
    </p:spTree>
    <p:extLst>
      <p:ext uri="{BB962C8B-B14F-4D97-AF65-F5344CB8AC3E}">
        <p14:creationId xmlns:p14="http://schemas.microsoft.com/office/powerpoint/2010/main" val="2198980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animEffect transition="in" filter="barn(inVertical)">
                                      <p:cBhvr>
                                        <p:cTn id="54" dur="500"/>
                                        <p:tgtEl>
                                          <p:spTgt spid="1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barn(inVertical)">
                                      <p:cBhvr>
                                        <p:cTn id="5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648436" y="5875833"/>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343042" y="7487673"/>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8687054" y="606595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nvGrpSpPr>
          <p:cNvPr id="41" name="Group 40"/>
          <p:cNvGrpSpPr/>
          <p:nvPr/>
        </p:nvGrpSpPr>
        <p:grpSpPr>
          <a:xfrm>
            <a:off x="406696" y="2971607"/>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8</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188427" y="8965"/>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439042" y="8481207"/>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143183988"/>
              </p:ext>
            </p:extLst>
          </p:nvPr>
        </p:nvGraphicFramePr>
        <p:xfrm>
          <a:off x="5270642" y="3228286"/>
          <a:ext cx="914400" cy="198438"/>
        </p:xfrm>
        <a:graphic>
          <a:graphicData uri="http://schemas.openxmlformats.org/presentationml/2006/ole">
            <mc:AlternateContent xmlns:mc="http://schemas.openxmlformats.org/markup-compatibility/2006">
              <mc:Choice xmlns:v="urn:schemas-microsoft-com:vml" Requires="v">
                <p:oleObj spid="_x0000_s12323"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270642" y="3228286"/>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8085711" y="219741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810674" y="217864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953436" y="4028554"/>
                <a:ext cx="13095252" cy="1292662"/>
              </a:xfrm>
              <a:prstGeom prst="rect">
                <a:avLst/>
              </a:prstGeom>
            </p:spPr>
            <p:txBody>
              <a:bodyPr wrap="none">
                <a:spAutoFit/>
              </a:bodyPr>
              <a:lstStyle/>
              <a:p>
                <a:r>
                  <a:rPr lang="vi-VN" sz="5400" b="1" dirty="0">
                    <a:latin typeface="Arial" panose="020B0604020202020204" pitchFamily="34" charset="0"/>
                    <a:ea typeface="Calibri" panose="020F0502020204030204" pitchFamily="34" charset="0"/>
                  </a:rPr>
                  <a:t> </a:t>
                </a:r>
                <a:r>
                  <a:rPr lang="en-US" sz="5400" b="1" dirty="0">
                    <a:effectLst/>
                    <a:latin typeface="Arial" panose="020B0604020202020204" pitchFamily="34" charset="0"/>
                    <a:ea typeface="Calibri" panose="020F0502020204030204" pitchFamily="34" charset="0"/>
                  </a:rPr>
                  <a:t>Tập xác định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𝑫</m:t>
                    </m:r>
                  </m:oMath>
                </a14:m>
                <a:r>
                  <a:rPr lang="en-US" sz="5400" b="1" dirty="0">
                    <a:effectLst/>
                    <a:latin typeface="Arial" panose="020B0604020202020204" pitchFamily="34" charset="0"/>
                    <a:ea typeface="Calibri" panose="020F0502020204030204" pitchFamily="34" charset="0"/>
                  </a:rPr>
                  <a:t> của hàm số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𝒚</m:t>
                    </m:r>
                    <m:r>
                      <a:rPr lang="en-US" sz="5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5400" b="1" i="1">
                            <a:effectLst/>
                            <a:latin typeface="Cambria Math"/>
                            <a:cs typeface="Arial" panose="020B0604020202020204" pitchFamily="34" charset="0"/>
                          </a:rPr>
                        </m:ctrlPr>
                      </m:fPr>
                      <m:num>
                        <m:r>
                          <a:rPr lang="en-US" sz="5400" b="1" i="1">
                            <a:effectLst/>
                            <a:latin typeface="Cambria Math" panose="02040503050406030204" pitchFamily="18" charset="0"/>
                            <a:ea typeface="Calibri" panose="020F0502020204030204" pitchFamily="34" charset="0"/>
                            <a:cs typeface="Arial" panose="020B0604020202020204" pitchFamily="34" charset="0"/>
                          </a:rPr>
                          <m:t>𝟑</m:t>
                        </m:r>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5400" b="1" i="1">
                            <a:effectLst/>
                            <a:latin typeface="Cambria Math" panose="02040503050406030204" pitchFamily="18" charset="0"/>
                            <a:ea typeface="Calibri" panose="020F0502020204030204" pitchFamily="34" charset="0"/>
                            <a:cs typeface="Arial" panose="020B0604020202020204" pitchFamily="34" charset="0"/>
                          </a:rPr>
                          <m:t>𝟐</m:t>
                        </m:r>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𝟐</m:t>
                        </m:r>
                      </m:den>
                    </m:f>
                  </m:oMath>
                </a14:m>
                <a:r>
                  <a:rPr lang="en-US" sz="5400" b="1" dirty="0">
                    <a:effectLst/>
                    <a:latin typeface="Arial" panose="020B0604020202020204" pitchFamily="34" charset="0"/>
                    <a:ea typeface="Calibri" panose="020F0502020204030204" pitchFamily="34" charset="0"/>
                  </a:rPr>
                  <a:t> là:</a:t>
                </a:r>
                <a:endParaRPr lang="vi-VN" sz="4800" dirty="0"/>
              </a:p>
            </p:txBody>
          </p:sp>
        </mc:Choice>
        <mc:Fallback xmlns="">
          <p:sp>
            <p:nvSpPr>
              <p:cNvPr id="3" name="Rectangle 2"/>
              <p:cNvSpPr>
                <a:spLocks noRot="1" noChangeAspect="1" noMove="1" noResize="1" noEditPoints="1" noAdjustHandles="1" noChangeArrowheads="1" noChangeShapeType="1" noTextEdit="1"/>
              </p:cNvSpPr>
              <p:nvPr/>
            </p:nvSpPr>
            <p:spPr>
              <a:xfrm>
                <a:off x="3953436" y="4028554"/>
                <a:ext cx="13095252" cy="1292662"/>
              </a:xfrm>
              <a:prstGeom prst="rect">
                <a:avLst/>
              </a:prstGeom>
              <a:blipFill>
                <a:blip r:embed="rId7"/>
                <a:stretch>
                  <a:fillRect l="-1071" r="-1536" b="-13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00704" y="6218997"/>
                <a:ext cx="2077043"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ℝ</m:t>
                    </m:r>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200704" y="6218997"/>
                <a:ext cx="2077043" cy="769441"/>
              </a:xfrm>
              <a:prstGeom prst="rect">
                <a:avLst/>
              </a:prstGeom>
              <a:blipFill>
                <a:blip r:embed="rId8"/>
                <a:stretch>
                  <a:fillRect t="-18254" r="-1085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033174" y="6203512"/>
                <a:ext cx="3571042"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8033174" y="6203512"/>
                <a:ext cx="3571042" cy="769441"/>
              </a:xfrm>
              <a:prstGeom prst="rect">
                <a:avLst/>
              </a:prstGeom>
              <a:blipFill>
                <a:blip r:embed="rId9"/>
                <a:stretch>
                  <a:fillRect t="-19048" r="-580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919678" y="6251653"/>
                <a:ext cx="3607654"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3919678" y="6251653"/>
                <a:ext cx="3607654" cy="769441"/>
              </a:xfrm>
              <a:prstGeom prst="rect">
                <a:avLst/>
              </a:prstGeom>
              <a:blipFill>
                <a:blip r:embed="rId10"/>
                <a:stretch>
                  <a:fillRect t="-19048" r="-591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079066" y="6203229"/>
                <a:ext cx="2972417"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ℝ</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0079066" y="6203229"/>
                <a:ext cx="2972417" cy="769441"/>
              </a:xfrm>
              <a:prstGeom prst="rect">
                <a:avLst/>
              </a:prstGeom>
              <a:blipFill>
                <a:blip r:embed="rId11"/>
                <a:stretch>
                  <a:fillRect t="-19048" r="-739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953436" y="8992194"/>
                <a:ext cx="12192000" cy="1497846"/>
              </a:xfrm>
              <a:prstGeom prst="rect">
                <a:avLst/>
              </a:prstGeom>
            </p:spPr>
            <p:txBody>
              <a:bodyPr>
                <a:spAutoFit/>
              </a:bodyPr>
              <a:lstStyle/>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Điều </a:t>
                </a:r>
                <a:r>
                  <a:rPr lang="en-US" sz="4400" b="1" dirty="0">
                    <a:effectLst/>
                    <a:latin typeface="Arial" panose="020B0604020202020204" pitchFamily="34" charset="0"/>
                    <a:ea typeface="Calibri" panose="020F0502020204030204" pitchFamily="34" charset="0"/>
                    <a:cs typeface="Times New Roman" panose="02020603050405020304" pitchFamily="18" charset="0"/>
                  </a:rPr>
                  <a:t>kiện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Times New Roman" panose="02020603050405020304" pitchFamily="18" charset="0"/>
                        <a:cs typeface="Arial" panose="020B0604020202020204" pitchFamily="34" charset="0"/>
                      </a:rPr>
                      <m:t>⇔</m:t>
                    </m:r>
                    <m:r>
                      <a:rPr lang="en-US" sz="4400" b="1" i="1">
                        <a:effectLst/>
                        <a:latin typeface="Cambria Math" panose="02040503050406030204" pitchFamily="18" charset="0"/>
                        <a:ea typeface="Times New Roman" panose="02020603050405020304" pitchFamily="18" charset="0"/>
                        <a:cs typeface="Arial" panose="020B0604020202020204" pitchFamily="34" charset="0"/>
                      </a:rPr>
                      <m:t>𝒙</m:t>
                    </m:r>
                    <m:r>
                      <a:rPr lang="en-US" sz="4400" b="1" i="1">
                        <a:effectLst/>
                        <a:latin typeface="Cambria Math" panose="02040503050406030204" pitchFamily="18" charset="0"/>
                        <a:ea typeface="Times New Roman" panose="02020603050405020304" pitchFamily="18" charset="0"/>
                        <a:cs typeface="Arial" panose="020B0604020202020204" pitchFamily="34" charset="0"/>
                      </a:rPr>
                      <m:t>≠</m:t>
                    </m:r>
                    <m:r>
                      <a:rPr lang="en-US" sz="4400" b="1" i="1">
                        <a:effectLst/>
                        <a:latin typeface="Cambria Math" panose="02040503050406030204" pitchFamily="18" charset="0"/>
                        <a:ea typeface="Times New Roman" panose="02020603050405020304" pitchFamily="18" charset="0"/>
                        <a:cs typeface="Arial" panose="020B0604020202020204" pitchFamily="34" charset="0"/>
                      </a:rPr>
                      <m:t>𝟏</m:t>
                    </m:r>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Tập xác định</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Arial" panose="020B0604020202020204" pitchFamily="34"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𝑫</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ℝ</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953436" y="8992194"/>
                <a:ext cx="12192000" cy="1497846"/>
              </a:xfrm>
              <a:prstGeom prst="rect">
                <a:avLst/>
              </a:prstGeom>
              <a:blipFill>
                <a:blip r:embed="rId12"/>
                <a:stretch>
                  <a:fillRect t="-9350" b="-17073"/>
                </a:stretch>
              </a:blipFill>
            </p:spPr>
            <p:txBody>
              <a:bodyPr/>
              <a:lstStyle/>
              <a:p>
                <a:r>
                  <a:rPr lang="vi-VN">
                    <a:noFill/>
                  </a:rPr>
                  <a:t> </a:t>
                </a:r>
              </a:p>
            </p:txBody>
          </p:sp>
        </mc:Fallback>
      </mc:AlternateContent>
    </p:spTree>
    <p:extLst>
      <p:ext uri="{BB962C8B-B14F-4D97-AF65-F5344CB8AC3E}">
        <p14:creationId xmlns:p14="http://schemas.microsoft.com/office/powerpoint/2010/main" val="395509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barn(inVertical)">
                                      <p:cBhvr>
                                        <p:cTn id="44" dur="500"/>
                                        <p:tgtEl>
                                          <p:spTgt spid="1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animEffect transition="in" filter="barn(inVertical)">
                                      <p:cBhvr>
                                        <p:cTn id="49" dur="500"/>
                                        <p:tgtEl>
                                          <p:spTgt spid="13">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3" grpId="0"/>
      <p:bldP spid="5" grpId="0"/>
      <p:bldP spid="7"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9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3339"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312050" y="3379580"/>
                <a:ext cx="17785950" cy="833113"/>
              </a:xfrm>
              <a:prstGeom prst="rect">
                <a:avLst/>
              </a:prstGeom>
            </p:spPr>
            <p:txBody>
              <a:bodyPr wrap="square">
                <a:spAutoFit/>
              </a:bodyPr>
              <a:lstStyle/>
              <a:p>
                <a:r>
                  <a:rPr lang="fr-FR" sz="4400" b="1" dirty="0">
                    <a:latin typeface="Arial" panose="020B0604020202020204" pitchFamily="34" charset="0"/>
                    <a:ea typeface="Calibri" panose="020F0502020204030204" pitchFamily="34" charset="0"/>
                  </a:rPr>
                  <a:t>Tìm tập xác định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𝑫</m:t>
                    </m:r>
                  </m:oMath>
                </a14:m>
                <a:r>
                  <a:rPr lang="fr-FR" sz="4400" b="1" dirty="0">
                    <a:effectLst/>
                    <a:latin typeface="Arial" panose="020B0604020202020204" pitchFamily="34" charset="0"/>
                    <a:ea typeface="Calibri" panose="020F0502020204030204" pitchFamily="34" charset="0"/>
                  </a:rPr>
                  <a:t> của hàm số</a:t>
                </a:r>
                <a:r>
                  <a:rPr lang="fr-FR" sz="4400" b="1" dirty="0" smtClean="0">
                    <a:effectLst/>
                    <a:latin typeface="Arial" panose="020B0604020202020204" pitchFamily="34" charset="0"/>
                    <a:ea typeface="Calibri" panose="020F0502020204030204" pitchFamily="34"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4400" b="1" i="1">
                            <a:effectLst/>
                            <a:latin typeface="Cambria Math"/>
                            <a:cs typeface="Arial" panose="020B0604020202020204" pitchFamily="34" charset="0"/>
                          </a:rPr>
                        </m:ctrlPr>
                      </m:radPr>
                      <m:deg/>
                      <m:e>
                        <m:r>
                          <a:rPr lang="fr-FR" sz="4400" b="1" i="1">
                            <a:effectLst/>
                            <a:latin typeface="Cambria Math" panose="02040503050406030204" pitchFamily="18" charset="0"/>
                            <a:ea typeface="Calibri" panose="020F0502020204030204" pitchFamily="34" charset="0"/>
                            <a:cs typeface="Arial" panose="020B0604020202020204" pitchFamily="34" charset="0"/>
                          </a:rPr>
                          <m:t>𝟔</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𝟑</m:t>
                        </m:r>
                        <m:r>
                          <a:rPr lang="fr-FR" sz="4400" b="1" i="1">
                            <a:effectLst/>
                            <a:latin typeface="Cambria Math" panose="02040503050406030204" pitchFamily="18" charset="0"/>
                            <a:ea typeface="Calibri" panose="020F0502020204030204" pitchFamily="34" charset="0"/>
                            <a:cs typeface="Arial" panose="020B0604020202020204" pitchFamily="34" charset="0"/>
                          </a:rPr>
                          <m:t>𝒙</m:t>
                        </m:r>
                      </m:e>
                    </m:rad>
                    <m:r>
                      <a:rPr lang="fr-FR" sz="4400" b="1"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4400" b="1" i="1">
                            <a:effectLst/>
                            <a:latin typeface="Cambria Math"/>
                            <a:cs typeface="Arial" panose="020B0604020202020204" pitchFamily="34" charset="0"/>
                          </a:rPr>
                        </m:ctrlPr>
                      </m:radPr>
                      <m:deg/>
                      <m:e>
                        <m:r>
                          <a:rPr lang="fr-FR" sz="4400" b="1" i="1">
                            <a:effectLst/>
                            <a:latin typeface="Cambria Math" panose="02040503050406030204" pitchFamily="18" charset="0"/>
                            <a:ea typeface="Calibri" panose="020F0502020204030204" pitchFamily="34" charset="0"/>
                            <a:cs typeface="Arial" panose="020B0604020202020204" pitchFamily="34" charset="0"/>
                          </a:rPr>
                          <m:t>𝒙</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e>
                    </m:rad>
                  </m:oMath>
                </a14:m>
                <a:r>
                  <a:rPr lang="fr-FR" sz="4400" b="1" dirty="0">
                    <a:effectLst/>
                    <a:latin typeface="Arial" panose="020B0604020202020204" pitchFamily="34" charset="0"/>
                    <a:ea typeface="Calibri" panose="020F0502020204030204" pitchFamily="34" charset="0"/>
                  </a:rPr>
                  <a:t>.</a:t>
                </a:r>
                <a:endParaRPr lang="vi-VN" dirty="0"/>
              </a:p>
            </p:txBody>
          </p:sp>
        </mc:Choice>
        <mc:Fallback xmlns="">
          <p:sp>
            <p:nvSpPr>
              <p:cNvPr id="4" name="Rectangle 3"/>
              <p:cNvSpPr>
                <a:spLocks noRot="1" noChangeAspect="1" noMove="1" noResize="1" noEditPoints="1" noAdjustHandles="1" noChangeArrowheads="1" noChangeShapeType="1" noTextEdit="1"/>
              </p:cNvSpPr>
              <p:nvPr/>
            </p:nvSpPr>
            <p:spPr>
              <a:xfrm>
                <a:off x="4312050" y="3379580"/>
                <a:ext cx="17785950" cy="833113"/>
              </a:xfrm>
              <a:prstGeom prst="rect">
                <a:avLst/>
              </a:prstGeom>
              <a:blipFill>
                <a:blip r:embed="rId7"/>
                <a:stretch>
                  <a:fillRect l="-1371" t="-9489" b="-313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79320" y="5593052"/>
                <a:ext cx="2887906" cy="769441"/>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ctrlPr>
                          <a:rPr lang="vi-VN" sz="4400" b="1" i="1">
                            <a:solidFill>
                              <a:schemeClr val="bg1"/>
                            </a:solidFill>
                            <a:effectLst/>
                            <a:latin typeface="Cambria Math"/>
                            <a:ea typeface="Times New Roman" panose="020206030504050203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779320" y="5593052"/>
                <a:ext cx="2887906" cy="769441"/>
              </a:xfrm>
              <a:prstGeom prst="rect">
                <a:avLst/>
              </a:prstGeom>
              <a:blipFill>
                <a:blip r:embed="rId8"/>
                <a:stretch>
                  <a:fillRect t="-18110" r="-7595"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899947" y="5700494"/>
                <a:ext cx="2814681" cy="769441"/>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vi-VN" sz="4400" b="1" i="1">
                            <a:solidFill>
                              <a:schemeClr val="bg1"/>
                            </a:solidFill>
                            <a:effectLst/>
                            <a:latin typeface="Cambria Math"/>
                            <a:ea typeface="Times New Roman" panose="020206030504050203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7899947" y="5700494"/>
                <a:ext cx="2814681" cy="769441"/>
              </a:xfrm>
              <a:prstGeom prst="rect">
                <a:avLst/>
              </a:prstGeom>
              <a:blipFill>
                <a:blip r:embed="rId9"/>
                <a:stretch>
                  <a:fillRect t="-18254" r="-779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3960792" y="5747149"/>
                <a:ext cx="2971776" cy="769441"/>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vi-VN" sz="4400" b="1" i="1">
                            <a:solidFill>
                              <a:schemeClr val="bg1"/>
                            </a:solidFill>
                            <a:effectLst/>
                            <a:latin typeface="Cambria Math"/>
                            <a:ea typeface="Times New Roman" panose="020206030504050203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𝟑</m:t>
                        </m:r>
                      </m:e>
                    </m:d>
                  </m:oMath>
                </a14:m>
                <a:r>
                  <a:rPr lang="fr-FR" sz="4400" b="1" dirty="0">
                    <a:solidFill>
                      <a:schemeClr val="bg1"/>
                    </a:solidFill>
                    <a:effectLst/>
                    <a:latin typeface="Arial" panose="020B0604020202020204" pitchFamily="34" charset="0"/>
                    <a:ea typeface="Calibri" panose="020F0502020204030204" pitchFamily="34" charset="0"/>
                  </a:rPr>
                  <a:t>.</a:t>
                </a:r>
                <a:r>
                  <a:rPr lang="fr-FR" sz="4400" b="1" dirty="0">
                    <a:solidFill>
                      <a:schemeClr val="bg1"/>
                    </a:solidFill>
                    <a:effectLst/>
                    <a:latin typeface="Arial" panose="020B0604020202020204" pitchFamily="34" charset="0"/>
                    <a:ea typeface="Times New Roman" panose="02020603050405020304" pitchFamily="18" charset="0"/>
                  </a:rPr>
                  <a:t> </a:t>
                </a:r>
                <a:endParaRPr lang="vi-VN"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3960792" y="5747149"/>
                <a:ext cx="2971776" cy="769441"/>
              </a:xfrm>
              <a:prstGeom prst="rect">
                <a:avLst/>
              </a:prstGeom>
              <a:blipFill>
                <a:blip r:embed="rId10"/>
                <a:stretch>
                  <a:fillRect t="-19048" r="-225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9735235" y="5700493"/>
                <a:ext cx="3236271" cy="769441"/>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vi-VN" sz="4400" b="1" i="1">
                            <a:solidFill>
                              <a:schemeClr val="bg1"/>
                            </a:solidFill>
                            <a:effectLst/>
                            <a:latin typeface="Cambria Math"/>
                            <a:ea typeface="Times New Roman" panose="020206030504050203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9735235" y="5700493"/>
                <a:ext cx="3236271" cy="769441"/>
              </a:xfrm>
              <a:prstGeom prst="rect">
                <a:avLst/>
              </a:prstGeom>
              <a:blipFill>
                <a:blip r:embed="rId11"/>
                <a:stretch>
                  <a:fillRect t="-18254" r="-678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886154" y="7926854"/>
                <a:ext cx="12192000" cy="3059492"/>
              </a:xfrm>
              <a:prstGeom prst="rect">
                <a:avLst/>
              </a:prstGeom>
            </p:spPr>
            <p:txBody>
              <a:bodyPr>
                <a:spAutoFit/>
              </a:bodyPr>
              <a:lstStyle/>
              <a:p>
                <a:pPr marL="899795" algn="just">
                  <a:spcBef>
                    <a:spcPts val="200"/>
                  </a:spcBef>
                  <a:spcAft>
                    <a:spcPts val="200"/>
                  </a:spcAft>
                </a:pPr>
                <a:r>
                  <a:rPr lang="fr-FR" sz="4400" b="1" dirty="0" smtClean="0">
                    <a:effectLst/>
                    <a:latin typeface="Arial" panose="020B0604020202020204" pitchFamily="34" charset="0"/>
                  </a:rPr>
                  <a:t>Hàm </a:t>
                </a:r>
                <a:r>
                  <a:rPr lang="fr-FR" sz="4400" b="1" dirty="0">
                    <a:effectLst/>
                    <a:latin typeface="Arial" panose="020B0604020202020204" pitchFamily="34" charset="0"/>
                  </a:rPr>
                  <a:t>số xác định khi và chỉ </a:t>
                </a:r>
                <a:r>
                  <a:rPr lang="fr-FR" sz="4400" b="1" dirty="0" smtClean="0">
                    <a:effectLst/>
                    <a:latin typeface="Arial" panose="020B0604020202020204" pitchFamily="34" charset="0"/>
                  </a:rPr>
                  <a:t>khi</a:t>
                </a:r>
              </a:p>
              <a:p>
                <a:pPr marL="899795" algn="just">
                  <a:spcBef>
                    <a:spcPts val="200"/>
                  </a:spcBef>
                  <a:spcAft>
                    <a:spcPts val="200"/>
                  </a:spcAft>
                </a:pPr>
                <a:r>
                  <a:rPr lang="fr-FR" sz="4400" b="1" dirty="0" smtClean="0">
                    <a:effectLst/>
                    <a:latin typeface="Arial" panose="020B0604020202020204" pitchFamily="34" charset="0"/>
                  </a:rPr>
                  <a:t> </a:t>
                </a:r>
                <a14:m>
                  <m:oMath xmlns:m="http://schemas.openxmlformats.org/officeDocument/2006/math">
                    <m:d>
                      <m:dPr>
                        <m:begChr m:val="{"/>
                        <m:endChr m:val=""/>
                        <m:ctrlPr>
                          <a:rPr lang="vi-VN" sz="4400" b="1" i="1">
                            <a:effectLst/>
                            <a:latin typeface="Cambria Math"/>
                            <a:cs typeface="Arial" panose="020B0604020202020204" pitchFamily="34" charset="0"/>
                          </a:rPr>
                        </m:ctrlPr>
                      </m:dPr>
                      <m:e>
                        <m:eqArr>
                          <m:eqArrPr>
                            <m:ctrlPr>
                              <a:rPr lang="vi-VN" sz="4400" b="1" i="1">
                                <a:effectLst/>
                                <a:latin typeface="Cambria Math"/>
                                <a:cs typeface="Arial" panose="020B0604020202020204" pitchFamily="34" charset="0"/>
                              </a:rPr>
                            </m:ctrlPr>
                          </m:eqArrPr>
                          <m:e>
                            <m:r>
                              <a:rPr lang="fr-FR" sz="4400" b="1" i="1">
                                <a:effectLst/>
                                <a:latin typeface="Cambria Math" panose="02040503050406030204" pitchFamily="18" charset="0"/>
                                <a:cs typeface="Arial" panose="020B0604020202020204" pitchFamily="34" charset="0"/>
                              </a:rPr>
                              <m:t>𝟔</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𝟑</m:t>
                            </m:r>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𝟎</m:t>
                            </m:r>
                          </m:e>
                          <m:e>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𝟏</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𝟎</m:t>
                            </m:r>
                          </m:e>
                        </m:eqArr>
                      </m:e>
                    </m:d>
                    <m:r>
                      <a:rPr lang="fr-FR" sz="4400" b="1" i="1">
                        <a:effectLst/>
                        <a:latin typeface="Cambria Math" panose="02040503050406030204" pitchFamily="18" charset="0"/>
                        <a:cs typeface="Arial" panose="020B0604020202020204" pitchFamily="34" charset="0"/>
                      </a:rPr>
                      <m:t>⇔</m:t>
                    </m:r>
                    <m:d>
                      <m:dPr>
                        <m:begChr m:val="{"/>
                        <m:endChr m:val=""/>
                        <m:ctrlPr>
                          <a:rPr lang="vi-VN" sz="4400" b="1" i="1">
                            <a:effectLst/>
                            <a:latin typeface="Cambria Math"/>
                            <a:cs typeface="Arial" panose="020B0604020202020204" pitchFamily="34" charset="0"/>
                          </a:rPr>
                        </m:ctrlPr>
                      </m:dPr>
                      <m:e>
                        <m:eqArr>
                          <m:eqArrPr>
                            <m:ctrlPr>
                              <a:rPr lang="vi-VN" sz="4400" b="1" i="1">
                                <a:effectLst/>
                                <a:latin typeface="Cambria Math"/>
                                <a:cs typeface="Arial" panose="020B0604020202020204" pitchFamily="34" charset="0"/>
                              </a:rPr>
                            </m:ctrlPr>
                          </m:eqArrPr>
                          <m:e>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𝟐</m:t>
                            </m:r>
                          </m:e>
                          <m:e>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𝟏</m:t>
                            </m:r>
                          </m:e>
                        </m:eqArr>
                      </m:e>
                    </m:d>
                    <m:r>
                      <a:rPr lang="fr-FR" sz="4400" b="1" i="1">
                        <a:effectLst/>
                        <a:latin typeface="Cambria Math" panose="02040503050406030204" pitchFamily="18" charset="0"/>
                        <a:cs typeface="Arial" panose="020B0604020202020204" pitchFamily="34" charset="0"/>
                      </a:rPr>
                      <m:t>.</m:t>
                    </m:r>
                  </m:oMath>
                </a14:m>
                <a:endParaRPr lang="vi-VN" dirty="0">
                  <a:effectLst/>
                </a:endParaRPr>
              </a:p>
              <a:p>
                <a:pPr marL="899795" indent="-457200">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Vậy</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Arial" panose="020B0604020202020204" pitchFamily="34"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𝑫</m:t>
                    </m:r>
                    <m:r>
                      <a:rPr lang="fr-FR"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a:ea typeface="Calibri" panose="020F0502020204030204" pitchFamily="34"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𝟏</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886154" y="7926854"/>
                <a:ext cx="12192000" cy="3059492"/>
              </a:xfrm>
              <a:prstGeom prst="rect">
                <a:avLst/>
              </a:prstGeom>
              <a:blipFill>
                <a:blip r:embed="rId12"/>
                <a:stretch>
                  <a:fillRect t="-4183" b="-7968"/>
                </a:stretch>
              </a:blipFill>
            </p:spPr>
            <p:txBody>
              <a:bodyPr/>
              <a:lstStyle/>
              <a:p>
                <a:r>
                  <a:rPr lang="vi-VN">
                    <a:noFill/>
                  </a:rPr>
                  <a:t> </a:t>
                </a:r>
              </a:p>
            </p:txBody>
          </p:sp>
        </mc:Fallback>
      </mc:AlternateContent>
    </p:spTree>
    <p:extLst>
      <p:ext uri="{BB962C8B-B14F-4D97-AF65-F5344CB8AC3E}">
        <p14:creationId xmlns:p14="http://schemas.microsoft.com/office/powerpoint/2010/main" val="3538224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barn(inVertical)">
                                      <p:cBhvr>
                                        <p:cTn id="44" dur="500"/>
                                        <p:tgtEl>
                                          <p:spTgt spid="21">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animEffect transition="in" filter="barn(inVertical)">
                                      <p:cBhvr>
                                        <p:cTn id="47" dur="500"/>
                                        <p:tgtEl>
                                          <p:spTgt spid="2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1">
                                            <p:txEl>
                                              <p:pRg st="2" end="2"/>
                                            </p:txEl>
                                          </p:spTgt>
                                        </p:tgtEl>
                                        <p:attrNameLst>
                                          <p:attrName>style.visibility</p:attrName>
                                        </p:attrNameLst>
                                      </p:cBhvr>
                                      <p:to>
                                        <p:strVal val="visible"/>
                                      </p:to>
                                    </p:set>
                                    <p:animEffect transition="in" filter="barn(inVertical)">
                                      <p:cBhvr>
                                        <p:cTn id="52" dur="500"/>
                                        <p:tgtEl>
                                          <p:spTgt spid="2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barn(inVertical)">
                                      <p:cBhvr>
                                        <p:cTn id="5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4" grpId="0"/>
      <p:bldP spid="8" grpId="0"/>
      <p:bldP spid="12" grpId="0"/>
      <p:bldP spid="15"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b="1"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b="1"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b="1"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b="1"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14143"/>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497366" y="557950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b="1"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10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6056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p:sp>
        <p:nvSpPr>
          <p:cNvPr id="43" name="Rectangle 42"/>
          <p:cNvSpPr/>
          <p:nvPr/>
        </p:nvSpPr>
        <p:spPr>
          <a:xfrm>
            <a:off x="6295606" y="8015042"/>
            <a:ext cx="12192000" cy="830997"/>
          </a:xfrm>
          <a:prstGeom prst="rect">
            <a:avLst/>
          </a:prstGeom>
        </p:spPr>
        <p:txBody>
          <a:bodyPr>
            <a:spAutoFit/>
          </a:bodyPr>
          <a:lstStyle/>
          <a:p>
            <a:endParaRPr lang="en-US" sz="4800" b="1"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984237682"/>
              </p:ext>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4363"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371044" y="3817692"/>
                <a:ext cx="11198130" cy="1070358"/>
              </a:xfrm>
              <a:prstGeom prst="rect">
                <a:avLst/>
              </a:prstGeom>
            </p:spPr>
            <p:txBody>
              <a:bodyPr wrap="none">
                <a:spAutoFit/>
              </a:bodyPr>
              <a:lstStyle/>
              <a:p>
                <a:r>
                  <a:rPr lang="vi-VN" sz="4400" b="1" dirty="0">
                    <a:latin typeface="Arial" panose="020B0604020202020204" pitchFamily="34" charset="0"/>
                    <a:ea typeface="Calibri" panose="020F0502020204030204" pitchFamily="34" charset="0"/>
                  </a:rPr>
                  <a:t> Tìm tập xác </a:t>
                </a:r>
                <a:r>
                  <a:rPr lang="vi-VN" sz="4400" b="1" dirty="0" smtClean="0">
                    <a:latin typeface="Arial" panose="020B0604020202020204" pitchFamily="34" charset="0"/>
                    <a:ea typeface="Calibri" panose="020F0502020204030204" pitchFamily="34" charset="0"/>
                  </a:rPr>
                  <a:t>định </a:t>
                </a:r>
                <a14:m>
                  <m:oMath xmlns:m="http://schemas.openxmlformats.org/officeDocument/2006/math">
                    <m:r>
                      <m:rPr>
                        <m:nor/>
                      </m:rPr>
                      <a:rPr lang="vi-VN" sz="4400" b="1">
                        <a:latin typeface="Arial" panose="020B0604020202020204" pitchFamily="34" charset="0"/>
                        <a:ea typeface="Calibri" panose="020F0502020204030204" pitchFamily="34" charset="0"/>
                      </a:rPr>
                      <m:t>D</m:t>
                    </m:r>
                  </m:oMath>
                </a14:m>
                <a:r>
                  <a:rPr lang="vi-VN" sz="4400" b="1" dirty="0">
                    <a:latin typeface="Arial" panose="020B0604020202020204" pitchFamily="34" charset="0"/>
                    <a:ea typeface="Times New Roman" panose="02020603050405020304" pitchFamily="18" charset="0"/>
                  </a:rPr>
                  <a:t> </a:t>
                </a:r>
                <a:r>
                  <a:rPr lang="vi-VN" sz="4400" b="1" dirty="0">
                    <a:latin typeface="Arial" panose="020B0604020202020204" pitchFamily="34" charset="0"/>
                    <a:ea typeface="Calibri" panose="020F0502020204030204" pitchFamily="34" charset="0"/>
                  </a:rPr>
                  <a:t>của hàm số </a:t>
                </a:r>
                <a14:m>
                  <m:oMath xmlns:m="http://schemas.openxmlformats.org/officeDocument/2006/math">
                    <m:r>
                      <a:rPr lang="vi-VN" sz="4400" b="1" i="1">
                        <a:latin typeface="Cambria Math" panose="02040503050406030204" pitchFamily="18" charset="0"/>
                        <a:ea typeface="Calibri" panose="020F0502020204030204" pitchFamily="34" charset="0"/>
                        <a:cs typeface="Arial" panose="020B0604020202020204" pitchFamily="34" charset="0"/>
                      </a:rPr>
                      <m:t>𝒚</m:t>
                    </m:r>
                    <m:r>
                      <a:rPr lang="vi-VN" sz="4400" b="1" i="1">
                        <a:latin typeface="Cambria Math" panose="02040503050406030204" pitchFamily="18" charset="0"/>
                        <a:ea typeface="Calibri" panose="020F0502020204030204" pitchFamily="34" charset="0"/>
                        <a:cs typeface="Arial" panose="020B0604020202020204" pitchFamily="34" charset="0"/>
                      </a:rPr>
                      <m:t>=</m:t>
                    </m:r>
                    <m:f>
                      <m:fPr>
                        <m:ctrlPr>
                          <a:rPr lang="vi-VN" sz="4400" b="1" i="1">
                            <a:latin typeface="Cambria Math"/>
                            <a:cs typeface="Arial" panose="020B0604020202020204" pitchFamily="34" charset="0"/>
                          </a:rPr>
                        </m:ctrlPr>
                      </m:fPr>
                      <m:num>
                        <m:r>
                          <a:rPr lang="vi-VN" sz="4400" b="1" i="1">
                            <a:latin typeface="Cambria Math" panose="02040503050406030204" pitchFamily="18" charset="0"/>
                            <a:ea typeface="Calibri" panose="020F0502020204030204" pitchFamily="34" charset="0"/>
                            <a:cs typeface="Arial" panose="020B0604020202020204" pitchFamily="34" charset="0"/>
                          </a:rPr>
                          <m:t>𝟑</m:t>
                        </m:r>
                        <m:r>
                          <a:rPr lang="vi-VN" sz="4400" b="1" i="1">
                            <a:latin typeface="Cambria Math" panose="02040503050406030204" pitchFamily="18" charset="0"/>
                            <a:ea typeface="Calibri" panose="020F0502020204030204" pitchFamily="34" charset="0"/>
                            <a:cs typeface="Arial" panose="020B0604020202020204" pitchFamily="34" charset="0"/>
                          </a:rPr>
                          <m:t>𝒙</m:t>
                        </m:r>
                        <m:r>
                          <a:rPr lang="vi-VN" sz="4400" b="1" i="1">
                            <a:latin typeface="Cambria Math" panose="02040503050406030204" pitchFamily="18" charset="0"/>
                            <a:ea typeface="Calibri" panose="020F0502020204030204" pitchFamily="34" charset="0"/>
                            <a:cs typeface="Arial" panose="020B0604020202020204" pitchFamily="34" charset="0"/>
                          </a:rPr>
                          <m:t>−</m:t>
                        </m:r>
                        <m:r>
                          <a:rPr lang="vi-VN" sz="4400" b="1" i="1">
                            <a:latin typeface="Cambria Math" panose="02040503050406030204" pitchFamily="18" charset="0"/>
                            <a:ea typeface="Calibri" panose="020F0502020204030204" pitchFamily="34" charset="0"/>
                            <a:cs typeface="Arial" panose="020B0604020202020204" pitchFamily="34" charset="0"/>
                          </a:rPr>
                          <m:t>𝟏</m:t>
                        </m:r>
                      </m:num>
                      <m:den>
                        <m:r>
                          <a:rPr lang="vi-VN" sz="4400" b="1" i="1">
                            <a:latin typeface="Cambria Math" panose="02040503050406030204" pitchFamily="18" charset="0"/>
                            <a:ea typeface="Calibri" panose="020F0502020204030204" pitchFamily="34" charset="0"/>
                            <a:cs typeface="Arial" panose="020B0604020202020204" pitchFamily="34" charset="0"/>
                          </a:rPr>
                          <m:t>𝟐</m:t>
                        </m:r>
                        <m:r>
                          <a:rPr lang="vi-VN" sz="4400" b="1" i="1">
                            <a:latin typeface="Cambria Math" panose="02040503050406030204" pitchFamily="18" charset="0"/>
                            <a:ea typeface="Calibri" panose="020F0502020204030204" pitchFamily="34" charset="0"/>
                            <a:cs typeface="Arial" panose="020B0604020202020204" pitchFamily="34" charset="0"/>
                          </a:rPr>
                          <m:t>𝒙</m:t>
                        </m:r>
                        <m:r>
                          <a:rPr lang="vi-VN" sz="4400" b="1" i="1">
                            <a:latin typeface="Cambria Math" panose="02040503050406030204" pitchFamily="18" charset="0"/>
                            <a:ea typeface="Calibri" panose="020F0502020204030204" pitchFamily="34" charset="0"/>
                            <a:cs typeface="Arial" panose="020B0604020202020204" pitchFamily="34" charset="0"/>
                          </a:rPr>
                          <m:t>−</m:t>
                        </m:r>
                        <m:r>
                          <a:rPr lang="vi-VN" sz="4400" b="1" i="1">
                            <a:latin typeface="Cambria Math" panose="02040503050406030204" pitchFamily="18" charset="0"/>
                            <a:ea typeface="Calibri" panose="020F0502020204030204" pitchFamily="34" charset="0"/>
                            <a:cs typeface="Arial" panose="020B0604020202020204" pitchFamily="34" charset="0"/>
                          </a:rPr>
                          <m:t>𝟐</m:t>
                        </m:r>
                      </m:den>
                    </m:f>
                  </m:oMath>
                </a14:m>
                <a:r>
                  <a:rPr lang="vi-VN" sz="4400" b="1" dirty="0" smtClean="0">
                    <a:latin typeface="Arial" panose="020B0604020202020204" pitchFamily="34" charset="0"/>
                    <a:ea typeface="Calibri" panose="020F0502020204030204" pitchFamily="34" charset="0"/>
                  </a:rPr>
                  <a:t>. </a:t>
                </a:r>
                <a:endParaRPr lang="vi-VN" b="1" dirty="0"/>
              </a:p>
            </p:txBody>
          </p:sp>
        </mc:Choice>
        <mc:Fallback xmlns="">
          <p:sp>
            <p:nvSpPr>
              <p:cNvPr id="4" name="Rectangle 3"/>
              <p:cNvSpPr>
                <a:spLocks noRot="1" noChangeAspect="1" noMove="1" noResize="1" noEditPoints="1" noAdjustHandles="1" noChangeArrowheads="1" noChangeShapeType="1" noTextEdit="1"/>
              </p:cNvSpPr>
              <p:nvPr/>
            </p:nvSpPr>
            <p:spPr>
              <a:xfrm>
                <a:off x="4371044" y="3817692"/>
                <a:ext cx="11198130" cy="1070358"/>
              </a:xfrm>
              <a:prstGeom prst="rect">
                <a:avLst/>
              </a:prstGeom>
              <a:blipFill>
                <a:blip r:embed="rId7"/>
                <a:stretch>
                  <a:fillRect l="-762" r="-1306" b="-107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01544" y="5760522"/>
                <a:ext cx="1892056"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vi-VN" b="1" smtClean="0">
                          <a:solidFill>
                            <a:schemeClr val="bg1"/>
                          </a:solidFill>
                        </a:rPr>
                        <m:t>D</m:t>
                      </m:r>
                      <m:r>
                        <a:rPr lang="vi-VN" b="1" i="0">
                          <a:solidFill>
                            <a:schemeClr val="bg1"/>
                          </a:solidFill>
                          <a:latin typeface="Cambria Math" panose="02040503050406030204" pitchFamily="18" charset="0"/>
                        </a:rPr>
                        <m:t>=</m:t>
                      </m:r>
                      <m:r>
                        <a:rPr lang="vi-VN" b="1" i="0">
                          <a:solidFill>
                            <a:schemeClr val="bg1"/>
                          </a:solidFill>
                          <a:latin typeface="Cambria Math" panose="02040503050406030204" pitchFamily="18" charset="0"/>
                        </a:rPr>
                        <m:t>ℝ</m:t>
                      </m:r>
                      <m:r>
                        <a:rPr lang="vi-VN" b="1" i="0">
                          <a:solidFill>
                            <a:schemeClr val="bg1"/>
                          </a:solidFill>
                          <a:latin typeface="Cambria Math" panose="02040503050406030204" pitchFamily="18" charset="0"/>
                        </a:rPr>
                        <m:t>.</m:t>
                      </m:r>
                    </m:oMath>
                  </m:oMathPara>
                </a14:m>
                <a:endParaRPr lang="vi-VN" b="1"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201544" y="5760522"/>
                <a:ext cx="1892056" cy="754053"/>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900969" y="5770977"/>
                <a:ext cx="4582024" cy="769441"/>
              </a:xfrm>
              <a:prstGeom prst="rect">
                <a:avLst/>
              </a:prstGeom>
            </p:spPr>
            <p:txBody>
              <a:bodyPr wrap="none">
                <a:spAutoFit/>
              </a:bodyPr>
              <a:lstStyle/>
              <a:p>
                <a14:m>
                  <m:oMath xmlns:m="http://schemas.openxmlformats.org/officeDocument/2006/math">
                    <m:r>
                      <m:rPr>
                        <m:nor/>
                      </m:rPr>
                      <a:rPr lang="vi-VN" sz="4400" b="1" smtClean="0">
                        <a:solidFill>
                          <a:schemeClr val="bg1"/>
                        </a:solidFill>
                        <a:latin typeface="Arial" panose="020B0604020202020204" pitchFamily="34" charset="0"/>
                        <a:ea typeface="Calibri" panose="020F0502020204030204" pitchFamily="34" charset="0"/>
                      </a:rPr>
                      <m:t>D</m:t>
                    </m:r>
                    <m:r>
                      <a:rPr lang="vi-VN"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a:cs typeface="Arial" panose="020B0604020202020204" pitchFamily="34" charset="0"/>
                          </a:rPr>
                        </m:ctrlPr>
                      </m:dPr>
                      <m:e>
                        <m:r>
                          <a:rPr lang="vi-VN"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vi-VN"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r>
                      <a:rPr lang="vi-VN"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400" b="1" dirty="0">
                    <a:solidFill>
                      <a:schemeClr val="bg1"/>
                    </a:solidFill>
                    <a:effectLst/>
                    <a:latin typeface="Arial" panose="020B0604020202020204" pitchFamily="34" charset="0"/>
                    <a:ea typeface="Calibri" panose="020F0502020204030204" pitchFamily="34" charset="0"/>
                  </a:rPr>
                  <a:t>	</a:t>
                </a:r>
                <a:endParaRPr lang="vi-VN" b="1"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7900969" y="5770977"/>
                <a:ext cx="4582024" cy="769441"/>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3783341" y="5689293"/>
                <a:ext cx="2928238"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vi-VN" b="1" smtClean="0">
                          <a:solidFill>
                            <a:schemeClr val="bg1"/>
                          </a:solidFill>
                        </a:rPr>
                        <m:t>D</m:t>
                      </m:r>
                      <m:r>
                        <a:rPr lang="vi-VN" b="1" i="0">
                          <a:solidFill>
                            <a:schemeClr val="bg1"/>
                          </a:solidFill>
                          <a:latin typeface="Cambria Math" panose="02040503050406030204" pitchFamily="18" charset="0"/>
                        </a:rPr>
                        <m:t>=</m:t>
                      </m:r>
                      <m:r>
                        <a:rPr lang="vi-VN" b="1" i="0">
                          <a:solidFill>
                            <a:schemeClr val="bg1"/>
                          </a:solidFill>
                          <a:latin typeface="Cambria Math" panose="02040503050406030204" pitchFamily="18" charset="0"/>
                        </a:rPr>
                        <m:t>ℝ</m:t>
                      </m:r>
                      <m:r>
                        <a:rPr lang="vi-VN" b="1" i="0">
                          <a:solidFill>
                            <a:schemeClr val="bg1"/>
                          </a:solidFill>
                          <a:latin typeface="Cambria Math" panose="02040503050406030204" pitchFamily="18" charset="0"/>
                        </a:rPr>
                        <m:t>\</m:t>
                      </m:r>
                      <m:d>
                        <m:dPr>
                          <m:begChr m:val="{"/>
                          <m:endChr m:val="}"/>
                          <m:ctrlPr>
                            <a:rPr lang="vi-VN" b="1" i="1">
                              <a:solidFill>
                                <a:schemeClr val="bg1"/>
                              </a:solidFill>
                              <a:latin typeface="Cambria Math"/>
                            </a:rPr>
                          </m:ctrlPr>
                        </m:dPr>
                        <m:e>
                          <m:r>
                            <a:rPr lang="vi-VN" b="1" i="0">
                              <a:solidFill>
                                <a:schemeClr val="bg1"/>
                              </a:solidFill>
                              <a:latin typeface="Cambria Math" panose="02040503050406030204" pitchFamily="18" charset="0"/>
                            </a:rPr>
                            <m:t>𝟏</m:t>
                          </m:r>
                        </m:e>
                      </m:d>
                      <m:r>
                        <a:rPr lang="vi-VN" b="1" i="0">
                          <a:solidFill>
                            <a:schemeClr val="bg1"/>
                          </a:solidFill>
                          <a:latin typeface="Cambria Math" panose="02040503050406030204" pitchFamily="18" charset="0"/>
                        </a:rPr>
                        <m:t>.</m:t>
                      </m:r>
                    </m:oMath>
                  </m:oMathPara>
                </a14:m>
                <a:endParaRPr lang="vi-VN" b="1"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3783341" y="5689293"/>
                <a:ext cx="2928238" cy="754053"/>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9689582" y="5731848"/>
                <a:ext cx="3361241"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vi-VN" b="1" smtClean="0">
                          <a:solidFill>
                            <a:schemeClr val="bg1"/>
                          </a:solidFill>
                        </a:rPr>
                        <m:t>D</m:t>
                      </m:r>
                      <m:r>
                        <a:rPr lang="vi-VN" b="1" i="0">
                          <a:solidFill>
                            <a:schemeClr val="bg1"/>
                          </a:solidFill>
                          <a:latin typeface="Cambria Math" panose="02040503050406030204" pitchFamily="18" charset="0"/>
                        </a:rPr>
                        <m:t>=</m:t>
                      </m:r>
                      <m:d>
                        <m:dPr>
                          <m:begChr m:val="["/>
                          <m:ctrlPr>
                            <a:rPr lang="vi-VN" b="1" i="1">
                              <a:solidFill>
                                <a:schemeClr val="bg1"/>
                              </a:solidFill>
                              <a:latin typeface="Cambria Math"/>
                            </a:rPr>
                          </m:ctrlPr>
                        </m:dPr>
                        <m:e>
                          <m:r>
                            <a:rPr lang="vi-VN" b="1" i="0">
                              <a:solidFill>
                                <a:schemeClr val="bg1"/>
                              </a:solidFill>
                              <a:latin typeface="Cambria Math" panose="02040503050406030204" pitchFamily="18" charset="0"/>
                            </a:rPr>
                            <m:t>𝟏</m:t>
                          </m:r>
                          <m:r>
                            <a:rPr lang="vi-VN" b="1" i="0">
                              <a:solidFill>
                                <a:schemeClr val="bg1"/>
                              </a:solidFill>
                              <a:latin typeface="Cambria Math" panose="02040503050406030204" pitchFamily="18" charset="0"/>
                            </a:rPr>
                            <m:t>;+∞</m:t>
                          </m:r>
                        </m:e>
                      </m:d>
                      <m:r>
                        <a:rPr lang="vi-VN" b="1" i="0">
                          <a:solidFill>
                            <a:schemeClr val="bg1"/>
                          </a:solidFill>
                          <a:latin typeface="Cambria Math" panose="02040503050406030204" pitchFamily="18" charset="0"/>
                        </a:rPr>
                        <m:t>.</m:t>
                      </m:r>
                    </m:oMath>
                  </m:oMathPara>
                </a14:m>
                <a:endParaRPr lang="vi-VN" b="1"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19689582" y="5731848"/>
                <a:ext cx="3361241" cy="754053"/>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962318" y="8701453"/>
                <a:ext cx="12192000" cy="1497846"/>
              </a:xfrm>
              <a:prstGeom prst="rect">
                <a:avLst/>
              </a:prstGeom>
            </p:spPr>
            <p:txBody>
              <a:bodyPr>
                <a:spAutoFit/>
              </a:bodyPr>
              <a:lstStyle/>
              <a:p>
                <a:pPr marL="899795" indent="-457200" algn="just">
                  <a:spcBef>
                    <a:spcPts val="200"/>
                  </a:spcBef>
                  <a:spcAft>
                    <a:spcPts val="200"/>
                  </a:spcAft>
                </a:pP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Hàm </a:t>
                </a:r>
                <a:r>
                  <a:rPr lang="vi-VN" sz="4400" b="1" dirty="0">
                    <a:effectLst/>
                    <a:latin typeface="Arial" panose="020B0604020202020204" pitchFamily="34" charset="0"/>
                    <a:ea typeface="Calibri" panose="020F0502020204030204" pitchFamily="34" charset="0"/>
                    <a:cs typeface="Times New Roman" panose="02020603050405020304" pitchFamily="18" charset="0"/>
                  </a:rPr>
                  <a:t>số xác định khi</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𝟎</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b="1"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r>
                  <a:rPr lang="vi-VN" sz="4400" b="1" dirty="0">
                    <a:effectLst/>
                    <a:latin typeface="Arial" panose="020B0604020202020204" pitchFamily="34" charset="0"/>
                    <a:ea typeface="Calibri" panose="020F0502020204030204" pitchFamily="34" charset="0"/>
                    <a:cs typeface="Times New Roman" panose="02020603050405020304" pitchFamily="18" charset="0"/>
                  </a:rPr>
                  <a:t>Vậy tập xác định của hàm số là</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𝑫</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ℝ</m:t>
                    </m:r>
                    <m:r>
                      <a:rPr lang="vi-VN"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962318" y="8701453"/>
                <a:ext cx="12192000" cy="1497846"/>
              </a:xfrm>
              <a:prstGeom prst="rect">
                <a:avLst/>
              </a:prstGeom>
              <a:blipFill>
                <a:blip r:embed="rId12"/>
                <a:stretch>
                  <a:fillRect t="-9350" b="-17073"/>
                </a:stretch>
              </a:blipFill>
            </p:spPr>
            <p:txBody>
              <a:bodyPr/>
              <a:lstStyle/>
              <a:p>
                <a:r>
                  <a:rPr lang="vi-VN">
                    <a:noFill/>
                  </a:rPr>
                  <a:t> </a:t>
                </a:r>
              </a:p>
            </p:txBody>
          </p:sp>
        </mc:Fallback>
      </mc:AlternateContent>
    </p:spTree>
    <p:extLst>
      <p:ext uri="{BB962C8B-B14F-4D97-AF65-F5344CB8AC3E}">
        <p14:creationId xmlns:p14="http://schemas.microsoft.com/office/powerpoint/2010/main" val="392669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4" grpId="0"/>
      <p:bldP spid="10" grpId="0"/>
      <p:bldP spid="12" grpId="0"/>
      <p:bldP spid="14"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11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5387"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403355" y="3857675"/>
                <a:ext cx="13856229" cy="1001493"/>
              </a:xfrm>
              <a:prstGeom prst="rect">
                <a:avLst/>
              </a:prstGeom>
            </p:spPr>
            <p:txBody>
              <a:bodyPr wrap="none">
                <a:spAutoFit/>
              </a:bodyPr>
              <a:lstStyle/>
              <a:p>
                <a:r>
                  <a:rPr lang="fr-FR" sz="5400" b="1" dirty="0">
                    <a:latin typeface="Arial" panose="020B0604020202020204" pitchFamily="34" charset="0"/>
                    <a:ea typeface="Calibri" panose="020F0502020204030204" pitchFamily="34" charset="0"/>
                  </a:rPr>
                  <a:t>Tìm tập xác định của hàm số</a:t>
                </a:r>
                <a:r>
                  <a:rPr lang="vi-VN" sz="5400" b="1" dirty="0" smtClean="0">
                    <a:latin typeface="Arial" panose="020B0604020202020204" pitchFamily="34" charset="0"/>
                    <a:ea typeface="Calibri" panose="020F0502020204030204" pitchFamily="34" charset="0"/>
                  </a:rPr>
                  <a:t> </a:t>
                </a:r>
                <a14:m>
                  <m:oMath xmlns:m="http://schemas.openxmlformats.org/officeDocument/2006/math">
                    <m:r>
                      <a:rPr lang="fr-FR" sz="5400" b="1" i="1">
                        <a:effectLst/>
                        <a:latin typeface="Cambria Math" panose="02040503050406030204" pitchFamily="18" charset="0"/>
                        <a:ea typeface="Calibri" panose="020F0502020204030204" pitchFamily="34" charset="0"/>
                        <a:cs typeface="Arial" panose="020B0604020202020204" pitchFamily="34" charset="0"/>
                      </a:rPr>
                      <m:t>𝒚</m:t>
                    </m:r>
                    <m:r>
                      <a:rPr lang="fr-FR" sz="5400" b="1"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5400" b="1" i="1">
                            <a:effectLst/>
                            <a:latin typeface="Cambria Math"/>
                            <a:cs typeface="Arial" panose="020B0604020202020204" pitchFamily="34" charset="0"/>
                          </a:rPr>
                        </m:ctrlPr>
                      </m:radPr>
                      <m:deg/>
                      <m:e>
                        <m:r>
                          <a:rPr lang="fr-FR" sz="5400" b="1" i="1">
                            <a:effectLst/>
                            <a:latin typeface="Cambria Math" panose="02040503050406030204" pitchFamily="18" charset="0"/>
                            <a:ea typeface="Calibri" panose="020F0502020204030204" pitchFamily="34" charset="0"/>
                            <a:cs typeface="Arial" panose="020B0604020202020204" pitchFamily="34" charset="0"/>
                          </a:rPr>
                          <m:t>𝟐</m:t>
                        </m:r>
                        <m:r>
                          <a:rPr lang="fr-FR" sz="5400" b="1" i="1">
                            <a:effectLst/>
                            <a:latin typeface="Cambria Math" panose="02040503050406030204" pitchFamily="18" charset="0"/>
                            <a:ea typeface="Calibri" panose="020F0502020204030204" pitchFamily="34" charset="0"/>
                            <a:cs typeface="Arial" panose="020B0604020202020204" pitchFamily="34" charset="0"/>
                          </a:rPr>
                          <m:t>𝒙</m:t>
                        </m:r>
                        <m:r>
                          <a:rPr lang="fr-FR" sz="5400" b="1" i="1">
                            <a:effectLst/>
                            <a:latin typeface="Cambria Math" panose="02040503050406030204" pitchFamily="18" charset="0"/>
                            <a:ea typeface="Calibri" panose="020F0502020204030204" pitchFamily="34" charset="0"/>
                            <a:cs typeface="Arial" panose="020B0604020202020204" pitchFamily="34" charset="0"/>
                          </a:rPr>
                          <m:t>−</m:t>
                        </m:r>
                        <m:r>
                          <a:rPr lang="fr-FR" sz="5400" b="1" i="1">
                            <a:effectLst/>
                            <a:latin typeface="Cambria Math" panose="02040503050406030204" pitchFamily="18" charset="0"/>
                            <a:ea typeface="Calibri" panose="020F0502020204030204" pitchFamily="34" charset="0"/>
                            <a:cs typeface="Arial" panose="020B0604020202020204" pitchFamily="34" charset="0"/>
                          </a:rPr>
                          <m:t>𝟏</m:t>
                        </m:r>
                      </m:e>
                    </m:rad>
                  </m:oMath>
                </a14:m>
                <a:r>
                  <a:rPr lang="vi-VN" sz="5400" b="1" dirty="0">
                    <a:effectLst/>
                    <a:latin typeface="Arial" panose="020B0604020202020204" pitchFamily="34" charset="0"/>
                    <a:ea typeface="Calibri" panose="020F0502020204030204" pitchFamily="34" charset="0"/>
                  </a:rPr>
                  <a:t>.</a:t>
                </a:r>
                <a:endParaRPr lang="vi-VN" sz="4800" dirty="0"/>
              </a:p>
            </p:txBody>
          </p:sp>
        </mc:Choice>
        <mc:Fallback xmlns="">
          <p:sp>
            <p:nvSpPr>
              <p:cNvPr id="2" name="Rectangle 1"/>
              <p:cNvSpPr>
                <a:spLocks noRot="1" noChangeAspect="1" noMove="1" noResize="1" noEditPoints="1" noAdjustHandles="1" noChangeArrowheads="1" noChangeShapeType="1" noTextEdit="1"/>
              </p:cNvSpPr>
              <p:nvPr/>
            </p:nvSpPr>
            <p:spPr>
              <a:xfrm>
                <a:off x="4403355" y="3857675"/>
                <a:ext cx="13856229" cy="1001493"/>
              </a:xfrm>
              <a:prstGeom prst="rect">
                <a:avLst/>
              </a:prstGeom>
              <a:blipFill>
                <a:blip r:embed="rId7"/>
                <a:stretch>
                  <a:fillRect l="-2332" t="-10976" r="-1408" b="-347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82873" y="5807086"/>
                <a:ext cx="1919949" cy="769441"/>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ℝ</m:t>
                    </m:r>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082873" y="5807086"/>
                <a:ext cx="1919949" cy="769441"/>
              </a:xfrm>
              <a:prstGeom prst="rect">
                <a:avLst/>
              </a:prstGeom>
              <a:blipFill>
                <a:blip r:embed="rId8"/>
                <a:stretch>
                  <a:fillRect t="-19048" r="-11746"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955417" y="5567000"/>
                <a:ext cx="4582024" cy="1105687"/>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begChr m:val="["/>
                        <m:ctrlPr>
                          <a:rPr lang="vi-VN" sz="4400" b="1" i="1">
                            <a:solidFill>
                              <a:schemeClr val="bg1"/>
                            </a:solidFill>
                            <a:effectLst/>
                            <a:latin typeface="Cambria Math"/>
                            <a:ea typeface="Times New Roman" panose="02020603050405020304" pitchFamily="18" charset="0"/>
                            <a:cs typeface="Arial" panose="020B0604020202020204" pitchFamily="34" charset="0"/>
                          </a:rPr>
                        </m:ctrlPr>
                      </m:dPr>
                      <m:e>
                        <m:f>
                          <m:fPr>
                            <m:ctrlPr>
                              <a:rPr lang="vi-VN" sz="4400" b="1" i="1">
                                <a:solidFill>
                                  <a:schemeClr val="bg1"/>
                                </a:solidFill>
                                <a:effectLst/>
                                <a:latin typeface="Cambria Math"/>
                                <a:ea typeface="Times New Roman" panose="02020603050405020304" pitchFamily="18" charset="0"/>
                                <a:cs typeface="Arial" panose="020B0604020202020204" pitchFamily="34" charset="0"/>
                              </a:rPr>
                            </m:ctrlPr>
                          </m:fPr>
                          <m:num>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num>
                          <m:den>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d>
                  </m:oMath>
                </a14:m>
                <a:r>
                  <a:rPr lang="fr-FR" sz="4400" b="1" dirty="0">
                    <a:solidFill>
                      <a:schemeClr val="bg1"/>
                    </a:solidFill>
                    <a:effectLst/>
                    <a:latin typeface="Arial" panose="020B0604020202020204" pitchFamily="34" charset="0"/>
                    <a:ea typeface="Calibri" panose="020F0502020204030204" pitchFamily="34" charset="0"/>
                  </a:rPr>
                  <a:t>.</a:t>
                </a:r>
                <a:r>
                  <a:rPr lang="fr-FR" sz="4400" b="1" dirty="0">
                    <a:solidFill>
                      <a:schemeClr val="bg1"/>
                    </a:solidFill>
                    <a:effectLst/>
                    <a:latin typeface="Arial" panose="020B0604020202020204" pitchFamily="34" charset="0"/>
                    <a:ea typeface="Times New Roman" panose="02020603050405020304" pitchFamily="18" charset="0"/>
                  </a:rPr>
                  <a:t>	</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955417" y="5567000"/>
                <a:ext cx="4582024" cy="1105687"/>
              </a:xfrm>
              <a:prstGeom prst="rect">
                <a:avLst/>
              </a:prstGeom>
              <a:blipFill>
                <a:blip r:embed="rId9"/>
                <a:stretch>
                  <a:fillRect b="-87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921425" y="5566999"/>
                <a:ext cx="3538148" cy="1105687"/>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ctrlPr>
                          <a:rPr lang="vi-VN" sz="4400" b="1" i="1">
                            <a:solidFill>
                              <a:schemeClr val="bg1"/>
                            </a:solidFill>
                            <a:latin typeface="Cambria Math"/>
                            <a:ea typeface="Times New Roman" panose="02020603050405020304" pitchFamily="18" charset="0"/>
                            <a:cs typeface="Arial" panose="020B0604020202020204" pitchFamily="34" charset="0"/>
                          </a:rPr>
                        </m:ctrlPr>
                      </m:dPr>
                      <m:e>
                        <m:f>
                          <m:fPr>
                            <m:ctrlPr>
                              <a:rPr lang="vi-VN" sz="4400" b="1" i="1">
                                <a:solidFill>
                                  <a:schemeClr val="bg1"/>
                                </a:solidFill>
                                <a:effectLst/>
                                <a:latin typeface="Cambria Math"/>
                                <a:ea typeface="Times New Roman" panose="02020603050405020304" pitchFamily="18" charset="0"/>
                                <a:cs typeface="Arial" panose="020B0604020202020204" pitchFamily="34" charset="0"/>
                              </a:rPr>
                            </m:ctrlPr>
                          </m:fPr>
                          <m:num>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num>
                          <m:den>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3921425" y="5566999"/>
                <a:ext cx="3538148" cy="1105687"/>
              </a:xfrm>
              <a:prstGeom prst="rect">
                <a:avLst/>
              </a:prstGeom>
              <a:blipFill>
                <a:blip r:embed="rId10"/>
                <a:stretch>
                  <a:fillRect r="-6034" b="-87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127462" y="5409668"/>
                <a:ext cx="3373552" cy="1105687"/>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endChr m:val="]"/>
                        <m:ctrlPr>
                          <a:rPr lang="vi-VN" sz="4400" b="1" i="1">
                            <a:solidFill>
                              <a:schemeClr val="bg1"/>
                            </a:solidFill>
                            <a:latin typeface="Cambria Math"/>
                            <a:ea typeface="Times New Roman" panose="020206030504050203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vi-VN" sz="4400" b="1" i="1">
                                <a:solidFill>
                                  <a:schemeClr val="bg1"/>
                                </a:solidFill>
                                <a:effectLst/>
                                <a:latin typeface="Cambria Math"/>
                                <a:ea typeface="Times New Roman" panose="02020603050405020304" pitchFamily="18" charset="0"/>
                                <a:cs typeface="Arial" panose="020B0604020202020204" pitchFamily="34" charset="0"/>
                              </a:rPr>
                            </m:ctrlPr>
                          </m:fPr>
                          <m:num>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num>
                          <m:den>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den>
                        </m:f>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0127462" y="5409668"/>
                <a:ext cx="3373552" cy="1105687"/>
              </a:xfrm>
              <a:prstGeom prst="rect">
                <a:avLst/>
              </a:prstGeom>
              <a:blipFill>
                <a:blip r:embed="rId11"/>
                <a:stretch>
                  <a:fillRect r="-6510" b="-87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554325" y="8300655"/>
                <a:ext cx="12192000" cy="1067152"/>
              </a:xfrm>
              <a:prstGeom prst="rect">
                <a:avLst/>
              </a:prstGeom>
            </p:spPr>
            <p:txBody>
              <a:bodyPr>
                <a:spAutoFit/>
              </a:bodyPr>
              <a:lstStyle/>
              <a:p>
                <a:pPr marL="899795" indent="-457200">
                  <a:spcBef>
                    <a:spcPts val="200"/>
                  </a:spcBef>
                  <a:spcAft>
                    <a:spcPts val="200"/>
                  </a:spcAft>
                </a:pPr>
                <a:r>
                  <a:rPr lang="nl-NL" sz="4400" b="1" dirty="0" smtClean="0">
                    <a:effectLst/>
                    <a:latin typeface="Arial" panose="020B0604020202020204" pitchFamily="34" charset="0"/>
                    <a:ea typeface="Calibri" panose="020F0502020204030204" pitchFamily="34" charset="0"/>
                    <a:cs typeface="Times New Roman" panose="02020603050405020304" pitchFamily="18" charset="0"/>
                  </a:rPr>
                  <a:t>Để </a:t>
                </a:r>
                <a:r>
                  <a:rPr lang="nl-NL" sz="4400" b="1" dirty="0">
                    <a:effectLst/>
                    <a:latin typeface="Arial" panose="020B0604020202020204" pitchFamily="34" charset="0"/>
                    <a:ea typeface="Calibri" panose="020F0502020204030204" pitchFamily="34" charset="0"/>
                    <a:cs typeface="Times New Roman" panose="02020603050405020304" pitchFamily="18" charset="0"/>
                  </a:rPr>
                  <a:t>hàm số có nghĩa thì</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4400" b="1" i="1">
                        <a:effectLst/>
                        <a:latin typeface="Cambria Math" panose="02040503050406030204" pitchFamily="18" charset="0"/>
                        <a:ea typeface="Calibri" panose="020F0502020204030204" pitchFamily="34" charset="0"/>
                        <a:cs typeface="Arial" panose="020B0604020202020204" pitchFamily="34" charset="0"/>
                      </a:rPr>
                      <m:t>𝟐</m:t>
                    </m:r>
                    <m:r>
                      <a:rPr lang="nl-NL" sz="4400" b="1" i="1">
                        <a:effectLst/>
                        <a:latin typeface="Cambria Math" panose="02040503050406030204" pitchFamily="18" charset="0"/>
                        <a:ea typeface="Calibri" panose="020F0502020204030204" pitchFamily="34" charset="0"/>
                        <a:cs typeface="Arial" panose="020B0604020202020204" pitchFamily="34" charset="0"/>
                      </a:rPr>
                      <m:t>𝒙</m:t>
                    </m:r>
                    <m:r>
                      <a:rPr lang="nl-NL" sz="4400" b="1" i="1">
                        <a:effectLst/>
                        <a:latin typeface="Cambria Math" panose="02040503050406030204" pitchFamily="18" charset="0"/>
                        <a:ea typeface="Calibri" panose="020F0502020204030204" pitchFamily="34" charset="0"/>
                        <a:cs typeface="Arial" panose="020B0604020202020204" pitchFamily="34" charset="0"/>
                      </a:rPr>
                      <m:t>−</m:t>
                    </m:r>
                    <m:r>
                      <a:rPr lang="nl-NL" sz="4400" b="1" i="1">
                        <a:effectLst/>
                        <a:latin typeface="Cambria Math" panose="02040503050406030204" pitchFamily="18" charset="0"/>
                        <a:ea typeface="Calibri" panose="020F0502020204030204" pitchFamily="34" charset="0"/>
                        <a:cs typeface="Arial" panose="020B0604020202020204" pitchFamily="34" charset="0"/>
                      </a:rPr>
                      <m:t>𝟏</m:t>
                    </m:r>
                    <m:r>
                      <a:rPr lang="nl-NL" sz="4400" b="1" i="1">
                        <a:effectLst/>
                        <a:latin typeface="Cambria Math" panose="02040503050406030204" pitchFamily="18" charset="0"/>
                        <a:ea typeface="Calibri" panose="020F0502020204030204" pitchFamily="34" charset="0"/>
                        <a:cs typeface="Arial" panose="020B0604020202020204" pitchFamily="34" charset="0"/>
                      </a:rPr>
                      <m:t>≥</m:t>
                    </m:r>
                    <m:r>
                      <a:rPr lang="nl-NL" sz="4400" b="1" i="1">
                        <a:effectLst/>
                        <a:latin typeface="Cambria Math" panose="02040503050406030204" pitchFamily="18" charset="0"/>
                        <a:ea typeface="Calibri" panose="020F0502020204030204" pitchFamily="34" charset="0"/>
                        <a:cs typeface="Arial" panose="020B0604020202020204" pitchFamily="34" charset="0"/>
                      </a:rPr>
                      <m:t>𝟎</m:t>
                    </m:r>
                    <m:r>
                      <a:rPr lang="nl-NL" sz="4400" b="1" i="1">
                        <a:effectLst/>
                        <a:latin typeface="Cambria Math" panose="02040503050406030204" pitchFamily="18" charset="0"/>
                        <a:ea typeface="Calibri" panose="020F0502020204030204" pitchFamily="34" charset="0"/>
                        <a:cs typeface="Arial" panose="020B0604020202020204" pitchFamily="34" charset="0"/>
                      </a:rPr>
                      <m:t>⇔</m:t>
                    </m:r>
                    <m:r>
                      <a:rPr lang="nl-NL" sz="4400" b="1" i="1">
                        <a:effectLst/>
                        <a:latin typeface="Cambria Math" panose="02040503050406030204" pitchFamily="18" charset="0"/>
                        <a:ea typeface="Calibri" panose="020F0502020204030204" pitchFamily="34" charset="0"/>
                        <a:cs typeface="Arial" panose="020B0604020202020204" pitchFamily="34" charset="0"/>
                      </a:rPr>
                      <m:t>𝒙</m:t>
                    </m:r>
                    <m:r>
                      <a:rPr lang="nl-NL"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a:ea typeface="Calibri" panose="020F0502020204030204" pitchFamily="34" charset="0"/>
                            <a:cs typeface="Arial" panose="020B0604020202020204" pitchFamily="34" charset="0"/>
                          </a:rPr>
                        </m:ctrlPr>
                      </m:fPr>
                      <m:num>
                        <m:r>
                          <a:rPr lang="nl-NL" sz="4400" b="1" i="1">
                            <a:effectLst/>
                            <a:latin typeface="Cambria Math" panose="02040503050406030204" pitchFamily="18" charset="0"/>
                            <a:ea typeface="Calibri" panose="020F0502020204030204" pitchFamily="34" charset="0"/>
                            <a:cs typeface="Arial" panose="020B0604020202020204" pitchFamily="34" charset="0"/>
                          </a:rPr>
                          <m:t>𝟏</m:t>
                        </m:r>
                      </m:num>
                      <m:den>
                        <m:r>
                          <a:rPr lang="nl-NL" sz="4400" b="1" i="1">
                            <a:effectLst/>
                            <a:latin typeface="Cambria Math" panose="02040503050406030204" pitchFamily="18" charset="0"/>
                            <a:ea typeface="Calibri" panose="020F0502020204030204" pitchFamily="34" charset="0"/>
                            <a:cs typeface="Arial" panose="020B0604020202020204" pitchFamily="34" charset="0"/>
                          </a:rPr>
                          <m:t>𝟐</m:t>
                        </m:r>
                      </m:den>
                    </m:f>
                  </m:oMath>
                </a14:m>
                <a:r>
                  <a:rPr lang="nl-NL"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554325" y="8300655"/>
                <a:ext cx="12192000" cy="1067152"/>
              </a:xfrm>
              <a:prstGeom prst="rect">
                <a:avLst/>
              </a:prstGeom>
              <a:blipFill>
                <a:blip r:embed="rId12"/>
                <a:stretch>
                  <a:fillRect r="-200" b="-11429"/>
                </a:stretch>
              </a:blipFill>
            </p:spPr>
            <p:txBody>
              <a:bodyPr/>
              <a:lstStyle/>
              <a:p>
                <a:r>
                  <a:rPr lang="vi-VN">
                    <a:noFill/>
                  </a:rPr>
                  <a:t> </a:t>
                </a:r>
              </a:p>
            </p:txBody>
          </p:sp>
        </mc:Fallback>
      </mc:AlternateContent>
    </p:spTree>
    <p:extLst>
      <p:ext uri="{BB962C8B-B14F-4D97-AF65-F5344CB8AC3E}">
        <p14:creationId xmlns:p14="http://schemas.microsoft.com/office/powerpoint/2010/main" val="277679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barn(inVertical)">
                                      <p:cBhvr>
                                        <p:cTn id="4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12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6411"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067983" y="3646458"/>
                <a:ext cx="13703623" cy="1378519"/>
              </a:xfrm>
              <a:prstGeom prst="rect">
                <a:avLst/>
              </a:prstGeom>
            </p:spPr>
            <p:txBody>
              <a:bodyPr wrap="none">
                <a:spAutoFit/>
              </a:bodyPr>
              <a:lstStyle/>
              <a:p>
                <a:r>
                  <a:rPr lang="en-US" sz="5400" b="1" dirty="0" smtClean="0">
                    <a:latin typeface="Arial" panose="020B0604020202020204" pitchFamily="34" charset="0"/>
                    <a:ea typeface="Calibri" panose="020F0502020204030204" pitchFamily="34" charset="0"/>
                  </a:rPr>
                  <a:t>Tập xác định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𝑫</m:t>
                    </m:r>
                  </m:oMath>
                </a14:m>
                <a:r>
                  <a:rPr lang="en-US" sz="5400" b="1" dirty="0">
                    <a:effectLst/>
                    <a:latin typeface="Arial" panose="020B0604020202020204" pitchFamily="34" charset="0"/>
                    <a:ea typeface="Calibri" panose="020F0502020204030204" pitchFamily="34" charset="0"/>
                  </a:rPr>
                  <a:t> của hàm số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𝒚</m:t>
                    </m:r>
                    <m:r>
                      <a:rPr lang="en-US" sz="5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5400" b="1" i="1">
                            <a:effectLst/>
                            <a:latin typeface="Cambria Math"/>
                            <a:cs typeface="Arial" panose="020B0604020202020204" pitchFamily="34" charset="0"/>
                          </a:rPr>
                        </m:ctrlPr>
                      </m:fPr>
                      <m:num>
                        <m:r>
                          <a:rPr lang="en-US" sz="5400" b="1" i="1">
                            <a:effectLst/>
                            <a:latin typeface="Cambria Math" panose="02040503050406030204" pitchFamily="18" charset="0"/>
                            <a:ea typeface="Calibri" panose="020F0502020204030204" pitchFamily="34" charset="0"/>
                            <a:cs typeface="Arial" panose="020B0604020202020204" pitchFamily="34" charset="0"/>
                          </a:rPr>
                          <m:t>𝟐</m:t>
                        </m:r>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𝟏</m:t>
                        </m:r>
                      </m:num>
                      <m:den>
                        <m:d>
                          <m:dPr>
                            <m:ctrlPr>
                              <a:rPr lang="vi-VN" sz="5400" b="1" i="1">
                                <a:effectLst/>
                                <a:latin typeface="Cambria Math"/>
                                <a:cs typeface="Arial" panose="020B0604020202020204" pitchFamily="34" charset="0"/>
                              </a:rPr>
                            </m:ctrlPr>
                          </m:dPr>
                          <m:e>
                            <m:r>
                              <a:rPr lang="en-US" sz="5400" b="1" i="1">
                                <a:effectLst/>
                                <a:latin typeface="Cambria Math" panose="02040503050406030204" pitchFamily="18" charset="0"/>
                                <a:ea typeface="Calibri" panose="020F0502020204030204" pitchFamily="34" charset="0"/>
                                <a:cs typeface="Arial" panose="020B0604020202020204" pitchFamily="34" charset="0"/>
                              </a:rPr>
                              <m:t>𝟐</m:t>
                            </m:r>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𝟏</m:t>
                            </m:r>
                          </m:e>
                        </m:d>
                        <m:d>
                          <m:dPr>
                            <m:ctrlPr>
                              <a:rPr lang="vi-VN" sz="5400" b="1" i="1">
                                <a:effectLst/>
                                <a:latin typeface="Cambria Math"/>
                                <a:cs typeface="Arial" panose="020B0604020202020204" pitchFamily="34" charset="0"/>
                              </a:rPr>
                            </m:ctrlPr>
                          </m:dPr>
                          <m:e>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𝟑</m:t>
                            </m:r>
                          </m:e>
                        </m:d>
                      </m:den>
                    </m:f>
                  </m:oMath>
                </a14:m>
                <a:endParaRPr lang="vi-VN" sz="4800" dirty="0"/>
              </a:p>
            </p:txBody>
          </p:sp>
        </mc:Choice>
        <mc:Fallback xmlns="">
          <p:sp>
            <p:nvSpPr>
              <p:cNvPr id="2" name="Rectangle 1"/>
              <p:cNvSpPr>
                <a:spLocks noRot="1" noChangeAspect="1" noMove="1" noResize="1" noEditPoints="1" noAdjustHandles="1" noChangeArrowheads="1" noChangeShapeType="1" noTextEdit="1"/>
              </p:cNvSpPr>
              <p:nvPr/>
            </p:nvSpPr>
            <p:spPr>
              <a:xfrm>
                <a:off x="4067983" y="3646458"/>
                <a:ext cx="13703623" cy="1378519"/>
              </a:xfrm>
              <a:prstGeom prst="rect">
                <a:avLst/>
              </a:prstGeom>
              <a:blipFill>
                <a:blip r:embed="rId7"/>
                <a:stretch>
                  <a:fillRect l="-2358" b="-61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94488" y="5803499"/>
                <a:ext cx="3450560"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094488" y="5803499"/>
                <a:ext cx="3450560" cy="769441"/>
              </a:xfrm>
              <a:prstGeom prst="rect">
                <a:avLst/>
              </a:prstGeom>
              <a:blipFill>
                <a:blip r:embed="rId8"/>
                <a:stretch>
                  <a:fillRect t="-18254" r="-618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847236" y="5550670"/>
                <a:ext cx="4582024" cy="1099596"/>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ℝ</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solidFill>
                                  <a:schemeClr val="bg1"/>
                                </a:solidFill>
                                <a:effectLst/>
                                <a:latin typeface="Cambria Math"/>
                                <a:cs typeface="Arial" panose="020B0604020202020204" pitchFamily="34" charset="0"/>
                              </a:rPr>
                            </m:ctrlPr>
                          </m:fPr>
                          <m:num>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num>
                          <m:den>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den>
                        </m:f>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847236" y="5550670"/>
                <a:ext cx="4582024" cy="1099596"/>
              </a:xfrm>
              <a:prstGeom prst="rect">
                <a:avLst/>
              </a:prstGeom>
              <a:blipFill>
                <a:blip r:embed="rId9"/>
                <a:stretch>
                  <a:fillRect b="-10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807798" y="5495792"/>
                <a:ext cx="4582024" cy="1105687"/>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solidFill>
                                  <a:schemeClr val="bg1"/>
                                </a:solidFill>
                                <a:effectLst/>
                                <a:latin typeface="Cambria Math"/>
                                <a:cs typeface="Arial" panose="020B0604020202020204" pitchFamily="34" charset="0"/>
                              </a:rPr>
                            </m:ctrlPr>
                          </m:fPr>
                          <m:num>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num>
                          <m:den>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den>
                        </m:f>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3807798" y="5495792"/>
                <a:ext cx="4582024" cy="1105687"/>
              </a:xfrm>
              <a:prstGeom prst="rect">
                <a:avLst/>
              </a:prstGeom>
              <a:blipFill>
                <a:blip r:embed="rId10"/>
                <a:stretch>
                  <a:fillRect b="-93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632148" y="5550670"/>
                <a:ext cx="4207627" cy="1099596"/>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ℝ</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solidFill>
                                  <a:schemeClr val="bg1"/>
                                </a:solidFill>
                                <a:effectLst/>
                                <a:latin typeface="Cambria Math"/>
                                <a:cs typeface="Arial" panose="020B0604020202020204" pitchFamily="34" charset="0"/>
                              </a:rPr>
                            </m:ctrlPr>
                          </m:fPr>
                          <m:num>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num>
                          <m:den>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den>
                        </m:f>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9632148" y="5550670"/>
                <a:ext cx="4207627" cy="1099596"/>
              </a:xfrm>
              <a:prstGeom prst="rect">
                <a:avLst/>
              </a:prstGeom>
              <a:blipFill>
                <a:blip r:embed="rId11"/>
                <a:stretch>
                  <a:fillRect r="-4920" b="-10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352900" y="8321213"/>
                <a:ext cx="17906900" cy="2125710"/>
              </a:xfrm>
              <a:prstGeom prst="rect">
                <a:avLst/>
              </a:prstGeom>
            </p:spPr>
            <p:txBody>
              <a:bodyPr wrap="square">
                <a:spAutoFit/>
              </a:bodyPr>
              <a:lstStyle/>
              <a:p>
                <a:pPr marL="899795" indent="-457200" algn="just">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Điều </a:t>
                </a:r>
                <a:r>
                  <a:rPr lang="en-US" sz="4400" b="1" dirty="0">
                    <a:effectLst/>
                    <a:latin typeface="Arial" panose="020B0604020202020204" pitchFamily="34" charset="0"/>
                    <a:ea typeface="Calibri" panose="020F0502020204030204" pitchFamily="34" charset="0"/>
                    <a:cs typeface="Times New Roman" panose="02020603050405020304" pitchFamily="18" charset="0"/>
                  </a:rPr>
                  <a:t>kiện xác định </a:t>
                </a: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là</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d>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e>
                    </m:d>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𝟐</m:t>
                        </m:r>
                      </m:den>
                    </m:f>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a:spcBef>
                    <a:spcPts val="200"/>
                  </a:spcBef>
                  <a:spcAft>
                    <a:spcPts val="200"/>
                  </a:spcAft>
                </a:pPr>
                <a:r>
                  <a:rPr lang="en-US" sz="4400" b="1" dirty="0">
                    <a:effectLst/>
                    <a:latin typeface="Arial" panose="020B0604020202020204" pitchFamily="34" charset="0"/>
                  </a:rPr>
                  <a:t>Vậy tập xác định là</a:t>
                </a:r>
                <a:r>
                  <a:rPr lang="en-US" sz="4400" b="1" dirty="0" smtClean="0">
                    <a:effectLst/>
                    <a:latin typeface="Arial" panose="020B0604020202020204" pitchFamily="34" charset="0"/>
                  </a:rPr>
                  <a:t> </a:t>
                </a:r>
                <a14:m>
                  <m:oMath xmlns:m="http://schemas.openxmlformats.org/officeDocument/2006/math">
                    <m:r>
                      <a:rPr lang="en-US" sz="4400" b="1" i="1">
                        <a:effectLst/>
                        <a:latin typeface="Cambria Math" panose="02040503050406030204" pitchFamily="18" charset="0"/>
                        <a:cs typeface="Arial" panose="020B0604020202020204" pitchFamily="34" charset="0"/>
                      </a:rPr>
                      <m:t>𝑫</m:t>
                    </m:r>
                    <m:r>
                      <a:rPr lang="en-US" sz="4400" b="1" i="1">
                        <a:effectLst/>
                        <a:latin typeface="Cambria Math" panose="02040503050406030204" pitchFamily="18" charset="0"/>
                        <a:cs typeface="Arial" panose="020B0604020202020204" pitchFamily="34" charset="0"/>
                      </a:rPr>
                      <m:t>=</m:t>
                    </m:r>
                    <m:r>
                      <a:rPr lang="en-US" sz="4400" b="1" i="1">
                        <a:effectLst/>
                        <a:latin typeface="Cambria Math" panose="02040503050406030204" pitchFamily="18" charset="0"/>
                        <a:cs typeface="Arial" panose="020B0604020202020204" pitchFamily="34" charset="0"/>
                      </a:rPr>
                      <m:t>ℝ</m:t>
                    </m:r>
                    <m:r>
                      <a:rPr lang="en-US" sz="4400" b="1" i="1">
                        <a:effectLst/>
                        <a:latin typeface="Cambria Math" panose="02040503050406030204" pitchFamily="18" charset="0"/>
                        <a:cs typeface="Arial" panose="020B0604020202020204" pitchFamily="34" charset="0"/>
                      </a:rPr>
                      <m:t>\</m:t>
                    </m:r>
                    <m:d>
                      <m:dPr>
                        <m:begChr m:val="{"/>
                        <m:endChr m:val="}"/>
                        <m:ctrlPr>
                          <a:rPr lang="vi-VN" sz="4400" b="1" i="1">
                            <a:effectLst/>
                            <a:latin typeface="Cambria Math"/>
                            <a:cs typeface="Arial" panose="020B0604020202020204" pitchFamily="34" charset="0"/>
                          </a:rPr>
                        </m:ctrlPr>
                      </m:dPr>
                      <m:e>
                        <m:r>
                          <a:rPr lang="en-US" sz="4400" b="1" i="1">
                            <a:effectLst/>
                            <a:latin typeface="Cambria Math" panose="02040503050406030204" pitchFamily="18" charset="0"/>
                            <a:cs typeface="Arial" panose="020B0604020202020204" pitchFamily="34" charset="0"/>
                          </a:rPr>
                          <m:t>−</m:t>
                        </m:r>
                        <m:f>
                          <m:fPr>
                            <m:ctrlPr>
                              <a:rPr lang="vi-VN" sz="4400" b="1" i="1">
                                <a:effectLst/>
                                <a:latin typeface="Cambria Math"/>
                                <a:cs typeface="Arial" panose="020B0604020202020204" pitchFamily="34" charset="0"/>
                              </a:rPr>
                            </m:ctrlPr>
                          </m:fPr>
                          <m:num>
                            <m:r>
                              <a:rPr lang="en-US" sz="4400" b="1" i="1">
                                <a:effectLst/>
                                <a:latin typeface="Cambria Math" panose="02040503050406030204" pitchFamily="18" charset="0"/>
                                <a:cs typeface="Arial" panose="020B0604020202020204" pitchFamily="34" charset="0"/>
                              </a:rPr>
                              <m:t>𝟏</m:t>
                            </m:r>
                          </m:num>
                          <m:den>
                            <m:r>
                              <a:rPr lang="en-US" sz="4400" b="1" i="1">
                                <a:effectLst/>
                                <a:latin typeface="Cambria Math" panose="02040503050406030204" pitchFamily="18" charset="0"/>
                                <a:cs typeface="Arial" panose="020B0604020202020204" pitchFamily="34" charset="0"/>
                              </a:rPr>
                              <m:t>𝟐</m:t>
                            </m:r>
                          </m:den>
                        </m:f>
                        <m:r>
                          <a:rPr lang="en-US" sz="4400" b="1" i="1">
                            <a:effectLst/>
                            <a:latin typeface="Cambria Math" panose="02040503050406030204" pitchFamily="18" charset="0"/>
                            <a:cs typeface="Arial" panose="020B0604020202020204" pitchFamily="34" charset="0"/>
                          </a:rPr>
                          <m:t>;</m:t>
                        </m:r>
                        <m:r>
                          <a:rPr lang="en-US" sz="4400" b="1" i="1">
                            <a:effectLst/>
                            <a:latin typeface="Cambria Math" panose="02040503050406030204" pitchFamily="18" charset="0"/>
                            <a:cs typeface="Arial" panose="020B0604020202020204" pitchFamily="34" charset="0"/>
                          </a:rPr>
                          <m:t>𝟑</m:t>
                        </m:r>
                      </m:e>
                    </m:d>
                  </m:oMath>
                </a14:m>
                <a:r>
                  <a:rPr lang="en-US" sz="4400" b="1" dirty="0">
                    <a:effectLst/>
                    <a:latin typeface="Arial" panose="020B0604020202020204" pitchFamily="34" charset="0"/>
                  </a:rPr>
                  <a:t>.</a:t>
                </a:r>
                <a:endParaRPr lang="vi-VN" dirty="0">
                  <a:effectLst/>
                </a:endParaRPr>
              </a:p>
            </p:txBody>
          </p:sp>
        </mc:Choice>
        <mc:Fallback xmlns="">
          <p:sp>
            <p:nvSpPr>
              <p:cNvPr id="12" name="Rectangle 11"/>
              <p:cNvSpPr>
                <a:spLocks noRot="1" noChangeAspect="1" noMove="1" noResize="1" noEditPoints="1" noAdjustHandles="1" noChangeArrowheads="1" noChangeShapeType="1" noTextEdit="1"/>
              </p:cNvSpPr>
              <p:nvPr/>
            </p:nvSpPr>
            <p:spPr>
              <a:xfrm>
                <a:off x="3352900" y="8321213"/>
                <a:ext cx="17906900" cy="2125710"/>
              </a:xfrm>
              <a:prstGeom prst="rect">
                <a:avLst/>
              </a:prstGeom>
              <a:blipFill>
                <a:blip r:embed="rId12"/>
                <a:stretch>
                  <a:fillRect b="-4298"/>
                </a:stretch>
              </a:blipFill>
            </p:spPr>
            <p:txBody>
              <a:bodyPr/>
              <a:lstStyle/>
              <a:p>
                <a:r>
                  <a:rPr lang="vi-VN">
                    <a:noFill/>
                  </a:rPr>
                  <a:t> </a:t>
                </a:r>
              </a:p>
            </p:txBody>
          </p:sp>
        </mc:Fallback>
      </mc:AlternateContent>
    </p:spTree>
    <p:extLst>
      <p:ext uri="{BB962C8B-B14F-4D97-AF65-F5344CB8AC3E}">
        <p14:creationId xmlns:p14="http://schemas.microsoft.com/office/powerpoint/2010/main" val="2527274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8543618" y="5599785"/>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a:t>
                  </a:r>
                  <a:r>
                    <a:rPr lang="vi-VN" sz="4600" b="1" dirty="0" smtClean="0">
                      <a:latin typeface="Tahoma" pitchFamily="34" charset="0"/>
                      <a:ea typeface="Tahoma" pitchFamily="34" charset="0"/>
                      <a:cs typeface="Tahoma" pitchFamily="34" charset="0"/>
                    </a:rPr>
                    <a:t>13</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7435"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566292" y="3406756"/>
                <a:ext cx="11989372" cy="1329403"/>
              </a:xfrm>
              <a:prstGeom prst="rect">
                <a:avLst/>
              </a:prstGeom>
            </p:spPr>
            <p:txBody>
              <a:bodyPr wrap="none">
                <a:spAutoFit/>
              </a:bodyPr>
              <a:lstStyle/>
              <a:p>
                <a:r>
                  <a:rPr lang="en-US" sz="5400" b="1" dirty="0">
                    <a:latin typeface="Arial" panose="020B0604020202020204" pitchFamily="34" charset="0"/>
                    <a:ea typeface="Calibri" panose="020F0502020204030204" pitchFamily="34" charset="0"/>
                  </a:rPr>
                  <a:t>Tập xác định của hàm số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𝒚</m:t>
                    </m:r>
                    <m:r>
                      <a:rPr lang="en-US" sz="5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5400" b="1" i="1">
                            <a:effectLst/>
                            <a:latin typeface="Cambria Math"/>
                            <a:cs typeface="Arial" panose="020B0604020202020204" pitchFamily="34" charset="0"/>
                          </a:rPr>
                        </m:ctrlPr>
                      </m:fPr>
                      <m:num>
                        <m:r>
                          <a:rPr lang="en-US" sz="5400" b="1" i="1">
                            <a:effectLst/>
                            <a:latin typeface="Cambria Math" panose="02040503050406030204" pitchFamily="18" charset="0"/>
                            <a:ea typeface="Calibri" panose="020F0502020204030204" pitchFamily="34" charset="0"/>
                            <a:cs typeface="Arial" panose="020B0604020202020204" pitchFamily="34" charset="0"/>
                          </a:rPr>
                          <m:t>𝟏</m:t>
                        </m:r>
                      </m:num>
                      <m:den>
                        <m:rad>
                          <m:radPr>
                            <m:degHide m:val="on"/>
                            <m:ctrlPr>
                              <a:rPr lang="vi-VN" sz="5400" b="1" i="1">
                                <a:effectLst/>
                                <a:latin typeface="Cambria Math"/>
                                <a:cs typeface="Arial" panose="020B0604020202020204" pitchFamily="34" charset="0"/>
                              </a:rPr>
                            </m:ctrlPr>
                          </m:radPr>
                          <m:deg/>
                          <m:e>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𝟓</m:t>
                            </m:r>
                          </m:e>
                        </m:rad>
                      </m:den>
                    </m:f>
                  </m:oMath>
                </a14:m>
                <a:r>
                  <a:rPr lang="en-US" sz="5400" b="1" dirty="0">
                    <a:effectLst/>
                    <a:latin typeface="Arial" panose="020B0604020202020204" pitchFamily="34" charset="0"/>
                    <a:ea typeface="Calibri" panose="020F0502020204030204" pitchFamily="34" charset="0"/>
                  </a:rPr>
                  <a:t> là</a:t>
                </a:r>
                <a:endParaRPr lang="vi-VN" sz="4800" dirty="0"/>
              </a:p>
            </p:txBody>
          </p:sp>
        </mc:Choice>
        <mc:Fallback xmlns="">
          <p:sp>
            <p:nvSpPr>
              <p:cNvPr id="2" name="Rectangle 1"/>
              <p:cNvSpPr>
                <a:spLocks noRot="1" noChangeAspect="1" noMove="1" noResize="1" noEditPoints="1" noAdjustHandles="1" noChangeArrowheads="1" noChangeShapeType="1" noTextEdit="1"/>
              </p:cNvSpPr>
              <p:nvPr/>
            </p:nvSpPr>
            <p:spPr>
              <a:xfrm>
                <a:off x="4566292" y="3406756"/>
                <a:ext cx="11989372" cy="1329403"/>
              </a:xfrm>
              <a:prstGeom prst="rect">
                <a:avLst/>
              </a:prstGeom>
              <a:blipFill>
                <a:blip r:embed="rId7"/>
                <a:stretch>
                  <a:fillRect l="-2694" r="-1779" b="-100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935048" y="5735905"/>
                <a:ext cx="2255746" cy="769441"/>
              </a:xfrm>
              <a:prstGeom prst="rect">
                <a:avLst/>
              </a:prstGeom>
            </p:spPr>
            <p:txBody>
              <a:bodyPr wrap="none">
                <a:spAutoFit/>
              </a:bodyPr>
              <a:lstStyle/>
              <a:p>
                <a14:m>
                  <m:oMath xmlns:m="http://schemas.openxmlformats.org/officeDocument/2006/math">
                    <m:d>
                      <m:dPr>
                        <m:endChr m:val="]"/>
                        <m:ctrlPr>
                          <a:rPr lang="vi-VN" sz="4400" b="1" i="1" smtClean="0">
                            <a:solidFill>
                              <a:schemeClr val="bg1"/>
                            </a:solidFill>
                            <a:latin typeface="Cambria Math"/>
                            <a:ea typeface="Times New Roman" panose="020206030504050203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𝟓</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935048" y="5735905"/>
                <a:ext cx="2255746" cy="769441"/>
              </a:xfrm>
              <a:prstGeom prst="rect">
                <a:avLst/>
              </a:prstGeom>
              <a:blipFill>
                <a:blip r:embed="rId8"/>
                <a:stretch>
                  <a:fillRect t="-19048" r="-1027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148663" y="5768626"/>
                <a:ext cx="2255746" cy="769441"/>
              </a:xfrm>
              <a:prstGeom prst="rect">
                <a:avLst/>
              </a:prstGeom>
            </p:spPr>
            <p:txBody>
              <a:bodyPr wrap="none">
                <a:spAutoFit/>
              </a:bodyPr>
              <a:lstStyle/>
              <a:p>
                <a14:m>
                  <m:oMath xmlns:m="http://schemas.openxmlformats.org/officeDocument/2006/math">
                    <m:d>
                      <m:dPr>
                        <m:begChr m:val="["/>
                        <m:ctrlPr>
                          <a:rPr lang="vi-VN" sz="4400" b="1" i="1" smtClean="0">
                            <a:solidFill>
                              <a:schemeClr val="bg1"/>
                            </a:solidFill>
                            <a:latin typeface="Cambria Math"/>
                            <a:ea typeface="Times New Roman" panose="020206030504050203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𝟓</m:t>
                        </m:r>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148663" y="5768626"/>
                <a:ext cx="2255746" cy="769441"/>
              </a:xfrm>
              <a:prstGeom prst="rect">
                <a:avLst/>
              </a:prstGeom>
              <a:blipFill>
                <a:blip r:embed="rId9"/>
                <a:stretch>
                  <a:fillRect t="-18110" r="-10000"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792200" y="5729209"/>
                <a:ext cx="2292359"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ea typeface="Times New Roman" panose="020206030504050203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𝟓</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3792200" y="5729209"/>
                <a:ext cx="2292359" cy="769441"/>
              </a:xfrm>
              <a:prstGeom prst="rect">
                <a:avLst/>
              </a:prstGeom>
              <a:blipFill>
                <a:blip r:embed="rId10"/>
                <a:stretch>
                  <a:fillRect t="-19048" r="-984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812000" y="5647376"/>
                <a:ext cx="2292359"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ea typeface="Times New Roman" panose="020206030504050203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𝟓</m:t>
                        </m:r>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9812000" y="5647376"/>
                <a:ext cx="2292359" cy="769441"/>
              </a:xfrm>
              <a:prstGeom prst="rect">
                <a:avLst/>
              </a:prstGeom>
              <a:blipFill>
                <a:blip r:embed="rId11"/>
                <a:stretch>
                  <a:fillRect t="-18110" r="-9840"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062921" y="8457177"/>
                <a:ext cx="12192000" cy="1497846"/>
              </a:xfrm>
              <a:prstGeom prst="rect">
                <a:avLst/>
              </a:prstGeom>
            </p:spPr>
            <p:txBody>
              <a:bodyPr>
                <a:spAutoFit/>
              </a:bodyPr>
              <a:lstStyle/>
              <a:p>
                <a:pPr marL="899795" algn="just">
                  <a:spcBef>
                    <a:spcPts val="200"/>
                  </a:spcBef>
                  <a:spcAft>
                    <a:spcPts val="200"/>
                  </a:spcAft>
                </a:pPr>
                <a:r>
                  <a:rPr lang="en-US" sz="4400" b="1" dirty="0" smtClean="0">
                    <a:effectLst/>
                    <a:latin typeface="Arial" panose="020B0604020202020204" pitchFamily="34" charset="0"/>
                  </a:rPr>
                  <a:t>Hàm </a:t>
                </a:r>
                <a:r>
                  <a:rPr lang="en-US" sz="4400" b="1" dirty="0">
                    <a:effectLst/>
                    <a:latin typeface="Arial" panose="020B0604020202020204" pitchFamily="34" charset="0"/>
                  </a:rPr>
                  <a:t>số xác định </a:t>
                </a:r>
                <a14:m>
                  <m:oMath xmlns:m="http://schemas.openxmlformats.org/officeDocument/2006/math">
                    <m:r>
                      <a:rPr lang="en-US" sz="4400" b="1" i="1">
                        <a:effectLst/>
                        <a:latin typeface="Cambria Math" panose="02040503050406030204" pitchFamily="18" charset="0"/>
                        <a:cs typeface="Arial" panose="020B0604020202020204" pitchFamily="34" charset="0"/>
                      </a:rPr>
                      <m:t>⇔</m:t>
                    </m:r>
                    <m:r>
                      <a:rPr lang="en-US" sz="4400" b="1" i="1">
                        <a:effectLst/>
                        <a:latin typeface="Cambria Math" panose="02040503050406030204" pitchFamily="18" charset="0"/>
                        <a:cs typeface="Arial" panose="020B0604020202020204" pitchFamily="34" charset="0"/>
                      </a:rPr>
                      <m:t>𝒙</m:t>
                    </m:r>
                    <m:r>
                      <a:rPr lang="en-US" sz="4400" b="1" i="1">
                        <a:effectLst/>
                        <a:latin typeface="Cambria Math" panose="02040503050406030204" pitchFamily="18" charset="0"/>
                        <a:cs typeface="Arial" panose="020B0604020202020204" pitchFamily="34" charset="0"/>
                      </a:rPr>
                      <m:t>−</m:t>
                    </m:r>
                    <m:r>
                      <a:rPr lang="en-US" sz="4400" b="1" i="1">
                        <a:effectLst/>
                        <a:latin typeface="Cambria Math" panose="02040503050406030204" pitchFamily="18" charset="0"/>
                        <a:cs typeface="Arial" panose="020B0604020202020204" pitchFamily="34" charset="0"/>
                      </a:rPr>
                      <m:t>𝟓</m:t>
                    </m:r>
                    <m:r>
                      <a:rPr lang="en-US" sz="4400" b="1" i="1">
                        <a:effectLst/>
                        <a:latin typeface="Cambria Math" panose="02040503050406030204" pitchFamily="18" charset="0"/>
                        <a:cs typeface="Arial" panose="020B0604020202020204" pitchFamily="34" charset="0"/>
                      </a:rPr>
                      <m:t>&gt;</m:t>
                    </m:r>
                    <m:r>
                      <a:rPr lang="en-US" sz="4400" b="1" i="1">
                        <a:effectLst/>
                        <a:latin typeface="Cambria Math" panose="02040503050406030204" pitchFamily="18" charset="0"/>
                        <a:cs typeface="Arial" panose="020B0604020202020204" pitchFamily="34" charset="0"/>
                      </a:rPr>
                      <m:t>𝟎</m:t>
                    </m:r>
                    <m:r>
                      <a:rPr lang="en-US" sz="4400" b="1" i="1">
                        <a:effectLst/>
                        <a:latin typeface="Cambria Math" panose="02040503050406030204" pitchFamily="18" charset="0"/>
                        <a:ea typeface="Times New Roman" panose="02020603050405020304" pitchFamily="18" charset="0"/>
                        <a:cs typeface="Arial" panose="020B0604020202020204" pitchFamily="34" charset="0"/>
                      </a:rPr>
                      <m:t>⇔</m:t>
                    </m:r>
                    <m:r>
                      <a:rPr lang="en-US" sz="4400" b="1" i="1">
                        <a:effectLst/>
                        <a:latin typeface="Cambria Math" panose="02040503050406030204" pitchFamily="18" charset="0"/>
                        <a:ea typeface="Times New Roman" panose="02020603050405020304" pitchFamily="18" charset="0"/>
                        <a:cs typeface="Arial" panose="020B0604020202020204" pitchFamily="34" charset="0"/>
                      </a:rPr>
                      <m:t>𝒙</m:t>
                    </m:r>
                    <m:r>
                      <a:rPr lang="en-US" sz="4400" b="1" i="1">
                        <a:effectLst/>
                        <a:latin typeface="Cambria Math" panose="02040503050406030204" pitchFamily="18" charset="0"/>
                        <a:ea typeface="Times New Roman" panose="02020603050405020304" pitchFamily="18" charset="0"/>
                        <a:cs typeface="Arial" panose="020B0604020202020204" pitchFamily="34" charset="0"/>
                      </a:rPr>
                      <m:t>&gt;</m:t>
                    </m:r>
                    <m:r>
                      <a:rPr lang="en-US" sz="4400" b="1" i="1">
                        <a:effectLst/>
                        <a:latin typeface="Cambria Math" panose="02040503050406030204" pitchFamily="18" charset="0"/>
                        <a:ea typeface="Times New Roman" panose="02020603050405020304" pitchFamily="18" charset="0"/>
                        <a:cs typeface="Arial" panose="020B0604020202020204" pitchFamily="34" charset="0"/>
                      </a:rPr>
                      <m:t>𝟓</m:t>
                    </m:r>
                  </m:oMath>
                </a14:m>
                <a:r>
                  <a:rPr lang="en-US" sz="4400" b="1" dirty="0">
                    <a:effectLst/>
                    <a:latin typeface="Arial" panose="020B0604020202020204" pitchFamily="34" charset="0"/>
                  </a:rPr>
                  <a:t>.</a:t>
                </a:r>
                <a:endParaRPr lang="vi-VN" dirty="0">
                  <a:effectLst/>
                </a:endParaRPr>
              </a:p>
              <a:p>
                <a:pPr marL="899795" indent="-457200">
                  <a:spcBef>
                    <a:spcPts val="200"/>
                  </a:spcBef>
                  <a:spcAft>
                    <a:spcPts val="20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Vậy tập xác định là</a:t>
                </a: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𝑫</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𝟓</m:t>
                        </m:r>
                        <m:r>
                          <a:rPr lang="en-US"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062921" y="8457177"/>
                <a:ext cx="12192000" cy="1497846"/>
              </a:xfrm>
              <a:prstGeom prst="rect">
                <a:avLst/>
              </a:prstGeom>
              <a:blipFill>
                <a:blip r:embed="rId12"/>
                <a:stretch>
                  <a:fillRect t="-9350" b="-17073"/>
                </a:stretch>
              </a:blipFill>
            </p:spPr>
            <p:txBody>
              <a:bodyPr/>
              <a:lstStyle/>
              <a:p>
                <a:r>
                  <a:rPr lang="vi-VN">
                    <a:noFill/>
                  </a:rPr>
                  <a:t> </a:t>
                </a:r>
              </a:p>
            </p:txBody>
          </p:sp>
        </mc:Fallback>
      </mc:AlternateContent>
    </p:spTree>
    <p:extLst>
      <p:ext uri="{BB962C8B-B14F-4D97-AF65-F5344CB8AC3E}">
        <p14:creationId xmlns:p14="http://schemas.microsoft.com/office/powerpoint/2010/main" val="91176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726600" cy="1424800"/>
            <a:chOff x="241306" y="2217905"/>
            <a:chExt cx="11863300"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427706" y="2243792"/>
              <a:ext cx="28956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1229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636371"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426741"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237508" y="5566053"/>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14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8459"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371044" y="3491856"/>
                <a:ext cx="17345956" cy="1292662"/>
              </a:xfrm>
              <a:prstGeom prst="rect">
                <a:avLst/>
              </a:prstGeom>
            </p:spPr>
            <p:txBody>
              <a:bodyPr wrap="square">
                <a:spAutoFit/>
              </a:bodyPr>
              <a:lstStyle/>
              <a:p>
                <a:r>
                  <a:rPr lang="en-US" sz="5400" b="1" dirty="0">
                    <a:latin typeface="Arial" panose="020B0604020202020204" pitchFamily="34" charset="0"/>
                    <a:ea typeface="Calibri" panose="020F0502020204030204" pitchFamily="34" charset="0"/>
                  </a:rPr>
                  <a:t>Tìm tập xác định của hàm số</a:t>
                </a:r>
                <a:r>
                  <a:rPr lang="en-US" sz="5400" b="1" dirty="0" smtClean="0">
                    <a:latin typeface="Arial" panose="020B0604020202020204" pitchFamily="34" charset="0"/>
                    <a:ea typeface="Calibri" panose="020F0502020204030204" pitchFamily="34" charset="0"/>
                  </a:rPr>
                  <a:t>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𝒚</m:t>
                    </m:r>
                    <m:r>
                      <a:rPr lang="en-US" sz="5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5400" b="1" i="1">
                            <a:effectLst/>
                            <a:latin typeface="Cambria Math"/>
                            <a:cs typeface="Arial" panose="020B0604020202020204" pitchFamily="34" charset="0"/>
                          </a:rPr>
                        </m:ctrlPr>
                      </m:fPr>
                      <m:num>
                        <m:r>
                          <a:rPr lang="en-US" sz="54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𝟏</m:t>
                        </m:r>
                      </m:den>
                    </m:f>
                    <m:r>
                      <a:rPr lang="en-US" sz="5400" b="1"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5400" b="1" i="1">
                            <a:effectLst/>
                            <a:latin typeface="Cambria Math"/>
                            <a:cs typeface="Arial" panose="020B0604020202020204" pitchFamily="34" charset="0"/>
                          </a:rPr>
                        </m:ctrlPr>
                      </m:radPr>
                      <m:deg/>
                      <m:e>
                        <m:sSup>
                          <m:sSupPr>
                            <m:ctrlPr>
                              <a:rPr lang="vi-VN" sz="5400" b="1" i="1">
                                <a:effectLst/>
                                <a:latin typeface="Cambria Math"/>
                                <a:cs typeface="Arial" panose="020B0604020202020204" pitchFamily="34" charset="0"/>
                              </a:rPr>
                            </m:ctrlPr>
                          </m:sSupPr>
                          <m:e>
                            <m:r>
                              <a:rPr lang="en-US" sz="54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54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𝟒</m:t>
                        </m:r>
                      </m:e>
                    </m:rad>
                  </m:oMath>
                </a14:m>
                <a:r>
                  <a:rPr lang="vi-VN" sz="5400" b="1" dirty="0">
                    <a:effectLst/>
                    <a:latin typeface="Arial" panose="020B0604020202020204" pitchFamily="34" charset="0"/>
                    <a:ea typeface="Calibri" panose="020F0502020204030204" pitchFamily="34" charset="0"/>
                  </a:rPr>
                  <a:t>.</a:t>
                </a:r>
                <a:endParaRPr lang="vi-VN" sz="4800" dirty="0"/>
              </a:p>
            </p:txBody>
          </p:sp>
        </mc:Choice>
        <mc:Fallback xmlns="">
          <p:sp>
            <p:nvSpPr>
              <p:cNvPr id="2" name="Rectangle 1"/>
              <p:cNvSpPr>
                <a:spLocks noRot="1" noChangeAspect="1" noMove="1" noResize="1" noEditPoints="1" noAdjustHandles="1" noChangeArrowheads="1" noChangeShapeType="1" noTextEdit="1"/>
              </p:cNvSpPr>
              <p:nvPr/>
            </p:nvSpPr>
            <p:spPr>
              <a:xfrm>
                <a:off x="4371044" y="3491856"/>
                <a:ext cx="17345956" cy="1292662"/>
              </a:xfrm>
              <a:prstGeom prst="rect">
                <a:avLst/>
              </a:prstGeom>
              <a:blipFill>
                <a:blip r:embed="rId7"/>
                <a:stretch>
                  <a:fillRect l="-1862" b="-13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65089" y="5754250"/>
                <a:ext cx="4582024"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ℝ</m:t>
                    </m:r>
                    <m:r>
                      <m:rPr>
                        <m:nor/>
                      </m:rPr>
                      <a:rPr lang="en-US" sz="4400" b="1">
                        <a:solidFill>
                          <a:schemeClr val="bg1"/>
                        </a:solidFill>
                        <a:effectLst/>
                        <a:latin typeface="Arial" panose="020B0604020202020204" pitchFamily="34" charset="0"/>
                        <a:ea typeface="Calibri" panose="020F0502020204030204" pitchFamily="34" charset="0"/>
                      </a:rPr>
                      <m:t>\{1}</m:t>
                    </m:r>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765089" y="5754250"/>
                <a:ext cx="4582024" cy="769441"/>
              </a:xfrm>
              <a:prstGeom prst="rect">
                <a:avLst/>
              </a:prstGeom>
              <a:blipFill>
                <a:blip r:embed="rId8"/>
                <a:stretch>
                  <a:fillRect t="-19048"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884736" y="5681599"/>
                <a:ext cx="3835537"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endChr m:val="]"/>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884736" y="5681599"/>
                <a:ext cx="3835537" cy="769441"/>
              </a:xfrm>
              <a:prstGeom prst="rect">
                <a:avLst/>
              </a:prstGeom>
              <a:blipFill>
                <a:blip r:embed="rId9"/>
                <a:stretch>
                  <a:fillRect t="-18254" r="-5556"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411200" y="5754469"/>
                <a:ext cx="5254515" cy="64633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endChr m:val="]"/>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begChr m:val="["/>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3600" b="1" dirty="0">
                    <a:solidFill>
                      <a:schemeClr val="bg1"/>
                    </a:solidFill>
                    <a:effectLst/>
                    <a:latin typeface="Arial" panose="020B0604020202020204" pitchFamily="34" charset="0"/>
                    <a:ea typeface="Calibri" panose="020F0502020204030204" pitchFamily="34" charset="0"/>
                  </a:rPr>
                  <a:t>.</a:t>
                </a:r>
                <a:endParaRPr lang="vi-VN" sz="36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3411200" y="5754469"/>
                <a:ext cx="5254515" cy="646331"/>
              </a:xfrm>
              <a:prstGeom prst="rect">
                <a:avLst/>
              </a:prstGeom>
              <a:blipFill>
                <a:blip r:embed="rId10"/>
                <a:stretch>
                  <a:fillRect t="-16981" r="-2552" b="-330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156454" y="5681599"/>
                <a:ext cx="3413948"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0156454" y="5681599"/>
                <a:ext cx="3413948" cy="769441"/>
              </a:xfrm>
              <a:prstGeom prst="rect">
                <a:avLst/>
              </a:prstGeom>
              <a:blipFill>
                <a:blip r:embed="rId11"/>
                <a:stretch>
                  <a:fillRect t="-18254" r="-625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85489" y="8037738"/>
                <a:ext cx="18703003" cy="3327962"/>
              </a:xfrm>
              <a:prstGeom prst="rect">
                <a:avLst/>
              </a:prstGeom>
            </p:spPr>
            <p:txBody>
              <a:bodyPr wrap="square">
                <a:spAutoFit/>
              </a:bodyPr>
              <a:lstStyle/>
              <a:p>
                <a:pPr marL="899795" algn="just">
                  <a:spcBef>
                    <a:spcPts val="200"/>
                  </a:spcBef>
                  <a:spcAft>
                    <a:spcPts val="200"/>
                  </a:spcAft>
                </a:pPr>
                <a:r>
                  <a:rPr lang="vi-VN" sz="4400" b="1" dirty="0" smtClean="0">
                    <a:effectLst/>
                    <a:latin typeface="Arial" panose="020B0604020202020204" pitchFamily="34" charset="0"/>
                  </a:rPr>
                  <a:t>Điều </a:t>
                </a:r>
                <a:r>
                  <a:rPr lang="vi-VN" sz="4400" b="1" dirty="0">
                    <a:effectLst/>
                    <a:latin typeface="Arial" panose="020B0604020202020204" pitchFamily="34" charset="0"/>
                  </a:rPr>
                  <a:t>kiện xác định của hàm </a:t>
                </a:r>
                <a:r>
                  <a:rPr lang="vi-VN" sz="4400" b="1" dirty="0" smtClean="0">
                    <a:effectLst/>
                    <a:latin typeface="Arial" panose="020B0604020202020204" pitchFamily="34" charset="0"/>
                  </a:rPr>
                  <a:t>số </a:t>
                </a:r>
                <a14:m>
                  <m:oMath xmlns:m="http://schemas.openxmlformats.org/officeDocument/2006/math">
                    <m:d>
                      <m:dPr>
                        <m:begChr m:val="{"/>
                        <m:endChr m:val=""/>
                        <m:ctrlPr>
                          <a:rPr lang="vi-VN" sz="4400" b="1" i="1">
                            <a:effectLst/>
                            <a:latin typeface="Cambria Math"/>
                            <a:cs typeface="Arial" panose="020B0604020202020204" pitchFamily="34" charset="0"/>
                          </a:rPr>
                        </m:ctrlPr>
                      </m:dPr>
                      <m:e>
                        <m:eqArr>
                          <m:eqArrPr>
                            <m:ctrlPr>
                              <a:rPr lang="vi-VN" sz="4400" b="1" i="1">
                                <a:effectLst/>
                                <a:latin typeface="Cambria Math"/>
                                <a:cs typeface="Arial" panose="020B0604020202020204" pitchFamily="34" charset="0"/>
                              </a:rPr>
                            </m:ctrlPr>
                          </m:eqArrPr>
                          <m:e>
                            <m:r>
                              <a:rPr lang="vi-VN" sz="4400" b="1" i="1">
                                <a:effectLst/>
                                <a:latin typeface="Cambria Math" panose="02040503050406030204" pitchFamily="18" charset="0"/>
                                <a:cs typeface="Arial" panose="020B0604020202020204" pitchFamily="34" charset="0"/>
                              </a:rPr>
                              <m:t>𝒙</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𝟏</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𝟎</m:t>
                            </m:r>
                          </m:e>
                          <m:e>
                            <m:sSup>
                              <m:sSupPr>
                                <m:ctrlPr>
                                  <a:rPr lang="vi-VN" sz="4400" b="1" i="1">
                                    <a:effectLst/>
                                    <a:latin typeface="Cambria Math"/>
                                    <a:cs typeface="Arial" panose="020B0604020202020204" pitchFamily="34" charset="0"/>
                                  </a:rPr>
                                </m:ctrlPr>
                              </m:sSupPr>
                              <m:e>
                                <m:r>
                                  <a:rPr lang="vi-VN" sz="4400" b="1" i="1">
                                    <a:effectLst/>
                                    <a:latin typeface="Cambria Math" panose="02040503050406030204" pitchFamily="18" charset="0"/>
                                    <a:cs typeface="Arial" panose="020B0604020202020204" pitchFamily="34" charset="0"/>
                                  </a:rPr>
                                  <m:t>𝒙</m:t>
                                </m:r>
                              </m:e>
                              <m:sup>
                                <m:r>
                                  <a:rPr lang="vi-VN" sz="4400" b="1" i="1">
                                    <a:effectLst/>
                                    <a:latin typeface="Cambria Math" panose="02040503050406030204" pitchFamily="18" charset="0"/>
                                    <a:cs typeface="Arial" panose="020B0604020202020204" pitchFamily="34" charset="0"/>
                                  </a:rPr>
                                  <m:t>𝟐</m:t>
                                </m:r>
                              </m:sup>
                            </m:sSup>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𝟒</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𝟎</m:t>
                            </m:r>
                          </m:e>
                        </m:eqArr>
                      </m:e>
                    </m:d>
                    <m:r>
                      <a:rPr lang="vi-VN" sz="4400" b="1" i="1">
                        <a:effectLst/>
                        <a:latin typeface="Cambria Math" panose="02040503050406030204" pitchFamily="18" charset="0"/>
                        <a:cs typeface="Arial" panose="020B0604020202020204" pitchFamily="34" charset="0"/>
                      </a:rPr>
                      <m:t>⇔</m:t>
                    </m:r>
                    <m:d>
                      <m:dPr>
                        <m:begChr m:val="{"/>
                        <m:endChr m:val=""/>
                        <m:ctrlPr>
                          <a:rPr lang="vi-VN" sz="4400" b="1" i="1">
                            <a:effectLst/>
                            <a:latin typeface="Cambria Math"/>
                            <a:cs typeface="Arial" panose="020B0604020202020204" pitchFamily="34" charset="0"/>
                          </a:rPr>
                        </m:ctrlPr>
                      </m:dPr>
                      <m:e>
                        <m:eqArr>
                          <m:eqArrPr>
                            <m:ctrlPr>
                              <a:rPr lang="vi-VN" sz="4400" b="1" i="1">
                                <a:effectLst/>
                                <a:latin typeface="Cambria Math"/>
                                <a:cs typeface="Arial" panose="020B0604020202020204" pitchFamily="34" charset="0"/>
                              </a:rPr>
                            </m:ctrlPr>
                          </m:eqArrPr>
                          <m:e>
                            <m:r>
                              <a:rPr lang="vi-VN" sz="4400" b="1" i="1">
                                <a:effectLst/>
                                <a:latin typeface="Cambria Math" panose="02040503050406030204" pitchFamily="18" charset="0"/>
                                <a:cs typeface="Arial" panose="020B0604020202020204" pitchFamily="34" charset="0"/>
                              </a:rPr>
                              <m:t>𝒙</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𝟏</m:t>
                            </m:r>
                          </m:e>
                          <m:e>
                            <m:d>
                              <m:dPr>
                                <m:begChr m:val="["/>
                                <m:endChr m:val=""/>
                                <m:ctrlPr>
                                  <a:rPr lang="vi-VN" sz="4400" b="1" i="1">
                                    <a:effectLst/>
                                    <a:latin typeface="Cambria Math"/>
                                    <a:cs typeface="Arial" panose="020B0604020202020204" pitchFamily="34" charset="0"/>
                                  </a:rPr>
                                </m:ctrlPr>
                              </m:dPr>
                              <m:e>
                                <m:eqArr>
                                  <m:eqArrPr>
                                    <m:ctrlPr>
                                      <a:rPr lang="vi-VN" sz="4400" b="1" i="1">
                                        <a:effectLst/>
                                        <a:latin typeface="Cambria Math"/>
                                        <a:cs typeface="Arial" panose="020B0604020202020204" pitchFamily="34" charset="0"/>
                                      </a:rPr>
                                    </m:ctrlPr>
                                  </m:eqArrPr>
                                  <m:e>
                                    <m:r>
                                      <a:rPr lang="vi-VN" sz="4400" b="1" i="1">
                                        <a:effectLst/>
                                        <a:latin typeface="Cambria Math" panose="02040503050406030204" pitchFamily="18" charset="0"/>
                                        <a:cs typeface="Arial" panose="020B0604020202020204" pitchFamily="34" charset="0"/>
                                      </a:rPr>
                                      <m:t>𝒙</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𝟐</m:t>
                                    </m:r>
                                  </m:e>
                                  <m:e>
                                    <m:r>
                                      <a:rPr lang="vi-VN" sz="4400" b="1" i="1">
                                        <a:effectLst/>
                                        <a:latin typeface="Cambria Math" panose="02040503050406030204" pitchFamily="18" charset="0"/>
                                        <a:cs typeface="Arial" panose="020B0604020202020204" pitchFamily="34" charset="0"/>
                                      </a:rPr>
                                      <m:t>𝒙</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𝟐</m:t>
                                    </m:r>
                                  </m:e>
                                </m:eqArr>
                              </m:e>
                            </m:d>
                          </m:e>
                        </m:eqArr>
                      </m:e>
                    </m:d>
                  </m:oMath>
                </a14:m>
                <a:r>
                  <a:rPr lang="vi-VN" sz="4400" b="1" dirty="0">
                    <a:effectLst/>
                    <a:latin typeface="Arial" panose="020B0604020202020204" pitchFamily="34" charset="0"/>
                  </a:rPr>
                  <a:t>.</a:t>
                </a:r>
                <a:endParaRPr lang="vi-VN" dirty="0">
                  <a:effectLst/>
                </a:endParaRPr>
              </a:p>
              <a:p>
                <a:pPr marL="899795" indent="-457200">
                  <a:spcBef>
                    <a:spcPts val="200"/>
                  </a:spcBef>
                  <a:spcAft>
                    <a:spcPts val="200"/>
                  </a:spcAft>
                </a:pPr>
                <a:r>
                  <a:rPr lang="vi-VN" sz="4400" b="1" dirty="0">
                    <a:effectLst/>
                    <a:latin typeface="Arial" panose="020B0604020202020204" pitchFamily="34" charset="0"/>
                    <a:ea typeface="Calibri" panose="020F0502020204030204" pitchFamily="34" charset="0"/>
                    <a:cs typeface="Times New Roman" panose="02020603050405020304" pitchFamily="18" charset="0"/>
                  </a:rPr>
                  <a:t>Vậy tập xác định của hàm số là</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𝑫</m:t>
                    </m:r>
                    <m:r>
                      <a:rPr lang="vi-VN" sz="4400" b="1" i="1">
                        <a:effectLst/>
                        <a:latin typeface="Cambria Math" panose="02040503050406030204" pitchFamily="18" charset="0"/>
                        <a:ea typeface="Calibri" panose="020F0502020204030204" pitchFamily="34" charset="0"/>
                        <a:cs typeface="Arial" panose="020B0604020202020204" pitchFamily="34" charset="0"/>
                      </a:rPr>
                      <m:t>=</m:t>
                    </m:r>
                    <m:d>
                      <m:dPr>
                        <m:endChr m:val="]"/>
                        <m:ctrlPr>
                          <a:rPr lang="vi-VN" sz="4400" b="1" i="1">
                            <a:effectLst/>
                            <a:latin typeface="Cambria Math"/>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𝟐</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d>
                      <m:dPr>
                        <m:begChr m:val="["/>
                        <m:ctrlPr>
                          <a:rPr lang="vi-VN" sz="4400" b="1" i="1">
                            <a:effectLst/>
                            <a:latin typeface="Cambria Math"/>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885489" y="8037738"/>
                <a:ext cx="18703003" cy="3327962"/>
              </a:xfrm>
              <a:prstGeom prst="rect">
                <a:avLst/>
              </a:prstGeom>
              <a:blipFill>
                <a:blip r:embed="rId12"/>
                <a:stretch>
                  <a:fillRect b="-7339"/>
                </a:stretch>
              </a:blipFill>
            </p:spPr>
            <p:txBody>
              <a:bodyPr/>
              <a:lstStyle/>
              <a:p>
                <a:r>
                  <a:rPr lang="vi-VN">
                    <a:noFill/>
                  </a:rPr>
                  <a:t> </a:t>
                </a:r>
              </a:p>
            </p:txBody>
          </p:sp>
        </mc:Fallback>
      </mc:AlternateContent>
    </p:spTree>
    <p:extLst>
      <p:ext uri="{BB962C8B-B14F-4D97-AF65-F5344CB8AC3E}">
        <p14:creationId xmlns:p14="http://schemas.microsoft.com/office/powerpoint/2010/main" val="1789666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Arial" panose="020B0604020202020204" pitchFamily="34" charset="0"/>
                <a:ea typeface="Tahoma" pitchFamily="34" charset="0"/>
                <a:cs typeface="Arial" panose="020B0604020202020204"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Arial" panose="020B0604020202020204" pitchFamily="34" charset="0"/>
                  <a:ea typeface="Tahoma" pitchFamily="34" charset="0"/>
                  <a:cs typeface="Arial" panose="020B0604020202020204" pitchFamily="34" charset="0"/>
                </a:rPr>
                <a:t>B</a:t>
              </a:r>
              <a:endParaRPr lang="en-US" sz="6400" b="1" dirty="0">
                <a:solidFill>
                  <a:schemeClr val="bg1"/>
                </a:solidFill>
                <a:latin typeface="Arial" panose="020B0604020202020204" pitchFamily="34" charset="0"/>
                <a:cs typeface="Arial" panose="020B0604020202020204" pitchFamily="34" charset="0"/>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Arial" panose="020B0604020202020204" pitchFamily="34" charset="0"/>
                <a:ea typeface="Tahoma" pitchFamily="34" charset="0"/>
                <a:cs typeface="Arial" panose="020B0604020202020204"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Arial" panose="020B0604020202020204" pitchFamily="34" charset="0"/>
                  <a:ea typeface="Tahoma" pitchFamily="34" charset="0"/>
                  <a:cs typeface="Arial" panose="020B0604020202020204" pitchFamily="34" charset="0"/>
                </a:rPr>
                <a:t>A</a:t>
              </a:r>
              <a:endParaRPr lang="en-US" sz="6400" b="1" dirty="0">
                <a:solidFill>
                  <a:schemeClr val="bg1"/>
                </a:solidFill>
                <a:latin typeface="Arial" panose="020B0604020202020204" pitchFamily="34" charset="0"/>
                <a:cs typeface="Arial" panose="020B0604020202020204" pitchFamily="34" charset="0"/>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Arial" panose="020B0604020202020204" pitchFamily="34" charset="0"/>
                  <a:ea typeface="Tahoma" pitchFamily="34" charset="0"/>
                  <a:cs typeface="Arial" panose="020B0604020202020204" pitchFamily="34" charset="0"/>
                </a:rPr>
                <a:t>C</a:t>
              </a:r>
              <a:endParaRPr lang="en-US" sz="6400" b="1" dirty="0">
                <a:solidFill>
                  <a:schemeClr val="bg1"/>
                </a:solidFill>
                <a:latin typeface="Arial" panose="020B0604020202020204" pitchFamily="34" charset="0"/>
                <a:cs typeface="Arial" panose="020B0604020202020204" pitchFamily="34" charset="0"/>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Arial" panose="020B0604020202020204" pitchFamily="34" charset="0"/>
                <a:ea typeface="Tahoma" pitchFamily="34" charset="0"/>
                <a:cs typeface="Arial" panose="020B0604020202020204"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Arial" panose="020B0604020202020204" pitchFamily="34" charset="0"/>
                  <a:ea typeface="Tahoma" pitchFamily="34" charset="0"/>
                  <a:cs typeface="Arial" panose="020B0604020202020204" pitchFamily="34" charset="0"/>
                </a:rPr>
                <a:t>D</a:t>
              </a:r>
              <a:endParaRPr lang="en-US" sz="6400" b="1" dirty="0">
                <a:solidFill>
                  <a:schemeClr val="bg1"/>
                </a:solidFill>
                <a:latin typeface="Arial" panose="020B0604020202020204" pitchFamily="34" charset="0"/>
                <a:cs typeface="Arial" panose="020B0604020202020204" pitchFamily="34" charset="0"/>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latin typeface="Arial" panose="020B0604020202020204" pitchFamily="34" charset="0"/>
                <a:cs typeface="Arial" panose="020B0604020202020204" pitchFamily="34" charset="0"/>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14143"/>
              </a:xfrm>
              <a:prstGeom prst="rect">
                <a:avLst/>
              </a:prstGeom>
              <a:noFill/>
            </p:spPr>
            <p:txBody>
              <a:bodyPr wrap="square" rtlCol="0">
                <a:spAutoFit/>
              </a:bodyPr>
              <a:lstStyle/>
              <a:p>
                <a:pPr algn="ctr"/>
                <a:r>
                  <a:rPr lang="vi-VN" sz="4600" b="1" dirty="0">
                    <a:solidFill>
                      <a:schemeClr val="accent6">
                        <a:lumMod val="75000"/>
                      </a:schemeClr>
                    </a:solidFill>
                    <a:latin typeface="Arial" panose="020B0604020202020204" pitchFamily="34" charset="0"/>
                    <a:ea typeface="Tahoma" pitchFamily="34" charset="0"/>
                    <a:cs typeface="Arial" panose="020B0604020202020204" pitchFamily="34" charset="0"/>
                  </a:rPr>
                  <a:t>Bài giải</a:t>
                </a:r>
                <a:endParaRPr lang="en-US" sz="4600" b="1" dirty="0">
                  <a:solidFill>
                    <a:schemeClr val="accent6">
                      <a:lumMod val="75000"/>
                    </a:schemeClr>
                  </a:solidFill>
                  <a:latin typeface="Arial" panose="020B0604020202020204" pitchFamily="34" charset="0"/>
                  <a:ea typeface="Tahoma" pitchFamily="34" charset="0"/>
                  <a:cs typeface="Arial" panose="020B0604020202020204"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Arial" panose="020B0604020202020204" pitchFamily="34" charset="0"/>
                <a:ea typeface="Tahoma" pitchFamily="34" charset="0"/>
                <a:cs typeface="Arial" panose="020B0604020202020204" pitchFamily="34" charset="0"/>
              </a:rPr>
              <a:t>B</a:t>
            </a:r>
            <a:endParaRPr lang="en-US" sz="6400" b="1" dirty="0">
              <a:solidFill>
                <a:schemeClr val="bg1"/>
              </a:solidFill>
              <a:latin typeface="Arial" panose="020B0604020202020204" pitchFamily="34" charset="0"/>
              <a:cs typeface="Arial" panose="020B0604020202020204" pitchFamily="34" charset="0"/>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a typeface="Tahoma" pitchFamily="34" charset="0"/>
                <a:cs typeface="Arial" panose="020B0604020202020204"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Arial" panose="020B0604020202020204" pitchFamily="34" charset="0"/>
                <a:ea typeface="Tahoma" pitchFamily="34" charset="0"/>
                <a:cs typeface="Arial" panose="020B0604020202020204"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a typeface="Tahoma" pitchFamily="34" charset="0"/>
                    <a:cs typeface="Arial" panose="020B0604020202020204"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Arial" panose="020B0604020202020204" pitchFamily="34" charset="0"/>
                      <a:ea typeface="Tahoma" pitchFamily="34" charset="0"/>
                      <a:cs typeface="Arial" panose="020B0604020202020204" pitchFamily="34" charset="0"/>
                    </a:rPr>
                    <a:t>CÂU 15 </a:t>
                  </a:r>
                  <a:endParaRPr lang="en-US" sz="4600" b="1" dirty="0">
                    <a:latin typeface="Arial" panose="020B0604020202020204" pitchFamily="34" charset="0"/>
                    <a:ea typeface="Tahoma" pitchFamily="34" charset="0"/>
                    <a:cs typeface="Arial" panose="020B0604020202020204"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6056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latin typeface="Arial" panose="020B0604020202020204" pitchFamily="34" charset="0"/>
              <a:cs typeface="Arial" panose="020B0604020202020204" pitchFamily="34" charset="0"/>
            </a:endParaRPr>
          </a:p>
        </p:txBody>
      </p:sp>
      <p:sp>
        <p:nvSpPr>
          <p:cNvPr id="43" name="Rectangle 42"/>
          <p:cNvSpPr/>
          <p:nvPr/>
        </p:nvSpPr>
        <p:spPr>
          <a:xfrm>
            <a:off x="6295606" y="8015042"/>
            <a:ext cx="12192000" cy="830997"/>
          </a:xfrm>
          <a:prstGeom prst="rect">
            <a:avLst/>
          </a:prstGeom>
        </p:spPr>
        <p:txBody>
          <a:bodyPr>
            <a:spAutoFit/>
          </a:bodyPr>
          <a:lstStyle/>
          <a:p>
            <a:endParaRPr lang="en-US" sz="4800" b="1" dirty="0">
              <a:latin typeface="Arial" panose="020B0604020202020204" pitchFamily="34" charset="0"/>
              <a:ea typeface="Tahoma" pitchFamily="34" charset="0"/>
              <a:cs typeface="Arial" panose="020B060402020202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325844298"/>
              </p:ext>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9483"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Arial" panose="020B0604020202020204" pitchFamily="34" charset="0"/>
                <a:cs typeface="Arial" panose="020B0604020202020204" pitchFamily="34" charset="0"/>
              </a:rPr>
              <a:t>Bài tập trắc nghiệm</a:t>
            </a:r>
            <a:endParaRPr lang="en-US" sz="4800" b="1" dirty="0">
              <a:solidFill>
                <a:schemeClr val="bg1"/>
              </a:solidFill>
              <a:latin typeface="Arial" panose="020B0604020202020204" pitchFamily="34" charset="0"/>
              <a:ea typeface="Tahoma"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554568" y="3453125"/>
                <a:ext cx="16248031" cy="1159292"/>
              </a:xfrm>
              <a:prstGeom prst="rect">
                <a:avLst/>
              </a:prstGeom>
            </p:spPr>
            <p:txBody>
              <a:bodyPr wrap="square">
                <a:spAutoFit/>
              </a:bodyPr>
              <a:lstStyle/>
              <a:p>
                <a:r>
                  <a:rPr lang="en-US" sz="4800" b="1" dirty="0" smtClean="0">
                    <a:latin typeface="Arial" panose="020B0604020202020204" pitchFamily="34" charset="0"/>
                    <a:ea typeface="Calibri" panose="020F0502020204030204" pitchFamily="34" charset="0"/>
                    <a:cs typeface="Arial" panose="020B0604020202020204" pitchFamily="34" charset="0"/>
                  </a:rPr>
                  <a:t>Tập xác định của hàm số </a:t>
                </a:r>
                <a14:m>
                  <m:oMath xmlns:m="http://schemas.openxmlformats.org/officeDocument/2006/math">
                    <m:r>
                      <a:rPr lang="en-US" sz="4800" b="1" i="1">
                        <a:effectLst/>
                        <a:latin typeface="Cambria Math" panose="02040503050406030204" pitchFamily="18" charset="0"/>
                        <a:ea typeface="Calibri" panose="020F0502020204030204" pitchFamily="34" charset="0"/>
                        <a:cs typeface="Arial" panose="020B0604020202020204" pitchFamily="34" charset="0"/>
                      </a:rPr>
                      <m:t>𝒚</m:t>
                    </m:r>
                    <m:r>
                      <a:rPr lang="en-US" sz="4800" b="1"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4800" b="1" i="1">
                            <a:effectLst/>
                            <a:latin typeface="Cambria Math"/>
                            <a:ea typeface="Calibri" panose="020F0502020204030204" pitchFamily="34" charset="0"/>
                            <a:cs typeface="Arial" panose="020B0604020202020204" pitchFamily="34" charset="0"/>
                          </a:rPr>
                        </m:ctrlPr>
                      </m:radPr>
                      <m:deg/>
                      <m:e>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𝟑</m:t>
                        </m:r>
                        <m:r>
                          <a:rPr lang="en-US" sz="4800" b="1" i="1" smtClean="0">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𝟐</m:t>
                        </m:r>
                      </m:e>
                    </m:rad>
                    <m:r>
                      <a:rPr lang="en-US" sz="48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800" b="1" i="1">
                            <a:effectLst/>
                            <a:latin typeface="Cambria Math"/>
                            <a:ea typeface="Calibri" panose="020F0502020204030204" pitchFamily="34" charset="0"/>
                            <a:cs typeface="Arial" panose="020B0604020202020204" pitchFamily="34" charset="0"/>
                          </a:rPr>
                        </m:ctrlPr>
                      </m:fPr>
                      <m:num>
                        <m:r>
                          <a:rPr lang="en-US" sz="4800" b="1" i="1">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𝟏</m:t>
                        </m:r>
                      </m:num>
                      <m:den>
                        <m:sSup>
                          <m:sSupPr>
                            <m:ctrlPr>
                              <a:rPr lang="vi-VN" sz="4800" b="1" i="1">
                                <a:effectLst/>
                                <a:latin typeface="Cambria Math"/>
                                <a:ea typeface="Calibri" panose="020F0502020204030204" pitchFamily="34" charset="0"/>
                                <a:cs typeface="Arial" panose="020B0604020202020204" pitchFamily="34" charset="0"/>
                              </a:rPr>
                            </m:ctrlPr>
                          </m:sSupPr>
                          <m:e>
                            <m:r>
                              <a:rPr lang="en-US" sz="48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8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𝟑</m:t>
                        </m:r>
                        <m:r>
                          <a:rPr lang="en-US" sz="4800" b="1" i="1" smtClean="0">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𝟒</m:t>
                        </m:r>
                      </m:den>
                    </m:f>
                  </m:oMath>
                </a14:m>
                <a:r>
                  <a:rPr lang="en-US" sz="4800" b="1" dirty="0">
                    <a:effectLst/>
                    <a:latin typeface="Arial" panose="020B0604020202020204" pitchFamily="34" charset="0"/>
                    <a:ea typeface="Calibri" panose="020F0502020204030204" pitchFamily="34" charset="0"/>
                    <a:cs typeface="Arial" panose="020B0604020202020204" pitchFamily="34" charset="0"/>
                  </a:rPr>
                  <a:t> là</a:t>
                </a:r>
                <a:endParaRPr lang="vi-VN" sz="4400" b="1" dirty="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54568" y="3453125"/>
                <a:ext cx="16248031" cy="1159292"/>
              </a:xfrm>
              <a:prstGeom prst="rect">
                <a:avLst/>
              </a:prstGeom>
              <a:blipFill>
                <a:blip r:embed="rId7"/>
                <a:stretch>
                  <a:fillRect l="-1689" b="-109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00200" y="5631729"/>
                <a:ext cx="4495846" cy="92147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endChr m:val="]"/>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3600" b="1" i="1">
                                <a:solidFill>
                                  <a:schemeClr val="bg1"/>
                                </a:solidFill>
                                <a:effectLst/>
                                <a:latin typeface="Cambria Math"/>
                                <a:cs typeface="Arial" panose="020B0604020202020204" pitchFamily="34" charset="0"/>
                              </a:rPr>
                            </m:ctrlPr>
                          </m:fPr>
                          <m:num>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den>
                        </m:f>
                      </m:e>
                    </m:d>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𝟒</m:t>
                        </m:r>
                      </m:e>
                    </m:d>
                  </m:oMath>
                </a14:m>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vi-VN" sz="3600" b="1" dirty="0">
                  <a:solidFill>
                    <a:schemeClr val="bg1"/>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00200" y="5631729"/>
                <a:ext cx="4495846" cy="921471"/>
              </a:xfrm>
              <a:prstGeom prst="rect">
                <a:avLst/>
              </a:prstGeom>
              <a:blipFill>
                <a:blip r:embed="rId8"/>
                <a:stretch>
                  <a:fillRect r="-3256" b="-86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620000" y="5631729"/>
                <a:ext cx="4495846" cy="92147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endChr m:val="]"/>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3600" b="1" i="1">
                                <a:solidFill>
                                  <a:schemeClr val="bg1"/>
                                </a:solidFill>
                                <a:effectLst/>
                                <a:latin typeface="Cambria Math"/>
                                <a:cs typeface="Arial" panose="020B0604020202020204" pitchFamily="34" charset="0"/>
                              </a:rPr>
                            </m:ctrlPr>
                          </m:fPr>
                          <m:num>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den>
                        </m:f>
                      </m:e>
                    </m:d>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vi-VN" sz="3600" b="1" dirty="0">
                  <a:solidFill>
                    <a:schemeClr val="bg1"/>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620000" y="5631729"/>
                <a:ext cx="4495846" cy="921471"/>
              </a:xfrm>
              <a:prstGeom prst="rect">
                <a:avLst/>
              </a:prstGeom>
              <a:blipFill>
                <a:blip r:embed="rId9"/>
                <a:stretch>
                  <a:fillRect r="-3117" b="-86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678855" y="5631729"/>
                <a:ext cx="4228145" cy="92147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3600" b="1" i="1">
                                <a:solidFill>
                                  <a:schemeClr val="bg1"/>
                                </a:solidFill>
                                <a:effectLst/>
                                <a:latin typeface="Cambria Math"/>
                                <a:cs typeface="Arial" panose="020B0604020202020204" pitchFamily="34" charset="0"/>
                              </a:rPr>
                            </m:ctrlPr>
                          </m:fPr>
                          <m:num>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den>
                        </m:f>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𝟒</m:t>
                        </m:r>
                      </m:e>
                    </m:d>
                  </m:oMath>
                </a14:m>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vi-VN" sz="3600" b="1" dirty="0">
                  <a:solidFill>
                    <a:schemeClr val="bg1"/>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678855" y="5631729"/>
                <a:ext cx="4228145" cy="921471"/>
              </a:xfrm>
              <a:prstGeom prst="rect">
                <a:avLst/>
              </a:prstGeom>
              <a:blipFill>
                <a:blip r:embed="rId10"/>
                <a:stretch>
                  <a:fillRect r="-3314" b="-86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751995" y="5444804"/>
                <a:ext cx="3983270" cy="1105687"/>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solidFill>
                                  <a:schemeClr val="bg1"/>
                                </a:solidFill>
                                <a:effectLst/>
                                <a:latin typeface="Cambria Math"/>
                                <a:cs typeface="Arial" panose="020B0604020202020204" pitchFamily="34" charset="0"/>
                              </a:rPr>
                            </m:ctrlPr>
                          </m:fPr>
                          <m:num>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den>
                        </m:f>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vi-VN" b="1" dirty="0">
                  <a:solidFill>
                    <a:schemeClr val="bg1"/>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751995" y="5444804"/>
                <a:ext cx="3983270" cy="1105687"/>
              </a:xfrm>
              <a:prstGeom prst="rect">
                <a:avLst/>
              </a:prstGeom>
              <a:blipFill>
                <a:blip r:embed="rId11"/>
                <a:stretch>
                  <a:fillRect r="-5352" b="-87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67981" y="7943396"/>
                <a:ext cx="18414055" cy="3664208"/>
              </a:xfrm>
              <a:prstGeom prst="rect">
                <a:avLst/>
              </a:prstGeom>
            </p:spPr>
            <p:txBody>
              <a:bodyPr wrap="square">
                <a:spAutoFit/>
              </a:bodyPr>
              <a:lstStyle/>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Arial" panose="020B0604020202020204" pitchFamily="34" charset="0"/>
                  </a:rPr>
                  <a:t>Điều </a:t>
                </a:r>
                <a:r>
                  <a:rPr lang="en-US" sz="4400" b="1" dirty="0">
                    <a:effectLst/>
                    <a:latin typeface="Arial" panose="020B0604020202020204" pitchFamily="34" charset="0"/>
                    <a:ea typeface="Calibri" panose="020F0502020204030204" pitchFamily="34" charset="0"/>
                    <a:cs typeface="Arial" panose="020B0604020202020204" pitchFamily="34" charset="0"/>
                  </a:rPr>
                  <a:t>kiện xác định </a:t>
                </a:r>
                <a14:m>
                  <m:oMath xmlns:m="http://schemas.openxmlformats.org/officeDocument/2006/math">
                    <m:d>
                      <m:dPr>
                        <m:begChr m:val="{"/>
                        <m:endChr m:val=""/>
                        <m:ctrlPr>
                          <a:rPr lang="vi-VN" sz="4400" b="1" i="1">
                            <a:effectLst/>
                            <a:latin typeface="Cambria Math"/>
                            <a:ea typeface="Calibri" panose="020F0502020204030204" pitchFamily="34" charset="0"/>
                            <a:cs typeface="Arial" panose="020B0604020202020204" pitchFamily="34" charset="0"/>
                          </a:rPr>
                        </m:ctrlPr>
                      </m:dPr>
                      <m:e>
                        <m:eqArr>
                          <m:eqArrPr>
                            <m:ctrlPr>
                              <a:rPr lang="vi-VN" sz="4400" b="1" i="1">
                                <a:effectLst/>
                                <a:latin typeface="Cambria Math"/>
                                <a:ea typeface="Calibri" panose="020F0502020204030204" pitchFamily="34" charset="0"/>
                                <a:cs typeface="Arial" panose="020B0604020202020204" pitchFamily="34" charset="0"/>
                              </a:rPr>
                            </m:ctrlPr>
                          </m:eqArrPr>
                          <m:e>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r>
                              <m:rPr>
                                <m:nor/>
                              </m:rPr>
                              <a:rPr lang="en-US" sz="4400" b="1">
                                <a:effectLst/>
                                <a:latin typeface="Arial" panose="020B0604020202020204" pitchFamily="34" charset="0"/>
                                <a:ea typeface="Calibri" panose="020F0502020204030204" pitchFamily="34" charset="0"/>
                                <a:cs typeface="Arial" panose="020B0604020202020204" pitchFamily="34" charset="0"/>
                              </a:rPr>
                              <m:t>x</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e>
                          <m:e>
                            <m:sSup>
                              <m:sSupPr>
                                <m:ctrlPr>
                                  <a:rPr lang="vi-VN" sz="4400" b="1" i="1">
                                    <a:effectLst/>
                                    <a:latin typeface="Cambria Math"/>
                                    <a:ea typeface="Calibri" panose="020F0502020204030204" pitchFamily="34" charset="0"/>
                                    <a:cs typeface="Arial" panose="020B0604020202020204" pitchFamily="34" charset="0"/>
                                  </a:rPr>
                                </m:ctrlPr>
                              </m:sSup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4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r>
                              <m:rPr>
                                <m:nor/>
                              </m:rPr>
                              <a:rPr lang="en-US" sz="4400" b="1">
                                <a:effectLst/>
                                <a:latin typeface="Arial" panose="020B0604020202020204" pitchFamily="34" charset="0"/>
                                <a:ea typeface="Calibri" panose="020F0502020204030204" pitchFamily="34" charset="0"/>
                                <a:cs typeface="Arial" panose="020B0604020202020204" pitchFamily="34" charset="0"/>
                              </a:rPr>
                              <m:t>x</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𝟒</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e>
                        </m:eqArr>
                      </m:e>
                    </m:d>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a:ea typeface="Calibri" panose="020F0502020204030204" pitchFamily="34" charset="0"/>
                            <a:cs typeface="Arial" panose="020B0604020202020204" pitchFamily="34" charset="0"/>
                          </a:rPr>
                        </m:ctrlPr>
                      </m:dPr>
                      <m:e>
                        <m:eqArr>
                          <m:eqArrPr>
                            <m:ctrlPr>
                              <a:rPr lang="vi-VN" sz="4400" b="1" i="1">
                                <a:effectLst/>
                                <a:latin typeface="Cambria Math"/>
                                <a:ea typeface="Calibri" panose="020F0502020204030204" pitchFamily="34" charset="0"/>
                                <a:cs typeface="Arial" panose="020B0604020202020204" pitchFamily="34" charset="0"/>
                              </a:rPr>
                            </m:ctrlPr>
                          </m:eqArr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𝟐</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𝟑</m:t>
                                </m:r>
                              </m:den>
                            </m:f>
                          </m:e>
                          <m:e>
                            <m:eqArr>
                              <m:eqArrPr>
                                <m:ctrlPr>
                                  <a:rPr lang="vi-VN" sz="4400" b="1" i="1">
                                    <a:effectLst/>
                                    <a:latin typeface="Cambria Math"/>
                                    <a:ea typeface="Calibri" panose="020F0502020204030204" pitchFamily="34" charset="0"/>
                                    <a:cs typeface="Arial" panose="020B0604020202020204" pitchFamily="34" charset="0"/>
                                  </a:rPr>
                                </m:ctrlPr>
                              </m:eqArr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𝟒</m:t>
                                </m:r>
                              </m:e>
                            </m:eqArr>
                          </m:e>
                        </m:eqArr>
                      </m:e>
                    </m:d>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a:ea typeface="Calibri" panose="020F0502020204030204" pitchFamily="34" charset="0"/>
                            <a:cs typeface="Arial" panose="020B0604020202020204" pitchFamily="34" charset="0"/>
                          </a:rPr>
                        </m:ctrlPr>
                      </m:dPr>
                      <m:e>
                        <m:eqArr>
                          <m:eqArrPr>
                            <m:ctrlPr>
                              <a:rPr lang="vi-VN" sz="4400" b="1" i="1">
                                <a:effectLst/>
                                <a:latin typeface="Cambria Math"/>
                                <a:ea typeface="Calibri" panose="020F0502020204030204" pitchFamily="34" charset="0"/>
                                <a:cs typeface="Arial" panose="020B0604020202020204" pitchFamily="34" charset="0"/>
                              </a:rPr>
                            </m:ctrlPr>
                          </m:eqArr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𝟐</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𝟑</m:t>
                                </m:r>
                              </m:den>
                            </m:f>
                          </m:e>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eqArr>
                      </m:e>
                    </m:d>
                  </m:oMath>
                </a14:m>
                <a:r>
                  <a:rPr lang="en-US" sz="4400" b="1" dirty="0">
                    <a:effectLst/>
                    <a:latin typeface="Arial" panose="020B0604020202020204" pitchFamily="34" charset="0"/>
                    <a:ea typeface="Calibri" panose="020F0502020204030204" pitchFamily="34" charset="0"/>
                    <a:cs typeface="Arial" panose="020B0604020202020204" pitchFamily="34" charset="0"/>
                  </a:rPr>
                  <a:t>.</a:t>
                </a:r>
                <a:endParaRPr lang="vi-VN" sz="3200" b="1" dirty="0">
                  <a:effectLst/>
                  <a:latin typeface="Arial" panose="020B0604020202020204" pitchFamily="34" charset="0"/>
                  <a:ea typeface="Calibri" panose="020F0502020204030204" pitchFamily="34" charset="0"/>
                  <a:cs typeface="Arial" panose="020B0604020202020204" pitchFamily="34" charset="0"/>
                </a:endParaRPr>
              </a:p>
              <a:p>
                <a:pPr marL="899795" indent="-457200">
                  <a:spcBef>
                    <a:spcPts val="200"/>
                  </a:spcBef>
                  <a:spcAft>
                    <a:spcPts val="200"/>
                  </a:spcAft>
                </a:pPr>
                <a:r>
                  <a:rPr lang="en-US" sz="4400" b="1" dirty="0">
                    <a:effectLst/>
                    <a:latin typeface="Arial" panose="020B0604020202020204" pitchFamily="34" charset="0"/>
                    <a:ea typeface="Calibri" panose="020F0502020204030204" pitchFamily="34" charset="0"/>
                    <a:cs typeface="Arial" panose="020B0604020202020204" pitchFamily="34" charset="0"/>
                  </a:rPr>
                  <a:t>Tập xác định là</a:t>
                </a:r>
                <a:r>
                  <a:rPr lang="en-US" sz="4400" b="1"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𝑫</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endChr m:val="]"/>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𝟐</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𝟑</m:t>
                            </m:r>
                          </m:den>
                        </m:f>
                      </m:e>
                    </m:d>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effectLst/>
                    <a:latin typeface="Arial" panose="020B0604020202020204" pitchFamily="34" charset="0"/>
                    <a:ea typeface="Calibri" panose="020F0502020204030204" pitchFamily="34" charset="0"/>
                    <a:cs typeface="Arial" panose="020B0604020202020204" pitchFamily="34" charset="0"/>
                  </a:rPr>
                  <a:t>.</a:t>
                </a:r>
                <a:endParaRPr lang="vi-VN" sz="32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867981" y="7943396"/>
                <a:ext cx="18414055" cy="3664208"/>
              </a:xfrm>
              <a:prstGeom prst="rect">
                <a:avLst/>
              </a:prstGeom>
              <a:blipFill>
                <a:blip r:embed="rId12"/>
                <a:stretch>
                  <a:fillRect b="-2163"/>
                </a:stretch>
              </a:blipFill>
            </p:spPr>
            <p:txBody>
              <a:bodyPr/>
              <a:lstStyle/>
              <a:p>
                <a:r>
                  <a:rPr lang="vi-VN">
                    <a:noFill/>
                  </a:rPr>
                  <a:t> </a:t>
                </a:r>
              </a:p>
            </p:txBody>
          </p:sp>
        </mc:Fallback>
      </mc:AlternateContent>
    </p:spTree>
    <p:extLst>
      <p:ext uri="{BB962C8B-B14F-4D97-AF65-F5344CB8AC3E}">
        <p14:creationId xmlns:p14="http://schemas.microsoft.com/office/powerpoint/2010/main" val="2519540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322384"/>
            <a:ext cx="19659599" cy="817375"/>
            <a:chOff x="-288924" y="1892299"/>
            <a:chExt cx="19659599"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Arial" panose="020B0604020202020204" pitchFamily="34" charset="0"/>
                <a:cs typeface="Arial" panose="020B0604020202020204" pitchFamily="34" charset="0"/>
              </a:endParaRPr>
            </a:p>
          </p:txBody>
        </p:sp>
        <p:sp>
          <p:nvSpPr>
            <p:cNvPr id="4" name="TextBox 3"/>
            <p:cNvSpPr txBox="1"/>
            <p:nvPr/>
          </p:nvSpPr>
          <p:spPr>
            <a:xfrm>
              <a:off x="1082675" y="1913523"/>
              <a:ext cx="327334" cy="707884"/>
            </a:xfrm>
            <a:prstGeom prst="rect">
              <a:avLst/>
            </a:prstGeom>
            <a:noFill/>
          </p:spPr>
          <p:txBody>
            <a:bodyPr wrap="none" rtlCol="0">
              <a:spAutoFit/>
            </a:bodyPr>
            <a:lstStyle/>
            <a:p>
              <a:r>
                <a:rPr lang="en-US" sz="4000" b="1">
                  <a:solidFill>
                    <a:schemeClr val="bg1"/>
                  </a:solidFill>
                  <a:latin typeface="Arial" panose="020B0604020202020204" pitchFamily="34" charset="0"/>
                  <a:ea typeface="Tahoma" pitchFamily="34" charset="0"/>
                  <a:cs typeface="Arial" panose="020B0604020202020204" pitchFamily="34" charset="0"/>
                </a:rPr>
                <a:t>I</a:t>
              </a:r>
            </a:p>
          </p:txBody>
        </p:sp>
        <p:sp>
          <p:nvSpPr>
            <p:cNvPr id="5" name="TextBox 4"/>
            <p:cNvSpPr txBox="1"/>
            <p:nvPr/>
          </p:nvSpPr>
          <p:spPr>
            <a:xfrm>
              <a:off x="2087561" y="1892299"/>
              <a:ext cx="17283114" cy="769439"/>
            </a:xfrm>
            <a:prstGeom prst="rect">
              <a:avLst/>
            </a:prstGeom>
            <a:noFill/>
          </p:spPr>
          <p:txBody>
            <a:bodyPr wrap="square" rtlCol="0">
              <a:spAutoFit/>
            </a:bodyPr>
            <a:lstStyle/>
            <a:p>
              <a:pPr>
                <a:lnSpc>
                  <a:spcPct val="100000"/>
                </a:lnSpc>
                <a:spcBef>
                  <a:spcPct val="0"/>
                </a:spcBef>
                <a:buFontTx/>
                <a:buNone/>
                <a:defRPr/>
              </a:pPr>
              <a:r>
                <a:rPr lang="en-US" sz="4400" b="1" dirty="0">
                  <a:solidFill>
                    <a:srgbClr val="135F82"/>
                  </a:solidFill>
                  <a:latin typeface="Arial" panose="020B0604020202020204" pitchFamily="34" charset="0"/>
                  <a:ea typeface="Tahoma" panose="020B0604030504040204" pitchFamily="34" charset="0"/>
                  <a:cs typeface="Arial" panose="020B0604020202020204" pitchFamily="34" charset="0"/>
                </a:rPr>
                <a:t>HÀM SỐ. TẬP XÁC ĐỊNH VÀ TẬP GIÁ TRỊ CỦA HÀM SỐ</a:t>
              </a:r>
            </a:p>
          </p:txBody>
        </p:sp>
      </p:grpSp>
      <p:grpSp>
        <p:nvGrpSpPr>
          <p:cNvPr id="6" name="Group 5"/>
          <p:cNvGrpSpPr/>
          <p:nvPr/>
        </p:nvGrpSpPr>
        <p:grpSpPr>
          <a:xfrm>
            <a:off x="642939" y="1466174"/>
            <a:ext cx="13073060" cy="861774"/>
            <a:chOff x="644526" y="2766774"/>
            <a:chExt cx="11168059" cy="861774"/>
          </a:xfrm>
        </p:grpSpPr>
        <p:sp>
          <p:nvSpPr>
            <p:cNvPr id="7" name="TextBox 6"/>
            <p:cNvSpPr txBox="1"/>
            <p:nvPr/>
          </p:nvSpPr>
          <p:spPr>
            <a:xfrm>
              <a:off x="1906586" y="2766774"/>
              <a:ext cx="9905999" cy="769441"/>
            </a:xfrm>
            <a:prstGeom prst="rect">
              <a:avLst/>
            </a:prstGeom>
            <a:noFill/>
          </p:spPr>
          <p:txBody>
            <a:bodyPr wrap="square" rtlCol="0">
              <a:spAutoFit/>
            </a:bodyPr>
            <a:lstStyle/>
            <a:p>
              <a:r>
                <a:rPr lang="vi-VN" sz="4400" b="1" i="1" dirty="0" smtClean="0">
                  <a:latin typeface="Arial" panose="020B0604020202020204" pitchFamily="34" charset="0"/>
                  <a:cs typeface="Arial" panose="020B0604020202020204" pitchFamily="34" charset="0"/>
                </a:rPr>
                <a:t>ĐỊNH NGHĨA</a:t>
              </a:r>
              <a:endParaRPr lang="en-US" sz="4400" dirty="0">
                <a:latin typeface="Arial" panose="020B0604020202020204" pitchFamily="34" charset="0"/>
                <a:cs typeface="Arial" panose="020B0604020202020204"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9" name="TextBox 8"/>
            <p:cNvSpPr txBox="1"/>
            <p:nvPr/>
          </p:nvSpPr>
          <p:spPr>
            <a:xfrm>
              <a:off x="1063301" y="2795826"/>
              <a:ext cx="401512" cy="707886"/>
            </a:xfrm>
            <a:prstGeom prst="rect">
              <a:avLst/>
            </a:prstGeom>
            <a:noFill/>
          </p:spPr>
          <p:txBody>
            <a:bodyPr wrap="none" rtlCol="0">
              <a:spAutoFit/>
            </a:bodyPr>
            <a:lstStyle/>
            <a:p>
              <a:pPr algn="ctr"/>
              <a:r>
                <a:rPr lang="en-US" sz="4000" b="1">
                  <a:solidFill>
                    <a:schemeClr val="bg1"/>
                  </a:solidFill>
                  <a:latin typeface="Arial" panose="020B0604020202020204" pitchFamily="34" charset="0"/>
                  <a:ea typeface="Tahoma" pitchFamily="34" charset="0"/>
                  <a:cs typeface="Arial" panose="020B0604020202020204" pitchFamily="34" charset="0"/>
                </a:rPr>
                <a:t>1</a:t>
              </a:r>
            </a:p>
          </p:txBody>
        </p:sp>
      </p:grpSp>
      <p:sp>
        <p:nvSpPr>
          <p:cNvPr id="71" name="TextBox 70"/>
          <p:cNvSpPr txBox="1"/>
          <p:nvPr/>
        </p:nvSpPr>
        <p:spPr>
          <a:xfrm>
            <a:off x="619493" y="6778755"/>
            <a:ext cx="2590801" cy="707886"/>
          </a:xfrm>
          <a:prstGeom prst="rect">
            <a:avLst/>
          </a:prstGeom>
          <a:noFill/>
        </p:spPr>
        <p:txBody>
          <a:bodyPr wrap="square" rtlCol="0">
            <a:spAutoFit/>
          </a:bodyPr>
          <a:lstStyle/>
          <a:p>
            <a:r>
              <a:rPr lang="en-US" sz="4000" b="1" dirty="0" smtClean="0">
                <a:solidFill>
                  <a:srgbClr val="FF0000"/>
                </a:solidFill>
                <a:latin typeface="Arial" panose="020B0604020202020204" pitchFamily="34" charset="0"/>
                <a:cs typeface="Arial" panose="020B0604020202020204" pitchFamily="34" charset="0"/>
              </a:rPr>
              <a:t>TRẢ LỜI:</a:t>
            </a:r>
            <a:endParaRPr lang="vi-VN" sz="4000" b="1"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723900" y="2574098"/>
            <a:ext cx="20535900" cy="1447897"/>
          </a:xfrm>
          <a:prstGeom prst="rect">
            <a:avLst/>
          </a:prstGeom>
        </p:spPr>
        <p:txBody>
          <a:bodyPr wrap="square">
            <a:spAutoFit/>
          </a:bodyPr>
          <a:lstStyle/>
          <a:p>
            <a:pPr marL="342900" lvl="0" indent="-342900" algn="just">
              <a:lnSpc>
                <a:spcPct val="115000"/>
              </a:lnSpc>
              <a:spcBef>
                <a:spcPts val="600"/>
              </a:spcBef>
              <a:spcAft>
                <a:spcPts val="0"/>
              </a:spcAft>
              <a:buFont typeface="Wingdings" panose="05000000000000000000" pitchFamily="2" charset="2"/>
              <a:buChar char=""/>
            </a:pPr>
            <a:r>
              <a:rPr lang="vi-VN" sz="4000" i="1" dirty="0">
                <a:solidFill>
                  <a:srgbClr val="FF0000"/>
                </a:solidFill>
                <a:latin typeface="Arial" panose="020B0604020202020204" pitchFamily="34" charset="0"/>
                <a:ea typeface="Calibri" panose="020F0502020204030204" pitchFamily="34" charset="0"/>
                <a:cs typeface="Arial" panose="020B0604020202020204" pitchFamily="34" charset="0"/>
              </a:rPr>
              <a:t>Hỏi </a:t>
            </a:r>
            <a:r>
              <a:rPr lang="en-US" sz="4000" i="1" dirty="0">
                <a:solidFill>
                  <a:srgbClr val="FF0000"/>
                </a:solidFill>
                <a:latin typeface="Arial" panose="020B0604020202020204" pitchFamily="34" charset="0"/>
                <a:ea typeface="Calibri" panose="020F0502020204030204" pitchFamily="34" charset="0"/>
                <a:cs typeface="Arial" panose="020B0604020202020204" pitchFamily="34" charset="0"/>
              </a:rPr>
              <a:t>1</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Vì </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sao có thể nói bảng dữ liệu dự báo thời tiết (Bảng 1) biểu thị một hàm số? Tìm tập xác định, tập giá trị của hàm số này.</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706314" y="4002061"/>
            <a:ext cx="20553485" cy="1508105"/>
          </a:xfrm>
          <a:prstGeom prst="rect">
            <a:avLst/>
          </a:prstGeom>
        </p:spPr>
        <p:txBody>
          <a:bodyPr wrap="square">
            <a:spAutoFit/>
          </a:bodyPr>
          <a:lstStyle/>
          <a:p>
            <a:pPr marL="342900" lvl="0" indent="-342900" algn="just">
              <a:lnSpc>
                <a:spcPct val="115000"/>
              </a:lnSpc>
              <a:spcBef>
                <a:spcPts val="600"/>
              </a:spcBef>
              <a:spcAft>
                <a:spcPts val="0"/>
              </a:spcAft>
              <a:buFont typeface="Wingdings" panose="05000000000000000000" pitchFamily="2" charset="2"/>
              <a:buChar char=""/>
            </a:pPr>
            <a:r>
              <a:rPr lang="en-US" sz="4000" i="1" dirty="0">
                <a:solidFill>
                  <a:srgbClr val="FF0000"/>
                </a:solidFill>
                <a:latin typeface="Arial" panose="020B0604020202020204" pitchFamily="34" charset="0"/>
                <a:ea typeface="Calibri" panose="020F0502020204030204" pitchFamily="34" charset="0"/>
                <a:cs typeface="Arial" panose="020B0604020202020204" pitchFamily="34" charset="0"/>
              </a:rPr>
              <a:t>Hỏi 2:</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Biểu đồ "Dự báo nhiệt độ ngày 01/5/2021 tại Thành phố Hồ Chí Minh" (Hình 1) có biểu thị hàm số không? Tại sao?</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4"/>
          <p:cNvSpPr>
            <a:spLocks noChangeArrowheads="1"/>
          </p:cNvSpPr>
          <p:nvPr/>
        </p:nvSpPr>
        <p:spPr bwMode="auto">
          <a:xfrm>
            <a:off x="11568080" y="554495"/>
            <a:ext cx="125418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89693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896938" algn="just" defTabSz="914400" rtl="0" eaLnBrk="0" fontAlgn="base" latinLnBrk="0" hangingPunct="0">
              <a:lnSpc>
                <a:spcPct val="100000"/>
              </a:lnSpc>
              <a:spcBef>
                <a:spcPct val="0"/>
              </a:spcBef>
              <a:spcAft>
                <a:spcPct val="0"/>
              </a:spcAft>
              <a:buClrTx/>
              <a:buSzTx/>
              <a:buFontTx/>
              <a:buNone/>
              <a:tabLst/>
            </a:pPr>
            <a:r>
              <a:rPr kumimoji="0" lang="en-US" altLang="vi-VN" sz="1100"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 </a:t>
            </a:r>
            <a:endParaRPr kumimoji="0" lang="vi-VN" altLang="vi-VN" sz="1400" b="0" i="0" u="none" strike="noStrike" cap="none" normalizeH="0" baseline="0" dirty="0" smtClean="0">
              <a:ln>
                <a:noFill/>
              </a:ln>
              <a:solidFill>
                <a:schemeClr val="tx1"/>
              </a:solidFill>
              <a:effectLst/>
              <a:cs typeface="Arial" panose="020B0604020202020204" pitchFamily="34" charset="0"/>
            </a:endParaRPr>
          </a:p>
          <a:p>
            <a:pPr marL="0" marR="0" lvl="0" indent="896938" algn="just" defTabSz="914400" rtl="0" eaLnBrk="0" fontAlgn="base" latinLnBrk="0" hangingPunct="0">
              <a:lnSpc>
                <a:spcPct val="100000"/>
              </a:lnSpc>
              <a:spcBef>
                <a:spcPct val="0"/>
              </a:spcBef>
              <a:spcAft>
                <a:spcPct val="0"/>
              </a:spcAft>
              <a:buClrTx/>
              <a:buSzTx/>
              <a:buFontTx/>
              <a:buNone/>
              <a:tabLst/>
            </a:pPr>
            <a:r>
              <a:rPr kumimoji="0" lang="en-US" altLang="vi-VN" sz="1100"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b) </a:t>
            </a:r>
            <a:endParaRPr kumimoji="0" lang="en-US" altLang="vi-VN" sz="1600" b="0" i="0" u="none" strike="noStrike" cap="none" normalizeH="0" baseline="0" dirty="0" smtClean="0">
              <a:ln>
                <a:noFill/>
              </a:ln>
              <a:solidFill>
                <a:schemeClr val="tx1"/>
              </a:solidFill>
              <a:effectLst/>
              <a:cs typeface="Arial" panose="020B0604020202020204" pitchFamily="34" charset="0"/>
            </a:endParaRPr>
          </a:p>
        </p:txBody>
      </p:sp>
      <p:sp>
        <p:nvSpPr>
          <p:cNvPr id="23" name="Rectangle 5"/>
          <p:cNvSpPr>
            <a:spLocks noChangeArrowheads="1"/>
          </p:cNvSpPr>
          <p:nvPr/>
        </p:nvSpPr>
        <p:spPr bwMode="auto">
          <a:xfrm>
            <a:off x="11630597" y="1028070"/>
            <a:ext cx="112915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896938" algn="just" defTabSz="914400" rtl="0" eaLnBrk="0" fontAlgn="base" latinLnBrk="0" hangingPunct="0">
              <a:lnSpc>
                <a:spcPct val="100000"/>
              </a:lnSpc>
              <a:spcBef>
                <a:spcPct val="0"/>
              </a:spcBef>
              <a:spcAft>
                <a:spcPct val="0"/>
              </a:spcAft>
              <a:buClrTx/>
              <a:buSzTx/>
              <a:buFontTx/>
              <a:buNone/>
              <a:tabLst/>
            </a:pPr>
            <a:r>
              <a:rPr kumimoji="0" lang="en-US" altLang="vi-VN"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vi-VN"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5" name="Rectangle 24"/>
          <p:cNvSpPr/>
          <p:nvPr/>
        </p:nvSpPr>
        <p:spPr>
          <a:xfrm>
            <a:off x="723900" y="5647563"/>
            <a:ext cx="21450300" cy="800219"/>
          </a:xfrm>
          <a:prstGeom prst="rect">
            <a:avLst/>
          </a:prstGeom>
        </p:spPr>
        <p:txBody>
          <a:bodyPr wrap="square">
            <a:spAutoFit/>
          </a:bodyPr>
          <a:lstStyle/>
          <a:p>
            <a:pPr marL="342900" lvl="0" indent="-342900" algn="just">
              <a:lnSpc>
                <a:spcPct val="115000"/>
              </a:lnSpc>
              <a:spcBef>
                <a:spcPts val="600"/>
              </a:spcBef>
              <a:spcAft>
                <a:spcPts val="0"/>
              </a:spcAft>
              <a:buFont typeface="Wingdings" panose="05000000000000000000" pitchFamily="2" charset="2"/>
              <a:buChar char=""/>
            </a:pPr>
            <a:r>
              <a:rPr lang="en-US" sz="4000" i="1" dirty="0">
                <a:solidFill>
                  <a:srgbClr val="FF0000"/>
                </a:solidFill>
                <a:latin typeface="Arial" panose="020B0604020202020204" pitchFamily="34" charset="0"/>
                <a:ea typeface="Calibri" panose="020F0502020204030204" pitchFamily="34" charset="0"/>
                <a:cs typeface="Arial" panose="020B0604020202020204" pitchFamily="34" charset="0"/>
              </a:rPr>
              <a:t>Hỏi 3:</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Tìm tập xác định của các hàm số sau:</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Rectangle 27"/>
              <p:cNvSpPr/>
              <p:nvPr/>
            </p:nvSpPr>
            <p:spPr>
              <a:xfrm>
                <a:off x="10983056" y="5522136"/>
                <a:ext cx="12192000" cy="1023485"/>
              </a:xfrm>
              <a:prstGeom prst="rect">
                <a:avLst/>
              </a:prstGeom>
            </p:spPr>
            <p:txBody>
              <a:bodyPr>
                <a:spAutoFit/>
              </a:bodyPr>
              <a:lstStyle/>
              <a:p>
                <a:pPr marL="3810" indent="896620" algn="just">
                  <a:lnSpc>
                    <a:spcPct val="115000"/>
                  </a:lnSpc>
                  <a:spcBef>
                    <a:spcPts val="600"/>
                  </a:spcBef>
                  <a:spcAft>
                    <a:spcPts val="0"/>
                  </a:spcAft>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en-US"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4000" i="1">
                            <a:solidFill>
                              <a:srgbClr val="000000"/>
                            </a:solidFill>
                            <a:effectLst/>
                            <a:latin typeface="Cambria Math"/>
                            <a:ea typeface="Calibri" panose="020F0502020204030204" pitchFamily="34" charset="0"/>
                            <a:cs typeface="Arial" panose="020B0604020202020204" pitchFamily="34" charset="0"/>
                          </a:rPr>
                        </m:ctrlPr>
                      </m:radPr>
                      <m:deg/>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rad>
                    <m:r>
                      <a:rPr lang="en-US" sz="40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000" i="1">
                            <a:solidFill>
                              <a:srgbClr val="000000"/>
                            </a:solidFill>
                            <a:effectLst/>
                            <a:latin typeface="Cambria Math"/>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0983056" y="5522136"/>
                <a:ext cx="12192000" cy="1023485"/>
              </a:xfrm>
              <a:prstGeom prst="rect">
                <a:avLst/>
              </a:prstGeom>
              <a:blipFill>
                <a:blip r:embed="rId2"/>
                <a:stretch>
                  <a:fillRect b="-130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896814" y="7613001"/>
                <a:ext cx="23092079" cy="707886"/>
              </a:xfrm>
              <a:prstGeom prst="rect">
                <a:avLst/>
              </a:prstGeom>
            </p:spPr>
            <p:txBody>
              <a:bodyPr wrap="square">
                <a:spAutoFit/>
              </a:bodyPr>
              <a:lstStyle/>
              <a:p>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Đ1: </a:t>
                </a:r>
                <a:r>
                  <a:rPr lang="vi-VN"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Hàm số đó có tập xác định </a:t>
                </a:r>
                <a14:m>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={1;4;7;10;13;16;19;22}</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có tập giá trị</a:t>
                </a:r>
                <a14:m>
                  <m:oMath xmlns:m="http://schemas.openxmlformats.org/officeDocument/2006/math">
                    <m:r>
                      <a:rPr lang="vi-VN" sz="40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={27;28;29;31;32}</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896814" y="7613001"/>
                <a:ext cx="23092079" cy="707886"/>
              </a:xfrm>
              <a:prstGeom prst="rect">
                <a:avLst/>
              </a:prstGeom>
              <a:blipFill>
                <a:blip r:embed="rId3"/>
                <a:stretch>
                  <a:fillRect l="-924" t="-15517" b="-36207"/>
                </a:stretch>
              </a:blipFill>
            </p:spPr>
            <p:txBody>
              <a:bodyPr/>
              <a:lstStyle/>
              <a:p>
                <a:r>
                  <a:rPr lang="vi-VN">
                    <a:noFill/>
                  </a:rPr>
                  <a:t> </a:t>
                </a:r>
              </a:p>
            </p:txBody>
          </p:sp>
        </mc:Fallback>
      </mc:AlternateContent>
      <p:sp>
        <p:nvSpPr>
          <p:cNvPr id="64" name="Rectangle 63"/>
          <p:cNvSpPr/>
          <p:nvPr/>
        </p:nvSpPr>
        <p:spPr>
          <a:xfrm>
            <a:off x="851868" y="8576818"/>
            <a:ext cx="21557458" cy="1938992"/>
          </a:xfrm>
          <a:prstGeom prst="rect">
            <a:avLst/>
          </a:prstGeom>
        </p:spPr>
        <p:txBody>
          <a:bodyPr wrap="square">
            <a:spAutoFit/>
          </a:bodyPr>
          <a:lstStyle/>
          <a:p>
            <a:r>
              <a:rPr lang="vi-VN" sz="4000" dirty="0" smtClean="0">
                <a:solidFill>
                  <a:srgbClr val="FF0000"/>
                </a:solidFill>
                <a:latin typeface="Arial" panose="020B0604020202020204" pitchFamily="34" charset="0"/>
                <a:ea typeface="Calibri" panose="020F0502020204030204" pitchFamily="34" charset="0"/>
                <a:cs typeface="Arial" panose="020B0604020202020204" pitchFamily="34" charset="0"/>
              </a:rPr>
              <a:t>Đ2: </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vi-VN"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iểu </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đồ "Dự báo nhiệt độ ngày 01/5/2021 tại Thành phố Hồ Chí Minh" (Hình 1) cũng là một hàm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số, vì </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ứng với mỗi thời điểm (giờ) trong bảng đều có một giá trị dự báo nhiệt độ duy nhất. </a:t>
            </a:r>
            <a:endParaRPr lang="vi-VN"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6" name="Rectangle 65"/>
              <p:cNvSpPr/>
              <p:nvPr/>
            </p:nvSpPr>
            <p:spPr>
              <a:xfrm>
                <a:off x="521492" y="10564631"/>
                <a:ext cx="21855115" cy="2923877"/>
              </a:xfrm>
              <a:prstGeom prst="rect">
                <a:avLst/>
              </a:prstGeom>
            </p:spPr>
            <p:txBody>
              <a:bodyPr wrap="square">
                <a:spAutoFit/>
              </a:bodyPr>
              <a:lstStyle/>
              <a:p>
                <a:pPr marL="817245" indent="-457200" algn="just">
                  <a:lnSpc>
                    <a:spcPct val="115000"/>
                  </a:lnSpc>
                  <a:spcBef>
                    <a:spcPts val="600"/>
                  </a:spcBef>
                  <a:spcAft>
                    <a:spcPts val="0"/>
                  </a:spcAft>
                </a:pPr>
                <a:r>
                  <a:rPr lang="en-US" sz="4000" dirty="0" smtClean="0">
                    <a:solidFill>
                      <a:srgbClr val="FF0000"/>
                    </a:solidFill>
                    <a:latin typeface="Arial" panose="020B0604020202020204" pitchFamily="34" charset="0"/>
                    <a:ea typeface="Calibri" panose="020F0502020204030204" pitchFamily="34" charset="0"/>
                    <a:cs typeface="Arial" panose="020B0604020202020204" pitchFamily="34" charset="0"/>
                  </a:rPr>
                  <a:t>Đ3: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Biểu thức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nghĩa khi và chỉ khi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tức là khi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Vậy tập xác định của hàm số này là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marL="817245" indent="-457200" algn="just">
                  <a:lnSpc>
                    <a:spcPct val="115000"/>
                  </a:lnSpc>
                  <a:spcAft>
                    <a:spcPts val="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Biểu thức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nghĩa khi và chỉ khi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tức là khi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Vậy tập xác định của hàm số này là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ℝ</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521492" y="10564631"/>
                <a:ext cx="21855115" cy="2923877"/>
              </a:xfrm>
              <a:prstGeom prst="rect">
                <a:avLst/>
              </a:prstGeom>
              <a:blipFill>
                <a:blip r:embed="rId4"/>
                <a:stretch>
                  <a:fillRect t="-2708" r="-976" b="-5833"/>
                </a:stretch>
              </a:blipFill>
            </p:spPr>
            <p:txBody>
              <a:bodyPr/>
              <a:lstStyle/>
              <a:p>
                <a:r>
                  <a:rPr lang="vi-VN">
                    <a:noFill/>
                  </a:rPr>
                  <a:t> </a:t>
                </a:r>
              </a:p>
            </p:txBody>
          </p:sp>
        </mc:Fallback>
      </mc:AlternateContent>
    </p:spTree>
    <p:extLst>
      <p:ext uri="{BB962C8B-B14F-4D97-AF65-F5344CB8AC3E}">
        <p14:creationId xmlns:p14="http://schemas.microsoft.com/office/powerpoint/2010/main" val="1720513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barn(inVertical)">
                                      <p:cBhvr>
                                        <p:cTn id="26" dur="500"/>
                                        <p:tgtEl>
                                          <p:spTgt spid="7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arn(inVertical)">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6">
                                            <p:txEl>
                                              <p:pRg st="0" end="0"/>
                                            </p:txEl>
                                          </p:spTgt>
                                        </p:tgtEl>
                                        <p:attrNameLst>
                                          <p:attrName>style.visibility</p:attrName>
                                        </p:attrNameLst>
                                      </p:cBhvr>
                                      <p:to>
                                        <p:strVal val="visible"/>
                                      </p:to>
                                    </p:set>
                                    <p:animEffect transition="in" filter="barn(inVertical)">
                                      <p:cBhvr>
                                        <p:cTn id="41" dur="500"/>
                                        <p:tgtEl>
                                          <p:spTgt spid="6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6">
                                            <p:txEl>
                                              <p:pRg st="1" end="1"/>
                                            </p:txEl>
                                          </p:spTgt>
                                        </p:tgtEl>
                                        <p:attrNameLst>
                                          <p:attrName>style.visibility</p:attrName>
                                        </p:attrNameLst>
                                      </p:cBhvr>
                                      <p:to>
                                        <p:strVal val="visible"/>
                                      </p:to>
                                    </p:set>
                                    <p:animEffect transition="in" filter="barn(inVertical)">
                                      <p:cBhvr>
                                        <p:cTn id="46" dur="500"/>
                                        <p:tgtEl>
                                          <p:spTgt spid="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5" grpId="0"/>
      <p:bldP spid="17" grpId="0"/>
      <p:bldP spid="25" grpId="0"/>
      <p:bldP spid="28" grpId="0"/>
      <p:bldP spid="3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0727" y="3581400"/>
            <a:ext cx="21853518" cy="3359832"/>
            <a:chOff x="185436" y="2217905"/>
            <a:chExt cx="10926759" cy="1679916"/>
          </a:xfrm>
          <a:solidFill>
            <a:srgbClr val="327E3B"/>
          </a:solidFill>
        </p:grpSpPr>
        <p:sp>
          <p:nvSpPr>
            <p:cNvPr id="61" name="Rectangle 60"/>
            <p:cNvSpPr/>
            <p:nvPr/>
          </p:nvSpPr>
          <p:spPr>
            <a:xfrm>
              <a:off x="6450418" y="2267695"/>
              <a:ext cx="46617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6133806" y="2309268"/>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4318122"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487641" y="3280553"/>
              <a:ext cx="4591249"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185436" y="332236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6459210" y="3194564"/>
              <a:ext cx="465298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6288451" y="3268856"/>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152400" y="7080106"/>
            <a:ext cx="24153914" cy="6483494"/>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385744" y="3813606"/>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1021567"/>
            <a:ext cx="24090260" cy="2397864"/>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16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183872141"/>
              </p:ext>
            </p:extLst>
          </p:nvPr>
        </p:nvGraphicFramePr>
        <p:xfrm>
          <a:off x="5127206" y="1278246"/>
          <a:ext cx="914400" cy="198438"/>
        </p:xfrm>
        <a:graphic>
          <a:graphicData uri="http://schemas.openxmlformats.org/presentationml/2006/ole">
            <mc:AlternateContent xmlns:mc="http://schemas.openxmlformats.org/markup-compatibility/2006">
              <mc:Choice xmlns:v="urn:schemas-microsoft-com:vml" Requires="v">
                <p:oleObj spid="_x0000_s20507"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1278246"/>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24737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22860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754031" y="1642899"/>
                <a:ext cx="10218759" cy="1290481"/>
              </a:xfrm>
              <a:prstGeom prst="rect">
                <a:avLst/>
              </a:prstGeom>
            </p:spPr>
            <p:txBody>
              <a:bodyPr wrap="none">
                <a:spAutoFit/>
              </a:bodyPr>
              <a:lstStyle/>
              <a:p>
                <a:r>
                  <a:rPr lang="en-US" sz="5400" b="1" dirty="0" smtClean="0">
                    <a:latin typeface="Arial" panose="020B0604020202020204" pitchFamily="34" charset="0"/>
                    <a:ea typeface="Calibri" panose="020F0502020204030204" pitchFamily="34" charset="0"/>
                  </a:rPr>
                  <a:t>Cho hàm số</a:t>
                </a:r>
                <a14:m>
                  <m:oMath xmlns:m="http://schemas.openxmlformats.org/officeDocument/2006/math">
                    <m:r>
                      <a:rPr lang="en-US" sz="5400" b="1" i="0" smtClean="0">
                        <a:effectLst/>
                        <a:latin typeface="Cambria Math" panose="02040503050406030204" pitchFamily="18" charset="0"/>
                        <a:ea typeface="Calibri" panose="020F0502020204030204" pitchFamily="34" charset="0"/>
                        <a:cs typeface="Arial" panose="020B0604020202020204" pitchFamily="34" charset="0"/>
                      </a:rPr>
                      <m:t>  </m:t>
                    </m:r>
                    <m:r>
                      <a:rPr lang="en-US" sz="5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5400" b="1" i="1">
                            <a:effectLst/>
                            <a:latin typeface="Cambria Math"/>
                            <a:cs typeface="Arial" panose="020B0604020202020204" pitchFamily="34" charset="0"/>
                          </a:rPr>
                        </m:ctrlPr>
                      </m:dPr>
                      <m:e>
                        <m:r>
                          <a:rPr lang="en-US" sz="5400" b="1" i="1">
                            <a:effectLst/>
                            <a:latin typeface="Cambria Math" panose="02040503050406030204" pitchFamily="18" charset="0"/>
                            <a:ea typeface="Calibri" panose="020F0502020204030204" pitchFamily="34" charset="0"/>
                            <a:cs typeface="Arial" panose="020B0604020202020204" pitchFamily="34" charset="0"/>
                          </a:rPr>
                          <m:t>𝒙</m:t>
                        </m:r>
                      </m:e>
                    </m:d>
                    <m:r>
                      <a:rPr lang="en-US" sz="5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5400" b="1" i="1">
                            <a:effectLst/>
                            <a:latin typeface="Cambria Math"/>
                            <a:cs typeface="Arial" panose="020B0604020202020204" pitchFamily="34" charset="0"/>
                          </a:rPr>
                        </m:ctrlPr>
                      </m:fPr>
                      <m:num>
                        <m:r>
                          <a:rPr lang="en-US" sz="5400" b="1" i="1">
                            <a:effectLst/>
                            <a:latin typeface="Cambria Math" panose="02040503050406030204" pitchFamily="18" charset="0"/>
                            <a:ea typeface="Calibri" panose="020F0502020204030204" pitchFamily="34" charset="0"/>
                            <a:cs typeface="Arial" panose="020B0604020202020204" pitchFamily="34" charset="0"/>
                          </a:rPr>
                          <m:t>𝟒</m:t>
                        </m:r>
                      </m:num>
                      <m:den>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𝟐</m:t>
                        </m:r>
                      </m:den>
                    </m:f>
                  </m:oMath>
                </a14:m>
                <a:r>
                  <a:rPr lang="en-US" sz="5400" b="1" dirty="0">
                    <a:effectLst/>
                    <a:latin typeface="Arial" panose="020B0604020202020204" pitchFamily="34" charset="0"/>
                    <a:ea typeface="Calibri" panose="020F0502020204030204" pitchFamily="34" charset="0"/>
                  </a:rPr>
                  <a:t>. Khi đó</a:t>
                </a:r>
                <a:endParaRPr lang="vi-VN" sz="4800" dirty="0"/>
              </a:p>
            </p:txBody>
          </p:sp>
        </mc:Choice>
        <mc:Fallback xmlns="">
          <p:sp>
            <p:nvSpPr>
              <p:cNvPr id="2" name="Rectangle 1"/>
              <p:cNvSpPr>
                <a:spLocks noRot="1" noChangeAspect="1" noMove="1" noResize="1" noEditPoints="1" noAdjustHandles="1" noChangeArrowheads="1" noChangeShapeType="1" noTextEdit="1"/>
              </p:cNvSpPr>
              <p:nvPr/>
            </p:nvSpPr>
            <p:spPr>
              <a:xfrm>
                <a:off x="4754031" y="1642899"/>
                <a:ext cx="10218759" cy="1290481"/>
              </a:xfrm>
              <a:prstGeom prst="rect">
                <a:avLst/>
              </a:prstGeom>
              <a:blipFill>
                <a:blip r:embed="rId7"/>
                <a:stretch>
                  <a:fillRect l="-3222" r="-2267" b="-132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836522" y="3962400"/>
                <a:ext cx="8094267" cy="64633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𝒇</m:t>
                    </m:r>
                    <m:d>
                      <m:dPr>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𝒙</m:t>
                        </m:r>
                      </m:e>
                    </m:d>
                    <m:r>
                      <a:rPr lang="en-US" sz="36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3600" b="1" dirty="0">
                    <a:solidFill>
                      <a:schemeClr val="bg1"/>
                    </a:solidFill>
                    <a:effectLst/>
                    <a:latin typeface="Arial" panose="020B0604020202020204" pitchFamily="34" charset="0"/>
                    <a:ea typeface="Calibri" panose="020F0502020204030204" pitchFamily="34" charset="0"/>
                  </a:rPr>
                  <a:t>đồng biến trên khoảng</a:t>
                </a:r>
                <a14:m>
                  <m:oMath xmlns:m="http://schemas.openxmlformats.org/officeDocument/2006/math">
                    <m:d>
                      <m:dPr>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3600" b="1" dirty="0">
                    <a:solidFill>
                      <a:schemeClr val="bg1"/>
                    </a:solidFill>
                    <a:effectLst/>
                    <a:latin typeface="Arial" panose="020B0604020202020204" pitchFamily="34" charset="0"/>
                    <a:ea typeface="Calibri" panose="020F0502020204030204" pitchFamily="34" charset="0"/>
                  </a:rPr>
                  <a:t>.</a:t>
                </a:r>
                <a:endParaRPr lang="vi-VN" sz="3600"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836522" y="3962400"/>
                <a:ext cx="8094267" cy="646331"/>
              </a:xfrm>
              <a:prstGeom prst="rect">
                <a:avLst/>
              </a:prstGeom>
              <a:blipFill>
                <a:blip r:embed="rId8"/>
                <a:stretch>
                  <a:fillRect t="-16038" r="-1506" b="-330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643801" y="3962400"/>
                <a:ext cx="8506239" cy="64633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𝒇</m:t>
                    </m:r>
                    <m:d>
                      <m:dPr>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3600" b="1" dirty="0" smtClean="0">
                    <a:solidFill>
                      <a:schemeClr val="bg1"/>
                    </a:solidFill>
                    <a:effectLst/>
                    <a:latin typeface="Arial" panose="020B0604020202020204" pitchFamily="34" charset="0"/>
                    <a:ea typeface="Calibri" panose="020F0502020204030204" pitchFamily="34" charset="0"/>
                  </a:rPr>
                  <a:t> nghịch </a:t>
                </a:r>
                <a:r>
                  <a:rPr lang="en-US" sz="3600" b="1" dirty="0">
                    <a:solidFill>
                      <a:schemeClr val="bg1"/>
                    </a:solidFill>
                    <a:effectLst/>
                    <a:latin typeface="Arial" panose="020B0604020202020204" pitchFamily="34" charset="0"/>
                    <a:ea typeface="Calibri" panose="020F0502020204030204" pitchFamily="34" charset="0"/>
                  </a:rPr>
                  <a:t>biến trên khoảng</a:t>
                </a:r>
                <a14:m>
                  <m:oMath xmlns:m="http://schemas.openxmlformats.org/officeDocument/2006/math">
                    <m:d>
                      <m:dPr>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3600" b="1" dirty="0">
                    <a:solidFill>
                      <a:schemeClr val="bg1"/>
                    </a:solidFill>
                    <a:effectLst/>
                    <a:latin typeface="Arial" panose="020B0604020202020204" pitchFamily="34" charset="0"/>
                    <a:ea typeface="Calibri" panose="020F0502020204030204" pitchFamily="34" charset="0"/>
                  </a:rPr>
                  <a:t>.</a:t>
                </a:r>
                <a:endParaRPr lang="vi-VN" sz="3600"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3643801" y="3962400"/>
                <a:ext cx="8506239" cy="646331"/>
              </a:xfrm>
              <a:prstGeom prst="rect">
                <a:avLst/>
              </a:prstGeom>
              <a:blipFill>
                <a:blip r:embed="rId9"/>
                <a:stretch>
                  <a:fillRect t="-16038" r="-1361" b="-330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05290" y="5983069"/>
                <a:ext cx="8757910" cy="64633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𝒇</m:t>
                    </m:r>
                    <m:d>
                      <m:dPr>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3600" b="1" dirty="0" smtClean="0">
                    <a:solidFill>
                      <a:schemeClr val="bg1"/>
                    </a:solidFill>
                    <a:effectLst/>
                    <a:latin typeface="Arial" panose="020B0604020202020204" pitchFamily="34" charset="0"/>
                    <a:ea typeface="Calibri" panose="020F0502020204030204" pitchFamily="34" charset="0"/>
                  </a:rPr>
                  <a:t> nghịch </a:t>
                </a:r>
                <a:r>
                  <a:rPr lang="en-US" sz="3600" b="1" dirty="0">
                    <a:solidFill>
                      <a:schemeClr val="bg1"/>
                    </a:solidFill>
                    <a:effectLst/>
                    <a:latin typeface="Arial" panose="020B0604020202020204" pitchFamily="34" charset="0"/>
                    <a:ea typeface="Calibri" panose="020F0502020204030204" pitchFamily="34" charset="0"/>
                  </a:rPr>
                  <a:t>biến trên khoảng</a:t>
                </a:r>
                <a14:m>
                  <m:oMath xmlns:m="http://schemas.openxmlformats.org/officeDocument/2006/math">
                    <m:d>
                      <m:dPr>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e>
                    </m:d>
                  </m:oMath>
                </a14:m>
                <a:r>
                  <a:rPr lang="en-US" sz="3600" b="1" dirty="0">
                    <a:solidFill>
                      <a:schemeClr val="bg1"/>
                    </a:solidFill>
                    <a:effectLst/>
                    <a:latin typeface="Arial" panose="020B0604020202020204" pitchFamily="34" charset="0"/>
                    <a:ea typeface="Calibri" panose="020F0502020204030204" pitchFamily="34" charset="0"/>
                  </a:rPr>
                  <a:t>.</a:t>
                </a:r>
                <a:endParaRPr lang="vi-VN" sz="36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05290" y="5983069"/>
                <a:ext cx="8757910" cy="646331"/>
              </a:xfrm>
              <a:prstGeom prst="rect">
                <a:avLst/>
              </a:prstGeom>
              <a:blipFill>
                <a:blip r:embed="rId10"/>
                <a:stretch>
                  <a:fillRect t="-15888" r="-1322" b="-317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929251" y="5830669"/>
                <a:ext cx="8373190" cy="64633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𝒇</m:t>
                    </m:r>
                    <m:d>
                      <m:dPr>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3600" b="1" dirty="0" smtClean="0">
                    <a:solidFill>
                      <a:schemeClr val="bg1"/>
                    </a:solidFill>
                    <a:effectLst/>
                    <a:latin typeface="Arial" panose="020B0604020202020204" pitchFamily="34" charset="0"/>
                    <a:ea typeface="Calibri" panose="020F0502020204030204" pitchFamily="34" charset="0"/>
                  </a:rPr>
                  <a:t> đồng </a:t>
                </a:r>
                <a:r>
                  <a:rPr lang="en-US" sz="3600" b="1" dirty="0">
                    <a:solidFill>
                      <a:schemeClr val="bg1"/>
                    </a:solidFill>
                    <a:effectLst/>
                    <a:latin typeface="Arial" panose="020B0604020202020204" pitchFamily="34" charset="0"/>
                    <a:ea typeface="Calibri" panose="020F0502020204030204" pitchFamily="34" charset="0"/>
                  </a:rPr>
                  <a:t>biến trên khoảng</a:t>
                </a:r>
                <a14:m>
                  <m:oMath xmlns:m="http://schemas.openxmlformats.org/officeDocument/2006/math">
                    <m:d>
                      <m:dPr>
                        <m:ctrlPr>
                          <a:rPr lang="vi-VN" sz="3600" b="1" i="1">
                            <a:solidFill>
                              <a:schemeClr val="bg1"/>
                            </a:solidFill>
                            <a:effectLst/>
                            <a:latin typeface="Cambria Math"/>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e>
                    </m:d>
                  </m:oMath>
                </a14:m>
                <a:r>
                  <a:rPr lang="en-US" sz="3600" b="1" dirty="0">
                    <a:solidFill>
                      <a:schemeClr val="bg1"/>
                    </a:solidFill>
                    <a:effectLst/>
                    <a:latin typeface="Arial" panose="020B0604020202020204" pitchFamily="34" charset="0"/>
                    <a:ea typeface="Calibri" panose="020F0502020204030204" pitchFamily="34" charset="0"/>
                  </a:rPr>
                  <a:t>.</a:t>
                </a:r>
                <a:endParaRPr lang="vi-VN" sz="36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3929251" y="5830669"/>
                <a:ext cx="8373190" cy="646331"/>
              </a:xfrm>
              <a:prstGeom prst="rect">
                <a:avLst/>
              </a:prstGeom>
              <a:blipFill>
                <a:blip r:embed="rId11"/>
                <a:stretch>
                  <a:fillRect t="-15888" r="-1310" b="-317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524000" y="8452844"/>
                <a:ext cx="22856442" cy="4090735"/>
              </a:xfrm>
              <a:prstGeom prst="rect">
                <a:avLst/>
              </a:prstGeom>
            </p:spPr>
            <p:txBody>
              <a:bodyPr wrap="square">
                <a:spAutoFit/>
              </a:bodyPr>
              <a:lstStyle/>
              <a:p>
                <a:pPr marL="899795" indent="-457200" algn="just">
                  <a:spcBef>
                    <a:spcPts val="200"/>
                  </a:spcBef>
                  <a:spcAft>
                    <a:spcPts val="200"/>
                  </a:spcAft>
                </a:pP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Với </a:t>
                </a:r>
                <a14:m>
                  <m:oMath xmlns:m="http://schemas.openxmlformats.org/officeDocument/2006/math">
                    <m:sSub>
                      <m:sSubPr>
                        <m:ctrlPr>
                          <a:rPr lang="vi-VN" sz="4400" b="1" i="1">
                            <a:effectLst/>
                            <a:latin typeface="Cambria Math"/>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sSub>
                      <m:sSubPr>
                        <m:ctrlPr>
                          <a:rPr lang="vi-VN" sz="4400" b="1" i="1">
                            <a:effectLst/>
                            <a:latin typeface="Cambria Math"/>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𝟐</m:t>
                        </m:r>
                      </m:sub>
                    </m:sSub>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a:ea typeface="Calibri" panose="020F0502020204030204" pitchFamily="34"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và </a:t>
                </a:r>
                <a14:m>
                  <m:oMath xmlns:m="http://schemas.openxmlformats.org/officeDocument/2006/math">
                    <m:sSub>
                      <m:sSubPr>
                        <m:ctrlPr>
                          <a:rPr lang="vi-VN" sz="4400" b="1" i="1">
                            <a:effectLst/>
                            <a:latin typeface="Cambria Math"/>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b="1" i="1">
                            <a:effectLst/>
                            <a:latin typeface="Cambria Math"/>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𝟐</m:t>
                        </m:r>
                      </m:sub>
                    </m:sSub>
                  </m:oMath>
                </a14:m>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ta </a:t>
                </a:r>
                <a:r>
                  <a:rPr lang="fr-FR" sz="4400" b="1" dirty="0">
                    <a:effectLst/>
                    <a:latin typeface="Arial" panose="020B0604020202020204" pitchFamily="34" charset="0"/>
                    <a:ea typeface="Calibri" panose="020F0502020204030204" pitchFamily="34" charset="0"/>
                    <a:cs typeface="Times New Roman" panose="02020603050405020304" pitchFamily="18" charset="0"/>
                  </a:rPr>
                  <a:t>có: </a:t>
                </a:r>
                <a14:m>
                  <m:oMath xmlns:m="http://schemas.openxmlformats.org/officeDocument/2006/math">
                    <m:d>
                      <m:dPr>
                        <m:begChr m:val="{"/>
                        <m:endChr m:val=""/>
                        <m:ctrlPr>
                          <a:rPr lang="vi-VN" sz="4400" b="1" i="1">
                            <a:effectLst/>
                            <a:latin typeface="Cambria Math"/>
                            <a:ea typeface="Calibri" panose="020F0502020204030204" pitchFamily="34" charset="0"/>
                            <a:cs typeface="Arial" panose="020B0604020202020204" pitchFamily="34" charset="0"/>
                          </a:rPr>
                        </m:ctrlPr>
                      </m:dPr>
                      <m:e>
                        <m:eqArr>
                          <m:eqArrPr>
                            <m:ctrlPr>
                              <a:rPr lang="vi-VN" sz="4400" b="1" i="1">
                                <a:effectLst/>
                                <a:latin typeface="Cambria Math"/>
                                <a:ea typeface="Calibri" panose="020F0502020204030204" pitchFamily="34" charset="0"/>
                                <a:cs typeface="Arial" panose="020B0604020202020204" pitchFamily="34" charset="0"/>
                              </a:rPr>
                            </m:ctrlPr>
                          </m:eqArrPr>
                          <m:e>
                            <m:sSub>
                              <m:sSubPr>
                                <m:ctrlPr>
                                  <a:rPr lang="vi-VN" sz="4400" b="1" i="1">
                                    <a:effectLst/>
                                    <a:latin typeface="Cambria Math"/>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r>
                              <a:rPr lang="fr-FR" sz="4400" b="1" i="1">
                                <a:effectLst/>
                                <a:latin typeface="Cambria Math" panose="02040503050406030204" pitchFamily="18" charset="0"/>
                                <a:ea typeface="Calibri" panose="020F0502020204030204" pitchFamily="34" charset="0"/>
                                <a:cs typeface="Arial" panose="020B0604020202020204" pitchFamily="34" charset="0"/>
                              </a:rPr>
                              <m:t>&lt;</m:t>
                            </m:r>
                            <m:r>
                              <a:rPr lang="fr-FR" sz="4400" b="1" i="1">
                                <a:effectLst/>
                                <a:latin typeface="Cambria Math" panose="02040503050406030204" pitchFamily="18" charset="0"/>
                                <a:ea typeface="Calibri" panose="020F0502020204030204" pitchFamily="34" charset="0"/>
                                <a:cs typeface="Arial" panose="020B0604020202020204" pitchFamily="34" charset="0"/>
                              </a:rPr>
                              <m:t>𝟎</m:t>
                            </m:r>
                          </m:e>
                          <m:e>
                            <m:sSub>
                              <m:sSubPr>
                                <m:ctrlPr>
                                  <a:rPr lang="vi-VN" sz="4400" b="1" i="1">
                                    <a:effectLst/>
                                    <a:latin typeface="Cambria Math"/>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𝟐</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r>
                              <a:rPr lang="fr-FR" sz="4400" b="1" i="1">
                                <a:effectLst/>
                                <a:latin typeface="Cambria Math" panose="02040503050406030204" pitchFamily="18" charset="0"/>
                                <a:ea typeface="Calibri" panose="020F0502020204030204" pitchFamily="34" charset="0"/>
                                <a:cs typeface="Arial" panose="020B0604020202020204" pitchFamily="34" charset="0"/>
                              </a:rPr>
                              <m:t>&lt;</m:t>
                            </m:r>
                            <m:r>
                              <a:rPr lang="fr-FR" sz="4400" b="1" i="1">
                                <a:effectLst/>
                                <a:latin typeface="Cambria Math" panose="02040503050406030204" pitchFamily="18" charset="0"/>
                                <a:ea typeface="Calibri" panose="020F0502020204030204" pitchFamily="34" charset="0"/>
                                <a:cs typeface="Arial" panose="020B0604020202020204" pitchFamily="34" charset="0"/>
                              </a:rPr>
                              <m:t>𝟎</m:t>
                            </m:r>
                          </m:e>
                          <m:e>
                            <m:sSub>
                              <m:sSubPr>
                                <m:ctrlPr>
                                  <a:rPr lang="vi-VN" sz="4400" b="1" i="1">
                                    <a:effectLst/>
                                    <a:latin typeface="Cambria Math"/>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r>
                              <a:rPr lang="fr-FR" sz="4400" b="1" i="1">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b="1" i="1">
                                    <a:effectLst/>
                                    <a:latin typeface="Cambria Math"/>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𝟐</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e>
                        </m:eqArr>
                      </m:e>
                    </m:d>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vi-VN" sz="4400" b="1" i="1">
                            <a:effectLst/>
                            <a:latin typeface="Cambria Math"/>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num>
                      <m:den>
                        <m:sSub>
                          <m:sSubPr>
                            <m:ctrlPr>
                              <a:rPr lang="vi-VN" sz="4400" b="1" i="1">
                                <a:effectLst/>
                                <a:latin typeface="Cambria Math"/>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effectLst/>
                        <a:latin typeface="Cambria Math" panose="02040503050406030204" pitchFamily="18" charset="0"/>
                        <a:ea typeface="Times New Roman" panose="02020603050405020304" pitchFamily="18" charset="0"/>
                        <a:cs typeface="Arial" panose="020B0604020202020204" pitchFamily="34" charset="0"/>
                      </a:rPr>
                      <m:t>&gt;</m:t>
                    </m:r>
                    <m:f>
                      <m:fPr>
                        <m:ctrlPr>
                          <a:rPr lang="vi-VN" sz="4400" b="1" i="1">
                            <a:effectLst/>
                            <a:latin typeface="Cambria Math"/>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num>
                      <m:den>
                        <m:sSub>
                          <m:sSubPr>
                            <m:ctrlPr>
                              <a:rPr lang="vi-VN" sz="4400" b="1" i="1">
                                <a:effectLst/>
                                <a:latin typeface="Cambria Math"/>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vi-VN" sz="4400" b="1" i="1">
                            <a:effectLst/>
                            <a:latin typeface="Cambria Math"/>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𝟒</m:t>
                        </m:r>
                      </m:num>
                      <m:den>
                        <m:sSub>
                          <m:sSubPr>
                            <m:ctrlPr>
                              <a:rPr lang="vi-VN" sz="4400" b="1" i="1">
                                <a:effectLst/>
                                <a:latin typeface="Cambria Math"/>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effectLst/>
                        <a:latin typeface="Cambria Math" panose="02040503050406030204" pitchFamily="18" charset="0"/>
                        <a:ea typeface="Times New Roman" panose="02020603050405020304" pitchFamily="18" charset="0"/>
                        <a:cs typeface="Arial" panose="020B0604020202020204" pitchFamily="34" charset="0"/>
                      </a:rPr>
                      <m:t>&gt;</m:t>
                    </m:r>
                    <m:f>
                      <m:fPr>
                        <m:ctrlPr>
                          <a:rPr lang="vi-VN" sz="4400" b="1" i="1">
                            <a:effectLst/>
                            <a:latin typeface="Cambria Math"/>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𝟒</m:t>
                        </m:r>
                      </m:num>
                      <m:den>
                        <m:sSub>
                          <m:sSubPr>
                            <m:ctrlPr>
                              <a:rPr lang="vi-VN" sz="4400" b="1" i="1">
                                <a:effectLst/>
                                <a:latin typeface="Cambria Math"/>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Do đó: </a:t>
                </a:r>
                <a14:m>
                  <m:oMath xmlns:m="http://schemas.openxmlformats.org/officeDocument/2006/math">
                    <m:r>
                      <a:rPr lang="fr-FR" sz="4400" b="1" i="1">
                        <a:effectLst/>
                        <a:latin typeface="Cambria Math" panose="02040503050406030204" pitchFamily="18" charset="0"/>
                        <a:ea typeface="Times New Roman" panose="02020603050405020304" pitchFamily="18" charset="0"/>
                        <a:cs typeface="Arial" panose="020B0604020202020204" pitchFamily="34" charset="0"/>
                      </a:rPr>
                      <m:t>𝒇</m:t>
                    </m:r>
                    <m:d>
                      <m:dPr>
                        <m:ctrlPr>
                          <a:rPr lang="vi-VN" sz="4400" b="1" i="1">
                            <a:effectLst/>
                            <a:latin typeface="Cambria Math"/>
                            <a:ea typeface="Times New Roman" panose="02020603050405020304" pitchFamily="18" charset="0"/>
                            <a:cs typeface="Arial" panose="020B0604020202020204" pitchFamily="34" charset="0"/>
                          </a:rPr>
                        </m:ctrlPr>
                      </m:dPr>
                      <m:e>
                        <m:sSub>
                          <m:sSubPr>
                            <m:ctrlPr>
                              <a:rPr lang="vi-VN" sz="4400" b="1" i="1">
                                <a:effectLst/>
                                <a:latin typeface="Cambria Math"/>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sub>
                        </m:sSub>
                      </m:e>
                    </m:d>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𝒇</m:t>
                    </m:r>
                    <m:d>
                      <m:dPr>
                        <m:ctrlPr>
                          <a:rPr lang="vi-VN" sz="4400" b="1" i="1">
                            <a:effectLst/>
                            <a:latin typeface="Cambria Math"/>
                            <a:ea typeface="Times New Roman" panose="02020603050405020304" pitchFamily="18" charset="0"/>
                            <a:cs typeface="Arial" panose="020B0604020202020204" pitchFamily="34" charset="0"/>
                          </a:rPr>
                        </m:ctrlPr>
                      </m:dPr>
                      <m:e>
                        <m:sSub>
                          <m:sSubPr>
                            <m:ctrlPr>
                              <a:rPr lang="vi-VN" sz="4400" b="1" i="1">
                                <a:effectLst/>
                                <a:latin typeface="Cambria Math"/>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sub>
                        </m:sSub>
                      </m:e>
                    </m:d>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vi-VN" sz="4400" b="1" i="1">
                            <a:effectLst/>
                            <a:latin typeface="Cambria Math"/>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𝟒</m:t>
                        </m:r>
                      </m:num>
                      <m:den>
                        <m:sSub>
                          <m:sSubPr>
                            <m:ctrlPr>
                              <a:rPr lang="vi-VN" sz="4400" b="1" i="1">
                                <a:effectLst/>
                                <a:latin typeface="Cambria Math"/>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vi-VN" sz="4400" b="1" i="1">
                            <a:effectLst/>
                            <a:latin typeface="Cambria Math"/>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𝟒</m:t>
                        </m:r>
                      </m:num>
                      <m:den>
                        <m:sSub>
                          <m:sSubPr>
                            <m:ctrlPr>
                              <a:rPr lang="vi-VN" sz="4400" b="1" i="1">
                                <a:effectLst/>
                                <a:latin typeface="Cambria Math"/>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effectLst/>
                        <a:latin typeface="Cambria Math" panose="02040503050406030204" pitchFamily="18" charset="0"/>
                        <a:ea typeface="Times New Roman" panose="02020603050405020304" pitchFamily="18" charset="0"/>
                        <a:cs typeface="Arial" panose="020B0604020202020204" pitchFamily="34" charset="0"/>
                      </a:rPr>
                      <m:t>&gt;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𝟎</m:t>
                    </m:r>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𝒇</m:t>
                    </m:r>
                    <m:d>
                      <m:dPr>
                        <m:ctrlPr>
                          <a:rPr lang="vi-VN" sz="4400" b="1" i="1">
                            <a:effectLst/>
                            <a:latin typeface="Cambria Math"/>
                            <a:ea typeface="Times New Roman" panose="02020603050405020304" pitchFamily="18" charset="0"/>
                            <a:cs typeface="Arial" panose="020B0604020202020204" pitchFamily="34" charset="0"/>
                          </a:rPr>
                        </m:ctrlPr>
                      </m:dPr>
                      <m:e>
                        <m:sSub>
                          <m:sSubPr>
                            <m:ctrlPr>
                              <a:rPr lang="vi-VN" sz="4400" b="1" i="1">
                                <a:effectLst/>
                                <a:latin typeface="Cambria Math"/>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sub>
                        </m:sSub>
                      </m:e>
                    </m:d>
                    <m:r>
                      <a:rPr lang="fr-FR" sz="4400" b="1" i="1">
                        <a:effectLst/>
                        <a:latin typeface="Cambria Math" panose="02040503050406030204" pitchFamily="18" charset="0"/>
                        <a:ea typeface="Times New Roman" panose="02020603050405020304" pitchFamily="18" charset="0"/>
                        <a:cs typeface="Arial" panose="020B0604020202020204" pitchFamily="34" charset="0"/>
                      </a:rPr>
                      <m:t>&gt;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𝒇</m:t>
                    </m:r>
                    <m:d>
                      <m:dPr>
                        <m:ctrlPr>
                          <a:rPr lang="vi-VN" sz="4400" b="1" i="1">
                            <a:effectLst/>
                            <a:latin typeface="Cambria Math"/>
                            <a:ea typeface="Times New Roman" panose="02020603050405020304" pitchFamily="18" charset="0"/>
                            <a:cs typeface="Arial" panose="020B0604020202020204" pitchFamily="34" charset="0"/>
                          </a:rPr>
                        </m:ctrlPr>
                      </m:dPr>
                      <m:e>
                        <m:sSub>
                          <m:sSubPr>
                            <m:ctrlPr>
                              <a:rPr lang="vi-VN" sz="4400" b="1" i="1">
                                <a:effectLst/>
                                <a:latin typeface="Cambria Math"/>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sub>
                        </m:sSub>
                      </m:e>
                    </m:d>
                  </m:oMath>
                </a14:m>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với</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vi-VN" sz="4400" b="1" i="1">
                            <a:effectLst/>
                            <a:latin typeface="Cambria Math"/>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sSub>
                      <m:sSubPr>
                        <m:ctrlPr>
                          <a:rPr lang="vi-VN" sz="4400" b="1" i="1">
                            <a:effectLst/>
                            <a:latin typeface="Cambria Math"/>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𝟐</m:t>
                        </m:r>
                      </m:sub>
                    </m:sSub>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a:ea typeface="Calibri" panose="020F0502020204030204" pitchFamily="34"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Vậy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 nghịch </a:t>
                </a:r>
                <a:r>
                  <a:rPr lang="en-US" sz="4400" b="1" dirty="0">
                    <a:effectLst/>
                    <a:latin typeface="Arial" panose="020B0604020202020204" pitchFamily="34" charset="0"/>
                    <a:ea typeface="Calibri" panose="020F0502020204030204" pitchFamily="34" charset="0"/>
                    <a:cs typeface="Times New Roman" panose="02020603050405020304" pitchFamily="18" charset="0"/>
                  </a:rPr>
                  <a:t>biến trên khoảng</a:t>
                </a:r>
                <a14:m>
                  <m:oMath xmlns:m="http://schemas.openxmlformats.org/officeDocument/2006/math">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524000" y="8452844"/>
                <a:ext cx="22856442" cy="4090735"/>
              </a:xfrm>
              <a:prstGeom prst="rect">
                <a:avLst/>
              </a:prstGeom>
              <a:blipFill>
                <a:blip r:embed="rId12"/>
                <a:stretch>
                  <a:fillRect b="-5663"/>
                </a:stretch>
              </a:blipFill>
            </p:spPr>
            <p:txBody>
              <a:bodyPr/>
              <a:lstStyle/>
              <a:p>
                <a:r>
                  <a:rPr lang="vi-VN">
                    <a:noFill/>
                  </a:rPr>
                  <a:t> </a:t>
                </a:r>
              </a:p>
            </p:txBody>
          </p:sp>
        </mc:Fallback>
      </mc:AlternateContent>
    </p:spTree>
    <p:extLst>
      <p:ext uri="{BB962C8B-B14F-4D97-AF65-F5344CB8AC3E}">
        <p14:creationId xmlns:p14="http://schemas.microsoft.com/office/powerpoint/2010/main" val="281440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animEffect transition="in" filter="barn(inVertical)">
                                      <p:cBhvr>
                                        <p:cTn id="54" dur="500"/>
                                        <p:tgtEl>
                                          <p:spTgt spid="1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barn(inVertical)">
                                      <p:cBhvr>
                                        <p:cTn id="5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7414400"/>
            <a:ext cx="23389056" cy="1424800"/>
            <a:chOff x="241306" y="2217905"/>
            <a:chExt cx="11694528" cy="712400"/>
          </a:xfrm>
          <a:solidFill>
            <a:srgbClr val="327E3B"/>
          </a:solidFill>
        </p:grpSpPr>
        <p:sp>
          <p:nvSpPr>
            <p:cNvPr id="61" name="Rectangle 60"/>
            <p:cNvSpPr/>
            <p:nvPr/>
          </p:nvSpPr>
          <p:spPr>
            <a:xfrm>
              <a:off x="3228389" y="2249396"/>
              <a:ext cx="221451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2937844" y="2308651"/>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231204"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023283" y="2243792"/>
              <a:ext cx="2652323"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5761479" y="2293386"/>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145408" y="2247902"/>
              <a:ext cx="279042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8873276" y="2310249"/>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41525" y="9095125"/>
            <a:ext cx="24153914" cy="4383335"/>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708581"/>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1545346" y="7572586"/>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grpSp>
        <p:nvGrpSpPr>
          <p:cNvPr id="41" name="Group 40"/>
          <p:cNvGrpSpPr/>
          <p:nvPr/>
        </p:nvGrpSpPr>
        <p:grpSpPr>
          <a:xfrm>
            <a:off x="263260" y="599175"/>
            <a:ext cx="24090260" cy="6554402"/>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16021" cy="1177178"/>
              <a:chOff x="923003" y="3917552"/>
              <a:chExt cx="4016021" cy="1177178"/>
            </a:xfrm>
          </p:grpSpPr>
          <p:grpSp>
            <p:nvGrpSpPr>
              <p:cNvPr id="47" name="Group 46"/>
              <p:cNvGrpSpPr/>
              <p:nvPr/>
            </p:nvGrpSpPr>
            <p:grpSpPr>
              <a:xfrm>
                <a:off x="1362045" y="4056327"/>
                <a:ext cx="3576979" cy="1038403"/>
                <a:chOff x="2028795" y="4418277"/>
                <a:chExt cx="3576979" cy="1038403"/>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44695" y="4656461"/>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17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21531"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8114237" y="413134"/>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839200" y="394359"/>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554570" y="1754745"/>
                <a:ext cx="18715817" cy="769441"/>
              </a:xfrm>
              <a:prstGeom prst="rect">
                <a:avLst/>
              </a:prstGeom>
            </p:spPr>
            <p:txBody>
              <a:bodyPr wrap="square">
                <a:spAutoFit/>
              </a:bodyPr>
              <a:lstStyle/>
              <a:p>
                <a:r>
                  <a:rPr lang="en-US" sz="4400" b="1" dirty="0">
                    <a:latin typeface="Arial" panose="020B0604020202020204" pitchFamily="34" charset="0"/>
                    <a:ea typeface="Calibri" panose="020F0502020204030204" pitchFamily="34" charset="0"/>
                  </a:rPr>
                  <a:t>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4400" b="1" dirty="0">
                    <a:effectLst/>
                    <a:latin typeface="Arial" panose="020B0604020202020204" pitchFamily="34" charset="0"/>
                    <a:ea typeface="Calibri" panose="020F0502020204030204" pitchFamily="34" charset="0"/>
                  </a:rPr>
                  <a:t> có đồ thị như hình vẽ bên chỉ đồng biến trên tập:</a:t>
                </a:r>
                <a:endParaRPr lang="vi-VN" dirty="0"/>
              </a:p>
            </p:txBody>
          </p:sp>
        </mc:Choice>
        <mc:Fallback xmlns="">
          <p:sp>
            <p:nvSpPr>
              <p:cNvPr id="2" name="Rectangle 1"/>
              <p:cNvSpPr>
                <a:spLocks noRot="1" noChangeAspect="1" noMove="1" noResize="1" noEditPoints="1" noAdjustHandles="1" noChangeArrowheads="1" noChangeShapeType="1" noTextEdit="1"/>
              </p:cNvSpPr>
              <p:nvPr/>
            </p:nvSpPr>
            <p:spPr>
              <a:xfrm>
                <a:off x="4554570" y="1754745"/>
                <a:ext cx="18715817" cy="769441"/>
              </a:xfrm>
              <a:prstGeom prst="rect">
                <a:avLst/>
              </a:prstGeom>
              <a:blipFill>
                <a:blip r:embed="rId7"/>
                <a:stretch>
                  <a:fillRect l="-1303" t="-19048" b="-34921"/>
                </a:stretch>
              </a:blipFill>
            </p:spPr>
            <p:txBody>
              <a:bodyPr/>
              <a:lstStyle/>
              <a:p>
                <a:r>
                  <a:rPr lang="vi-VN">
                    <a:noFill/>
                  </a:rPr>
                  <a:t> </a:t>
                </a:r>
              </a:p>
            </p:txBody>
          </p:sp>
        </mc:Fallback>
      </mc:AlternateContent>
      <p:pic>
        <p:nvPicPr>
          <p:cNvPr id="33" name="Picture 3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8824" y="2662260"/>
            <a:ext cx="5081575" cy="4310814"/>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1772871" y="7810775"/>
                <a:ext cx="2713948"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772871" y="7810775"/>
                <a:ext cx="2713948" cy="769441"/>
              </a:xfrm>
              <a:prstGeom prst="rect">
                <a:avLst/>
              </a:prstGeom>
              <a:blipFill>
                <a:blip r:embed="rId9"/>
                <a:stretch>
                  <a:fillRect t="-18110" r="-8090"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250571" y="7698721"/>
                <a:ext cx="2292359"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250571" y="7698721"/>
                <a:ext cx="2292359" cy="769441"/>
              </a:xfrm>
              <a:prstGeom prst="rect">
                <a:avLst/>
              </a:prstGeom>
              <a:blipFill>
                <a:blip r:embed="rId10"/>
                <a:stretch>
                  <a:fillRect t="-19048" r="-10106"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649200" y="7721327"/>
                <a:ext cx="4823500" cy="707886"/>
              </a:xfrm>
              <a:prstGeom prst="rect">
                <a:avLst/>
              </a:prstGeom>
            </p:spPr>
            <p:txBody>
              <a:bodyPr wrap="none">
                <a:spAutoFit/>
              </a:bodyPr>
              <a:lstStyle/>
              <a:p>
                <a14:m>
                  <m:oMath xmlns:m="http://schemas.openxmlformats.org/officeDocument/2006/math">
                    <m:d>
                      <m:dPr>
                        <m:ctrlPr>
                          <a:rPr lang="vi-VN" sz="4000" b="1" i="1" smtClean="0">
                            <a:solidFill>
                              <a:schemeClr val="bg1"/>
                            </a:solidFill>
                            <a:latin typeface="Cambria Math"/>
                            <a:cs typeface="Arial" panose="020B0604020202020204" pitchFamily="34" charset="0"/>
                          </a:rPr>
                        </m:ctrlPr>
                      </m:d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000" b="1" dirty="0">
                    <a:solidFill>
                      <a:schemeClr val="bg1"/>
                    </a:solidFill>
                    <a:effectLst/>
                    <a:latin typeface="Arial" panose="020B0604020202020204" pitchFamily="34" charset="0"/>
                    <a:ea typeface="Calibri" panose="020F0502020204030204" pitchFamily="34" charset="0"/>
                  </a:rPr>
                  <a:t>và</a:t>
                </a:r>
                <a14:m>
                  <m:oMath xmlns:m="http://schemas.openxmlformats.org/officeDocument/2006/math">
                    <m:d>
                      <m:dPr>
                        <m:ctrlPr>
                          <a:rPr lang="vi-VN" sz="4000" b="1" i="1">
                            <a:solidFill>
                              <a:schemeClr val="bg1"/>
                            </a:solidFill>
                            <a:effectLst/>
                            <a:latin typeface="Cambria Math"/>
                            <a:cs typeface="Arial" panose="020B0604020202020204" pitchFamily="34" charset="0"/>
                          </a:rPr>
                        </m:ctrlPr>
                      </m:d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000" b="1" dirty="0">
                    <a:solidFill>
                      <a:schemeClr val="bg1"/>
                    </a:solidFill>
                    <a:effectLst/>
                    <a:latin typeface="Arial" panose="020B0604020202020204" pitchFamily="34" charset="0"/>
                    <a:ea typeface="Calibri" panose="020F0502020204030204" pitchFamily="34" charset="0"/>
                  </a:rPr>
                  <a:t>.</a:t>
                </a:r>
                <a:endParaRPr lang="vi-VN" sz="4000" b="1"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2649200" y="7721327"/>
                <a:ext cx="4823500" cy="707886"/>
              </a:xfrm>
              <a:prstGeom prst="rect">
                <a:avLst/>
              </a:prstGeom>
              <a:blipFill>
                <a:blip r:embed="rId11"/>
                <a:stretch>
                  <a:fillRect t="-17241" r="-3540" b="-3448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050000" y="7753877"/>
                <a:ext cx="4756943" cy="707886"/>
              </a:xfrm>
              <a:prstGeom prst="rect">
                <a:avLst/>
              </a:prstGeom>
            </p:spPr>
            <p:txBody>
              <a:bodyPr wrap="none">
                <a:spAutoFit/>
              </a:bodyPr>
              <a:lstStyle/>
              <a:p>
                <a14:m>
                  <m:oMath xmlns:m="http://schemas.openxmlformats.org/officeDocument/2006/math">
                    <m:d>
                      <m:dPr>
                        <m:endChr m:val="]"/>
                        <m:ctrlPr>
                          <a:rPr lang="vi-VN" sz="4000" b="1" i="1" smtClean="0">
                            <a:solidFill>
                              <a:schemeClr val="bg1"/>
                            </a:solidFill>
                            <a:latin typeface="Cambria Math"/>
                            <a:cs typeface="Arial" panose="020B0604020202020204" pitchFamily="34" charset="0"/>
                          </a:rPr>
                        </m:ctrlPr>
                      </m:d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000" b="1" dirty="0">
                    <a:solidFill>
                      <a:schemeClr val="bg1"/>
                    </a:solidFill>
                    <a:effectLst/>
                    <a:latin typeface="Arial" panose="020B0604020202020204" pitchFamily="34" charset="0"/>
                    <a:ea typeface="Calibri" panose="020F0502020204030204" pitchFamily="34" charset="0"/>
                  </a:rPr>
                  <a:t>và</a:t>
                </a:r>
                <a14:m>
                  <m:oMath xmlns:m="http://schemas.openxmlformats.org/officeDocument/2006/math">
                    <m:d>
                      <m:dPr>
                        <m:begChr m:val="["/>
                        <m:ctrlPr>
                          <a:rPr lang="vi-VN" sz="4000" b="1" i="1">
                            <a:solidFill>
                              <a:schemeClr val="bg1"/>
                            </a:solidFill>
                            <a:effectLst/>
                            <a:latin typeface="Cambria Math"/>
                            <a:cs typeface="Arial" panose="020B0604020202020204" pitchFamily="34" charset="0"/>
                          </a:rPr>
                        </m:ctrlPr>
                      </m:d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000" b="1" dirty="0">
                    <a:solidFill>
                      <a:schemeClr val="bg1"/>
                    </a:solidFill>
                    <a:effectLst/>
                    <a:latin typeface="Arial" panose="020B0604020202020204" pitchFamily="34" charset="0"/>
                    <a:ea typeface="Calibri" panose="020F0502020204030204" pitchFamily="34" charset="0"/>
                  </a:rPr>
                  <a:t>.</a:t>
                </a:r>
                <a:endParaRPr lang="vi-VN"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9050000" y="7753877"/>
                <a:ext cx="4756943" cy="707886"/>
              </a:xfrm>
              <a:prstGeom prst="rect">
                <a:avLst/>
              </a:prstGeom>
              <a:blipFill>
                <a:blip r:embed="rId12"/>
                <a:stretch>
                  <a:fillRect t="-17241" r="-3590" b="-3448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63260" y="10556859"/>
                <a:ext cx="25337563" cy="769441"/>
              </a:xfrm>
              <a:prstGeom prst="rect">
                <a:avLst/>
              </a:prstGeom>
            </p:spPr>
            <p:txBody>
              <a:bodyPr wrap="square">
                <a:spAutoFit/>
              </a:bodyPr>
              <a:lstStyle/>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Dựa </a:t>
                </a:r>
                <a:r>
                  <a:rPr lang="en-US" sz="4400" b="1" dirty="0">
                    <a:effectLst/>
                    <a:latin typeface="Arial" panose="020B0604020202020204" pitchFamily="34" charset="0"/>
                    <a:ea typeface="Calibri" panose="020F0502020204030204" pitchFamily="34" charset="0"/>
                    <a:cs typeface="Times New Roman" panose="02020603050405020304" pitchFamily="18" charset="0"/>
                  </a:rPr>
                  <a:t>vào đồ thị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trên ta thấy hàm số đồng biến trên </a:t>
                </a:r>
                <a14:m>
                  <m:oMath xmlns:m="http://schemas.openxmlformats.org/officeDocument/2006/math">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a:t>
                </a: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và</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𝟏</m:t>
                        </m:r>
                        <m:r>
                          <a:rPr lang="en-US"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63260" y="10556859"/>
                <a:ext cx="25337563" cy="769441"/>
              </a:xfrm>
              <a:prstGeom prst="rect">
                <a:avLst/>
              </a:prstGeom>
              <a:blipFill>
                <a:blip r:embed="rId13"/>
                <a:stretch>
                  <a:fillRect t="-19048" b="-34921"/>
                </a:stretch>
              </a:blipFill>
            </p:spPr>
            <p:txBody>
              <a:bodyPr/>
              <a:lstStyle/>
              <a:p>
                <a:r>
                  <a:rPr lang="vi-VN">
                    <a:noFill/>
                  </a:rPr>
                  <a:t> </a:t>
                </a:r>
              </a:p>
            </p:txBody>
          </p:sp>
        </mc:Fallback>
      </mc:AlternateContent>
    </p:spTree>
    <p:extLst>
      <p:ext uri="{BB962C8B-B14F-4D97-AF65-F5344CB8AC3E}">
        <p14:creationId xmlns:p14="http://schemas.microsoft.com/office/powerpoint/2010/main" val="3010268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inVertic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barn(inVertical)">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barn(inVertical)">
                                      <p:cBhvr>
                                        <p:cTn id="5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721886" y="4035037"/>
            <a:ext cx="20084826" cy="5674826"/>
            <a:chOff x="600716" y="2217597"/>
            <a:chExt cx="10042413" cy="2837413"/>
          </a:xfrm>
          <a:solidFill>
            <a:srgbClr val="327E3B"/>
          </a:solidFill>
        </p:grpSpPr>
        <p:sp>
          <p:nvSpPr>
            <p:cNvPr id="61" name="Rectangle 60"/>
            <p:cNvSpPr/>
            <p:nvPr/>
          </p:nvSpPr>
          <p:spPr>
            <a:xfrm>
              <a:off x="891261" y="3016593"/>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600716" y="3075848"/>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900627" y="2217597"/>
              <a:ext cx="973345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610082" y="2302739"/>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909674" y="3739825"/>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19129" y="3799080"/>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07618" y="4437742"/>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736859" y="4512034"/>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0" y="9906000"/>
            <a:ext cx="24153914" cy="3733800"/>
            <a:chOff x="48567" y="4318875"/>
            <a:chExt cx="24153914" cy="5791459"/>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18875"/>
              <a:ext cx="3991941" cy="1142098"/>
              <a:chOff x="410517" y="4585575"/>
              <a:chExt cx="3991941" cy="1142098"/>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585575"/>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702302" y="4177137"/>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grpSp>
        <p:nvGrpSpPr>
          <p:cNvPr id="41" name="Group 40"/>
          <p:cNvGrpSpPr/>
          <p:nvPr/>
        </p:nvGrpSpPr>
        <p:grpSpPr>
          <a:xfrm>
            <a:off x="263260" y="945367"/>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18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43" name="Rectangle 42"/>
          <p:cNvSpPr/>
          <p:nvPr/>
        </p:nvSpPr>
        <p:spPr>
          <a:xfrm>
            <a:off x="6295606" y="8015042"/>
            <a:ext cx="12192000" cy="830997"/>
          </a:xfrm>
          <a:prstGeom prst="rect">
            <a:avLst/>
          </a:prstGeom>
        </p:spPr>
        <p:txBody>
          <a:bodyPr>
            <a:spAutoFit/>
          </a:bodyPr>
          <a:lstStyle/>
          <a:p>
            <a:endParaRPr lang="en-US" sz="4800" dirty="0">
              <a:solidFill>
                <a:schemeClr val="bg1"/>
              </a:solidFill>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577559431"/>
              </p:ext>
            </p:extLst>
          </p:nvPr>
        </p:nvGraphicFramePr>
        <p:xfrm>
          <a:off x="5127206" y="1202046"/>
          <a:ext cx="914400" cy="198438"/>
        </p:xfrm>
        <a:graphic>
          <a:graphicData uri="http://schemas.openxmlformats.org/presentationml/2006/ole">
            <mc:AlternateContent xmlns:mc="http://schemas.openxmlformats.org/markup-compatibility/2006">
              <mc:Choice xmlns:v="urn:schemas-microsoft-com:vml" Requires="v">
                <p:oleObj spid="_x0000_s22555"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1202046"/>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117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5240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464409" y="1624738"/>
                <a:ext cx="17221200" cy="1747466"/>
              </a:xfrm>
              <a:prstGeom prst="rect">
                <a:avLst/>
              </a:prstGeom>
            </p:spPr>
            <p:txBody>
              <a:bodyPr wrap="square">
                <a:spAutoFit/>
              </a:bodyPr>
              <a:lstStyle/>
              <a:p>
                <a:r>
                  <a:rPr lang="en-US" sz="4400" b="1" dirty="0">
                    <a:latin typeface="Arial" panose="020B0604020202020204" pitchFamily="34" charset="0"/>
                    <a:ea typeface="Calibri" panose="020F0502020204030204" pitchFamily="34" charset="0"/>
                  </a:rPr>
                  <a:t>Xét sự biến thiên của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d>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𝟑</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𝒙</m:t>
                        </m:r>
                      </m:den>
                    </m:f>
                  </m:oMath>
                </a14:m>
                <a:r>
                  <a:rPr lang="en-US" sz="4400" b="1" dirty="0">
                    <a:effectLst/>
                    <a:latin typeface="Arial" panose="020B0604020202020204" pitchFamily="34" charset="0"/>
                    <a:ea typeface="Calibri" panose="020F0502020204030204" pitchFamily="34" charset="0"/>
                  </a:rPr>
                  <a:t> trên khoảng</a:t>
                </a:r>
                <a14:m>
                  <m:oMath xmlns:m="http://schemas.openxmlformats.org/officeDocument/2006/math">
                    <m:d>
                      <m:dPr>
                        <m:ctrlPr>
                          <a:rPr lang="vi-VN" sz="4400" b="1" i="1">
                            <a:effectLst/>
                            <a:latin typeface="Cambria Math"/>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effectLst/>
                    <a:latin typeface="Arial" panose="020B0604020202020204" pitchFamily="34" charset="0"/>
                    <a:ea typeface="Calibri" panose="020F0502020204030204" pitchFamily="34" charset="0"/>
                  </a:rPr>
                  <a:t>. Khẳng định nào sau đây là đúng?</a:t>
                </a:r>
                <a:endParaRPr lang="vi-VN" dirty="0"/>
              </a:p>
            </p:txBody>
          </p:sp>
        </mc:Choice>
        <mc:Fallback xmlns="">
          <p:sp>
            <p:nvSpPr>
              <p:cNvPr id="2" name="Rectangle 1"/>
              <p:cNvSpPr>
                <a:spLocks noRot="1" noChangeAspect="1" noMove="1" noResize="1" noEditPoints="1" noAdjustHandles="1" noChangeArrowheads="1" noChangeShapeType="1" noTextEdit="1"/>
              </p:cNvSpPr>
              <p:nvPr/>
            </p:nvSpPr>
            <p:spPr>
              <a:xfrm>
                <a:off x="4464409" y="1624738"/>
                <a:ext cx="17221200" cy="1747466"/>
              </a:xfrm>
              <a:prstGeom prst="rect">
                <a:avLst/>
              </a:prstGeom>
              <a:blipFill>
                <a:blip r:embed="rId7"/>
                <a:stretch>
                  <a:fillRect l="-1416" b="-146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84461" y="10744200"/>
                <a:ext cx="23209139" cy="2638543"/>
              </a:xfrm>
              <a:prstGeom prst="rect">
                <a:avLst/>
              </a:prstGeom>
            </p:spPr>
            <p:txBody>
              <a:bodyPr wrap="square">
                <a:spAutoFit/>
              </a:bodyPr>
              <a:lstStyle/>
              <a:p>
                <a:pPr marL="899795" indent="-457200" algn="just">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Không </a:t>
                </a:r>
                <a:r>
                  <a:rPr lang="en-US" sz="4400" b="1" dirty="0">
                    <a:effectLst/>
                    <a:latin typeface="Arial" panose="020B0604020202020204" pitchFamily="34" charset="0"/>
                    <a:ea typeface="Calibri" panose="020F0502020204030204" pitchFamily="34" charset="0"/>
                    <a:cs typeface="Times New Roman" panose="02020603050405020304" pitchFamily="18" charset="0"/>
                  </a:rPr>
                  <a:t>mất tính tổng quát, giả sử </a:t>
                </a:r>
                <a14:m>
                  <m:oMath xmlns:m="http://schemas.openxmlformats.org/officeDocument/2006/math">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4400" b="1" i="1">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với</a:t>
                </a:r>
                <a14:m>
                  <m:oMath xmlns:m="http://schemas.openxmlformats.org/officeDocument/2006/math">
                    <m:r>
                      <a:rPr lang="vi-VN" sz="4400" b="1" i="0" smtClean="0">
                        <a:effectLst/>
                        <a:latin typeface="Cambria Math" panose="02040503050406030204" pitchFamily="18" charset="0"/>
                        <a:ea typeface="Calibri" panose="020F0502020204030204" pitchFamily="34" charset="0"/>
                        <a:cs typeface="Arial" panose="020B0604020202020204" pitchFamily="34" charset="0"/>
                      </a:rPr>
                      <m:t> </m:t>
                    </m:r>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4400" b="1" i="1">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Ta thấy </a:t>
                </a:r>
                <a14:m>
                  <m:oMath xmlns:m="http://schemas.openxmlformats.org/officeDocument/2006/math">
                    <m:f>
                      <m:fPr>
                        <m:ctrlPr>
                          <a:rPr lang="vi-VN" sz="4400" b="1" i="1">
                            <a:effectLst/>
                            <a:latin typeface="Cambria Math"/>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𝟑</m:t>
                        </m:r>
                      </m:num>
                      <m:den>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den>
                    </m:f>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𝟑</m:t>
                        </m:r>
                      </m:num>
                      <m:den>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den>
                    </m:f>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𝟑</m:t>
                        </m:r>
                        <m:d>
                          <m:dPr>
                            <m:ctrlPr>
                              <a:rPr lang="vi-VN" sz="4400" b="1" i="1">
                                <a:effectLst/>
                                <a:latin typeface="Cambria Math"/>
                                <a:ea typeface="Calibri" panose="020F0502020204030204" pitchFamily="34" charset="0"/>
                                <a:cs typeface="Arial" panose="020B0604020202020204" pitchFamily="34" charset="0"/>
                              </a:rPr>
                            </m:ctrlPr>
                          </m:dPr>
                          <m:e>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4400" b="1" i="1">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e>
                        </m:d>
                      </m:num>
                      <m:den>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den>
                    </m:f>
                    <m:r>
                      <a:rPr lang="en-US" sz="4400" b="1" i="1">
                        <a:effectLst/>
                        <a:latin typeface="Cambria Math" panose="02040503050406030204" pitchFamily="18" charset="0"/>
                        <a:ea typeface="Calibri" panose="020F0502020204030204" pitchFamily="34" charset="0"/>
                        <a:cs typeface="Arial" panose="020B0604020202020204" pitchFamily="34" charset="0"/>
                      </a:rPr>
                      <m:t>&lt;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a:t>
                </a: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do</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4400" b="1" i="1">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b="1" i="1">
                            <a:effectLst/>
                            <a:latin typeface="Cambria Math"/>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4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Do </a:t>
                </a:r>
                <a:r>
                  <a:rPr lang="en-US" sz="4400" b="1" dirty="0">
                    <a:effectLst/>
                    <a:latin typeface="Arial" panose="020B0604020202020204" pitchFamily="34" charset="0"/>
                    <a:ea typeface="Calibri" panose="020F0502020204030204" pitchFamily="34" charset="0"/>
                    <a:cs typeface="Times New Roman" panose="02020603050405020304" pitchFamily="18" charset="0"/>
                  </a:rPr>
                  <a:t>đó hàm số nghịch biến </a:t>
                </a: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trên</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vi-VN" sz="4400" b="1" i="1">
                            <a:effectLst/>
                            <a:latin typeface="Cambria Math"/>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84461" y="10744200"/>
                <a:ext cx="23209139" cy="2638543"/>
              </a:xfrm>
              <a:prstGeom prst="rect">
                <a:avLst/>
              </a:prstGeom>
              <a:blipFill>
                <a:blip r:embed="rId8"/>
                <a:stretch>
                  <a:fillRect t="-5556" b="-925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05563" y="4415617"/>
                <a:ext cx="11043151" cy="769441"/>
              </a:xfrm>
              <a:prstGeom prst="rect">
                <a:avLst/>
              </a:prstGeom>
            </p:spPr>
            <p:txBody>
              <a:bodyPr wrap="none">
                <a:spAutoFit/>
              </a:bodyPr>
              <a:lstStyle/>
              <a:p>
                <a:r>
                  <a:rPr lang="en-US" sz="4400" b="1" dirty="0" smtClean="0">
                    <a:solidFill>
                      <a:schemeClr val="bg1"/>
                    </a:solidFill>
                    <a:latin typeface="Arial" panose="020B0604020202020204" pitchFamily="34" charset="0"/>
                    <a:ea typeface="Calibri" panose="020F0502020204030204" pitchFamily="34" charset="0"/>
                  </a:rPr>
                  <a:t>Hàm số nghịch biến trên khoảng</a:t>
                </a:r>
                <a14:m>
                  <m:oMath xmlns:m="http://schemas.openxmlformats.org/officeDocument/2006/math">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205563" y="4415617"/>
                <a:ext cx="11043151" cy="769441"/>
              </a:xfrm>
              <a:prstGeom prst="rect">
                <a:avLst/>
              </a:prstGeom>
              <a:blipFill>
                <a:blip r:embed="rId9"/>
                <a:stretch>
                  <a:fillRect l="-2264" t="-18110" r="-1325"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82702" y="5949789"/>
                <a:ext cx="17243009" cy="769441"/>
              </a:xfrm>
              <a:prstGeom prst="rect">
                <a:avLst/>
              </a:prstGeom>
            </p:spPr>
            <p:txBody>
              <a:bodyPr wrap="square">
                <a:spAutoFit/>
              </a:bodyPr>
              <a:lstStyle/>
              <a:p>
                <a:r>
                  <a:rPr lang="en-US" sz="4400" b="1" dirty="0" smtClean="0">
                    <a:solidFill>
                      <a:schemeClr val="bg1"/>
                    </a:solidFill>
                    <a:latin typeface="Arial" panose="020B0604020202020204" pitchFamily="34" charset="0"/>
                    <a:ea typeface="Calibri" panose="020F0502020204030204" pitchFamily="34" charset="0"/>
                  </a:rPr>
                  <a:t>Hàm số vừa đồng biến, vừa nghịch biến trên khoảng</a:t>
                </a:r>
                <a14:m>
                  <m:oMath xmlns:m="http://schemas.openxmlformats.org/officeDocument/2006/math">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082702" y="5949789"/>
                <a:ext cx="17243009" cy="769441"/>
              </a:xfrm>
              <a:prstGeom prst="rect">
                <a:avLst/>
              </a:prstGeom>
              <a:blipFill>
                <a:blip r:embed="rId10"/>
                <a:stretch>
                  <a:fillRect l="-1450" t="-1825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76840" y="7315559"/>
                <a:ext cx="10571868" cy="769441"/>
              </a:xfrm>
              <a:prstGeom prst="rect">
                <a:avLst/>
              </a:prstGeom>
            </p:spPr>
            <p:txBody>
              <a:bodyPr wrap="none">
                <a:spAutoFit/>
              </a:bodyPr>
              <a:lstStyle/>
              <a:p>
                <a:r>
                  <a:rPr lang="en-US" sz="4400" b="1" dirty="0" smtClean="0">
                    <a:solidFill>
                      <a:schemeClr val="bg1"/>
                    </a:solidFill>
                    <a:latin typeface="Arial" panose="020B0604020202020204" pitchFamily="34" charset="0"/>
                    <a:ea typeface="Calibri" panose="020F0502020204030204" pitchFamily="34" charset="0"/>
                  </a:rPr>
                  <a:t>Hàm số đồng biến trên khoảng</a:t>
                </a:r>
                <a14:m>
                  <m:oMath xmlns:m="http://schemas.openxmlformats.org/officeDocument/2006/math">
                    <m:d>
                      <m:dPr>
                        <m:ctrlPr>
                          <a:rPr lang="vi-VN" sz="4400" b="1" i="1">
                            <a:solidFill>
                              <a:schemeClr val="bg1"/>
                            </a:solidFill>
                            <a:effectLst/>
                            <a:latin typeface="Cambria Math"/>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076840" y="7315559"/>
                <a:ext cx="10571868" cy="769441"/>
              </a:xfrm>
              <a:prstGeom prst="rect">
                <a:avLst/>
              </a:prstGeom>
              <a:blipFill>
                <a:blip r:embed="rId11"/>
                <a:stretch>
                  <a:fillRect l="-2364" t="-18254" r="-138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23148" y="8788545"/>
                <a:ext cx="18920970" cy="707886"/>
              </a:xfrm>
              <a:prstGeom prst="rect">
                <a:avLst/>
              </a:prstGeom>
            </p:spPr>
            <p:txBody>
              <a:bodyPr wrap="square">
                <a:spAutoFit/>
              </a:bodyPr>
              <a:lstStyle/>
              <a:p>
                <a:r>
                  <a:rPr lang="en-US" sz="4000" b="1" smtClean="0">
                    <a:solidFill>
                      <a:schemeClr val="bg1"/>
                    </a:solidFill>
                    <a:latin typeface="Arial" panose="020B0604020202020204" pitchFamily="34" charset="0"/>
                    <a:ea typeface="Calibri" panose="020F0502020204030204" pitchFamily="34" charset="0"/>
                  </a:rPr>
                  <a:t>Hàm số không đồng biến, cũng không nghịch biến trên khoảng</a:t>
                </a:r>
                <a14:m>
                  <m:oMath xmlns:m="http://schemas.openxmlformats.org/officeDocument/2006/math">
                    <m:d>
                      <m:dPr>
                        <m:ctrlPr>
                          <a:rPr lang="vi-VN" sz="4000" b="1" i="1">
                            <a:solidFill>
                              <a:schemeClr val="bg1"/>
                            </a:solidFill>
                            <a:effectLst/>
                            <a:latin typeface="Cambria Math"/>
                            <a:cs typeface="Arial" panose="020B0604020202020204" pitchFamily="34" charset="0"/>
                          </a:rPr>
                        </m:ctrlPr>
                      </m:d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000" b="1" dirty="0">
                    <a:solidFill>
                      <a:schemeClr val="bg1"/>
                    </a:solidFill>
                    <a:effectLst/>
                    <a:latin typeface="Arial" panose="020B0604020202020204" pitchFamily="34" charset="0"/>
                    <a:ea typeface="Calibri" panose="020F0502020204030204" pitchFamily="34" charset="0"/>
                  </a:rPr>
                  <a:t>.</a:t>
                </a:r>
                <a:endParaRPr lang="vi-VN" sz="4000"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223148" y="8788545"/>
                <a:ext cx="18920970" cy="707886"/>
              </a:xfrm>
              <a:prstGeom prst="rect">
                <a:avLst/>
              </a:prstGeom>
              <a:blipFill>
                <a:blip r:embed="rId12"/>
                <a:stretch>
                  <a:fillRect l="-1160" t="-17241" b="-34483"/>
                </a:stretch>
              </a:blipFill>
            </p:spPr>
            <p:txBody>
              <a:bodyPr/>
              <a:lstStyle/>
              <a:p>
                <a:r>
                  <a:rPr lang="vi-VN">
                    <a:noFill/>
                  </a:rPr>
                  <a:t> </a:t>
                </a:r>
              </a:p>
            </p:txBody>
          </p:sp>
        </mc:Fallback>
      </mc:AlternateContent>
    </p:spTree>
    <p:extLst>
      <p:ext uri="{BB962C8B-B14F-4D97-AF65-F5344CB8AC3E}">
        <p14:creationId xmlns:p14="http://schemas.microsoft.com/office/powerpoint/2010/main" val="1258657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inVertic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barn(inVertical)">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barn(inVertical)">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barn(inVertical)">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barn(inVertical)">
                                      <p:cBhvr>
                                        <p:cTn id="6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43" grpId="0"/>
      <p:bldP spid="55" grpId="0" animBg="1"/>
      <p:bldP spid="56" grpId="0"/>
      <p:bldP spid="2" grpId="0"/>
      <p:bldP spid="6" grpId="0"/>
      <p:bldP spid="8" grpId="0"/>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1327374" y="5145574"/>
            <a:ext cx="20084826" cy="5674826"/>
            <a:chOff x="600716" y="2217597"/>
            <a:chExt cx="10042413" cy="2837413"/>
          </a:xfrm>
          <a:solidFill>
            <a:srgbClr val="327E3B"/>
          </a:solidFill>
        </p:grpSpPr>
        <p:sp>
          <p:nvSpPr>
            <p:cNvPr id="61" name="Rectangle 60"/>
            <p:cNvSpPr/>
            <p:nvPr/>
          </p:nvSpPr>
          <p:spPr>
            <a:xfrm>
              <a:off x="891261" y="3016593"/>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600716" y="3075848"/>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900627" y="2217597"/>
              <a:ext cx="973345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610082" y="2302739"/>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909674" y="3739825"/>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19129" y="3799080"/>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07618" y="4437742"/>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610082" y="4522312"/>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0" y="11125200"/>
            <a:ext cx="24153914" cy="2514600"/>
            <a:chOff x="48567" y="4318875"/>
            <a:chExt cx="24153914" cy="5791459"/>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18875"/>
              <a:ext cx="3991940" cy="1748772"/>
              <a:chOff x="410517" y="4585575"/>
              <a:chExt cx="3991940" cy="1748772"/>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130036" y="4061926"/>
                <a:ext cx="1548437"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585575"/>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343427" y="5317534"/>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grpSp>
        <p:nvGrpSpPr>
          <p:cNvPr id="41" name="Group 40"/>
          <p:cNvGrpSpPr/>
          <p:nvPr/>
        </p:nvGrpSpPr>
        <p:grpSpPr>
          <a:xfrm>
            <a:off x="263260" y="483235"/>
            <a:ext cx="23890654" cy="4521640"/>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19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901094" y="9125579"/>
            <a:ext cx="12192000" cy="830997"/>
          </a:xfrm>
          <a:prstGeom prst="rect">
            <a:avLst/>
          </a:prstGeom>
        </p:spPr>
        <p:txBody>
          <a:bodyPr>
            <a:spAutoFit/>
          </a:bodyPr>
          <a:lstStyle/>
          <a:p>
            <a:endParaRPr lang="en-US" sz="4800" dirty="0">
              <a:solidFill>
                <a:schemeClr val="bg1"/>
              </a:solidFill>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1202046"/>
          <a:ext cx="914400" cy="198438"/>
        </p:xfrm>
        <a:graphic>
          <a:graphicData uri="http://schemas.openxmlformats.org/presentationml/2006/ole">
            <mc:AlternateContent xmlns:mc="http://schemas.openxmlformats.org/markup-compatibility/2006">
              <mc:Choice xmlns:v="urn:schemas-microsoft-com:vml" Requires="v">
                <p:oleObj spid="_x0000_s25620"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1202046"/>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117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5240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p:pic>
        <p:nvPicPr>
          <p:cNvPr id="37" name="Picture 36"/>
          <p:cNvPicPr/>
          <p:nvPr/>
        </p:nvPicPr>
        <p:blipFill>
          <a:blip r:embed="rId7">
            <a:extLst>
              <a:ext uri="{28A0092B-C50C-407E-A947-70E740481C1C}">
                <a14:useLocalDpi xmlns:a14="http://schemas.microsoft.com/office/drawing/2010/main" val="0"/>
              </a:ext>
            </a:extLst>
          </a:blip>
          <a:srcRect/>
          <a:stretch>
            <a:fillRect/>
          </a:stretch>
        </p:blipFill>
        <p:spPr bwMode="auto">
          <a:xfrm>
            <a:off x="15163800" y="1641668"/>
            <a:ext cx="8878658" cy="2930332"/>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704526" y="2370752"/>
                <a:ext cx="15028248" cy="1431161"/>
              </a:xfrm>
              <a:prstGeom prst="rect">
                <a:avLst/>
              </a:prstGeom>
            </p:spPr>
            <p:txBody>
              <a:bodyPr wrap="square">
                <a:spAutoFit/>
              </a:bodyPr>
              <a:lstStyle/>
              <a:p>
                <a:r>
                  <a:rPr lang="fr-FR" sz="4400" b="1" dirty="0">
                    <a:latin typeface="Arial" panose="020B0604020202020204" pitchFamily="34" charset="0"/>
                    <a:ea typeface="Calibri" panose="020F0502020204030204" pitchFamily="34" charset="0"/>
                  </a:rPr>
                  <a:t>Cho hàm số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4400" b="1" dirty="0">
                    <a:effectLst/>
                    <a:latin typeface="Arial" panose="020B0604020202020204" pitchFamily="34" charset="0"/>
                    <a:ea typeface="Calibri" panose="020F0502020204030204" pitchFamily="34" charset="0"/>
                  </a:rPr>
                  <a:t> có bảng biến thiên như hình vẽ</a:t>
                </a:r>
                <a:r>
                  <a:rPr lang="en-US" sz="4400" b="1" dirty="0" smtClean="0">
                    <a:effectLst/>
                    <a:latin typeface="Arial" panose="020B0604020202020204" pitchFamily="34" charset="0"/>
                    <a:ea typeface="Calibri" panose="020F0502020204030204" pitchFamily="34" charset="0"/>
                  </a:rPr>
                  <a:t>.</a:t>
                </a:r>
              </a:p>
              <a:p>
                <a:r>
                  <a:rPr lang="en-US" sz="4000" b="1" dirty="0">
                    <a:latin typeface="Arial" panose="020B0604020202020204" pitchFamily="34" charset="0"/>
                    <a:ea typeface="Calibri" panose="020F0502020204030204" pitchFamily="34" charset="0"/>
                    <a:cs typeface="Times New Roman" panose="02020603050405020304" pitchFamily="18" charset="0"/>
                  </a:rPr>
                  <a:t>Chọn khẳng định </a:t>
                </a:r>
                <a:r>
                  <a:rPr lang="en-US" sz="4000" b="1" dirty="0" smtClean="0">
                    <a:latin typeface="Arial" panose="020B0604020202020204" pitchFamily="34" charset="0"/>
                    <a:ea typeface="Calibri" panose="020F0502020204030204" pitchFamily="34" charset="0"/>
                    <a:cs typeface="Times New Roman" panose="02020603050405020304" pitchFamily="18" charset="0"/>
                  </a:rPr>
                  <a:t>sai</a:t>
                </a:r>
                <a:r>
                  <a:rPr lang="en-US" dirty="0" smtClean="0"/>
                  <a:t>:</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4526" y="2370752"/>
                <a:ext cx="15028248" cy="1431161"/>
              </a:xfrm>
              <a:prstGeom prst="rect">
                <a:avLst/>
              </a:prstGeom>
              <a:blipFill>
                <a:blip r:embed="rId8"/>
                <a:stretch>
                  <a:fillRect l="-1663" t="-9362" b="-1914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662538" y="5489950"/>
                <a:ext cx="11178060"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đồng biến trên</a:t>
                </a:r>
                <a:r>
                  <a:rPr lang="vi-VN" sz="4400" b="1" dirty="0" smtClean="0">
                    <a:solidFill>
                      <a:schemeClr val="bg1"/>
                    </a:solidFill>
                    <a:latin typeface="Arial" panose="020B0604020202020204" pitchFamily="34" charset="0"/>
                    <a:ea typeface="Calibri" panose="020F0502020204030204" pitchFamily="34" charset="0"/>
                  </a:rPr>
                  <a:t> </a:t>
                </a:r>
                <a14:m>
                  <m:oMath xmlns:m="http://schemas.openxmlformats.org/officeDocument/2006/math">
                    <m:d>
                      <m:dPr>
                        <m:ctrlPr>
                          <a:rPr lang="vi-VN" sz="4400" b="1" i="1">
                            <a:solidFill>
                              <a:schemeClr val="bg1"/>
                            </a:solidFill>
                            <a:effectLst/>
                            <a:latin typeface="Cambria Math"/>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fr-FR" sz="4400" b="1" dirty="0">
                    <a:solidFill>
                      <a:schemeClr val="bg1"/>
                    </a:solidFill>
                    <a:effectLst/>
                    <a:latin typeface="Arial" panose="020B0604020202020204" pitchFamily="34" charset="0"/>
                    <a:ea typeface="Calibri" panose="020F0502020204030204" pitchFamily="34" charset="0"/>
                  </a:rPr>
                  <a:t>.</a:t>
                </a:r>
                <a:r>
                  <a:rPr lang="fr-FR" sz="4400" b="1" dirty="0">
                    <a:solidFill>
                      <a:schemeClr val="bg1"/>
                    </a:solidFill>
                    <a:effectLst/>
                    <a:latin typeface="Arial" panose="020B0604020202020204" pitchFamily="34" charset="0"/>
                    <a:ea typeface="Times New Roman" panose="02020603050405020304" pitchFamily="18" charset="0"/>
                  </a:rPr>
                  <a:t>	</a:t>
                </a:r>
                <a:endParaRPr lang="vi-VN"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662538" y="5489950"/>
                <a:ext cx="11178060" cy="769441"/>
              </a:xfrm>
              <a:prstGeom prst="rect">
                <a:avLst/>
              </a:prstGeom>
              <a:blipFill>
                <a:blip r:embed="rId9"/>
                <a:stretch>
                  <a:fillRect l="-2237" t="-19048"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545155" y="7025158"/>
                <a:ext cx="11278472" cy="769441"/>
              </a:xfrm>
              <a:prstGeom prst="rect">
                <a:avLst/>
              </a:prstGeom>
            </p:spPr>
            <p:txBody>
              <a:bodyPr wrap="none">
                <a:spAutoFit/>
              </a:bodyPr>
              <a:lstStyle/>
              <a:p>
                <a:pPr marL="629920" indent="-457200" algn="just">
                  <a:spcBef>
                    <a:spcPts val="600"/>
                  </a:spcBef>
                  <a:spcAft>
                    <a:spcPts val="0"/>
                  </a:spcAft>
                  <a:tabLst>
                    <a:tab pos="3599815" algn="l"/>
                    <a:tab pos="5039995" algn="l"/>
                  </a:tabLst>
                </a:pPr>
                <a:r>
                  <a:rPr lang="fr-FR" sz="4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Hàm số đồng biến trong khoảng</a:t>
                </a:r>
                <a:r>
                  <a:rPr lang="vi-VN" sz="4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vi-VN" sz="4400" b="1" i="1">
                            <a:solidFill>
                              <a:schemeClr val="bg1"/>
                            </a:solidFill>
                            <a:effectLst/>
                            <a:latin typeface="Cambria Math"/>
                            <a:ea typeface="Calibri" panose="020F0502020204030204" pitchFamily="34" charset="0"/>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fr-FR" sz="4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45155" y="7025158"/>
                <a:ext cx="11278472" cy="769441"/>
              </a:xfrm>
              <a:prstGeom prst="rect">
                <a:avLst/>
              </a:prstGeom>
              <a:blipFill>
                <a:blip r:embed="rId10"/>
                <a:stretch>
                  <a:fillRect l="-703" t="-18110" r="-1243"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793611" y="8433052"/>
                <a:ext cx="10198626"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Giá trị nhỏ nhất của hàm số bằng</a:t>
                </a:r>
                <a:r>
                  <a:rPr lang="vi-VN" sz="4400" b="1" dirty="0" smtClean="0">
                    <a:solidFill>
                      <a:schemeClr val="bg1"/>
                    </a:solidFill>
                    <a:latin typeface="Arial" panose="020B0604020202020204" pitchFamily="34" charset="0"/>
                    <a:ea typeface="Calibri" panose="020F0502020204030204" pitchFamily="34" charset="0"/>
                  </a:rPr>
                  <a:t> </a:t>
                </a:r>
                <a14:m>
                  <m:oMath xmlns:m="http://schemas.openxmlformats.org/officeDocument/2006/math">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2793611" y="8433052"/>
                <a:ext cx="10198626" cy="769441"/>
              </a:xfrm>
              <a:prstGeom prst="rect">
                <a:avLst/>
              </a:prstGeom>
              <a:blipFill>
                <a:blip r:embed="rId11"/>
                <a:stretch>
                  <a:fillRect l="-2391" t="-18110" r="-1494"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816443" y="9876086"/>
                <a:ext cx="11200246"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nghịch biến trên khoảng</a:t>
                </a:r>
                <a:r>
                  <a:rPr lang="vi-VN" sz="4400" b="1" dirty="0" smtClean="0">
                    <a:solidFill>
                      <a:schemeClr val="bg1"/>
                    </a:solidFill>
                    <a:latin typeface="Arial" panose="020B0604020202020204" pitchFamily="34" charset="0"/>
                    <a:ea typeface="Calibri" panose="020F0502020204030204" pitchFamily="34" charset="0"/>
                  </a:rPr>
                  <a:t> </a:t>
                </a:r>
                <a14:m>
                  <m:oMath xmlns:m="http://schemas.openxmlformats.org/officeDocument/2006/math">
                    <m:d>
                      <m:dPr>
                        <m:ctrlPr>
                          <a:rPr lang="vi-VN" sz="4400" b="1" i="1">
                            <a:solidFill>
                              <a:schemeClr val="bg1"/>
                            </a:solidFill>
                            <a:effectLst/>
                            <a:latin typeface="Cambria Math"/>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2816443" y="9876086"/>
                <a:ext cx="11200246" cy="769441"/>
              </a:xfrm>
              <a:prstGeom prst="rect">
                <a:avLst/>
              </a:prstGeom>
              <a:blipFill>
                <a:blip r:embed="rId12"/>
                <a:stretch>
                  <a:fillRect l="-2177" t="-18254" r="-1306" b="-34921"/>
                </a:stretch>
              </a:blipFill>
            </p:spPr>
            <p:txBody>
              <a:bodyPr/>
              <a:lstStyle/>
              <a:p>
                <a:r>
                  <a:rPr lang="vi-VN">
                    <a:noFill/>
                  </a:rPr>
                  <a:t> </a:t>
                </a:r>
              </a:p>
            </p:txBody>
          </p:sp>
        </mc:Fallback>
      </mc:AlternateContent>
      <p:sp>
        <p:nvSpPr>
          <p:cNvPr id="22" name="Rectangle 21"/>
          <p:cNvSpPr/>
          <p:nvPr/>
        </p:nvSpPr>
        <p:spPr>
          <a:xfrm>
            <a:off x="4337008" y="11766690"/>
            <a:ext cx="19014897" cy="769441"/>
          </a:xfrm>
          <a:prstGeom prst="rect">
            <a:avLst/>
          </a:prstGeom>
        </p:spPr>
        <p:txBody>
          <a:bodyPr wrap="square">
            <a:spAutoFit/>
          </a:bodyPr>
          <a:lstStyle/>
          <a:p>
            <a:pPr marL="629920" indent="-457200">
              <a:spcBef>
                <a:spcPts val="600"/>
              </a:spcBef>
              <a:spcAft>
                <a:spcPts val="0"/>
              </a:spcAft>
            </a:pPr>
            <a:r>
              <a:rPr lang="fr-FR" sz="4400" b="1" dirty="0" smtClean="0">
                <a:latin typeface="Arial" panose="020B0604020202020204" pitchFamily="34" charset="0"/>
                <a:ea typeface="Calibri" panose="020F0502020204030204" pitchFamily="34" charset="0"/>
                <a:cs typeface="Times New Roman" panose="02020603050405020304" pitchFamily="18" charset="0"/>
              </a:rPr>
              <a:t>Dựa </a:t>
            </a:r>
            <a:r>
              <a:rPr lang="fr-FR" sz="4400" b="1" dirty="0">
                <a:latin typeface="Arial" panose="020B0604020202020204" pitchFamily="34" charset="0"/>
                <a:ea typeface="Calibri" panose="020F0502020204030204" pitchFamily="34" charset="0"/>
                <a:cs typeface="Times New Roman" panose="02020603050405020304" pitchFamily="18" charset="0"/>
              </a:rPr>
              <a:t>vào bảng biến thiên ta thấy chỉ có đáp án sai là A.</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080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par>
                                <p:cTn id="23" presetID="16" presetClass="entr" presetSubtype="21"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barn(inVertical)">
                                      <p:cBhvr>
                                        <p:cTn id="45" dur="500"/>
                                        <p:tgtEl>
                                          <p:spTgt spid="6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barn(inVertical)">
                                      <p:cBhvr>
                                        <p:cTn id="50" dur="500"/>
                                        <p:tgtEl>
                                          <p:spTgt spid="2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barn(inVertical)">
                                      <p:cBhvr>
                                        <p:cTn id="5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43" grpId="0"/>
      <p:bldP spid="55" grpId="0" animBg="1"/>
      <p:bldP spid="56" grpId="0"/>
      <p:bldP spid="3" grpId="0"/>
      <p:bldP spid="11" grpId="0"/>
      <p:bldP spid="14" grpId="0"/>
      <p:bldP spid="17"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1327374" y="5145574"/>
            <a:ext cx="20084826" cy="5674826"/>
            <a:chOff x="600716" y="2217597"/>
            <a:chExt cx="10042413" cy="2837413"/>
          </a:xfrm>
          <a:solidFill>
            <a:srgbClr val="327E3B"/>
          </a:solidFill>
        </p:grpSpPr>
        <p:sp>
          <p:nvSpPr>
            <p:cNvPr id="61" name="Rectangle 60"/>
            <p:cNvSpPr/>
            <p:nvPr/>
          </p:nvSpPr>
          <p:spPr>
            <a:xfrm>
              <a:off x="891261" y="3016593"/>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600716" y="3075848"/>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900627" y="2217597"/>
              <a:ext cx="973345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610082" y="2302739"/>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909674" y="3739825"/>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19129" y="3799080"/>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07618" y="4437742"/>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610082" y="4522312"/>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xmlns="" id="{416FCB01-8F9A-436C-B128-BB0AFBA2B4F4}"/>
              </a:ext>
            </a:extLst>
          </p:cNvPr>
          <p:cNvGrpSpPr/>
          <p:nvPr/>
        </p:nvGrpSpPr>
        <p:grpSpPr>
          <a:xfrm>
            <a:off x="0" y="11125200"/>
            <a:ext cx="24153914" cy="2514600"/>
            <a:chOff x="48567" y="4318875"/>
            <a:chExt cx="24153914" cy="5791459"/>
          </a:xfrm>
          <a:solidFill>
            <a:schemeClr val="accent5">
              <a:lumMod val="40000"/>
              <a:lumOff val="60000"/>
            </a:schemeClr>
          </a:solidFill>
        </p:grpSpPr>
        <p:sp>
          <p:nvSpPr>
            <p:cNvPr id="63" name="Rounded Rectangle 52">
              <a:extLst>
                <a:ext uri="{FF2B5EF4-FFF2-40B4-BE49-F238E27FC236}">
                  <a16:creationId xmlns:a16="http://schemas.microsoft.com/office/drawing/2014/main" xmlns=""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xmlns="" id="{17EECA23-5EA7-49FF-A864-A6A91F07D224}"/>
                </a:ext>
              </a:extLst>
            </p:cNvPr>
            <p:cNvGrpSpPr/>
            <p:nvPr/>
          </p:nvGrpSpPr>
          <p:grpSpPr>
            <a:xfrm>
              <a:off x="48567" y="4318875"/>
              <a:ext cx="3991940" cy="1748772"/>
              <a:chOff x="410517" y="4585575"/>
              <a:chExt cx="3991940" cy="1748772"/>
            </a:xfrm>
            <a:grpFill/>
          </p:grpSpPr>
          <p:sp>
            <p:nvSpPr>
              <p:cNvPr id="65" name="Freeform 20">
                <a:extLst>
                  <a:ext uri="{FF2B5EF4-FFF2-40B4-BE49-F238E27FC236}">
                    <a16:creationId xmlns:a16="http://schemas.microsoft.com/office/drawing/2014/main" xmlns="" id="{1DEFA974-63D6-4FF0-BC87-E18B8DEBEF4D}"/>
                  </a:ext>
                </a:extLst>
              </p:cNvPr>
              <p:cNvSpPr>
                <a:spLocks/>
              </p:cNvSpPr>
              <p:nvPr/>
            </p:nvSpPr>
            <p:spPr bwMode="auto">
              <a:xfrm rot="16200000" flipV="1">
                <a:off x="2130036" y="4061926"/>
                <a:ext cx="1548437"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xmlns="" id="{2A5FC62D-A5F1-47DA-8671-0577F9CA012A}"/>
                  </a:ext>
                </a:extLst>
              </p:cNvPr>
              <p:cNvSpPr txBox="1"/>
              <p:nvPr/>
            </p:nvSpPr>
            <p:spPr>
              <a:xfrm>
                <a:off x="1406054" y="4585575"/>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xmlns=""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343427" y="9823672"/>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nvGrpSpPr>
          <p:cNvPr id="41" name="Group 40"/>
          <p:cNvGrpSpPr/>
          <p:nvPr/>
        </p:nvGrpSpPr>
        <p:grpSpPr>
          <a:xfrm>
            <a:off x="263260" y="483235"/>
            <a:ext cx="23890654" cy="4521640"/>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32104"/>
                <a:chOff x="2028795" y="4418277"/>
                <a:chExt cx="3609748" cy="832104"/>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508127"/>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20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901094" y="9125579"/>
            <a:ext cx="12192000" cy="830997"/>
          </a:xfrm>
          <a:prstGeom prst="rect">
            <a:avLst/>
          </a:prstGeom>
        </p:spPr>
        <p:txBody>
          <a:bodyPr>
            <a:spAutoFit/>
          </a:bodyPr>
          <a:lstStyle/>
          <a:p>
            <a:endParaRPr lang="en-US" sz="4800" dirty="0">
              <a:solidFill>
                <a:schemeClr val="bg1"/>
              </a:solidFill>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1202046"/>
          <a:ext cx="914400" cy="198438"/>
        </p:xfrm>
        <a:graphic>
          <a:graphicData uri="http://schemas.openxmlformats.org/presentationml/2006/ole">
            <mc:AlternateContent xmlns:mc="http://schemas.openxmlformats.org/markup-compatibility/2006">
              <mc:Choice xmlns:v="urn:schemas-microsoft-com:vml" Requires="v">
                <p:oleObj spid="_x0000_s26643"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1202046"/>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xmlns="" id="{5FCECA41-F923-416F-86D7-4B3D2D10C209}"/>
              </a:ext>
            </a:extLst>
          </p:cNvPr>
          <p:cNvSpPr/>
          <p:nvPr/>
        </p:nvSpPr>
        <p:spPr>
          <a:xfrm>
            <a:off x="7942275" y="17117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ABB6BFA-2F8F-419D-BC88-30CE12C025E5}"/>
              </a:ext>
            </a:extLst>
          </p:cNvPr>
          <p:cNvSpPr txBox="1"/>
          <p:nvPr/>
        </p:nvSpPr>
        <p:spPr>
          <a:xfrm>
            <a:off x="8667238" y="15240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8" name="Rectangle 37"/>
              <p:cNvSpPr/>
              <p:nvPr/>
            </p:nvSpPr>
            <p:spPr>
              <a:xfrm>
                <a:off x="2209800" y="2212941"/>
                <a:ext cx="13356809" cy="2062103"/>
              </a:xfrm>
              <a:prstGeom prst="rect">
                <a:avLst/>
              </a:prstGeom>
            </p:spPr>
            <p:txBody>
              <a:bodyPr wrap="square">
                <a:spAutoFit/>
              </a:bodyPr>
              <a:lstStyle/>
              <a:p>
                <a:r>
                  <a:rPr lang="fr-FR" sz="4400" b="1" dirty="0">
                    <a:latin typeface="Arial" panose="020B0604020202020204" pitchFamily="34" charset="0"/>
                    <a:ea typeface="Calibri" panose="020F0502020204030204" pitchFamily="34" charset="0"/>
                  </a:rPr>
                  <a:t>Cho hàm số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d>
                  </m:oMath>
                </a14:m>
                <a:r>
                  <a:rPr lang="fr-FR" sz="4400" b="1" dirty="0">
                    <a:effectLst/>
                    <a:latin typeface="Arial" panose="020B0604020202020204" pitchFamily="34" charset="0"/>
                    <a:ea typeface="Calibri" panose="020F0502020204030204" pitchFamily="34" charset="0"/>
                  </a:rPr>
                  <a:t> có tập xác định </a:t>
                </a:r>
                <a14:m>
                  <m:oMath xmlns:m="http://schemas.openxmlformats.org/officeDocument/2006/math">
                    <m:d>
                      <m:dPr>
                        <m:begChr m:val="["/>
                        <m:endChr m:val="]"/>
                        <m:ctrlPr>
                          <a:rPr lang="vi-VN" sz="4400" b="1" i="1">
                            <a:effectLst/>
                            <a:latin typeface="Cambria Math"/>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𝟑</m:t>
                        </m:r>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𝟑</m:t>
                        </m:r>
                      </m:e>
                    </m:d>
                  </m:oMath>
                </a14:m>
                <a:r>
                  <a:rPr lang="fr-FR" sz="4400" b="1" dirty="0">
                    <a:effectLst/>
                    <a:latin typeface="Arial" panose="020B0604020202020204" pitchFamily="34" charset="0"/>
                    <a:ea typeface="Calibri" panose="020F0502020204030204" pitchFamily="34" charset="0"/>
                  </a:rPr>
                  <a:t> và đồ thị của nó được biểu diễn như hình dưới đây</a:t>
                </a:r>
                <a:r>
                  <a:rPr lang="fr-FR" sz="4400" b="1" dirty="0" smtClean="0">
                    <a:effectLst/>
                    <a:latin typeface="Arial" panose="020B0604020202020204" pitchFamily="34" charset="0"/>
                    <a:ea typeface="Calibri" panose="020F0502020204030204" pitchFamily="34" charset="0"/>
                  </a:rPr>
                  <a:t>.</a:t>
                </a:r>
                <a:endParaRPr lang="vi-VN" sz="4400" b="1" dirty="0" smtClean="0">
                  <a:effectLst/>
                  <a:latin typeface="Arial" panose="020B0604020202020204" pitchFamily="34" charset="0"/>
                  <a:ea typeface="Calibri" panose="020F0502020204030204" pitchFamily="34" charset="0"/>
                </a:endParaRPr>
              </a:p>
              <a:p>
                <a:r>
                  <a:rPr lang="fr-FR" sz="4000" b="1" dirty="0">
                    <a:latin typeface="Arial" panose="020B0604020202020204" pitchFamily="34" charset="0"/>
                    <a:ea typeface="Calibri" panose="020F0502020204030204" pitchFamily="34" charset="0"/>
                    <a:cs typeface="Times New Roman" panose="02020603050405020304" pitchFamily="18" charset="0"/>
                  </a:rPr>
                  <a:t>Khẳng định nào sau đây đúng </a:t>
                </a:r>
                <a:r>
                  <a:rPr lang="fr-FR" sz="4000" b="1" dirty="0" smtClean="0">
                    <a:latin typeface="Arial" panose="020B0604020202020204" pitchFamily="34" charset="0"/>
                    <a:ea typeface="Calibri" panose="020F0502020204030204" pitchFamily="34" charset="0"/>
                    <a:cs typeface="Times New Roman" panose="02020603050405020304" pitchFamily="18" charset="0"/>
                  </a:rPr>
                  <a:t>?</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2209800" y="2212941"/>
                <a:ext cx="13356809" cy="2062103"/>
              </a:xfrm>
              <a:prstGeom prst="rect">
                <a:avLst/>
              </a:prstGeom>
              <a:blipFill>
                <a:blip r:embed="rId7"/>
                <a:stretch>
                  <a:fillRect l="-1871" t="-6213" r="-183" b="-11243"/>
                </a:stretch>
              </a:blipFill>
            </p:spPr>
            <p:txBody>
              <a:bodyPr/>
              <a:lstStyle/>
              <a:p>
                <a:r>
                  <a:rPr lang="vi-VN">
                    <a:noFill/>
                  </a:rPr>
                  <a:t> </a:t>
                </a:r>
              </a:p>
            </p:txBody>
          </p:sp>
        </mc:Fallback>
      </mc:AlternateContent>
      <p:pic>
        <p:nvPicPr>
          <p:cNvPr id="39" name="Picture 38"/>
          <p:cNvPicPr>
            <a:picLocks noChangeAspect="1"/>
          </p:cNvPicPr>
          <p:nvPr/>
        </p:nvPicPr>
        <p:blipFill>
          <a:blip r:embed="rId8"/>
          <a:stretch>
            <a:fillRect/>
          </a:stretch>
        </p:blipFill>
        <p:spPr>
          <a:xfrm>
            <a:off x="16865779" y="239815"/>
            <a:ext cx="5305425" cy="457532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89390" y="5473253"/>
                <a:ext cx="8979381"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nghịch biến trên</a:t>
                </a:r>
                <a14:m>
                  <m:oMath xmlns:m="http://schemas.openxmlformats.org/officeDocument/2006/math">
                    <m:d>
                      <m:dPr>
                        <m:ctrlPr>
                          <a:rPr lang="vi-VN" sz="4400" b="1" i="1">
                            <a:solidFill>
                              <a:schemeClr val="bg1"/>
                            </a:solidFill>
                            <a:effectLst/>
                            <a:latin typeface="Cambria Math"/>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fr-FR"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689390" y="5473253"/>
                <a:ext cx="8979381" cy="769441"/>
              </a:xfrm>
              <a:prstGeom prst="rect">
                <a:avLst/>
              </a:prstGeom>
              <a:blipFill>
                <a:blip r:embed="rId9"/>
                <a:stretch>
                  <a:fillRect l="-2716" t="-19048" r="-475"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689390" y="6962186"/>
                <a:ext cx="11511998"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đồng biến trên </a:t>
                </a:r>
                <a14:m>
                  <m:oMath xmlns:m="http://schemas.openxmlformats.org/officeDocument/2006/math">
                    <m:d>
                      <m:dPr>
                        <m:ctrlPr>
                          <a:rPr lang="vi-VN" sz="4400" b="1" i="1">
                            <a:solidFill>
                              <a:schemeClr val="bg1"/>
                            </a:solidFill>
                            <a:effectLst/>
                            <a:latin typeface="Cambria Math"/>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fr-FR" sz="4400" b="1" dirty="0">
                    <a:solidFill>
                      <a:schemeClr val="bg1"/>
                    </a:solidFill>
                    <a:effectLst/>
                    <a:latin typeface="Arial" panose="020B0604020202020204" pitchFamily="34" charset="0"/>
                    <a:ea typeface="Calibri" panose="020F0502020204030204" pitchFamily="34" charset="0"/>
                  </a:rPr>
                  <a:t> và</a:t>
                </a:r>
                <a14:m>
                  <m:oMath xmlns:m="http://schemas.openxmlformats.org/officeDocument/2006/math">
                    <m:d>
                      <m:dPr>
                        <m:ctrlPr>
                          <a:rPr lang="vi-VN" sz="4400" b="1" i="1">
                            <a:solidFill>
                              <a:schemeClr val="bg1"/>
                            </a:solidFill>
                            <a:effectLst/>
                            <a:latin typeface="Cambria Math"/>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𝟒</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689390" y="6962186"/>
                <a:ext cx="11511998" cy="769441"/>
              </a:xfrm>
              <a:prstGeom prst="rect">
                <a:avLst/>
              </a:prstGeom>
              <a:blipFill>
                <a:blip r:embed="rId10"/>
                <a:stretch>
                  <a:fillRect l="-2118" t="-18254" r="-1165"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705226" y="8408940"/>
                <a:ext cx="8979381"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đồng biến trên</a:t>
                </a:r>
                <a14:m>
                  <m:oMath xmlns:m="http://schemas.openxmlformats.org/officeDocument/2006/math">
                    <m:d>
                      <m:dPr>
                        <m:ctrlPr>
                          <a:rPr lang="vi-VN" sz="4400" b="1" i="1">
                            <a:solidFill>
                              <a:schemeClr val="bg1"/>
                            </a:solidFill>
                            <a:effectLst/>
                            <a:latin typeface="Cambria Math"/>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fr-FR"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705226" y="8408940"/>
                <a:ext cx="8979381" cy="769441"/>
              </a:xfrm>
              <a:prstGeom prst="rect">
                <a:avLst/>
              </a:prstGeom>
              <a:blipFill>
                <a:blip r:embed="rId11"/>
                <a:stretch>
                  <a:fillRect l="-2783" t="-18110"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633285" y="9848647"/>
                <a:ext cx="11624208"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đồng biến trên </a:t>
                </a:r>
                <a14:m>
                  <m:oMath xmlns:m="http://schemas.openxmlformats.org/officeDocument/2006/math">
                    <m:d>
                      <m:dPr>
                        <m:ctrlPr>
                          <a:rPr lang="vi-VN" sz="4400" b="1" i="1">
                            <a:solidFill>
                              <a:schemeClr val="bg1"/>
                            </a:solidFill>
                            <a:effectLst/>
                            <a:latin typeface="Cambria Math"/>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fr-FR" sz="4400" b="1" dirty="0">
                    <a:solidFill>
                      <a:schemeClr val="bg1"/>
                    </a:solidFill>
                    <a:effectLst/>
                    <a:latin typeface="Arial" panose="020B0604020202020204" pitchFamily="34" charset="0"/>
                    <a:ea typeface="Calibri" panose="020F0502020204030204" pitchFamily="34" charset="0"/>
                  </a:rPr>
                  <a:t> và</a:t>
                </a:r>
                <a14:m>
                  <m:oMath xmlns:m="http://schemas.openxmlformats.org/officeDocument/2006/math">
                    <m:d>
                      <m:dPr>
                        <m:ctrlPr>
                          <a:rPr lang="vi-VN" sz="4400" b="1" i="1">
                            <a:solidFill>
                              <a:schemeClr val="bg1"/>
                            </a:solidFill>
                            <a:effectLst/>
                            <a:latin typeface="Cambria Math"/>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2633285" y="9848647"/>
                <a:ext cx="11624208" cy="769441"/>
              </a:xfrm>
              <a:prstGeom prst="rect">
                <a:avLst/>
              </a:prstGeom>
              <a:blipFill>
                <a:blip r:embed="rId12"/>
                <a:stretch>
                  <a:fillRect l="-2150" t="-19048" r="-1101" b="-34921"/>
                </a:stretch>
              </a:blipFill>
            </p:spPr>
            <p:txBody>
              <a:bodyPr/>
              <a:lstStyle/>
              <a:p>
                <a:r>
                  <a:rPr lang="vi-VN">
                    <a:noFill/>
                  </a:rPr>
                  <a:t> </a:t>
                </a:r>
              </a:p>
            </p:txBody>
          </p:sp>
        </mc:Fallback>
      </mc:AlternateContent>
      <p:sp>
        <p:nvSpPr>
          <p:cNvPr id="19" name="Rectangle 18"/>
          <p:cNvSpPr/>
          <p:nvPr/>
        </p:nvSpPr>
        <p:spPr>
          <a:xfrm>
            <a:off x="4196145" y="11449202"/>
            <a:ext cx="19485391" cy="1323439"/>
          </a:xfrm>
          <a:prstGeom prst="rect">
            <a:avLst/>
          </a:prstGeom>
        </p:spPr>
        <p:txBody>
          <a:bodyPr wrap="square">
            <a:spAutoFit/>
          </a:bodyPr>
          <a:lstStyle/>
          <a:p>
            <a:pPr marL="629920" indent="-457200" algn="just">
              <a:spcBef>
                <a:spcPts val="600"/>
              </a:spcBef>
              <a:spcAft>
                <a:spcPts val="0"/>
              </a:spcAft>
            </a:pPr>
            <a:r>
              <a:rPr lang="fr-FR" sz="4000" b="1" dirty="0" smtClean="0">
                <a:latin typeface="Arial" panose="020B0604020202020204" pitchFamily="34" charset="0"/>
                <a:ea typeface="Calibri" panose="020F0502020204030204" pitchFamily="34" charset="0"/>
                <a:cs typeface="Times New Roman" panose="02020603050405020304" pitchFamily="18" charset="0"/>
              </a:rPr>
              <a:t>Hàm </a:t>
            </a:r>
            <a:r>
              <a:rPr lang="fr-FR" sz="4000" b="1" dirty="0">
                <a:latin typeface="Arial" panose="020B0604020202020204" pitchFamily="34" charset="0"/>
                <a:ea typeface="Calibri" panose="020F0502020204030204" pitchFamily="34" charset="0"/>
                <a:cs typeface="Times New Roman" panose="02020603050405020304" pitchFamily="18" charset="0"/>
              </a:rPr>
              <a:t>số đồng biến có đồ thị đi lên và hàm số nghịch biến có đồ thị đi xuống (tính từ trái sang phải).</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0056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par>
                                <p:cTn id="26" presetID="16" presetClass="entr" presetSubtype="21"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inVertical)">
                                      <p:cBhvr>
                                        <p:cTn id="28" dur="500"/>
                                        <p:tgtEl>
                                          <p:spTgt spid="3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barn(inVertical)">
                                      <p:cBhvr>
                                        <p:cTn id="45" dur="500"/>
                                        <p:tgtEl>
                                          <p:spTgt spid="6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barn(inVertical)">
                                      <p:cBhvr>
                                        <p:cTn id="50" dur="500"/>
                                        <p:tgtEl>
                                          <p:spTgt spid="1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barn(inVertical)">
                                      <p:cBhvr>
                                        <p:cTn id="5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43" grpId="0"/>
      <p:bldP spid="55" grpId="0" animBg="1"/>
      <p:bldP spid="56" grpId="0"/>
      <p:bldP spid="38" grpId="0"/>
      <p:bldP spid="6" grpId="0"/>
      <p:bldP spid="8"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72062"/>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082675" y="1913523"/>
              <a:ext cx="338554" cy="754051"/>
            </a:xfrm>
            <a:prstGeom prst="rect">
              <a:avLst/>
            </a:prstGeom>
            <a:noFill/>
          </p:spPr>
          <p:txBody>
            <a:bodyPr wrap="none" rtlCol="0">
              <a:spAutoFit/>
            </a:bodyPr>
            <a:lstStyle/>
            <a:p>
              <a:r>
                <a:rPr lang="en-US" b="1">
                  <a:solidFill>
                    <a:schemeClr val="bg1"/>
                  </a:solidFill>
                  <a:latin typeface="Arial" panose="020B0604020202020204" pitchFamily="34" charset="0"/>
                  <a:ea typeface="Tahoma" pitchFamily="34" charset="0"/>
                  <a:cs typeface="Arial" panose="020B0604020202020204"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FontTx/>
                <a:buNone/>
                <a:defRPr/>
              </a:pPr>
              <a:r>
                <a:rPr lang="en-US" sz="4800" b="1" dirty="0">
                  <a:solidFill>
                    <a:srgbClr val="135F82"/>
                  </a:solidFill>
                  <a:latin typeface="Arial" panose="020B0604020202020204" pitchFamily="34" charset="0"/>
                  <a:ea typeface="Tahoma" panose="020B0604030504040204" pitchFamily="34" charset="0"/>
                  <a:cs typeface="Arial" panose="020B0604020202020204" pitchFamily="34" charset="0"/>
                </a:rPr>
                <a:t>HÀM SỐ. TẬP XÁC ĐỊNH VÀ TẬP GIÁ TRỊ CỦA HÀM SỐ</a:t>
              </a:r>
            </a:p>
          </p:txBody>
        </p:sp>
      </p:grpSp>
      <p:grpSp>
        <p:nvGrpSpPr>
          <p:cNvPr id="43" name="Group 42"/>
          <p:cNvGrpSpPr/>
          <p:nvPr/>
        </p:nvGrpSpPr>
        <p:grpSpPr>
          <a:xfrm>
            <a:off x="851980" y="3525489"/>
            <a:ext cx="22325581" cy="9240439"/>
            <a:chOff x="1076414" y="4334859"/>
            <a:chExt cx="22325581" cy="3568169"/>
          </a:xfrm>
        </p:grpSpPr>
        <p:grpSp>
          <p:nvGrpSpPr>
            <p:cNvPr id="22" name="Group 5"/>
            <p:cNvGrpSpPr/>
            <p:nvPr/>
          </p:nvGrpSpPr>
          <p:grpSpPr>
            <a:xfrm>
              <a:off x="1533269" y="4671091"/>
              <a:ext cx="21868726" cy="3231937"/>
              <a:chOff x="637542" y="1083939"/>
              <a:chExt cx="8611674" cy="1272428"/>
            </a:xfrm>
          </p:grpSpPr>
          <p:sp>
            <p:nvSpPr>
              <p:cNvPr id="39" name="Rounded Rectangle 38"/>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Arial" panose="020B0604020202020204" pitchFamily="34" charset="0"/>
                  <a:ea typeface="Tahoma" pitchFamily="34" charset="0"/>
                  <a:cs typeface="Arial" panose="020B0604020202020204" pitchFamily="34" charset="0"/>
                </a:endParaRPr>
              </a:p>
            </p:txBody>
          </p:sp>
          <p:sp>
            <p:nvSpPr>
              <p:cNvPr id="40" name="TextBox 39"/>
              <p:cNvSpPr txBox="1"/>
              <p:nvPr/>
            </p:nvSpPr>
            <p:spPr>
              <a:xfrm>
                <a:off x="1007731" y="1742814"/>
                <a:ext cx="7867095" cy="92022"/>
              </a:xfrm>
              <a:prstGeom prst="rect">
                <a:avLst/>
              </a:prstGeom>
              <a:noFill/>
            </p:spPr>
            <p:txBody>
              <a:bodyPr wrap="square" rtlCol="0">
                <a:spAutoFit/>
              </a:bodyPr>
              <a:lstStyle/>
              <a:p>
                <a:pPr algn="just">
                  <a:lnSpc>
                    <a:spcPts val="4000"/>
                  </a:lnSpc>
                </a:pPr>
                <a:endParaRPr lang="en-US" sz="4600" dirty="0">
                  <a:latin typeface="Arial" panose="020B0604020202020204" pitchFamily="34" charset="0"/>
                  <a:ea typeface="Tahoma" pitchFamily="34" charset="0"/>
                  <a:cs typeface="Arial" panose="020B0604020202020204" pitchFamily="34" charset="0"/>
                </a:endParaRPr>
              </a:p>
            </p:txBody>
          </p:sp>
        </p:grpSp>
        <p:grpSp>
          <p:nvGrpSpPr>
            <p:cNvPr id="23" name="Group 65"/>
            <p:cNvGrpSpPr/>
            <p:nvPr/>
          </p:nvGrpSpPr>
          <p:grpSpPr>
            <a:xfrm>
              <a:off x="1076414" y="4334859"/>
              <a:ext cx="4411573" cy="640760"/>
              <a:chOff x="166396" y="8712046"/>
              <a:chExt cx="4411573" cy="640760"/>
            </a:xfrm>
          </p:grpSpPr>
          <p:sp>
            <p:nvSpPr>
              <p:cNvPr id="24" name="Freeform 20"/>
              <p:cNvSpPr>
                <a:spLocks/>
              </p:cNvSpPr>
              <p:nvPr/>
            </p:nvSpPr>
            <p:spPr bwMode="auto">
              <a:xfrm>
                <a:off x="384522" y="8755081"/>
                <a:ext cx="4193447" cy="407926"/>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grpSp>
          <p:sp>
            <p:nvSpPr>
              <p:cNvPr id="26" name="TextBox 25"/>
              <p:cNvSpPr txBox="1"/>
              <p:nvPr/>
            </p:nvSpPr>
            <p:spPr>
              <a:xfrm>
                <a:off x="932118" y="8712046"/>
                <a:ext cx="3397084" cy="309002"/>
              </a:xfrm>
              <a:prstGeom prst="rect">
                <a:avLst/>
              </a:prstGeom>
              <a:noFill/>
            </p:spPr>
            <p:txBody>
              <a:bodyPr wrap="none" rtlCol="0">
                <a:spAutoFit/>
              </a:bodyPr>
              <a:lstStyle/>
              <a:p>
                <a:r>
                  <a:rPr lang="vi-VN" sz="4600" b="1" dirty="0" smtClean="0">
                    <a:solidFill>
                      <a:schemeClr val="bg1"/>
                    </a:solidFill>
                    <a:latin typeface="Arial" panose="020B0604020202020204" pitchFamily="34" charset="0"/>
                    <a:ea typeface="Tahoma" pitchFamily="34" charset="0"/>
                    <a:cs typeface="Arial" panose="020B0604020202020204" pitchFamily="34" charset="0"/>
                  </a:rPr>
                  <a:t>Định </a:t>
                </a:r>
                <a:r>
                  <a:rPr lang="vi-VN" sz="4600" b="1" dirty="0">
                    <a:solidFill>
                      <a:schemeClr val="bg1"/>
                    </a:solidFill>
                    <a:latin typeface="Arial" panose="020B0604020202020204" pitchFamily="34" charset="0"/>
                    <a:ea typeface="Tahoma" pitchFamily="34" charset="0"/>
                    <a:cs typeface="Arial" panose="020B0604020202020204" pitchFamily="34" charset="0"/>
                  </a:rPr>
                  <a:t>nghĩa</a:t>
                </a:r>
                <a:r>
                  <a:rPr lang="en-US" sz="4600" b="1" dirty="0">
                    <a:solidFill>
                      <a:schemeClr val="bg1"/>
                    </a:solidFill>
                    <a:latin typeface="Arial" panose="020B0604020202020204" pitchFamily="34" charset="0"/>
                    <a:ea typeface="Tahoma" pitchFamily="34" charset="0"/>
                    <a:cs typeface="Arial" panose="020B0604020202020204" pitchFamily="34" charset="0"/>
                  </a:rPr>
                  <a:t> </a:t>
                </a:r>
              </a:p>
            </p:txBody>
          </p:sp>
        </p:grpSp>
      </p:grpSp>
      <mc:AlternateContent xmlns:mc="http://schemas.openxmlformats.org/markup-compatibility/2006" xmlns:a14="http://schemas.microsoft.com/office/drawing/2010/main">
        <mc:Choice Requires="a14">
          <p:sp>
            <p:nvSpPr>
              <p:cNvPr id="15" name="Rectangle 14"/>
              <p:cNvSpPr/>
              <p:nvPr/>
            </p:nvSpPr>
            <p:spPr>
              <a:xfrm>
                <a:off x="1554517" y="5184857"/>
                <a:ext cx="21496361" cy="6534096"/>
              </a:xfrm>
              <a:prstGeom prst="rect">
                <a:avLst/>
              </a:prstGeom>
            </p:spPr>
            <p:txBody>
              <a:bodyPr wrap="square">
                <a:spAutoFit/>
              </a:bodyPr>
              <a:lstStyle/>
              <a:p>
                <a:pPr lvl="0" algn="just">
                  <a:lnSpc>
                    <a:spcPct val="115000"/>
                  </a:lnSpc>
                  <a:spcBef>
                    <a:spcPts val="600"/>
                  </a:spcBef>
                  <a:spcAft>
                    <a:spcPts val="0"/>
                  </a:spcAft>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Giả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sử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hai đại lượng biến thiên và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nhận giá trị thuộc tập 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Nếu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với mỗi giá trị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thuộc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xác định được một và chỉ một giá trị tương ứng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thuộc tập hợp số thực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ℝ</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thì ta có một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hàm số</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Ta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biến số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và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hàm số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Tập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hợp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được gọi là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tập xác định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hàm số.</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Tập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hợp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gồm tất cả các giá trị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(tương úng với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thuộc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gọi là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tập giá trị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hàm số.</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Khi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hàm số được cho bằng công thức mà không chỉ rõ tập xác định thì ta quy ước: Tập xác định của hàm số là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tập hợp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tất cả các số thực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sao cho biểu thức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nghĩa.</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Một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hàm số có thể được cho bởi hai hay nhiều công thức.</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554517" y="5184857"/>
                <a:ext cx="21496361" cy="6534096"/>
              </a:xfrm>
              <a:prstGeom prst="rect">
                <a:avLst/>
              </a:prstGeom>
              <a:blipFill>
                <a:blip r:embed="rId3"/>
                <a:stretch>
                  <a:fillRect l="-993" t="-1214" r="-1021" b="-1120"/>
                </a:stretch>
              </a:blipFill>
            </p:spPr>
            <p:txBody>
              <a:bodyPr/>
              <a:lstStyle/>
              <a:p>
                <a:r>
                  <a:rPr lang="vi-VN">
                    <a:noFill/>
                  </a:rPr>
                  <a:t> </a:t>
                </a:r>
              </a:p>
            </p:txBody>
          </p:sp>
        </mc:Fallback>
      </mc:AlternateContent>
    </p:spTree>
    <p:extLst>
      <p:ext uri="{BB962C8B-B14F-4D97-AF65-F5344CB8AC3E}">
        <p14:creationId xmlns:p14="http://schemas.microsoft.com/office/powerpoint/2010/main" val="388713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2401"/>
            <a:ext cx="19659599" cy="817375"/>
            <a:chOff x="-288924" y="1892299"/>
            <a:chExt cx="19659599"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4" name="TextBox 3"/>
            <p:cNvSpPr txBox="1"/>
            <p:nvPr/>
          </p:nvSpPr>
          <p:spPr>
            <a:xfrm>
              <a:off x="1082675" y="1913523"/>
              <a:ext cx="470000" cy="707884"/>
            </a:xfrm>
            <a:prstGeom prst="rect">
              <a:avLst/>
            </a:prstGeom>
            <a:noFill/>
          </p:spPr>
          <p:txBody>
            <a:bodyPr wrap="none" rtlCol="0">
              <a:spAutoFit/>
            </a:bodyPr>
            <a:lstStyle/>
            <a:p>
              <a:r>
                <a:rPr lang="en-US" sz="4000" b="1" dirty="0" smtClean="0">
                  <a:solidFill>
                    <a:schemeClr val="bg1"/>
                  </a:solidFill>
                  <a:latin typeface="Arial" panose="020B0604020202020204" pitchFamily="34" charset="0"/>
                  <a:ea typeface="Tahoma" pitchFamily="34" charset="0"/>
                  <a:cs typeface="Arial" panose="020B0604020202020204" pitchFamily="34" charset="0"/>
                </a:rPr>
                <a:t>II</a:t>
              </a:r>
              <a:endParaRPr lang="en-US" sz="4000"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2087561" y="1892299"/>
              <a:ext cx="17283114" cy="769439"/>
            </a:xfrm>
            <a:prstGeom prst="rect">
              <a:avLst/>
            </a:prstGeom>
            <a:noFill/>
          </p:spPr>
          <p:txBody>
            <a:bodyPr wrap="square" rtlCol="0">
              <a:spAutoFit/>
            </a:bodyPr>
            <a:lstStyle/>
            <a:p>
              <a:pPr>
                <a:lnSpc>
                  <a:spcPct val="100000"/>
                </a:lnSpc>
                <a:spcBef>
                  <a:spcPct val="0"/>
                </a:spcBef>
                <a:buNone/>
                <a:defRPr/>
              </a:pPr>
              <a:r>
                <a:rPr lang="en-US" sz="4400" b="1" spc="-150" dirty="0">
                  <a:solidFill>
                    <a:srgbClr val="135F82"/>
                  </a:solidFill>
                  <a:latin typeface="Arial" panose="020B0604020202020204" pitchFamily="34" charset="0"/>
                  <a:ea typeface="Tahoma" panose="020B0604030504040204" pitchFamily="34" charset="0"/>
                  <a:cs typeface="Arial" panose="020B0604020202020204" pitchFamily="34" charset="0"/>
                </a:rPr>
                <a:t>ĐỒ THỊ HÀM SỐ</a:t>
              </a:r>
            </a:p>
          </p:txBody>
        </p:sp>
      </p:grpSp>
      <mc:AlternateContent xmlns:mc="http://schemas.openxmlformats.org/markup-compatibility/2006" xmlns:a14="http://schemas.microsoft.com/office/drawing/2010/main">
        <mc:Choice Requires="a14">
          <p:sp>
            <p:nvSpPr>
              <p:cNvPr id="15" name="Rectangle 14"/>
              <p:cNvSpPr/>
              <p:nvPr/>
            </p:nvSpPr>
            <p:spPr>
              <a:xfrm>
                <a:off x="1992828" y="914400"/>
                <a:ext cx="10709791" cy="740011"/>
              </a:xfrm>
              <a:prstGeom prst="rect">
                <a:avLst/>
              </a:prstGeom>
            </p:spPr>
            <p:txBody>
              <a:bodyPr wrap="none">
                <a:spAutoFit/>
              </a:bodyPr>
              <a:lstStyle/>
              <a:p>
                <a:pPr marL="457200" indent="-457200" algn="just">
                  <a:lnSpc>
                    <a:spcPct val="115000"/>
                  </a:lnSpc>
                  <a:spcBef>
                    <a:spcPts val="600"/>
                  </a:spcBef>
                  <a:spcAft>
                    <a:spcPts val="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Hỏi 1: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Xét hàm số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cho bởi bảng sau:</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992828" y="914400"/>
                <a:ext cx="10709791" cy="740011"/>
              </a:xfrm>
              <a:prstGeom prst="rect">
                <a:avLst/>
              </a:prstGeom>
              <a:blipFill>
                <a:blip r:embed="rId3"/>
                <a:stretch>
                  <a:fillRect l="-2049" t="-10744" r="-1024" b="-34711"/>
                </a:stretch>
              </a:blipFill>
            </p:spPr>
            <p:txBody>
              <a:bodyPr/>
              <a:lstStyle/>
              <a:p>
                <a:r>
                  <a:rPr lang="vi-VN">
                    <a:noFill/>
                  </a:rPr>
                  <a:t> </a:t>
                </a:r>
              </a:p>
            </p:txBody>
          </p:sp>
        </mc:Fallback>
      </mc:AlternateContent>
      <p:pic>
        <p:nvPicPr>
          <p:cNvPr id="16" name="Picture 15"/>
          <p:cNvPicPr>
            <a:picLocks noChangeAspect="1"/>
          </p:cNvPicPr>
          <p:nvPr/>
        </p:nvPicPr>
        <p:blipFill>
          <a:blip r:embed="rId4"/>
          <a:stretch>
            <a:fillRect/>
          </a:stretch>
        </p:blipFill>
        <p:spPr>
          <a:xfrm>
            <a:off x="3033713" y="1752600"/>
            <a:ext cx="15773401" cy="1321555"/>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1676400" y="3140095"/>
                <a:ext cx="21488400" cy="1508105"/>
              </a:xfrm>
              <a:prstGeom prst="rect">
                <a:avLst/>
              </a:prstGeom>
            </p:spPr>
            <p:txBody>
              <a:bodyPr wrap="square">
                <a:spAutoFit/>
              </a:bodyPr>
              <a:lstStyle/>
              <a:p>
                <a:pPr marL="342900" lvl="0" indent="-342900">
                  <a:lnSpc>
                    <a:spcPct val="115000"/>
                  </a:lnSpc>
                  <a:spcBef>
                    <a:spcPts val="600"/>
                  </a:spcBef>
                  <a:spcAft>
                    <a:spcPts val="0"/>
                  </a:spcAft>
                  <a:buFont typeface="+mj-lt"/>
                  <a:buAutoNum type="alphaLcParenR"/>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Tìm tập xác định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của hàm số</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lphaLcParenR"/>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Trong mặt phẳng tọa độ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𝑂𝑥𝑦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vẽ tất cả các điểm có tọa độ </a:t>
                </a:r>
                <a14:m>
                  <m:oMath xmlns:m="http://schemas.openxmlformats.org/officeDocument/2006/math">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676400" y="3140095"/>
                <a:ext cx="21488400" cy="1508105"/>
              </a:xfrm>
              <a:prstGeom prst="rect">
                <a:avLst/>
              </a:prstGeom>
              <a:blipFill>
                <a:blip r:embed="rId5"/>
                <a:stretch>
                  <a:fillRect l="-908" t="-5242" b="-1209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088995" y="4572000"/>
                <a:ext cx="21931314" cy="1096710"/>
              </a:xfrm>
              <a:prstGeom prst="rect">
                <a:avLst/>
              </a:prstGeom>
            </p:spPr>
            <p:txBody>
              <a:bodyPr wrap="square">
                <a:spAutoFit/>
              </a:bodyPr>
              <a:lstStyle/>
              <a:p>
                <a:pPr marL="457200" indent="-457200">
                  <a:lnSpc>
                    <a:spcPct val="115000"/>
                  </a:lnSpc>
                  <a:spcBef>
                    <a:spcPts val="600"/>
                  </a:spcBef>
                  <a:spcAft>
                    <a:spcPts val="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Hỏi 2: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Cho hàm số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000" i="1">
                            <a:solidFill>
                              <a:srgbClr val="000000"/>
                            </a:solidFill>
                            <a:effectLst/>
                            <a:latin typeface="Cambria Math"/>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den>
                    </m:f>
                    <m:sSup>
                      <m:sSupPr>
                        <m:ctrlPr>
                          <a:rPr lang="vi-VN" sz="4000" i="1">
                            <a:solidFill>
                              <a:srgbClr val="000000"/>
                            </a:solidFill>
                            <a:effectLst/>
                            <a:latin typeface="Cambria Math"/>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xác định trên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−3;5</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đồ thị </a:t>
                </a:r>
                <a14:m>
                  <m:oMath xmlns:m="http://schemas.openxmlformats.org/officeDocument/2006/math">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như Hình 4.</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1088995" y="4572000"/>
                <a:ext cx="21931314" cy="1096710"/>
              </a:xfrm>
              <a:prstGeom prst="rect">
                <a:avLst/>
              </a:prstGeom>
              <a:blipFill>
                <a:blip r:embed="rId6"/>
                <a:stretch>
                  <a:fillRect l="-1001" b="-10000"/>
                </a:stretch>
              </a:blipFill>
            </p:spPr>
            <p:txBody>
              <a:bodyPr/>
              <a:lstStyle/>
              <a:p>
                <a:r>
                  <a:rPr lang="vi-VN">
                    <a:noFill/>
                  </a:rPr>
                  <a:t> </a:t>
                </a:r>
              </a:p>
            </p:txBody>
          </p:sp>
        </mc:Fallback>
      </mc:AlternateContent>
      <p:pic>
        <p:nvPicPr>
          <p:cNvPr id="65" name="Picture 64"/>
          <p:cNvPicPr/>
          <p:nvPr/>
        </p:nvPicPr>
        <p:blipFill>
          <a:blip r:embed="rId7"/>
          <a:stretch>
            <a:fillRect/>
          </a:stretch>
        </p:blipFill>
        <p:spPr>
          <a:xfrm>
            <a:off x="15256668" y="5486400"/>
            <a:ext cx="7908132" cy="6270477"/>
          </a:xfrm>
          <a:prstGeom prst="rect">
            <a:avLst/>
          </a:prstGeom>
        </p:spPr>
      </p:pic>
      <mc:AlternateContent xmlns:mc="http://schemas.openxmlformats.org/markup-compatibility/2006" xmlns:a14="http://schemas.microsoft.com/office/drawing/2010/main">
        <mc:Choice Requires="a14">
          <p:sp>
            <p:nvSpPr>
              <p:cNvPr id="31" name="Rectangle 30"/>
              <p:cNvSpPr/>
              <p:nvPr/>
            </p:nvSpPr>
            <p:spPr>
              <a:xfrm>
                <a:off x="1469996" y="5674427"/>
                <a:ext cx="12092355" cy="2384051"/>
              </a:xfrm>
              <a:prstGeom prst="rect">
                <a:avLst/>
              </a:prstGeom>
            </p:spPr>
            <p:txBody>
              <a:bodyPr wrap="square">
                <a:spAutoFit/>
              </a:bodyPr>
              <a:lstStyle/>
              <a:p>
                <a:pPr marL="457200" indent="-457200">
                  <a:lnSpc>
                    <a:spcPct val="115000"/>
                  </a:lnSpc>
                  <a:spcBef>
                    <a:spcPts val="600"/>
                  </a:spcBef>
                  <a:spcAft>
                    <a:spcPts val="0"/>
                  </a:spcAft>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 Điểm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e>
                        </m:d>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thuộc đồ thị </a:t>
                </a:r>
                <a14:m>
                  <m:oMath xmlns:m="http://schemas.openxmlformats.org/officeDocument/2006/math">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không?</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15000"/>
                  </a:lnSpc>
                  <a:spcBef>
                    <a:spcPts val="600"/>
                  </a:spcBef>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 Lấy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điểm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tùy ý trên </a:t>
                </a:r>
                <a14:m>
                  <m:oMath xmlns:m="http://schemas.openxmlformats.org/officeDocument/2006/math">
                    <m:d>
                      <m:dPr>
                        <m:ctrlPr>
                          <a:rPr lang="vi-VN" sz="4000" i="1">
                            <a:solidFill>
                              <a:srgbClr val="000000"/>
                            </a:solidFill>
                            <a:effectLst/>
                            <a:latin typeface="Cambria Math"/>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Nêu nhận xét về hoành độ điểm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469996" y="5674427"/>
                <a:ext cx="12092355" cy="2384051"/>
              </a:xfrm>
              <a:prstGeom prst="rect">
                <a:avLst/>
              </a:prstGeom>
              <a:blipFill>
                <a:blip r:embed="rId8"/>
                <a:stretch>
                  <a:fillRect l="-1764" t="-512" b="-76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1149400" y="9525000"/>
                <a:ext cx="12534899" cy="1649682"/>
              </a:xfrm>
              <a:prstGeom prst="rect">
                <a:avLst/>
              </a:prstGeom>
            </p:spPr>
            <p:txBody>
              <a:bodyPr wrap="square">
                <a:spAutoFit/>
              </a:bodyPr>
              <a:lstStyle/>
              <a:p>
                <a:pPr marL="457200" indent="-457200">
                  <a:lnSpc>
                    <a:spcPct val="115000"/>
                  </a:lnSpc>
                  <a:spcBef>
                    <a:spcPts val="600"/>
                  </a:spcBef>
                  <a:spcAft>
                    <a:spcPts val="0"/>
                  </a:spcAft>
                </a:pPr>
                <a:r>
                  <a:rPr lang="en-US" sz="4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Hỏi 3: </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Vẽ đồ thị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được cho bởi bảng sau: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1149400" y="9525000"/>
                <a:ext cx="12534899" cy="1649682"/>
              </a:xfrm>
              <a:prstGeom prst="rect">
                <a:avLst/>
              </a:prstGeom>
              <a:blipFill>
                <a:blip r:embed="rId9"/>
                <a:stretch>
                  <a:fillRect l="-1994" t="-5926" b="-12222"/>
                </a:stretch>
              </a:blipFill>
            </p:spPr>
            <p:txBody>
              <a:bodyPr/>
              <a:lstStyle/>
              <a:p>
                <a:r>
                  <a:rPr lang="vi-VN">
                    <a:noFill/>
                  </a:rPr>
                  <a:t> </a:t>
                </a:r>
              </a:p>
            </p:txBody>
          </p:sp>
        </mc:Fallback>
      </mc:AlternateContent>
      <p:pic>
        <p:nvPicPr>
          <p:cNvPr id="67" name="Picture 66"/>
          <p:cNvPicPr>
            <a:picLocks noChangeAspect="1"/>
          </p:cNvPicPr>
          <p:nvPr/>
        </p:nvPicPr>
        <p:blipFill>
          <a:blip r:embed="rId10"/>
          <a:stretch>
            <a:fillRect/>
          </a:stretch>
        </p:blipFill>
        <p:spPr>
          <a:xfrm>
            <a:off x="1077272" y="11582400"/>
            <a:ext cx="14821857" cy="1500188"/>
          </a:xfrm>
          <a:prstGeom prst="rect">
            <a:avLst/>
          </a:prstGeom>
        </p:spPr>
      </p:pic>
    </p:spTree>
    <p:extLst>
      <p:ext uri="{BB962C8B-B14F-4D97-AF65-F5344CB8AC3E}">
        <p14:creationId xmlns:p14="http://schemas.microsoft.com/office/powerpoint/2010/main" val="787300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arn(inVertical)">
                                      <p:cBhvr>
                                        <p:cTn id="29" dur="500"/>
                                        <p:tgtEl>
                                          <p:spTgt spid="66"/>
                                        </p:tgtEl>
                                      </p:cBhvr>
                                    </p:animEffect>
                                  </p:childTnLst>
                                </p:cTn>
                              </p:par>
                              <p:par>
                                <p:cTn id="30" presetID="16" presetClass="entr" presetSubtype="21"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9" grpId="0"/>
      <p:bldP spid="31"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650973"/>
            <a:ext cx="19659599" cy="830997"/>
            <a:chOff x="-288924" y="1892299"/>
            <a:chExt cx="19659599" cy="830995"/>
          </a:xfrm>
        </p:grpSpPr>
        <p:sp>
          <p:nvSpPr>
            <p:cNvPr id="4" name="Rounded Rectangle 3"/>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p:cNvSpPr txBox="1"/>
            <p:nvPr/>
          </p:nvSpPr>
          <p:spPr>
            <a:xfrm>
              <a:off x="1082675" y="1913523"/>
              <a:ext cx="492443"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II</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6" name="TextBox 5"/>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None/>
                <a:defRPr/>
              </a:pPr>
              <a:r>
                <a:rPr lang="en-US" sz="4800" b="1" spc="-150" dirty="0">
                  <a:solidFill>
                    <a:srgbClr val="135F82"/>
                  </a:solidFill>
                  <a:latin typeface="Arial" panose="020B0604020202020204" pitchFamily="34" charset="0"/>
                  <a:ea typeface="Tahoma" panose="020B0604030504040204" pitchFamily="34" charset="0"/>
                  <a:cs typeface="Arial" panose="020B0604020202020204" pitchFamily="34" charset="0"/>
                </a:rPr>
                <a:t>ĐỒ THỊ HÀM SỐ</a:t>
              </a:r>
            </a:p>
          </p:txBody>
        </p:sp>
      </p:grpSp>
      <p:grpSp>
        <p:nvGrpSpPr>
          <p:cNvPr id="8" name="Group 7"/>
          <p:cNvGrpSpPr/>
          <p:nvPr/>
        </p:nvGrpSpPr>
        <p:grpSpPr>
          <a:xfrm>
            <a:off x="577623" y="2020252"/>
            <a:ext cx="22325581" cy="9943147"/>
            <a:chOff x="1076414" y="4403390"/>
            <a:chExt cx="22325581" cy="3499638"/>
          </a:xfrm>
        </p:grpSpPr>
        <p:grpSp>
          <p:nvGrpSpPr>
            <p:cNvPr id="9" name="Group 5"/>
            <p:cNvGrpSpPr/>
            <p:nvPr/>
          </p:nvGrpSpPr>
          <p:grpSpPr>
            <a:xfrm>
              <a:off x="1533269" y="4671091"/>
              <a:ext cx="21868726" cy="3231937"/>
              <a:chOff x="637542" y="1083939"/>
              <a:chExt cx="8611674" cy="1272428"/>
            </a:xfrm>
          </p:grpSpPr>
          <p:sp>
            <p:nvSpPr>
              <p:cNvPr id="26" name="Rounded Rectangle 25"/>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Arial" panose="020B0604020202020204" pitchFamily="34" charset="0"/>
                  <a:ea typeface="Tahoma" pitchFamily="34" charset="0"/>
                  <a:cs typeface="Arial" panose="020B0604020202020204" pitchFamily="34" charset="0"/>
                </a:endParaRPr>
              </a:p>
            </p:txBody>
          </p:sp>
          <p:sp>
            <p:nvSpPr>
              <p:cNvPr id="27" name="TextBox 26"/>
              <p:cNvSpPr txBox="1"/>
              <p:nvPr/>
            </p:nvSpPr>
            <p:spPr>
              <a:xfrm>
                <a:off x="1007731" y="1742814"/>
                <a:ext cx="7867095" cy="92022"/>
              </a:xfrm>
              <a:prstGeom prst="rect">
                <a:avLst/>
              </a:prstGeom>
              <a:noFill/>
            </p:spPr>
            <p:txBody>
              <a:bodyPr wrap="square" rtlCol="0">
                <a:spAutoFit/>
              </a:bodyPr>
              <a:lstStyle/>
              <a:p>
                <a:pPr algn="just">
                  <a:lnSpc>
                    <a:spcPts val="4000"/>
                  </a:lnSpc>
                </a:pPr>
                <a:endParaRPr lang="en-US" sz="4600" dirty="0">
                  <a:latin typeface="Arial" panose="020B0604020202020204" pitchFamily="34" charset="0"/>
                  <a:ea typeface="Tahoma" pitchFamily="34" charset="0"/>
                  <a:cs typeface="Arial" panose="020B0604020202020204" pitchFamily="34" charset="0"/>
                </a:endParaRPr>
              </a:p>
            </p:txBody>
          </p:sp>
        </p:grpSp>
        <p:grpSp>
          <p:nvGrpSpPr>
            <p:cNvPr id="12" name="Group 7"/>
            <p:cNvGrpSpPr/>
            <p:nvPr/>
          </p:nvGrpSpPr>
          <p:grpSpPr>
            <a:xfrm>
              <a:off x="1076414" y="4403390"/>
              <a:ext cx="702538" cy="572229"/>
              <a:chOff x="-145995" y="8633545"/>
              <a:chExt cx="787401" cy="641352"/>
            </a:xfrm>
          </p:grpSpPr>
          <p:sp>
            <p:nvSpPr>
              <p:cNvPr id="14"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15"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16"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17"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18"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1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30" name="Rectangle 29"/>
              <p:cNvSpPr/>
              <p:nvPr/>
            </p:nvSpPr>
            <p:spPr>
              <a:xfrm>
                <a:off x="1905000" y="3550261"/>
                <a:ext cx="19742667" cy="1649682"/>
              </a:xfrm>
              <a:prstGeom prst="rect">
                <a:avLst/>
              </a:prstGeom>
            </p:spPr>
            <p:txBody>
              <a:bodyPr wrap="square">
                <a:spAutoFit/>
              </a:bodyPr>
              <a:lstStyle/>
              <a:p>
                <a:pPr marL="457200" indent="-457200" algn="just">
                  <a:lnSpc>
                    <a:spcPct val="115000"/>
                  </a:lnSpc>
                  <a:spcBef>
                    <a:spcPts val="600"/>
                  </a:spcBef>
                  <a:spcAft>
                    <a:spcPts val="0"/>
                  </a:spcAft>
                </a:pP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Cho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có tập xác định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Trên mặt phẳng tọa độ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𝑂𝑥𝑦</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 thị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của hàm số là tập hợp tất cả các điểm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𝑀</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với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905000" y="3550261"/>
                <a:ext cx="19742667" cy="1649682"/>
              </a:xfrm>
              <a:prstGeom prst="rect">
                <a:avLst/>
              </a:prstGeom>
              <a:blipFill>
                <a:blip r:embed="rId2"/>
                <a:stretch>
                  <a:fillRect l="-1266" t="-5535" r="-1266" b="-12177"/>
                </a:stretch>
              </a:blipFill>
            </p:spPr>
            <p:txBody>
              <a:bodyPr/>
              <a:lstStyle/>
              <a:p>
                <a:r>
                  <a:rPr lang="vi-VN">
                    <a:noFill/>
                  </a:rPr>
                  <a:t> </a:t>
                </a:r>
              </a:p>
            </p:txBody>
          </p:sp>
        </mc:Fallback>
      </mc:AlternateContent>
      <p:pic>
        <p:nvPicPr>
          <p:cNvPr id="31" name="Picture 30"/>
          <p:cNvPicPr/>
          <p:nvPr/>
        </p:nvPicPr>
        <p:blipFill>
          <a:blip r:embed="rId3"/>
          <a:stretch>
            <a:fillRect/>
          </a:stretch>
        </p:blipFill>
        <p:spPr>
          <a:xfrm>
            <a:off x="13655579" y="5579671"/>
            <a:ext cx="6919913" cy="5712590"/>
          </a:xfrm>
          <a:prstGeom prst="rect">
            <a:avLst/>
          </a:prstGeom>
        </p:spPr>
      </p:pic>
      <mc:AlternateContent xmlns:mc="http://schemas.openxmlformats.org/markup-compatibility/2006" xmlns:a14="http://schemas.microsoft.com/office/drawing/2010/main">
        <mc:Choice Requires="a14">
          <p:sp>
            <p:nvSpPr>
              <p:cNvPr id="33" name="Rectangle 32"/>
              <p:cNvSpPr/>
              <p:nvPr/>
            </p:nvSpPr>
            <p:spPr>
              <a:xfrm>
                <a:off x="3352800" y="5714144"/>
                <a:ext cx="7975068" cy="871008"/>
              </a:xfrm>
              <a:prstGeom prst="rect">
                <a:avLst/>
              </a:prstGeom>
            </p:spPr>
            <p:txBody>
              <a:bodyPr wrap="none">
                <a:spAutoFit/>
              </a:bodyPr>
              <a:lstStyle/>
              <a:p>
                <a:pPr marL="457200" indent="-457200" algn="just">
                  <a:lnSpc>
                    <a:spcPct val="115000"/>
                  </a:lnSpc>
                  <a:spcBef>
                    <a:spcPts val="600"/>
                  </a:spcBef>
                  <a:spcAft>
                    <a:spcPts val="0"/>
                  </a:spcAft>
                </a:pP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Vậy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𝑀</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3352800" y="5714144"/>
                <a:ext cx="7975068" cy="871008"/>
              </a:xfrm>
              <a:prstGeom prst="rect">
                <a:avLst/>
              </a:prstGeom>
              <a:blipFill>
                <a:blip r:embed="rId4"/>
                <a:stretch>
                  <a:fillRect l="-3058" t="-10490" r="-2141" b="-24476"/>
                </a:stretch>
              </a:blipFill>
            </p:spPr>
            <p:txBody>
              <a:bodyPr/>
              <a:lstStyle/>
              <a:p>
                <a:r>
                  <a:rPr lang="vi-VN">
                    <a:noFill/>
                  </a:rPr>
                  <a:t> </a:t>
                </a:r>
              </a:p>
            </p:txBody>
          </p:sp>
        </mc:Fallback>
      </mc:AlternateContent>
    </p:spTree>
    <p:extLst>
      <p:ext uri="{BB962C8B-B14F-4D97-AF65-F5344CB8AC3E}">
        <p14:creationId xmlns:p14="http://schemas.microsoft.com/office/powerpoint/2010/main" val="1424045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650973"/>
            <a:ext cx="19659599" cy="830997"/>
            <a:chOff x="-288924" y="1892299"/>
            <a:chExt cx="19659599" cy="830995"/>
          </a:xfrm>
        </p:grpSpPr>
        <p:sp>
          <p:nvSpPr>
            <p:cNvPr id="4" name="Rounded Rectangle 3"/>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p:cNvSpPr txBox="1"/>
            <p:nvPr/>
          </p:nvSpPr>
          <p:spPr>
            <a:xfrm>
              <a:off x="1082675" y="1913523"/>
              <a:ext cx="646331"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III</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6" name="TextBox 5"/>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FontTx/>
                <a:buNone/>
                <a:defRPr/>
              </a:pPr>
              <a:r>
                <a:rPr lang="en-US" sz="4800" b="1" dirty="0">
                  <a:solidFill>
                    <a:srgbClr val="135F82"/>
                  </a:solidFill>
                  <a:latin typeface="Arial" panose="020B0604020202020204" pitchFamily="34" charset="0"/>
                  <a:ea typeface="Tahoma" panose="020B0604030504040204" pitchFamily="34" charset="0"/>
                  <a:cs typeface="Arial" panose="020B0604020202020204" pitchFamily="34" charset="0"/>
                </a:rPr>
                <a:t>HÀM SỐ ĐỒNG BIẾN, HÀM SỐ NGHỊCH BIẾN</a:t>
              </a:r>
            </a:p>
          </p:txBody>
        </p:sp>
      </p:grpSp>
      <mc:AlternateContent xmlns:mc="http://schemas.openxmlformats.org/markup-compatibility/2006" xmlns:a14="http://schemas.microsoft.com/office/drawing/2010/main">
        <mc:Choice Requires="a14">
          <p:sp>
            <p:nvSpPr>
              <p:cNvPr id="8" name="Rectangle 7"/>
              <p:cNvSpPr/>
              <p:nvPr/>
            </p:nvSpPr>
            <p:spPr>
              <a:xfrm>
                <a:off x="1160620" y="2057400"/>
                <a:ext cx="20081558" cy="1649682"/>
              </a:xfrm>
              <a:prstGeom prst="rect">
                <a:avLst/>
              </a:prstGeom>
            </p:spPr>
            <p:txBody>
              <a:bodyPr wrap="square">
                <a:spAutoFit/>
              </a:bodyPr>
              <a:lstStyle/>
              <a:p>
                <a:pPr marL="457200" indent="-457200">
                  <a:lnSpc>
                    <a:spcPct val="115000"/>
                  </a:lnSpc>
                  <a:spcBef>
                    <a:spcPts val="600"/>
                  </a:spcBef>
                  <a:spcAft>
                    <a:spcPts val="0"/>
                  </a:spcAft>
                </a:pPr>
                <a:r>
                  <a:rPr lang="en-US" sz="4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Hỏi 1: </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Quan sát đồ </a:t>
                </a:r>
                <a:r>
                  <a:rPr lang="en-US" sz="4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thị (Hình 6) </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400" i="1">
                            <a:solidFill>
                              <a:srgbClr val="000000"/>
                            </a:solidFill>
                            <a:effectLst/>
                            <a:latin typeface="Cambria Math"/>
                            <a:ea typeface="Calibri" panose="020F0502020204030204" pitchFamily="34" charset="0"/>
                            <a:cs typeface="Arial" panose="020B0604020202020204" pitchFamily="34" charset="0"/>
                          </a:rPr>
                        </m:ctrlPr>
                      </m:sSup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rồi so sánh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với </a:t>
                </a:r>
                <a14:m>
                  <m:oMath xmlns:m="http://schemas.openxmlformats.org/officeDocument/2006/math">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trong từng trường hợp sau: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60620" y="2057400"/>
                <a:ext cx="20081558" cy="1649682"/>
              </a:xfrm>
              <a:prstGeom prst="rect">
                <a:avLst/>
              </a:prstGeom>
              <a:blipFill>
                <a:blip r:embed="rId2"/>
                <a:stretch>
                  <a:fillRect l="-1214" t="-5926" b="-12222"/>
                </a:stretch>
              </a:blipFill>
            </p:spPr>
            <p:txBody>
              <a:bodyPr/>
              <a:lstStyle/>
              <a:p>
                <a:r>
                  <a:rPr lang="vi-VN">
                    <a:noFill/>
                  </a:rPr>
                  <a:t> </a:t>
                </a:r>
              </a:p>
            </p:txBody>
          </p:sp>
        </mc:Fallback>
      </mc:AlternateContent>
      <p:pic>
        <p:nvPicPr>
          <p:cNvPr id="9" name="Picture 8"/>
          <p:cNvPicPr/>
          <p:nvPr/>
        </p:nvPicPr>
        <p:blipFill>
          <a:blip r:embed="rId3"/>
          <a:stretch>
            <a:fillRect/>
          </a:stretch>
        </p:blipFill>
        <p:spPr>
          <a:xfrm>
            <a:off x="5715000" y="3962400"/>
            <a:ext cx="12192000" cy="528162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412704" y="9534507"/>
                <a:ext cx="21869400" cy="2582245"/>
              </a:xfrm>
              <a:prstGeom prst="rect">
                <a:avLst/>
              </a:prstGeom>
            </p:spPr>
            <p:txBody>
              <a:bodyPr wrap="square">
                <a:spAutoFit/>
              </a:bodyPr>
              <a:lstStyle/>
              <a:p>
                <a:pPr marL="457200" indent="-455930" algn="just">
                  <a:lnSpc>
                    <a:spcPct val="115000"/>
                  </a:lnSpc>
                  <a:spcBef>
                    <a:spcPts val="600"/>
                  </a:spcBef>
                  <a:spcAft>
                    <a:spcPts val="0"/>
                  </a:spcAft>
                </a:pPr>
                <a:r>
                  <a:rPr lang="en-US" sz="4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Đáp 1: </a:t>
                </a:r>
              </a:p>
              <a:p>
                <a:pPr marL="457200" indent="-455930" algn="just">
                  <a:lnSpc>
                    <a:spcPct val="115000"/>
                  </a:lnSpc>
                  <a:spcBef>
                    <a:spcPts val="600"/>
                  </a:spcBef>
                  <a:spcAft>
                    <a:spcPts val="0"/>
                  </a:spcAft>
                </a:pPr>
                <a:r>
                  <a:rPr lang="en-US" sz="4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Trường </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hợp 1: Khi </a:t>
                </a:r>
                <a14:m>
                  <m:oMath xmlns:m="http://schemas.openxmlformats.org/officeDocument/2006/math">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luôn quan sát được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&gt;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Trường hợp 2: Khi </a:t>
                </a:r>
                <a14:m>
                  <m:oMath xmlns:m="http://schemas.openxmlformats.org/officeDocument/2006/math">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luôn quan sát được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412704" y="9534507"/>
                <a:ext cx="21869400" cy="2582245"/>
              </a:xfrm>
              <a:prstGeom prst="rect">
                <a:avLst/>
              </a:prstGeom>
              <a:blipFill>
                <a:blip r:embed="rId4"/>
                <a:stretch>
                  <a:fillRect l="-1143" t="-3538" b="-7547"/>
                </a:stretch>
              </a:blipFill>
            </p:spPr>
            <p:txBody>
              <a:bodyPr/>
              <a:lstStyle/>
              <a:p>
                <a:r>
                  <a:rPr lang="vi-VN">
                    <a:noFill/>
                  </a:rPr>
                  <a:t> </a:t>
                </a:r>
              </a:p>
            </p:txBody>
          </p:sp>
        </mc:Fallback>
      </mc:AlternateContent>
    </p:spTree>
    <p:extLst>
      <p:ext uri="{BB962C8B-B14F-4D97-AF65-F5344CB8AC3E}">
        <p14:creationId xmlns:p14="http://schemas.microsoft.com/office/powerpoint/2010/main" val="3270442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arn(inVertical)">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arn(inVertical)">
                                      <p:cBhvr>
                                        <p:cTn id="2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650973"/>
            <a:ext cx="19659599" cy="830997"/>
            <a:chOff x="-288924" y="1892299"/>
            <a:chExt cx="19659599" cy="830995"/>
          </a:xfrm>
        </p:grpSpPr>
        <p:sp>
          <p:nvSpPr>
            <p:cNvPr id="4" name="Rounded Rectangle 3"/>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p:cNvSpPr txBox="1"/>
            <p:nvPr/>
          </p:nvSpPr>
          <p:spPr>
            <a:xfrm>
              <a:off x="1082675" y="1913523"/>
              <a:ext cx="646331"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III</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6" name="TextBox 5"/>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FontTx/>
                <a:buNone/>
                <a:defRPr/>
              </a:pPr>
              <a:r>
                <a:rPr lang="en-US" sz="4800" b="1" dirty="0">
                  <a:solidFill>
                    <a:srgbClr val="135F82"/>
                  </a:solidFill>
                  <a:latin typeface="Arial" panose="020B0604020202020204" pitchFamily="34" charset="0"/>
                  <a:ea typeface="Tahoma" panose="020B0604030504040204" pitchFamily="34" charset="0"/>
                  <a:cs typeface="Arial" panose="020B0604020202020204" pitchFamily="34" charset="0"/>
                </a:rPr>
                <a:t>HÀM SỐ ĐỒNG BIẾN, HÀM SỐ NGHỊCH BIẾN</a:t>
              </a:r>
            </a:p>
          </p:txBody>
        </p:sp>
      </p:grpSp>
      <mc:AlternateContent xmlns:mc="http://schemas.openxmlformats.org/markup-compatibility/2006" xmlns:a14="http://schemas.microsoft.com/office/drawing/2010/main">
        <mc:Choice Requires="a14">
          <p:sp>
            <p:nvSpPr>
              <p:cNvPr id="7" name="Rectangle 6"/>
              <p:cNvSpPr/>
              <p:nvPr/>
            </p:nvSpPr>
            <p:spPr>
              <a:xfrm>
                <a:off x="1430288" y="1981200"/>
                <a:ext cx="21183600" cy="4216539"/>
              </a:xfrm>
              <a:prstGeom prst="rect">
                <a:avLst/>
              </a:prstGeom>
            </p:spPr>
            <p:txBody>
              <a:bodyPr wrap="square">
                <a:spAutoFit/>
              </a:bodyPr>
              <a:lstStyle/>
              <a:p>
                <a:pPr marL="457200" indent="-457200">
                  <a:lnSpc>
                    <a:spcPct val="115000"/>
                  </a:lnSpc>
                  <a:spcBef>
                    <a:spcPts val="600"/>
                  </a:spcBef>
                  <a:spcAft>
                    <a:spcPts val="0"/>
                  </a:spcAft>
                </a:pP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Hỏi 2: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Xét tính đồng biến, nghịch biến của hàm số sau trên tập xác định hoặc trên khoảng đã chỉ:</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400" i="1">
                            <a:solidFill>
                              <a:srgbClr val="000000"/>
                            </a:solidFill>
                            <a:effectLst/>
                            <a:latin typeface="Cambria Math"/>
                            <a:ea typeface="Calibri" panose="020F0502020204030204" pitchFamily="34" charset="0"/>
                            <a:cs typeface="Arial" panose="020B0604020202020204" pitchFamily="34" charset="0"/>
                          </a:rPr>
                        </m:ctrlPr>
                      </m:sSup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trên khoảng </a:t>
                </a:r>
                <a14:m>
                  <m:oMath xmlns:m="http://schemas.openxmlformats.org/officeDocument/2006/math">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d>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Hàm số có đồ thị như hình 7.</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30288" y="1981200"/>
                <a:ext cx="21183600" cy="4216539"/>
              </a:xfrm>
              <a:prstGeom prst="rect">
                <a:avLst/>
              </a:prstGeom>
              <a:blipFill>
                <a:blip r:embed="rId2"/>
                <a:stretch>
                  <a:fillRect l="-1180" t="-2168" b="-4191"/>
                </a:stretch>
              </a:blipFill>
            </p:spPr>
            <p:txBody>
              <a:bodyPr/>
              <a:lstStyle/>
              <a:p>
                <a:r>
                  <a:rPr lang="vi-VN">
                    <a:noFill/>
                  </a:rPr>
                  <a:t> </a:t>
                </a:r>
              </a:p>
            </p:txBody>
          </p:sp>
        </mc:Fallback>
      </mc:AlternateContent>
      <p:pic>
        <p:nvPicPr>
          <p:cNvPr id="12" name="Picture 11"/>
          <p:cNvPicPr/>
          <p:nvPr/>
        </p:nvPicPr>
        <p:blipFill>
          <a:blip r:embed="rId3"/>
          <a:stretch>
            <a:fillRect/>
          </a:stretch>
        </p:blipFill>
        <p:spPr>
          <a:xfrm>
            <a:off x="12344400" y="3317975"/>
            <a:ext cx="10506075" cy="6757988"/>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238101" y="9067800"/>
                <a:ext cx="18645481" cy="3283976"/>
              </a:xfrm>
              <a:prstGeom prst="rect">
                <a:avLst/>
              </a:prstGeom>
            </p:spPr>
            <p:txBody>
              <a:bodyPr wrap="square">
                <a:spAutoFit/>
              </a:bodyPr>
              <a:lstStyle/>
              <a:p>
                <a:pPr marL="457200" indent="-457200" algn="just">
                  <a:lnSpc>
                    <a:spcPct val="115000"/>
                  </a:lnSpc>
                  <a:spcBef>
                    <a:spcPts val="600"/>
                  </a:spcBef>
                  <a:spcAft>
                    <a:spcPts val="0"/>
                  </a:spcAft>
                </a:pP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Đáp 2: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Hàm số đồng biến trên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𝑅</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400" i="1">
                            <a:solidFill>
                              <a:srgbClr val="000000"/>
                            </a:solidFill>
                            <a:effectLst/>
                            <a:latin typeface="Cambria Math"/>
                            <a:ea typeface="Calibri" panose="020F0502020204030204" pitchFamily="34" charset="0"/>
                            <a:cs typeface="Arial" panose="020B0604020202020204" pitchFamily="34" charset="0"/>
                          </a:rPr>
                        </m:ctrlPr>
                      </m:sSup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nghịch biến trên </a:t>
                </a:r>
                <a14:m>
                  <m:oMath xmlns:m="http://schemas.openxmlformats.org/officeDocument/2006/math">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Hàm số có đồ thị như hình 7 đồng biến trên khoảng </a:t>
                </a:r>
                <a14:m>
                  <m:oMath xmlns:m="http://schemas.openxmlformats.org/officeDocument/2006/math">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−3;−2</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5;7</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nghịch biến trên khoảng </a:t>
                </a:r>
                <a14:m>
                  <m:oMath xmlns:m="http://schemas.openxmlformats.org/officeDocument/2006/math">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38101" y="9067800"/>
                <a:ext cx="18645481" cy="3283976"/>
              </a:xfrm>
              <a:prstGeom prst="rect">
                <a:avLst/>
              </a:prstGeom>
              <a:blipFill>
                <a:blip r:embed="rId4"/>
                <a:stretch>
                  <a:fillRect l="-1308" t="-2974" r="-1308" b="-5762"/>
                </a:stretch>
              </a:blipFill>
            </p:spPr>
            <p:txBody>
              <a:bodyPr/>
              <a:lstStyle/>
              <a:p>
                <a:r>
                  <a:rPr lang="vi-VN">
                    <a:noFill/>
                  </a:rPr>
                  <a:t> </a:t>
                </a:r>
              </a:p>
            </p:txBody>
          </p:sp>
        </mc:Fallback>
      </mc:AlternateContent>
    </p:spTree>
    <p:extLst>
      <p:ext uri="{BB962C8B-B14F-4D97-AF65-F5344CB8AC3E}">
        <p14:creationId xmlns:p14="http://schemas.microsoft.com/office/powerpoint/2010/main" val="3611830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arn(inVertical)">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barn(inVertical)">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barn(inVertical)">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650973"/>
            <a:ext cx="19659599" cy="830997"/>
            <a:chOff x="-288924" y="1892299"/>
            <a:chExt cx="19659599" cy="830995"/>
          </a:xfrm>
        </p:grpSpPr>
        <p:sp>
          <p:nvSpPr>
            <p:cNvPr id="4" name="Rounded Rectangle 3"/>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p:cNvSpPr txBox="1"/>
            <p:nvPr/>
          </p:nvSpPr>
          <p:spPr>
            <a:xfrm>
              <a:off x="1082675" y="1913523"/>
              <a:ext cx="646331"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III</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6" name="TextBox 5"/>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FontTx/>
                <a:buNone/>
                <a:defRPr/>
              </a:pPr>
              <a:r>
                <a:rPr lang="en-US" sz="4800" b="1" dirty="0">
                  <a:solidFill>
                    <a:srgbClr val="135F82"/>
                  </a:solidFill>
                  <a:latin typeface="Arial" panose="020B0604020202020204" pitchFamily="34" charset="0"/>
                  <a:ea typeface="Tahoma" panose="020B0604030504040204" pitchFamily="34" charset="0"/>
                  <a:cs typeface="Arial" panose="020B0604020202020204" pitchFamily="34" charset="0"/>
                </a:rPr>
                <a:t>HÀM SỐ ĐỒNG BIẾN, HÀM SỐ NGHỊCH BIẾN</a:t>
              </a:r>
            </a:p>
          </p:txBody>
        </p:sp>
      </p:grpSp>
      <p:grpSp>
        <p:nvGrpSpPr>
          <p:cNvPr id="28" name="Group 27">
            <a:extLst>
              <a:ext uri="{FF2B5EF4-FFF2-40B4-BE49-F238E27FC236}">
                <a16:creationId xmlns:a16="http://schemas.microsoft.com/office/drawing/2014/main" xmlns="" id="{BF6EBD06-6177-49BD-BF40-9D63AC2DF152}"/>
              </a:ext>
            </a:extLst>
          </p:cNvPr>
          <p:cNvGrpSpPr/>
          <p:nvPr/>
        </p:nvGrpSpPr>
        <p:grpSpPr>
          <a:xfrm>
            <a:off x="533400" y="1752600"/>
            <a:ext cx="22325581" cy="5334000"/>
            <a:chOff x="1076414" y="4377894"/>
            <a:chExt cx="22325581" cy="3525134"/>
          </a:xfrm>
        </p:grpSpPr>
        <p:grpSp>
          <p:nvGrpSpPr>
            <p:cNvPr id="29" name="Group 5">
              <a:extLst>
                <a:ext uri="{FF2B5EF4-FFF2-40B4-BE49-F238E27FC236}">
                  <a16:creationId xmlns:a16="http://schemas.microsoft.com/office/drawing/2014/main" xmlns="" id="{43BFE471-87D1-4877-85D3-F7A025302AF0}"/>
                </a:ext>
              </a:extLst>
            </p:cNvPr>
            <p:cNvGrpSpPr/>
            <p:nvPr/>
          </p:nvGrpSpPr>
          <p:grpSpPr>
            <a:xfrm>
              <a:off x="1533269" y="4671091"/>
              <a:ext cx="21868726" cy="3231937"/>
              <a:chOff x="637542" y="1083939"/>
              <a:chExt cx="8611674" cy="1272428"/>
            </a:xfrm>
          </p:grpSpPr>
          <p:sp>
            <p:nvSpPr>
              <p:cNvPr id="46" name="Rounded Rectangle 38">
                <a:extLst>
                  <a:ext uri="{FF2B5EF4-FFF2-40B4-BE49-F238E27FC236}">
                    <a16:creationId xmlns:a16="http://schemas.microsoft.com/office/drawing/2014/main" xmlns="" id="{BFE4C042-7562-433E-98FD-95C51380C90D}"/>
                  </a:ext>
                </a:extLst>
              </p:cNvPr>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Arial" panose="020B0604020202020204" pitchFamily="34" charset="0"/>
                  <a:ea typeface="Tahoma" pitchFamily="34" charset="0"/>
                  <a:cs typeface="Arial" panose="020B0604020202020204" pitchFamily="34" charset="0"/>
                </a:endParaRPr>
              </a:p>
            </p:txBody>
          </p:sp>
          <p:sp>
            <p:nvSpPr>
              <p:cNvPr id="47" name="TextBox 46">
                <a:extLst>
                  <a:ext uri="{FF2B5EF4-FFF2-40B4-BE49-F238E27FC236}">
                    <a16:creationId xmlns:a16="http://schemas.microsoft.com/office/drawing/2014/main" xmlns="" id="{33035DF2-34F0-4324-A787-EE1D03612366}"/>
                  </a:ext>
                </a:extLst>
              </p:cNvPr>
              <p:cNvSpPr txBox="1"/>
              <p:nvPr/>
            </p:nvSpPr>
            <p:spPr>
              <a:xfrm>
                <a:off x="1007731" y="1742814"/>
                <a:ext cx="7867095" cy="157492"/>
              </a:xfrm>
              <a:prstGeom prst="rect">
                <a:avLst/>
              </a:prstGeom>
              <a:noFill/>
            </p:spPr>
            <p:txBody>
              <a:bodyPr wrap="square" rtlCol="0">
                <a:spAutoFit/>
              </a:bodyPr>
              <a:lstStyle/>
              <a:p>
                <a:pPr algn="just">
                  <a:lnSpc>
                    <a:spcPts val="4000"/>
                  </a:lnSpc>
                </a:pPr>
                <a:endParaRPr lang="en-US" sz="4600" dirty="0">
                  <a:latin typeface="Arial" panose="020B0604020202020204" pitchFamily="34" charset="0"/>
                  <a:ea typeface="Tahoma" pitchFamily="34" charset="0"/>
                  <a:cs typeface="Arial" panose="020B0604020202020204" pitchFamily="34" charset="0"/>
                </a:endParaRPr>
              </a:p>
            </p:txBody>
          </p:sp>
        </p:grpSp>
        <p:grpSp>
          <p:nvGrpSpPr>
            <p:cNvPr id="30" name="Group 65">
              <a:extLst>
                <a:ext uri="{FF2B5EF4-FFF2-40B4-BE49-F238E27FC236}">
                  <a16:creationId xmlns:a16="http://schemas.microsoft.com/office/drawing/2014/main" xmlns="" id="{E83CBA98-8FC3-4076-8A4B-42999B182428}"/>
                </a:ext>
              </a:extLst>
            </p:cNvPr>
            <p:cNvGrpSpPr/>
            <p:nvPr/>
          </p:nvGrpSpPr>
          <p:grpSpPr>
            <a:xfrm>
              <a:off x="1076414" y="4377894"/>
              <a:ext cx="4411573" cy="781943"/>
              <a:chOff x="166396" y="8755081"/>
              <a:chExt cx="4411573" cy="781943"/>
            </a:xfrm>
          </p:grpSpPr>
          <p:sp>
            <p:nvSpPr>
              <p:cNvPr id="31" name="Freeform 20">
                <a:extLst>
                  <a:ext uri="{FF2B5EF4-FFF2-40B4-BE49-F238E27FC236}">
                    <a16:creationId xmlns:a16="http://schemas.microsoft.com/office/drawing/2014/main" xmlns="" id="{8A540CE1-CED8-4163-A63C-B0FA64032102}"/>
                  </a:ext>
                </a:extLst>
              </p:cNvPr>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grpSp>
            <p:nvGrpSpPr>
              <p:cNvPr id="32" name="Group 7">
                <a:extLst>
                  <a:ext uri="{FF2B5EF4-FFF2-40B4-BE49-F238E27FC236}">
                    <a16:creationId xmlns:a16="http://schemas.microsoft.com/office/drawing/2014/main" xmlns="" id="{7C4258B2-CD0A-4A6A-8EF6-E1EF498571E2}"/>
                  </a:ext>
                </a:extLst>
              </p:cNvPr>
              <p:cNvGrpSpPr/>
              <p:nvPr/>
            </p:nvGrpSpPr>
            <p:grpSpPr>
              <a:xfrm>
                <a:off x="166396" y="8780577"/>
                <a:ext cx="702538" cy="572229"/>
                <a:chOff x="-145995" y="8633545"/>
                <a:chExt cx="787401" cy="641352"/>
              </a:xfrm>
            </p:grpSpPr>
            <p:sp>
              <p:nvSpPr>
                <p:cNvPr id="34" name="Freeform 45">
                  <a:extLst>
                    <a:ext uri="{FF2B5EF4-FFF2-40B4-BE49-F238E27FC236}">
                      <a16:creationId xmlns:a16="http://schemas.microsoft.com/office/drawing/2014/main" xmlns="" id="{54C6C91C-8B9D-41C7-8FA6-53A35ED55D3A}"/>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5" name="Freeform 46">
                  <a:extLst>
                    <a:ext uri="{FF2B5EF4-FFF2-40B4-BE49-F238E27FC236}">
                      <a16:creationId xmlns:a16="http://schemas.microsoft.com/office/drawing/2014/main" xmlns="" id="{430EE329-6B88-4466-98B4-3C364F6B2307}"/>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6" name="Freeform 47">
                  <a:extLst>
                    <a:ext uri="{FF2B5EF4-FFF2-40B4-BE49-F238E27FC236}">
                      <a16:creationId xmlns:a16="http://schemas.microsoft.com/office/drawing/2014/main" xmlns="" id="{1C0FAE0D-2DF5-4969-B56C-12D1CA037CA7}"/>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7" name="Freeform 48">
                  <a:extLst>
                    <a:ext uri="{FF2B5EF4-FFF2-40B4-BE49-F238E27FC236}">
                      <a16:creationId xmlns:a16="http://schemas.microsoft.com/office/drawing/2014/main" xmlns="" id="{F1B5B370-5CEA-4F76-BBB9-C2D58C449623}"/>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8" name="Freeform 49">
                  <a:extLst>
                    <a:ext uri="{FF2B5EF4-FFF2-40B4-BE49-F238E27FC236}">
                      <a16:creationId xmlns:a16="http://schemas.microsoft.com/office/drawing/2014/main" xmlns="" id="{7D9723C8-79ED-4A41-BA38-37ABD0F5FED3}"/>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9" name="Freeform 50">
                  <a:extLst>
                    <a:ext uri="{FF2B5EF4-FFF2-40B4-BE49-F238E27FC236}">
                      <a16:creationId xmlns:a16="http://schemas.microsoft.com/office/drawing/2014/main" xmlns="" id="{9CA83D38-AFAC-4542-8383-B5EC9E2E1BA3}"/>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0" name="Freeform 51">
                  <a:extLst>
                    <a:ext uri="{FF2B5EF4-FFF2-40B4-BE49-F238E27FC236}">
                      <a16:creationId xmlns:a16="http://schemas.microsoft.com/office/drawing/2014/main" xmlns="" id="{EA210271-1B5B-4429-93B7-FE5535860D61}"/>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1" name="Freeform 52">
                  <a:extLst>
                    <a:ext uri="{FF2B5EF4-FFF2-40B4-BE49-F238E27FC236}">
                      <a16:creationId xmlns:a16="http://schemas.microsoft.com/office/drawing/2014/main" xmlns="" id="{83673D43-2B7F-45A6-8A58-D4DBFBA38505}"/>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2" name="Rectangle 53">
                  <a:extLst>
                    <a:ext uri="{FF2B5EF4-FFF2-40B4-BE49-F238E27FC236}">
                      <a16:creationId xmlns:a16="http://schemas.microsoft.com/office/drawing/2014/main" xmlns="" id="{B51F09F8-5BA4-4DA8-A012-D88983CB76DF}"/>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3" name="Rectangle 54">
                  <a:extLst>
                    <a:ext uri="{FF2B5EF4-FFF2-40B4-BE49-F238E27FC236}">
                      <a16:creationId xmlns:a16="http://schemas.microsoft.com/office/drawing/2014/main" xmlns="" id="{BE40997A-DE8A-4A1B-BA39-E4652169D49E}"/>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4" name="Freeform 55">
                  <a:extLst>
                    <a:ext uri="{FF2B5EF4-FFF2-40B4-BE49-F238E27FC236}">
                      <a16:creationId xmlns:a16="http://schemas.microsoft.com/office/drawing/2014/main" xmlns="" id="{750ACA20-541F-47AC-8C9B-2A898CA5C4FD}"/>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5" name="Freeform 56">
                  <a:extLst>
                    <a:ext uri="{FF2B5EF4-FFF2-40B4-BE49-F238E27FC236}">
                      <a16:creationId xmlns:a16="http://schemas.microsoft.com/office/drawing/2014/main" xmlns="" id="{7B634E0F-19D4-4C76-9A51-C8F2760BD124}"/>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grpSp>
          <p:sp>
            <p:nvSpPr>
              <p:cNvPr id="33" name="TextBox 32">
                <a:extLst>
                  <a:ext uri="{FF2B5EF4-FFF2-40B4-BE49-F238E27FC236}">
                    <a16:creationId xmlns:a16="http://schemas.microsoft.com/office/drawing/2014/main" xmlns="" id="{53564A7E-00CD-48CF-B861-F63CC9E26D0D}"/>
                  </a:ext>
                </a:extLst>
              </p:cNvPr>
              <p:cNvSpPr txBox="1"/>
              <p:nvPr/>
            </p:nvSpPr>
            <p:spPr>
              <a:xfrm>
                <a:off x="987483" y="8817404"/>
                <a:ext cx="3038011" cy="528849"/>
              </a:xfrm>
              <a:prstGeom prst="rect">
                <a:avLst/>
              </a:prstGeom>
              <a:noFill/>
            </p:spPr>
            <p:txBody>
              <a:bodyPr wrap="none" rtlCol="0">
                <a:spAutoFit/>
              </a:bodyPr>
              <a:lstStyle/>
              <a:p>
                <a:r>
                  <a:rPr lang="en-US" sz="4600" b="1" dirty="0" err="1">
                    <a:solidFill>
                      <a:schemeClr val="bg1"/>
                    </a:solidFill>
                    <a:latin typeface="Arial" panose="020B0604020202020204" pitchFamily="34" charset="0"/>
                    <a:ea typeface="Tahoma" pitchFamily="34" charset="0"/>
                    <a:cs typeface="Arial" panose="020B0604020202020204" pitchFamily="34" charset="0"/>
                  </a:rPr>
                  <a:t>Tổng</a:t>
                </a:r>
                <a:r>
                  <a:rPr lang="en-US" sz="4600" b="1" dirty="0">
                    <a:solidFill>
                      <a:schemeClr val="bg1"/>
                    </a:solidFill>
                    <a:latin typeface="Arial" panose="020B0604020202020204" pitchFamily="34" charset="0"/>
                    <a:ea typeface="Tahoma" pitchFamily="34" charset="0"/>
                    <a:cs typeface="Arial" panose="020B0604020202020204" pitchFamily="34" charset="0"/>
                  </a:rPr>
                  <a:t> </a:t>
                </a:r>
                <a:r>
                  <a:rPr lang="en-US" sz="4600" b="1" dirty="0" err="1">
                    <a:solidFill>
                      <a:schemeClr val="bg1"/>
                    </a:solidFill>
                    <a:latin typeface="Arial" panose="020B0604020202020204" pitchFamily="34" charset="0"/>
                    <a:ea typeface="Tahoma" pitchFamily="34" charset="0"/>
                    <a:cs typeface="Arial" panose="020B0604020202020204" pitchFamily="34" charset="0"/>
                  </a:rPr>
                  <a:t>quát</a:t>
                </a:r>
                <a:endParaRPr lang="en-US" sz="4600" b="1" dirty="0">
                  <a:solidFill>
                    <a:schemeClr val="bg1"/>
                  </a:solidFill>
                  <a:latin typeface="Arial" panose="020B0604020202020204" pitchFamily="34" charset="0"/>
                  <a:ea typeface="Tahoma"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59" name="Rectangle 58"/>
              <p:cNvSpPr/>
              <p:nvPr/>
            </p:nvSpPr>
            <p:spPr>
              <a:xfrm>
                <a:off x="5983224" y="2605106"/>
                <a:ext cx="14401800" cy="3985706"/>
              </a:xfrm>
              <a:prstGeom prst="rect">
                <a:avLst/>
              </a:prstGeom>
            </p:spPr>
            <p:txBody>
              <a:bodyPr wrap="square">
                <a:spAutoFit/>
              </a:bodyPr>
              <a:lstStyle/>
              <a:p>
                <a:pPr marL="457200" indent="-457200" algn="just">
                  <a:lnSpc>
                    <a:spcPct val="115000"/>
                  </a:lnSpc>
                  <a:spcBef>
                    <a:spcPts val="600"/>
                  </a:spcBef>
                  <a:spcAft>
                    <a:spcPts val="0"/>
                  </a:spcAft>
                </a:pP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Với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xác định trên khoảng </a:t>
                </a:r>
                <a14:m>
                  <m:oMath xmlns:m="http://schemas.openxmlformats.org/officeDocument/2006/math">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ta nói:</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Hàm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số </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đồng biến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trên khoảng </a:t>
                </a:r>
                <a14:m>
                  <m:oMath xmlns:m="http://schemas.openxmlformats.org/officeDocument/2006/math">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nếu</a:t>
                </a:r>
              </a:p>
              <a:p>
                <a:pPr lvl="0" algn="just">
                  <a:lnSpc>
                    <a:spcPct val="115000"/>
                  </a:lnSpc>
                  <a:spcAft>
                    <a:spcPts val="0"/>
                  </a:spcAft>
                </a:pP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Hàm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số </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nghịch biến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trên khoảng </a:t>
                </a:r>
                <a14:m>
                  <m:oMath xmlns:m="http://schemas.openxmlformats.org/officeDocument/2006/math">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nếu</a:t>
                </a:r>
              </a:p>
              <a:p>
                <a:pPr lvl="0" algn="just">
                  <a:lnSpc>
                    <a:spcPct val="115000"/>
                  </a:lnSpc>
                  <a:spcAft>
                    <a:spcPts val="0"/>
                  </a:spcAft>
                </a:pP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&gt;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5983224" y="2605106"/>
                <a:ext cx="14401800" cy="3985706"/>
              </a:xfrm>
              <a:prstGeom prst="rect">
                <a:avLst/>
              </a:prstGeom>
              <a:blipFill>
                <a:blip r:embed="rId2"/>
                <a:stretch>
                  <a:fillRect l="-1736" t="-2294" r="-169" b="-45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590800" y="8714223"/>
                <a:ext cx="18896581" cy="3207032"/>
              </a:xfrm>
              <a:prstGeom prst="rect">
                <a:avLst/>
              </a:prstGeom>
            </p:spPr>
            <p:txBody>
              <a:bodyPr wrap="square">
                <a:spAutoFit/>
              </a:bodyPr>
              <a:lstStyle/>
              <a:p>
                <a:pPr marL="457200" indent="-457200" algn="just">
                  <a:lnSpc>
                    <a:spcPct val="115000"/>
                  </a:lnSpc>
                  <a:spcBef>
                    <a:spcPts val="600"/>
                  </a:spcBef>
                  <a:spcAft>
                    <a:spcPts val="0"/>
                  </a:spcAft>
                </a:pP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hàm số đồng biến (tăng) trên khoảng </a:t>
                </a:r>
                <a14:m>
                  <m:oMath xmlns:m="http://schemas.openxmlformats.org/officeDocument/2006/math">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thì đồ thị của nó có dạng đi lên từ trái sang phải.</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Aft>
                    <a:spcPts val="0"/>
                  </a:spcAft>
                </a:pP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Ngược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lại, khi hàm số nghịch biến (giảm) trên khoảng </a:t>
                </a:r>
                <a14:m>
                  <m:oMath xmlns:m="http://schemas.openxmlformats.org/officeDocument/2006/math">
                    <m:d>
                      <m:dPr>
                        <m:ctrlPr>
                          <a:rPr lang="vi-VN" sz="4400" i="1">
                            <a:solidFill>
                              <a:srgbClr val="000000"/>
                            </a:solidFill>
                            <a:effectLst/>
                            <a:latin typeface="Cambria Math"/>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thì đồ thị của nó có dạng đi xuống từ trái sang phải.</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1" name="Rectangle 60"/>
              <p:cNvSpPr>
                <a:spLocks noRot="1" noChangeAspect="1" noMove="1" noResize="1" noEditPoints="1" noAdjustHandles="1" noChangeArrowheads="1" noChangeShapeType="1" noTextEdit="1"/>
              </p:cNvSpPr>
              <p:nvPr/>
            </p:nvSpPr>
            <p:spPr>
              <a:xfrm>
                <a:off x="2590800" y="8714223"/>
                <a:ext cx="18896581" cy="3207032"/>
              </a:xfrm>
              <a:prstGeom prst="rect">
                <a:avLst/>
              </a:prstGeom>
              <a:blipFill>
                <a:blip r:embed="rId3"/>
                <a:stretch>
                  <a:fillRect l="-1290" t="-2846" r="-1290" b="-5693"/>
                </a:stretch>
              </a:blipFill>
            </p:spPr>
            <p:txBody>
              <a:bodyPr/>
              <a:lstStyle/>
              <a:p>
                <a:r>
                  <a:rPr lang="vi-VN">
                    <a:noFill/>
                  </a:rPr>
                  <a:t> </a:t>
                </a:r>
              </a:p>
            </p:txBody>
          </p:sp>
        </mc:Fallback>
      </mc:AlternateContent>
      <p:sp>
        <p:nvSpPr>
          <p:cNvPr id="62" name="TextBox 61"/>
          <p:cNvSpPr txBox="1"/>
          <p:nvPr/>
        </p:nvSpPr>
        <p:spPr>
          <a:xfrm>
            <a:off x="1354487" y="7800876"/>
            <a:ext cx="3979513" cy="754053"/>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Nhận xét:</a:t>
            </a:r>
            <a:endParaRPr lang="vi-VN"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335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barn(inVertical)">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arn(inVertical)">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6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0</TotalTime>
  <Words>4071</Words>
  <PresentationFormat>Custom</PresentationFormat>
  <Paragraphs>434</Paragraphs>
  <Slides>34</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2022-09-09T08:25:18Z</dcterms:created>
  <dcterms:modified xsi:type="dcterms:W3CDTF">2022-09-09T08:25:26Z</dcterms:modified>
</cp:coreProperties>
</file>