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01" r:id="rId2"/>
    <p:sldId id="257" r:id="rId3"/>
    <p:sldId id="284" r:id="rId4"/>
    <p:sldId id="285" r:id="rId5"/>
    <p:sldId id="270" r:id="rId6"/>
    <p:sldId id="334" r:id="rId7"/>
    <p:sldId id="318" r:id="rId8"/>
    <p:sldId id="354" r:id="rId9"/>
    <p:sldId id="320" r:id="rId10"/>
    <p:sldId id="322" r:id="rId11"/>
    <p:sldId id="345" r:id="rId12"/>
    <p:sldId id="341" r:id="rId13"/>
    <p:sldId id="326" r:id="rId14"/>
    <p:sldId id="346" r:id="rId15"/>
    <p:sldId id="347" r:id="rId16"/>
    <p:sldId id="336" r:id="rId17"/>
    <p:sldId id="348" r:id="rId18"/>
    <p:sldId id="349" r:id="rId19"/>
    <p:sldId id="350" r:id="rId20"/>
    <p:sldId id="343" r:id="rId21"/>
    <p:sldId id="351" r:id="rId22"/>
    <p:sldId id="352" r:id="rId23"/>
    <p:sldId id="294" r:id="rId24"/>
    <p:sldId id="353" r:id="rId25"/>
    <p:sldId id="332" r:id="rId26"/>
    <p:sldId id="331" r:id="rId27"/>
    <p:sldId id="269" r:id="rId28"/>
    <p:sldId id="295" r:id="rId2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4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86364" autoAdjust="0"/>
  </p:normalViewPr>
  <p:slideViewPr>
    <p:cSldViewPr snapToGrid="0" snapToObjects="1">
      <p:cViewPr varScale="1">
        <p:scale>
          <a:sx n="65" d="100"/>
          <a:sy n="65" d="100"/>
        </p:scale>
        <p:origin x="70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1.2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eduhome.com.vn/DHALesson?idGrade=19&amp;idSubject=1&amp;idSeries=117&amp;idTheme=979&amp;IdLevel=1&amp;idThemeServer=63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6: COMMUNITY LIFE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1.2 – Grammar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49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54041" y="544963"/>
            <a:ext cx="6883915" cy="665461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rgbClr val="0070C0"/>
                </a:solidFill>
              </a:rPr>
              <a:t>The Past Simple Passive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28255" y="1964807"/>
            <a:ext cx="10335490" cy="4283591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800" dirty="0"/>
              <a:t>The house </a:t>
            </a:r>
            <a:r>
              <a:rPr lang="en-US" sz="3800" b="1" dirty="0"/>
              <a:t>was built </a:t>
            </a:r>
            <a:r>
              <a:rPr lang="en-US" sz="3800" dirty="0"/>
              <a:t>in 1653.</a:t>
            </a:r>
            <a:br>
              <a:rPr lang="en-US" sz="3800" dirty="0"/>
            </a:br>
            <a:r>
              <a:rPr lang="en-US" sz="3800" dirty="0"/>
              <a:t>Construction </a:t>
            </a:r>
            <a:r>
              <a:rPr lang="en-US" sz="3800" b="1" dirty="0"/>
              <a:t>wasn't started </a:t>
            </a:r>
            <a:r>
              <a:rPr lang="en-US" sz="3800" dirty="0"/>
              <a:t>until 1842.</a:t>
            </a:r>
            <a:br>
              <a:rPr lang="en-US" sz="3800" dirty="0"/>
            </a:br>
            <a:r>
              <a:rPr lang="en-US" sz="3800" dirty="0"/>
              <a:t>When </a:t>
            </a:r>
            <a:r>
              <a:rPr lang="en-US" sz="3800" b="1" dirty="0"/>
              <a:t>was </a:t>
            </a:r>
            <a:r>
              <a:rPr lang="en-US" sz="3800" dirty="0"/>
              <a:t>construction </a:t>
            </a:r>
            <a:r>
              <a:rPr lang="en-US" sz="3800" b="1" dirty="0"/>
              <a:t>finished</a:t>
            </a:r>
            <a:r>
              <a:rPr lang="en-US" sz="3800" dirty="0"/>
              <a:t>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2" y="1638851"/>
            <a:ext cx="14763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8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54041" y="544963"/>
            <a:ext cx="6883915" cy="665461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rgbClr val="0070C0"/>
                </a:solidFill>
              </a:rPr>
              <a:t>The Past Simple Passive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28252" y="1964807"/>
            <a:ext cx="10335490" cy="4283591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/>
              <a:t>We don't usually use the passive with </a:t>
            </a:r>
            <a:r>
              <a:rPr lang="en-US" sz="3600" b="1" i="1" dirty="0"/>
              <a:t>increase </a:t>
            </a:r>
            <a:r>
              <a:rPr lang="en-US" sz="3600" dirty="0"/>
              <a:t>or </a:t>
            </a:r>
            <a:r>
              <a:rPr lang="en-US" sz="3600" b="1" i="1" dirty="0"/>
              <a:t>decrease.</a:t>
            </a:r>
            <a:br>
              <a:rPr lang="en-US" sz="3600" b="1" i="1" dirty="0"/>
            </a:br>
            <a:r>
              <a:rPr lang="en-US" sz="3600" i="1" dirty="0"/>
              <a:t>The population was decreased last year.</a:t>
            </a:r>
            <a:br>
              <a:rPr lang="en-US" sz="3600" i="1" dirty="0"/>
            </a:br>
            <a:r>
              <a:rPr lang="en-US" sz="3600" i="1" dirty="0"/>
              <a:t>The population decreased last year.</a:t>
            </a:r>
            <a:r>
              <a:rPr lang="en-US" sz="36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437" y="1626669"/>
            <a:ext cx="1381125" cy="67627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88720" y="4598126"/>
            <a:ext cx="75111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57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50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" y="359909"/>
            <a:ext cx="113191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b. Fill in the blanks with the past simple in the passive form of the verbs in brackets.</a:t>
            </a:r>
            <a:r>
              <a:rPr lang="en-US" sz="32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31520" y="1642842"/>
            <a:ext cx="10892444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1. Two factories ____________________ (close) because they caused too much air pollution.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2. The park ____________________ (close) because some parents thought it was unsafe.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3. Some houses in the town ____________________ (build) hundreds of years ago.</a:t>
            </a:r>
            <a:r>
              <a:rPr lang="en-US" sz="32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6200" y="1844548"/>
            <a:ext cx="3321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were closed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83859" y="3315750"/>
            <a:ext cx="3321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was closed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58435" y="4773505"/>
            <a:ext cx="3321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were built</a:t>
            </a:r>
          </a:p>
        </p:txBody>
      </p:sp>
    </p:spTree>
    <p:extLst>
      <p:ext uri="{BB962C8B-B14F-4D97-AF65-F5344CB8AC3E}">
        <p14:creationId xmlns:p14="http://schemas.microsoft.com/office/powerpoint/2010/main" val="139302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5063" y="728230"/>
            <a:ext cx="10759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4. The two supermarkets ____________________ (not open) last year.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5. A bus system ____________________ (develop) to improve transportation in the community.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6. The castle ____________________ (rebuild) in the 15th century after it had been destroyed by fire.</a:t>
            </a:r>
            <a:r>
              <a:rPr lang="en-US" sz="32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50541" y="935620"/>
            <a:ext cx="3321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weren’t open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9829" y="2405612"/>
            <a:ext cx="3321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was developed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8488" y="3855972"/>
            <a:ext cx="3321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was rebuilt</a:t>
            </a:r>
          </a:p>
        </p:txBody>
      </p:sp>
    </p:spTree>
    <p:extLst>
      <p:ext uri="{BB962C8B-B14F-4D97-AF65-F5344CB8AC3E}">
        <p14:creationId xmlns:p14="http://schemas.microsoft.com/office/powerpoint/2010/main" val="114778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718" y="341130"/>
            <a:ext cx="111789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42021"/>
                </a:solidFill>
              </a:rPr>
              <a:t>c. Look at the information about Notre Dame Cathedral in Ho Chi Minh City and write simple passive sentences.</a:t>
            </a:r>
            <a:r>
              <a:rPr lang="en-US" sz="32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883024" y="1425007"/>
            <a:ext cx="885264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42021"/>
                </a:solidFill>
              </a:rPr>
              <a:t>1. Construction started: 1863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_______________________________________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2. Construction finished: 1880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_______________________________________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3. Bell towers added: 1895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_______________________________________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4. Named Saigon Chief Cathedral: 1960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_______________________________________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5. Repairs to the cathedral started: 2017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_______________________________________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90917" y="1949823"/>
            <a:ext cx="7866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Construction was started in 1863.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0916" y="2909047"/>
            <a:ext cx="7866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Construction was finished in 1880.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0915" y="3895165"/>
            <a:ext cx="7866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Bell towers were added in 1895.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0914" y="4854389"/>
            <a:ext cx="7866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It was named Saigon Chief Cathedral in 1960.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0917" y="5829510"/>
            <a:ext cx="7866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Repairs to the cathedral were started in 2017. </a:t>
            </a:r>
          </a:p>
        </p:txBody>
      </p:sp>
    </p:spTree>
    <p:extLst>
      <p:ext uri="{BB962C8B-B14F-4D97-AF65-F5344CB8AC3E}">
        <p14:creationId xmlns:p14="http://schemas.microsoft.com/office/powerpoint/2010/main" val="89288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849" y="388341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33</a:t>
            </a:r>
          </a:p>
        </p:txBody>
      </p:sp>
      <p:sp>
        <p:nvSpPr>
          <p:cNvPr id="4" name="Rectangle 3"/>
          <p:cNvSpPr/>
          <p:nvPr/>
        </p:nvSpPr>
        <p:spPr>
          <a:xfrm>
            <a:off x="2105890" y="449897"/>
            <a:ext cx="9254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a. Complete the tables with the correct form</a:t>
            </a:r>
            <a:r>
              <a:rPr lang="en-US" sz="3200" dirty="0"/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484687"/>
              </p:ext>
            </p:extLst>
          </p:nvPr>
        </p:nvGraphicFramePr>
        <p:xfrm>
          <a:off x="594360" y="1565782"/>
          <a:ext cx="1092708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770">
                  <a:extLst>
                    <a:ext uri="{9D8B030D-6E8A-4147-A177-3AD203B41FA5}">
                      <a16:colId xmlns:a16="http://schemas.microsoft.com/office/drawing/2014/main" val="181880781"/>
                    </a:ext>
                  </a:extLst>
                </a:gridCol>
                <a:gridCol w="2731770">
                  <a:extLst>
                    <a:ext uri="{9D8B030D-6E8A-4147-A177-3AD203B41FA5}">
                      <a16:colId xmlns:a16="http://schemas.microsoft.com/office/drawing/2014/main" val="1237265867"/>
                    </a:ext>
                  </a:extLst>
                </a:gridCol>
                <a:gridCol w="2731770">
                  <a:extLst>
                    <a:ext uri="{9D8B030D-6E8A-4147-A177-3AD203B41FA5}">
                      <a16:colId xmlns:a16="http://schemas.microsoft.com/office/drawing/2014/main" val="4217202233"/>
                    </a:ext>
                  </a:extLst>
                </a:gridCol>
                <a:gridCol w="2731770">
                  <a:extLst>
                    <a:ext uri="{9D8B030D-6E8A-4147-A177-3AD203B41FA5}">
                      <a16:colId xmlns:a16="http://schemas.microsoft.com/office/drawing/2014/main" val="2206025385"/>
                    </a:ext>
                  </a:extLst>
                </a:gridCol>
              </a:tblGrid>
              <a:tr h="2765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Past</a:t>
                      </a:r>
                      <a:r>
                        <a:rPr lang="en-US" sz="3200" baseline="0" dirty="0"/>
                        <a:t> Participle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Past</a:t>
                      </a:r>
                      <a:r>
                        <a:rPr lang="en-US" sz="3200" baseline="0" dirty="0"/>
                        <a:t> Participle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550817"/>
                  </a:ext>
                </a:extLst>
              </a:tr>
              <a:tr h="23182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/>
                        <a:t>1. close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/>
                        <a:t>2. change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/>
                        <a:t>3. develop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/>
                        <a:t>4. move</a:t>
                      </a:r>
                      <a:r>
                        <a:rPr lang="en-US" sz="3200" baseline="0" dirty="0"/>
                        <a:t> away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aseline="0" dirty="0"/>
                        <a:t>5. find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/>
                        <a:t>6. provide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/>
                        <a:t>7.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dirty="0"/>
                        <a:t>increase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/>
                        <a:t>8. decrease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/>
                        <a:t>9. rebuild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601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486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9970" y="510261"/>
            <a:ext cx="9254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a. Complete the tables with the correct form</a:t>
            </a:r>
            <a:r>
              <a:rPr lang="en-US" sz="3200" dirty="0"/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94360" y="1565782"/>
          <a:ext cx="1092708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770">
                  <a:extLst>
                    <a:ext uri="{9D8B030D-6E8A-4147-A177-3AD203B41FA5}">
                      <a16:colId xmlns:a16="http://schemas.microsoft.com/office/drawing/2014/main" val="181880781"/>
                    </a:ext>
                  </a:extLst>
                </a:gridCol>
                <a:gridCol w="2731770">
                  <a:extLst>
                    <a:ext uri="{9D8B030D-6E8A-4147-A177-3AD203B41FA5}">
                      <a16:colId xmlns:a16="http://schemas.microsoft.com/office/drawing/2014/main" val="1237265867"/>
                    </a:ext>
                  </a:extLst>
                </a:gridCol>
                <a:gridCol w="2731770">
                  <a:extLst>
                    <a:ext uri="{9D8B030D-6E8A-4147-A177-3AD203B41FA5}">
                      <a16:colId xmlns:a16="http://schemas.microsoft.com/office/drawing/2014/main" val="4217202233"/>
                    </a:ext>
                  </a:extLst>
                </a:gridCol>
                <a:gridCol w="2731770">
                  <a:extLst>
                    <a:ext uri="{9D8B030D-6E8A-4147-A177-3AD203B41FA5}">
                      <a16:colId xmlns:a16="http://schemas.microsoft.com/office/drawing/2014/main" val="2206025385"/>
                    </a:ext>
                  </a:extLst>
                </a:gridCol>
              </a:tblGrid>
              <a:tr h="2765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Past</a:t>
                      </a:r>
                      <a:r>
                        <a:rPr lang="en-US" sz="3200" baseline="0" dirty="0"/>
                        <a:t> Participle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Past</a:t>
                      </a:r>
                      <a:r>
                        <a:rPr lang="en-US" sz="3200" baseline="0" dirty="0"/>
                        <a:t> Participle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550817"/>
                  </a:ext>
                </a:extLst>
              </a:tr>
              <a:tr h="23182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/>
                        <a:t>1. close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/>
                        <a:t>2. change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/>
                        <a:t>3. develop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/>
                        <a:t>4. move</a:t>
                      </a:r>
                      <a:r>
                        <a:rPr lang="en-US" sz="3200" baseline="0" dirty="0"/>
                        <a:t> away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aseline="0" dirty="0"/>
                        <a:t>5. find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closed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changed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developed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moved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</a:rPr>
                        <a:t> away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aseline="0" dirty="0">
                          <a:solidFill>
                            <a:srgbClr val="FF0000"/>
                          </a:solidFill>
                        </a:rPr>
                        <a:t>found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/>
                        <a:t>6. provide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/>
                        <a:t>7.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dirty="0"/>
                        <a:t>increase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/>
                        <a:t>8. decrease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/>
                        <a:t>9. rebuild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provided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increased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decreased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rebuilt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601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837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6760" y="776942"/>
            <a:ext cx="1082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42021"/>
                </a:solidFill>
              </a:rPr>
              <a:t>b. Fill in the blanks with the correct form of the verbs.</a:t>
            </a:r>
            <a:r>
              <a:rPr lang="en-US" sz="32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46760" y="1555432"/>
            <a:ext cx="10820400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1. In the 2000s, the town _______________ (rebuild) after the earthquake.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2. A lot of roads _______________ (build) in the town in the 2000s.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3. All my friends used to live here, but some _______________ (move away) in the 1990s.</a:t>
            </a:r>
            <a:r>
              <a:rPr lang="en-US" sz="32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68688" y="1733487"/>
            <a:ext cx="3321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was rebuilt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0376" y="3194663"/>
            <a:ext cx="3321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were built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17136" y="4657703"/>
            <a:ext cx="3321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moved away</a:t>
            </a:r>
          </a:p>
        </p:txBody>
      </p:sp>
    </p:spTree>
    <p:extLst>
      <p:ext uri="{BB962C8B-B14F-4D97-AF65-F5344CB8AC3E}">
        <p14:creationId xmlns:p14="http://schemas.microsoft.com/office/powerpoint/2010/main" val="199027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98696"/>
            <a:ext cx="106070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4. The swimming pool _______________ (close) by the council because they thought it was unsafe for the children.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5. The number of buses _______________ (increase) in the town last year.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6. The number of cars _______________ (decrease) by 8% last year.</a:t>
            </a:r>
            <a:r>
              <a:rPr lang="en-US" sz="32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04808" y="1198223"/>
            <a:ext cx="3321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was closed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9128" y="2670341"/>
            <a:ext cx="3321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increased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4808" y="4127156"/>
            <a:ext cx="3321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decreased</a:t>
            </a:r>
          </a:p>
        </p:txBody>
      </p:sp>
    </p:spTree>
    <p:extLst>
      <p:ext uri="{BB962C8B-B14F-4D97-AF65-F5344CB8AC3E}">
        <p14:creationId xmlns:p14="http://schemas.microsoft.com/office/powerpoint/2010/main" val="9666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1.2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616" y="2047907"/>
            <a:ext cx="1920785" cy="570039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1714421" y="5158174"/>
            <a:ext cx="2378633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645" y="3454065"/>
            <a:ext cx="3700873" cy="7548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720" y="490818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89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7720" y="574655"/>
            <a:ext cx="10195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42021"/>
                </a:solidFill>
              </a:rPr>
              <a:t>c. Change the active sentences into passive sentences.</a:t>
            </a:r>
            <a:r>
              <a:rPr lang="en-US" sz="32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807720" y="1412217"/>
            <a:ext cx="108051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1. She sang two songs last night. ____________________________________________________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2. They rebuilt three hotels last year. ____________________________________________________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3. They changed the law in 2005. ____________________________________________________</a:t>
            </a:r>
            <a:r>
              <a:rPr lang="en-US" sz="32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720" y="2305006"/>
            <a:ext cx="10652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Two songs were sung last night.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720" y="3766722"/>
            <a:ext cx="10652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Three hotels were rebuilt last year.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720" y="5228438"/>
            <a:ext cx="10652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law was changed in 2005.</a:t>
            </a:r>
          </a:p>
        </p:txBody>
      </p:sp>
    </p:spTree>
    <p:extLst>
      <p:ext uri="{BB962C8B-B14F-4D97-AF65-F5344CB8AC3E}">
        <p14:creationId xmlns:p14="http://schemas.microsoft.com/office/powerpoint/2010/main" val="347732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2480" y="915799"/>
            <a:ext cx="108813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4. He developed the company from nothing in the 2000s. ____________________________________________________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5. She didn't write that mystery novel. ____________________________________________________</a:t>
            </a:r>
            <a:br>
              <a:rPr lang="en-US" sz="3200" dirty="0">
                <a:solidFill>
                  <a:srgbClr val="242021"/>
                </a:solidFill>
              </a:rPr>
            </a:br>
            <a:r>
              <a:rPr lang="en-US" sz="3200" dirty="0">
                <a:solidFill>
                  <a:srgbClr val="242021"/>
                </a:solidFill>
              </a:rPr>
              <a:t>6. We opened a great new restaurant downtown. ____________________________________________________</a:t>
            </a:r>
            <a:r>
              <a:rPr lang="en-US" sz="32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2480" y="1802086"/>
            <a:ext cx="10652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company was developed from nothing in the 2000s.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480" y="3261674"/>
            <a:ext cx="10652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That mystery novel wasn't written by her.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480" y="4721262"/>
            <a:ext cx="10652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 great new restaurant was opened downtown.</a:t>
            </a:r>
          </a:p>
        </p:txBody>
      </p:sp>
    </p:spTree>
    <p:extLst>
      <p:ext uri="{BB962C8B-B14F-4D97-AF65-F5344CB8AC3E}">
        <p14:creationId xmlns:p14="http://schemas.microsoft.com/office/powerpoint/2010/main" val="193081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70589" y="855714"/>
            <a:ext cx="3713583" cy="79892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Consolidation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65102" y="541175"/>
            <a:ext cx="2099387" cy="72778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Let’s Play!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376" y="544285"/>
            <a:ext cx="2310881" cy="72778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Extra Practice </a:t>
            </a:r>
          </a:p>
          <a:p>
            <a:pPr algn="ctr"/>
            <a:r>
              <a:rPr lang="en-US" sz="2000" b="1" dirty="0"/>
              <a:t>DHA on </a:t>
            </a:r>
            <a:r>
              <a:rPr lang="en-US" sz="2000" b="1" dirty="0" err="1"/>
              <a:t>Eduhome</a:t>
            </a:r>
            <a:endParaRPr lang="en-US" sz="2000" b="1" dirty="0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8649478" y="662473"/>
            <a:ext cx="294676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</a:t>
            </a:r>
            <a:r>
              <a:rPr lang="en-US" i="1" dirty="0">
                <a:solidFill>
                  <a:srgbClr val="FF0000"/>
                </a:solidFill>
                <a:hlinkClick r:id="rId2"/>
              </a:rPr>
              <a:t>here</a:t>
            </a:r>
            <a:r>
              <a:rPr lang="en-US" i="1" dirty="0"/>
              <a:t> to play the games.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344" y="1791477"/>
            <a:ext cx="9481869" cy="42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19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6691" y="71230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348" y="432496"/>
            <a:ext cx="2122979" cy="135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86691" y="1786557"/>
            <a:ext cx="10547738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d. Ask each other about Notre Dame Cathedral.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Use the grammar point: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</a:rPr>
              <a:t>The Past Simple Passive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14910" y="3250912"/>
            <a:ext cx="7452130" cy="1066800"/>
          </a:xfrm>
          <a:prstGeom prst="wedgeRoundRectCallout">
            <a:avLst>
              <a:gd name="adj1" fmla="val -48057"/>
              <a:gd name="adj2" fmla="val 76786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When was the construction started?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238443" y="4691834"/>
            <a:ext cx="6319768" cy="1099366"/>
          </a:xfrm>
          <a:prstGeom prst="wedgeRoundRectCallout">
            <a:avLst>
              <a:gd name="adj1" fmla="val 44580"/>
              <a:gd name="adj2" fmla="val 6323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 was started in 1863.</a:t>
            </a:r>
          </a:p>
        </p:txBody>
      </p:sp>
    </p:spTree>
    <p:extLst>
      <p:ext uri="{BB962C8B-B14F-4D97-AF65-F5344CB8AC3E}">
        <p14:creationId xmlns:p14="http://schemas.microsoft.com/office/powerpoint/2010/main" val="773790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215931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808" y="466455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520" y="1813098"/>
            <a:ext cx="115214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Grammar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  <a:cs typeface="JDCLK L+ Frutiger LT Std"/>
              </a:rPr>
              <a:t>The Past Simple Passive</a:t>
            </a:r>
            <a:endParaRPr lang="en-US" sz="36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  <a:cs typeface="JDCLK L+ Frutiger LT Std"/>
              </a:rPr>
              <a:t>asking and answering </a:t>
            </a:r>
            <a:r>
              <a:rPr lang="en-US" sz="3600">
                <a:solidFill>
                  <a:srgbClr val="0070C0"/>
                </a:solidFill>
                <a:ea typeface="Calibri" panose="020F0502020204030204" pitchFamily="34" charset="0"/>
                <a:cs typeface="JDCLK L+ Frutiger LT Std"/>
              </a:rPr>
              <a:t>about </a:t>
            </a:r>
            <a:r>
              <a:rPr lang="en-US" sz="3600">
                <a:solidFill>
                  <a:srgbClr val="0070C0"/>
                </a:solidFill>
              </a:rPr>
              <a:t>Notre </a:t>
            </a:r>
            <a:r>
              <a:rPr lang="en-US" sz="3600" dirty="0">
                <a:solidFill>
                  <a:srgbClr val="0070C0"/>
                </a:solidFill>
              </a:rPr>
              <a:t>Dame Cathedral in HCMC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58552"/>
            <a:ext cx="117195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Practice making sentences using The Simple Past Passive.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Do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 the exercises in </a:t>
            </a:r>
            <a:r>
              <a:rPr lang="en-US" sz="3600" b="1" dirty="0">
                <a:solidFill>
                  <a:srgbClr val="0070C0"/>
                </a:solidFill>
                <a:ea typeface="Calibri" panose="020F0502020204030204" pitchFamily="34" charset="0"/>
              </a:rPr>
              <a:t>WB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 on page 33 (Writing).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Complete the grammar notes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Notebook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on page 33. 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on page 50 in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Play the consolidation games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DHA App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on 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28" y="387927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 …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091" y="3316501"/>
            <a:ext cx="11761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practice and use The simple past passive correctly.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63" y="1958103"/>
            <a:ext cx="3328619" cy="94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769572" y="1862794"/>
            <a:ext cx="4946074" cy="983673"/>
          </a:xfrm>
          <a:prstGeom prst="wedgeRoundRectCallout">
            <a:avLst>
              <a:gd name="adj1" fmla="val -52045"/>
              <a:gd name="adj2" fmla="val 82218"/>
              <a:gd name="adj3" fmla="val 1666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82525" y="438192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6629" y="2062242"/>
            <a:ext cx="4946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Who broke the vase?</a:t>
            </a: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419" y="438192"/>
            <a:ext cx="2635162" cy="168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6720850" y="2596362"/>
            <a:ext cx="4527639" cy="983673"/>
          </a:xfrm>
          <a:prstGeom prst="wedgeRoundRectCallout">
            <a:avLst>
              <a:gd name="adj1" fmla="val 49241"/>
              <a:gd name="adj2" fmla="val 75176"/>
              <a:gd name="adj3" fmla="val 1666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94762" y="2795810"/>
            <a:ext cx="4527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A: I don’t know.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359235" y="4256915"/>
            <a:ext cx="5250873" cy="983673"/>
          </a:xfrm>
          <a:prstGeom prst="wedgeRoundRectCallout">
            <a:avLst>
              <a:gd name="adj1" fmla="val 49241"/>
              <a:gd name="adj2" fmla="val 75176"/>
              <a:gd name="adj3" fmla="val 1666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13033" y="4510914"/>
            <a:ext cx="4943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B: Jim broke the vase.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805" y="3241202"/>
            <a:ext cx="31337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2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137" y="369547"/>
            <a:ext cx="9144000" cy="60685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467906" y="4262109"/>
            <a:ext cx="4515716" cy="1787236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Past Simple passive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646" y="626101"/>
            <a:ext cx="3200399" cy="798928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10832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821" y="426225"/>
            <a:ext cx="18469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Lead in:</a:t>
            </a:r>
          </a:p>
        </p:txBody>
      </p:sp>
      <p:sp>
        <p:nvSpPr>
          <p:cNvPr id="4" name="Rectangle 3"/>
          <p:cNvSpPr/>
          <p:nvPr/>
        </p:nvSpPr>
        <p:spPr>
          <a:xfrm>
            <a:off x="3960643" y="1327895"/>
            <a:ext cx="3958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Jim broke the vase.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115889" y="1842468"/>
            <a:ext cx="4777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950133" y="1911014"/>
            <a:ext cx="809269" cy="4845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958459" y="5740300"/>
            <a:ext cx="846754" cy="3000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065342" y="5456037"/>
            <a:ext cx="5968450" cy="864487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The Simple Past Passive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7361" y="474470"/>
            <a:ext cx="7622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Identify the function of underlined words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837579" y="1854160"/>
            <a:ext cx="1018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49567" y="1848314"/>
            <a:ext cx="15272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941956" y="1926698"/>
            <a:ext cx="809269" cy="4845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408564" y="1912546"/>
            <a:ext cx="809269" cy="4845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21554" y="1522621"/>
            <a:ext cx="1379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Active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87783" y="3457827"/>
            <a:ext cx="15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Passive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79648" y="4434296"/>
            <a:ext cx="5988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The vase was broken (by Jim).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267206" y="3619650"/>
            <a:ext cx="809269" cy="4845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982798" y="3369006"/>
            <a:ext cx="2073226" cy="92148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was/were + V-</a:t>
            </a:r>
            <a:r>
              <a:rPr lang="en-US" sz="3200" dirty="0" err="1">
                <a:solidFill>
                  <a:srgbClr val="0070C0"/>
                </a:solidFill>
              </a:rPr>
              <a:t>ed</a:t>
            </a:r>
            <a:r>
              <a:rPr lang="en-US" sz="3200" dirty="0">
                <a:solidFill>
                  <a:srgbClr val="0070C0"/>
                </a:solidFill>
              </a:rPr>
              <a:t>/V3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217833" y="3386897"/>
            <a:ext cx="2073226" cy="92148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by + O</a:t>
            </a:r>
          </a:p>
        </p:txBody>
      </p:sp>
      <p:cxnSp>
        <p:nvCxnSpPr>
          <p:cNvPr id="15" name="Straight Arrow Connector 14"/>
          <p:cNvCxnSpPr>
            <a:stCxn id="24" idx="2"/>
            <a:endCxn id="28" idx="0"/>
          </p:cNvCxnSpPr>
          <p:nvPr/>
        </p:nvCxnSpPr>
        <p:spPr>
          <a:xfrm flipH="1">
            <a:off x="3671841" y="2397054"/>
            <a:ext cx="3141358" cy="1222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2"/>
            <a:endCxn id="29" idx="0"/>
          </p:cNvCxnSpPr>
          <p:nvPr/>
        </p:nvCxnSpPr>
        <p:spPr>
          <a:xfrm>
            <a:off x="5346591" y="2411206"/>
            <a:ext cx="672820" cy="95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9" idx="2"/>
            <a:endCxn id="30" idx="0"/>
          </p:cNvCxnSpPr>
          <p:nvPr/>
        </p:nvCxnSpPr>
        <p:spPr>
          <a:xfrm>
            <a:off x="4354768" y="2395522"/>
            <a:ext cx="3899678" cy="991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357260" y="4954248"/>
            <a:ext cx="15272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135214" y="4949429"/>
            <a:ext cx="20638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33496" y="4967311"/>
            <a:ext cx="14169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44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 animBg="1"/>
      <p:bldP spid="27" grpId="0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080" y="251670"/>
            <a:ext cx="5702563" cy="6088451"/>
          </a:xfrm>
          <a:prstGeom prst="rect">
            <a:avLst/>
          </a:prstGeom>
        </p:spPr>
      </p:pic>
      <p:pic>
        <p:nvPicPr>
          <p:cNvPr id="3" name="CD1-TRACK 6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01605" y="39871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6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80685" y="544963"/>
            <a:ext cx="6883915" cy="665461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rgbClr val="0070C0"/>
                </a:solidFill>
              </a:rPr>
              <a:t>The Past Simple Passive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49925" y="1926098"/>
            <a:ext cx="10145437" cy="39926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800" dirty="0"/>
              <a:t>We can use the </a:t>
            </a:r>
            <a:r>
              <a:rPr lang="en-US" sz="3800" b="1" dirty="0"/>
              <a:t>Past Simple Passive </a:t>
            </a:r>
            <a:r>
              <a:rPr lang="en-US" sz="3800" dirty="0"/>
              <a:t>when we don’t know, or don’t care who did the action.</a:t>
            </a:r>
            <a:br>
              <a:rPr lang="en-US" sz="3800" dirty="0"/>
            </a:br>
            <a:r>
              <a:rPr lang="en-US" sz="3800" i="1" dirty="0"/>
              <a:t>The castle </a:t>
            </a:r>
            <a:r>
              <a:rPr lang="en-US" sz="3800" b="1" i="1" dirty="0"/>
              <a:t>was built </a:t>
            </a:r>
            <a:r>
              <a:rPr lang="en-US" sz="3800" i="1" dirty="0"/>
              <a:t>in 1850.</a:t>
            </a:r>
            <a:r>
              <a:rPr lang="en-US" sz="38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048" y="1680387"/>
            <a:ext cx="4183193" cy="6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0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4091</TotalTime>
  <Words>940</Words>
  <Application>Microsoft Office PowerPoint</Application>
  <PresentationFormat>Màn hình rộng</PresentationFormat>
  <Paragraphs>128</Paragraphs>
  <Slides>28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464</cp:revision>
  <dcterms:created xsi:type="dcterms:W3CDTF">2022-02-12T14:14:43Z</dcterms:created>
  <dcterms:modified xsi:type="dcterms:W3CDTF">2022-07-26T03:58:12Z</dcterms:modified>
</cp:coreProperties>
</file>