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0"/>
  </p:notesMasterIdLst>
  <p:sldIdLst>
    <p:sldId id="300" r:id="rId3"/>
    <p:sldId id="304" r:id="rId4"/>
    <p:sldId id="302" r:id="rId5"/>
    <p:sldId id="303" r:id="rId6"/>
    <p:sldId id="292" r:id="rId7"/>
    <p:sldId id="301" r:id="rId8"/>
    <p:sldId id="306" r:id="rId9"/>
    <p:sldId id="353" r:id="rId10"/>
    <p:sldId id="354" r:id="rId11"/>
    <p:sldId id="363" r:id="rId12"/>
    <p:sldId id="334" r:id="rId13"/>
    <p:sldId id="362" r:id="rId14"/>
    <p:sldId id="355" r:id="rId15"/>
    <p:sldId id="364" r:id="rId16"/>
    <p:sldId id="356" r:id="rId17"/>
    <p:sldId id="365" r:id="rId18"/>
    <p:sldId id="351" r:id="rId19"/>
    <p:sldId id="312" r:id="rId20"/>
    <p:sldId id="271" r:id="rId21"/>
    <p:sldId id="357" r:id="rId22"/>
    <p:sldId id="358" r:id="rId23"/>
    <p:sldId id="359" r:id="rId24"/>
    <p:sldId id="360" r:id="rId25"/>
    <p:sldId id="361" r:id="rId26"/>
    <p:sldId id="366" r:id="rId27"/>
    <p:sldId id="367" r:id="rId28"/>
    <p:sldId id="368" r:id="rId29"/>
    <p:sldId id="369" r:id="rId30"/>
    <p:sldId id="370" r:id="rId31"/>
    <p:sldId id="315" r:id="rId32"/>
    <p:sldId id="352" r:id="rId33"/>
    <p:sldId id="332" r:id="rId34"/>
    <p:sldId id="331" r:id="rId35"/>
    <p:sldId id="295" r:id="rId36"/>
    <p:sldId id="328" r:id="rId37"/>
    <p:sldId id="329" r:id="rId38"/>
    <p:sldId id="33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4"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4" autoAdjust="0"/>
    <p:restoredTop sz="94657"/>
  </p:normalViewPr>
  <p:slideViewPr>
    <p:cSldViewPr snapToGrid="0">
      <p:cViewPr varScale="1">
        <p:scale>
          <a:sx n="64" d="100"/>
          <a:sy n="64" d="100"/>
        </p:scale>
        <p:origin x="1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DBE6-2B38-4DA3-84C6-87AF69D0E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392A8E-D028-44EC-8D2C-0BBD0DD05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E7699F-5E1A-453E-9F40-AA474E307A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2FA55-2E9C-459B-A7D6-07DF9BD18CEE}"/>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6" name="Footer Placeholder 5">
            <a:extLst>
              <a:ext uri="{FF2B5EF4-FFF2-40B4-BE49-F238E27FC236}">
                <a16:creationId xmlns:a16="http://schemas.microsoft.com/office/drawing/2014/main" id="{DF6CF765-67B0-467A-BCF6-A831466C26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D7BA5-1FD5-42D5-B20D-260DE9A923E9}"/>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316337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8F73-E4F0-438A-8BEA-B8FC560C8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8AF972-168A-43BC-9BA0-40CFCAF76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D118D-63C8-4B4F-95B1-D7EBD1CDB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C182E-7A18-45D7-AF53-31396091BA79}"/>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6" name="Footer Placeholder 5">
            <a:extLst>
              <a:ext uri="{FF2B5EF4-FFF2-40B4-BE49-F238E27FC236}">
                <a16:creationId xmlns:a16="http://schemas.microsoft.com/office/drawing/2014/main" id="{83287C9A-3F36-45F6-8439-492494D90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2A1D3-E438-4319-AE29-FE93CE7EF0D6}"/>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1500231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A8A0-B031-47A8-A7AC-028459EBEB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A87037-A3AA-43F7-880B-0B3AD0C084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48427-B53A-449B-9397-343B6F39A30F}"/>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5" name="Footer Placeholder 4">
            <a:extLst>
              <a:ext uri="{FF2B5EF4-FFF2-40B4-BE49-F238E27FC236}">
                <a16:creationId xmlns:a16="http://schemas.microsoft.com/office/drawing/2014/main" id="{A48DFF31-E439-424C-91F1-767B89D55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3297E-7F6F-4D62-AC63-DA9E1A2B6958}"/>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114974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6E3AE5-AA98-4362-8EF6-A62C2AE2ED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46521-CCAD-4759-B8A6-EB41DBD84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F9EF1-6653-4687-9A3B-C6228B273B24}"/>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5" name="Footer Placeholder 4">
            <a:extLst>
              <a:ext uri="{FF2B5EF4-FFF2-40B4-BE49-F238E27FC236}">
                <a16:creationId xmlns:a16="http://schemas.microsoft.com/office/drawing/2014/main" id="{F2E630AE-42C7-4B50-9095-9621B39C4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745CA-58E8-43BB-B13B-125FB13D49B4}"/>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30527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9AAF5-5219-4E90-B2A0-42A5E6430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56EA7-A1E1-4F33-A720-D9EED90B5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A4E202-4470-47E8-8D35-44CB3AF1F5A6}"/>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5" name="Footer Placeholder 4">
            <a:extLst>
              <a:ext uri="{FF2B5EF4-FFF2-40B4-BE49-F238E27FC236}">
                <a16:creationId xmlns:a16="http://schemas.microsoft.com/office/drawing/2014/main" id="{0949EC0A-0429-49A4-9DEF-F4CBF30B0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A3DA8-C9FD-4888-8A81-0E4C2CE690E6}"/>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366569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BE0D-71D2-4EE4-B005-7E8CF31BC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04784-5BD1-4931-9873-6FC80703E4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A7BD-5F3B-4CE5-9BF3-D26E0EBD5768}"/>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5" name="Footer Placeholder 4">
            <a:extLst>
              <a:ext uri="{FF2B5EF4-FFF2-40B4-BE49-F238E27FC236}">
                <a16:creationId xmlns:a16="http://schemas.microsoft.com/office/drawing/2014/main" id="{0009E2BD-42CC-4112-99D2-C48671352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589DD-CD8D-4D6F-B5A8-6F16F7F75FB3}"/>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153185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540-A5A0-4670-8D87-931A2A8432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E98D5-EA07-4601-9AD0-CB5132F780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F3CB53-B5D9-4E66-8690-1424DE308672}"/>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5" name="Footer Placeholder 4">
            <a:extLst>
              <a:ext uri="{FF2B5EF4-FFF2-40B4-BE49-F238E27FC236}">
                <a16:creationId xmlns:a16="http://schemas.microsoft.com/office/drawing/2014/main" id="{78A8A496-5628-4DAF-8FD4-01C519906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EEF90-256D-4F5A-AFFF-8C5FEB5D9BB7}"/>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193508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FB9E-CAB9-4C49-A57A-3BDF692586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1808E-3185-4153-9F55-98C16B775B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5898A2-2B3B-421D-ABDB-AF541D86FF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8BDB0E-64FD-4122-9A08-B3B66B9F7D51}"/>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6" name="Footer Placeholder 5">
            <a:extLst>
              <a:ext uri="{FF2B5EF4-FFF2-40B4-BE49-F238E27FC236}">
                <a16:creationId xmlns:a16="http://schemas.microsoft.com/office/drawing/2014/main" id="{B39961CD-71F5-4690-97AC-DD4E647BC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0ECD0-2698-4EC9-AE00-62BF056B1761}"/>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130107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4326-9C86-4D6F-821E-92C25AB924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C65A0-4AD2-4B33-A990-94F789EBD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C5414C-BAC3-4D18-A43E-B76CB2C43D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2B4C88-DC6C-4471-A11F-6C1806811D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8F179B-EB72-4E9A-A98E-80F99633CD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56CD-1FF4-4207-B92F-EC9C84978226}"/>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8" name="Footer Placeholder 7">
            <a:extLst>
              <a:ext uri="{FF2B5EF4-FFF2-40B4-BE49-F238E27FC236}">
                <a16:creationId xmlns:a16="http://schemas.microsoft.com/office/drawing/2014/main" id="{C6B40F2D-F857-463A-A228-DCC116A87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BED4F6-3BB2-4A43-8711-BBA00E12C4B1}"/>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139955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796-5C65-402E-B1BB-EA495AC84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5D96E-4B34-4991-8311-35AEBA5BBA31}"/>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4" name="Footer Placeholder 3">
            <a:extLst>
              <a:ext uri="{FF2B5EF4-FFF2-40B4-BE49-F238E27FC236}">
                <a16:creationId xmlns:a16="http://schemas.microsoft.com/office/drawing/2014/main" id="{E3093C00-9261-4204-8EB5-DAA5C250D3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88E59-C4AF-4E0A-A414-86E2A80FB807}"/>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20697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EF600-E6E9-4957-B04E-41BC85E4E984}"/>
              </a:ext>
            </a:extLst>
          </p:cNvPr>
          <p:cNvSpPr>
            <a:spLocks noGrp="1"/>
          </p:cNvSpPr>
          <p:nvPr>
            <p:ph type="dt" sz="half" idx="10"/>
          </p:nvPr>
        </p:nvSpPr>
        <p:spPr/>
        <p:txBody>
          <a:bodyPr/>
          <a:lstStyle/>
          <a:p>
            <a:fld id="{B7823729-220A-4ABA-BA58-D6778A639155}" type="datetimeFigureOut">
              <a:rPr lang="en-US" smtClean="0"/>
              <a:t>7/9/2022</a:t>
            </a:fld>
            <a:endParaRPr lang="en-US"/>
          </a:p>
        </p:txBody>
      </p:sp>
      <p:sp>
        <p:nvSpPr>
          <p:cNvPr id="3" name="Footer Placeholder 2">
            <a:extLst>
              <a:ext uri="{FF2B5EF4-FFF2-40B4-BE49-F238E27FC236}">
                <a16:creationId xmlns:a16="http://schemas.microsoft.com/office/drawing/2014/main" id="{20F4C0C0-1629-45C2-9E5E-99DC33C6F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020BC-7920-4661-A626-3A0EB5F06633}"/>
              </a:ext>
            </a:extLst>
          </p:cNvPr>
          <p:cNvSpPr>
            <a:spLocks noGrp="1"/>
          </p:cNvSpPr>
          <p:nvPr>
            <p:ph type="sldNum" sz="quarter" idx="12"/>
          </p:nvPr>
        </p:nvSpPr>
        <p:spPr/>
        <p:txBody>
          <a:bodyPr/>
          <a:lstStyle/>
          <a:p>
            <a:fld id="{ABD291FC-9720-49DF-8200-C5DE42BBFF11}" type="slidenum">
              <a:rPr lang="en-US" smtClean="0"/>
              <a:t>‹#›</a:t>
            </a:fld>
            <a:endParaRPr lang="en-US"/>
          </a:p>
        </p:txBody>
      </p:sp>
    </p:spTree>
    <p:extLst>
      <p:ext uri="{BB962C8B-B14F-4D97-AF65-F5344CB8AC3E}">
        <p14:creationId xmlns:p14="http://schemas.microsoft.com/office/powerpoint/2010/main" val="2916333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1041220" y="-2058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2.1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6DB294-DD96-4D13-A341-888DB32CB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35BD00-F1B3-4F79-88C4-8EBBDAFD4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C4CB2-A98B-4C70-A56D-0678C6C9D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23729-220A-4ABA-BA58-D6778A639155}" type="datetimeFigureOut">
              <a:rPr lang="en-US" smtClean="0"/>
              <a:t>7/9/2022</a:t>
            </a:fld>
            <a:endParaRPr lang="en-US"/>
          </a:p>
        </p:txBody>
      </p:sp>
      <p:sp>
        <p:nvSpPr>
          <p:cNvPr id="5" name="Footer Placeholder 4">
            <a:extLst>
              <a:ext uri="{FF2B5EF4-FFF2-40B4-BE49-F238E27FC236}">
                <a16:creationId xmlns:a16="http://schemas.microsoft.com/office/drawing/2014/main" id="{F536EF52-0CE2-4998-A9E5-C9E8778FA2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436FF-3D0D-4B26-A9FF-8086FDAA1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291FC-9720-49DF-8200-C5DE42BBFF11}" type="slidenum">
              <a:rPr lang="en-US" smtClean="0"/>
              <a:t>‹#›</a:t>
            </a:fld>
            <a:endParaRPr lang="en-US"/>
          </a:p>
        </p:txBody>
      </p:sp>
    </p:spTree>
    <p:extLst>
      <p:ext uri="{BB962C8B-B14F-4D97-AF65-F5344CB8AC3E}">
        <p14:creationId xmlns:p14="http://schemas.microsoft.com/office/powerpoint/2010/main" val="19033972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2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78495"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Lesson 2.1: Vocabulary &amp; Reading</a:t>
            </a:r>
            <a:r>
              <a:rPr lang="en-US" sz="3200" dirty="0"/>
              <a:t> </a:t>
            </a:r>
          </a:p>
          <a:p>
            <a:pPr algn="ctr"/>
            <a:r>
              <a:rPr lang="en-US" sz="3200" dirty="0">
                <a:solidFill>
                  <a:srgbClr val="FF0000"/>
                </a:solidFill>
              </a:rPr>
              <a:t>Page</a:t>
            </a:r>
            <a:r>
              <a:rPr lang="en-US" sz="3200" dirty="0"/>
              <a:t> </a:t>
            </a:r>
            <a:r>
              <a:rPr lang="en-US" sz="3200" dirty="0">
                <a:solidFill>
                  <a:srgbClr val="FF0000"/>
                </a:solidFill>
              </a:rPr>
              <a:t>39</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C90ED-9590-45FB-871F-3A1267D55FD9}"/>
              </a:ext>
            </a:extLst>
          </p:cNvPr>
          <p:cNvPicPr>
            <a:picLocks noChangeAspect="1"/>
          </p:cNvPicPr>
          <p:nvPr/>
        </p:nvPicPr>
        <p:blipFill>
          <a:blip r:embed="rId2"/>
          <a:stretch>
            <a:fillRect/>
          </a:stretch>
        </p:blipFill>
        <p:spPr>
          <a:xfrm>
            <a:off x="8508651" y="3925679"/>
            <a:ext cx="2200582" cy="1619476"/>
          </a:xfrm>
          <a:prstGeom prst="rect">
            <a:avLst/>
          </a:prstGeom>
        </p:spPr>
      </p:pic>
      <p:sp>
        <p:nvSpPr>
          <p:cNvPr id="3" name="Rectangle 2">
            <a:extLst>
              <a:ext uri="{FF2B5EF4-FFF2-40B4-BE49-F238E27FC236}">
                <a16:creationId xmlns:a16="http://schemas.microsoft.com/office/drawing/2014/main" id="{3A5365C4-B0BA-4451-AFF2-92226DE1683A}"/>
              </a:ext>
            </a:extLst>
          </p:cNvPr>
          <p:cNvSpPr/>
          <p:nvPr/>
        </p:nvSpPr>
        <p:spPr>
          <a:xfrm>
            <a:off x="8556166" y="5609115"/>
            <a:ext cx="1380667" cy="6212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BUNCH</a:t>
            </a:r>
          </a:p>
        </p:txBody>
      </p:sp>
      <p:pic>
        <p:nvPicPr>
          <p:cNvPr id="4" name="Picture 3">
            <a:extLst>
              <a:ext uri="{FF2B5EF4-FFF2-40B4-BE49-F238E27FC236}">
                <a16:creationId xmlns:a16="http://schemas.microsoft.com/office/drawing/2014/main" id="{61807C36-2943-4B2C-B30A-A3787BC6B1B6}"/>
              </a:ext>
            </a:extLst>
          </p:cNvPr>
          <p:cNvPicPr>
            <a:picLocks noChangeAspect="1"/>
          </p:cNvPicPr>
          <p:nvPr/>
        </p:nvPicPr>
        <p:blipFill>
          <a:blip r:embed="rId3"/>
          <a:stretch>
            <a:fillRect/>
          </a:stretch>
        </p:blipFill>
        <p:spPr>
          <a:xfrm>
            <a:off x="1924788" y="3709360"/>
            <a:ext cx="2838846" cy="1438476"/>
          </a:xfrm>
          <a:prstGeom prst="rect">
            <a:avLst/>
          </a:prstGeom>
        </p:spPr>
      </p:pic>
      <p:sp>
        <p:nvSpPr>
          <p:cNvPr id="5" name="Rectangle 4">
            <a:extLst>
              <a:ext uri="{FF2B5EF4-FFF2-40B4-BE49-F238E27FC236}">
                <a16:creationId xmlns:a16="http://schemas.microsoft.com/office/drawing/2014/main" id="{ABF55A62-A0D0-4316-9B06-1EDDC04AEAE9}"/>
              </a:ext>
            </a:extLst>
          </p:cNvPr>
          <p:cNvSpPr/>
          <p:nvPr/>
        </p:nvSpPr>
        <p:spPr>
          <a:xfrm>
            <a:off x="2255167" y="5412815"/>
            <a:ext cx="2098623" cy="676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CONTAINERS</a:t>
            </a:r>
            <a:endParaRPr lang="en-US" sz="2000" dirty="0"/>
          </a:p>
        </p:txBody>
      </p:sp>
      <p:pic>
        <p:nvPicPr>
          <p:cNvPr id="6" name="Picture 5">
            <a:extLst>
              <a:ext uri="{FF2B5EF4-FFF2-40B4-BE49-F238E27FC236}">
                <a16:creationId xmlns:a16="http://schemas.microsoft.com/office/drawing/2014/main" id="{513851E9-4804-4961-A2E7-53F780DDCEE2}"/>
              </a:ext>
            </a:extLst>
          </p:cNvPr>
          <p:cNvPicPr>
            <a:picLocks noChangeAspect="1"/>
          </p:cNvPicPr>
          <p:nvPr/>
        </p:nvPicPr>
        <p:blipFill>
          <a:blip r:embed="rId4"/>
          <a:stretch>
            <a:fillRect/>
          </a:stretch>
        </p:blipFill>
        <p:spPr>
          <a:xfrm>
            <a:off x="1581840" y="1002216"/>
            <a:ext cx="3524742" cy="1076475"/>
          </a:xfrm>
          <a:prstGeom prst="rect">
            <a:avLst/>
          </a:prstGeom>
        </p:spPr>
      </p:pic>
      <p:sp>
        <p:nvSpPr>
          <p:cNvPr id="7" name="Rectangle 6">
            <a:extLst>
              <a:ext uri="{FF2B5EF4-FFF2-40B4-BE49-F238E27FC236}">
                <a16:creationId xmlns:a16="http://schemas.microsoft.com/office/drawing/2014/main" id="{9675F185-E41F-4179-9547-4118117041B9}"/>
              </a:ext>
            </a:extLst>
          </p:cNvPr>
          <p:cNvSpPr/>
          <p:nvPr/>
        </p:nvSpPr>
        <p:spPr>
          <a:xfrm>
            <a:off x="2437306" y="2430360"/>
            <a:ext cx="1813810" cy="338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BOX</a:t>
            </a:r>
          </a:p>
        </p:txBody>
      </p:sp>
      <p:pic>
        <p:nvPicPr>
          <p:cNvPr id="8" name="Picture 7">
            <a:extLst>
              <a:ext uri="{FF2B5EF4-FFF2-40B4-BE49-F238E27FC236}">
                <a16:creationId xmlns:a16="http://schemas.microsoft.com/office/drawing/2014/main" id="{00F4CDD4-FD4C-4C34-BA79-4ABFA1FEB0BE}"/>
              </a:ext>
            </a:extLst>
          </p:cNvPr>
          <p:cNvPicPr>
            <a:picLocks noChangeAspect="1"/>
          </p:cNvPicPr>
          <p:nvPr/>
        </p:nvPicPr>
        <p:blipFill>
          <a:blip r:embed="rId5"/>
          <a:stretch>
            <a:fillRect/>
          </a:stretch>
        </p:blipFill>
        <p:spPr>
          <a:xfrm>
            <a:off x="7719862" y="799273"/>
            <a:ext cx="2478513" cy="1916376"/>
          </a:xfrm>
          <a:prstGeom prst="rect">
            <a:avLst/>
          </a:prstGeom>
        </p:spPr>
      </p:pic>
      <p:sp>
        <p:nvSpPr>
          <p:cNvPr id="9" name="Rectangle 8">
            <a:extLst>
              <a:ext uri="{FF2B5EF4-FFF2-40B4-BE49-F238E27FC236}">
                <a16:creationId xmlns:a16="http://schemas.microsoft.com/office/drawing/2014/main" id="{E84D0238-73D5-43A2-8E19-2DC4BC5E8DBD}"/>
              </a:ext>
            </a:extLst>
          </p:cNvPr>
          <p:cNvSpPr/>
          <p:nvPr/>
        </p:nvSpPr>
        <p:spPr>
          <a:xfrm>
            <a:off x="8294625" y="2914006"/>
            <a:ext cx="1903750" cy="4804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STICK</a:t>
            </a:r>
          </a:p>
        </p:txBody>
      </p:sp>
    </p:spTree>
    <p:extLst>
      <p:ext uri="{BB962C8B-B14F-4D97-AF65-F5344CB8AC3E}">
        <p14:creationId xmlns:p14="http://schemas.microsoft.com/office/powerpoint/2010/main" val="243407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945" y="409981"/>
            <a:ext cx="11574108"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070C0"/>
                </a:solidFill>
              </a:rPr>
              <a:t>Work in pairs. Try to fill in the blanks with the words given.</a:t>
            </a:r>
          </a:p>
        </p:txBody>
      </p:sp>
      <p:pic>
        <p:nvPicPr>
          <p:cNvPr id="2" name="Picture 1">
            <a:extLst>
              <a:ext uri="{FF2B5EF4-FFF2-40B4-BE49-F238E27FC236}">
                <a16:creationId xmlns:a16="http://schemas.microsoft.com/office/drawing/2014/main" id="{7B34CD7E-AEFD-4D79-9939-A4266315439A}"/>
              </a:ext>
            </a:extLst>
          </p:cNvPr>
          <p:cNvPicPr>
            <a:picLocks noChangeAspect="1"/>
          </p:cNvPicPr>
          <p:nvPr/>
        </p:nvPicPr>
        <p:blipFill>
          <a:blip r:embed="rId2"/>
          <a:stretch>
            <a:fillRect/>
          </a:stretch>
        </p:blipFill>
        <p:spPr>
          <a:xfrm>
            <a:off x="700871" y="1228701"/>
            <a:ext cx="10523706" cy="5052178"/>
          </a:xfrm>
          <a:prstGeom prst="rect">
            <a:avLst/>
          </a:prstGeom>
        </p:spPr>
      </p:pic>
    </p:spTree>
    <p:extLst>
      <p:ext uri="{BB962C8B-B14F-4D97-AF65-F5344CB8AC3E}">
        <p14:creationId xmlns:p14="http://schemas.microsoft.com/office/powerpoint/2010/main" val="252045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6B5AA2-6FF5-40DD-AF7B-8714E94D10EF}"/>
              </a:ext>
            </a:extLst>
          </p:cNvPr>
          <p:cNvSpPr txBox="1"/>
          <p:nvPr/>
        </p:nvSpPr>
        <p:spPr>
          <a:xfrm>
            <a:off x="417866" y="991931"/>
            <a:ext cx="1028511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da-DK" sz="3200" dirty="0">
                <a:solidFill>
                  <a:schemeClr val="accent1"/>
                </a:solidFill>
              </a:rPr>
              <a:t>A bag of flour (n) </a:t>
            </a:r>
            <a:r>
              <a:rPr lang="da-DK" sz="3200" dirty="0">
                <a:solidFill>
                  <a:srgbClr val="FF0000"/>
                </a:solidFill>
              </a:rPr>
              <a:t>/bæɡ/ </a:t>
            </a:r>
            <a:r>
              <a:rPr lang="da-DK" sz="3200" dirty="0"/>
              <a:t> </a:t>
            </a:r>
            <a:r>
              <a:rPr lang="da-DK" sz="3200" dirty="0">
                <a:solidFill>
                  <a:schemeClr val="accent1"/>
                </a:solidFill>
              </a:rPr>
              <a:t>túi, giỏ bột mì </a:t>
            </a:r>
            <a:endParaRPr lang="en-US" sz="3200" i="1" dirty="0">
              <a:solidFill>
                <a:schemeClr val="accent1"/>
              </a:solidFill>
              <a:latin typeface="+mj-lt"/>
            </a:endParaRPr>
          </a:p>
        </p:txBody>
      </p:sp>
      <p:pic>
        <p:nvPicPr>
          <p:cNvPr id="5" name="flour">
            <a:hlinkClick r:id="" action="ppaction://media"/>
            <a:extLst>
              <a:ext uri="{FF2B5EF4-FFF2-40B4-BE49-F238E27FC236}">
                <a16:creationId xmlns:a16="http://schemas.microsoft.com/office/drawing/2014/main" id="{415FBAD8-5DCE-44DD-AAC3-3BF163AA757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173837" y="967106"/>
            <a:ext cx="609600" cy="609600"/>
          </a:xfrm>
          <a:prstGeom prst="rect">
            <a:avLst/>
          </a:prstGeom>
        </p:spPr>
      </p:pic>
      <p:sp>
        <p:nvSpPr>
          <p:cNvPr id="6" name="Rectangle 5">
            <a:extLst>
              <a:ext uri="{FF2B5EF4-FFF2-40B4-BE49-F238E27FC236}">
                <a16:creationId xmlns:a16="http://schemas.microsoft.com/office/drawing/2014/main" id="{6754CFEC-C31F-4BBD-8A82-2D8A8C0AFB5A}"/>
              </a:ext>
            </a:extLst>
          </p:cNvPr>
          <p:cNvSpPr/>
          <p:nvPr/>
        </p:nvSpPr>
        <p:spPr>
          <a:xfrm>
            <a:off x="11065239" y="870252"/>
            <a:ext cx="749508" cy="758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ECB027-DE8D-4D83-9550-285D9F1D2369}"/>
              </a:ext>
            </a:extLst>
          </p:cNvPr>
          <p:cNvSpPr txBox="1"/>
          <p:nvPr/>
        </p:nvSpPr>
        <p:spPr>
          <a:xfrm>
            <a:off x="413519" y="1600345"/>
            <a:ext cx="1028511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bottle of oil (n) </a:t>
            </a:r>
            <a:r>
              <a:rPr lang="en-US" sz="3200" dirty="0">
                <a:solidFill>
                  <a:srgbClr val="FF0000"/>
                </a:solidFill>
              </a:rPr>
              <a:t>/ˈ</a:t>
            </a:r>
            <a:r>
              <a:rPr lang="en-US" sz="3200" dirty="0" err="1">
                <a:solidFill>
                  <a:srgbClr val="FF0000"/>
                </a:solidFill>
              </a:rPr>
              <a:t>bɒtl</a:t>
            </a:r>
            <a:r>
              <a:rPr lang="en-US" sz="3200" dirty="0">
                <a:solidFill>
                  <a:srgbClr val="FF0000"/>
                </a:solidFill>
              </a:rPr>
              <a:t>/ </a:t>
            </a:r>
            <a:r>
              <a:rPr lang="en-US" sz="3200" dirty="0">
                <a:solidFill>
                  <a:schemeClr val="accent1"/>
                </a:solidFill>
              </a:rPr>
              <a:t>chai, </a:t>
            </a:r>
            <a:r>
              <a:rPr lang="en-US" sz="3200" dirty="0" err="1">
                <a:solidFill>
                  <a:schemeClr val="accent1"/>
                </a:solidFill>
              </a:rPr>
              <a:t>lọ</a:t>
            </a:r>
            <a:r>
              <a:rPr lang="en-US" sz="3200" dirty="0">
                <a:solidFill>
                  <a:schemeClr val="accent1"/>
                </a:solidFill>
              </a:rPr>
              <a:t> </a:t>
            </a:r>
            <a:r>
              <a:rPr lang="en-US" sz="3200" dirty="0" err="1">
                <a:solidFill>
                  <a:schemeClr val="accent1"/>
                </a:solidFill>
              </a:rPr>
              <a:t>dầu</a:t>
            </a:r>
            <a:endParaRPr lang="en-US" sz="3200" i="1" dirty="0">
              <a:solidFill>
                <a:schemeClr val="accent1"/>
              </a:solidFill>
            </a:endParaRPr>
          </a:p>
        </p:txBody>
      </p:sp>
      <p:pic>
        <p:nvPicPr>
          <p:cNvPr id="4" name="oil">
            <a:hlinkClick r:id="" action="ppaction://media"/>
            <a:extLst>
              <a:ext uri="{FF2B5EF4-FFF2-40B4-BE49-F238E27FC236}">
                <a16:creationId xmlns:a16="http://schemas.microsoft.com/office/drawing/2014/main" id="{530B8021-A6F1-4424-9105-D0612248C43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037756" y="1607696"/>
            <a:ext cx="609600" cy="609600"/>
          </a:xfrm>
          <a:prstGeom prst="rect">
            <a:avLst/>
          </a:prstGeom>
        </p:spPr>
      </p:pic>
      <p:sp>
        <p:nvSpPr>
          <p:cNvPr id="9" name="TextBox 8">
            <a:extLst>
              <a:ext uri="{FF2B5EF4-FFF2-40B4-BE49-F238E27FC236}">
                <a16:creationId xmlns:a16="http://schemas.microsoft.com/office/drawing/2014/main" id="{86B5FB5A-77FB-4477-85C0-0B832F9CD40B}"/>
              </a:ext>
            </a:extLst>
          </p:cNvPr>
          <p:cNvSpPr txBox="1"/>
          <p:nvPr/>
        </p:nvSpPr>
        <p:spPr>
          <a:xfrm>
            <a:off x="417865" y="2228534"/>
            <a:ext cx="10280765"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box of spaghetti (n) </a:t>
            </a:r>
            <a:r>
              <a:rPr lang="en-US" sz="3200" dirty="0">
                <a:solidFill>
                  <a:srgbClr val="FF0000"/>
                </a:solidFill>
              </a:rPr>
              <a:t>/</a:t>
            </a:r>
            <a:r>
              <a:rPr lang="en-US" sz="3200" dirty="0" err="1">
                <a:solidFill>
                  <a:srgbClr val="FF0000"/>
                </a:solidFill>
              </a:rPr>
              <a:t>bɒks</a:t>
            </a:r>
            <a:r>
              <a:rPr lang="en-US" sz="3200" dirty="0">
                <a:solidFill>
                  <a:srgbClr val="FF0000"/>
                </a:solidFill>
              </a:rPr>
              <a:t>/  </a:t>
            </a:r>
            <a:r>
              <a:rPr lang="en-US" sz="3200" dirty="0" err="1">
                <a:solidFill>
                  <a:schemeClr val="accent1"/>
                </a:solidFill>
              </a:rPr>
              <a:t>hộp</a:t>
            </a:r>
            <a:r>
              <a:rPr lang="en-US" sz="3200" dirty="0">
                <a:solidFill>
                  <a:schemeClr val="accent1"/>
                </a:solidFill>
              </a:rPr>
              <a:t>, </a:t>
            </a:r>
            <a:r>
              <a:rPr lang="en-US" sz="3200" dirty="0" err="1">
                <a:solidFill>
                  <a:schemeClr val="accent1"/>
                </a:solidFill>
              </a:rPr>
              <a:t>thùng</a:t>
            </a:r>
            <a:r>
              <a:rPr lang="en-US" sz="3200" dirty="0">
                <a:solidFill>
                  <a:schemeClr val="accent1"/>
                </a:solidFill>
              </a:rPr>
              <a:t> </a:t>
            </a:r>
            <a:r>
              <a:rPr lang="en-US" sz="3200" dirty="0" err="1">
                <a:solidFill>
                  <a:schemeClr val="accent1"/>
                </a:solidFill>
              </a:rPr>
              <a:t>mì</a:t>
            </a:r>
            <a:r>
              <a:rPr lang="en-US" sz="3200" dirty="0">
                <a:solidFill>
                  <a:schemeClr val="accent1"/>
                </a:solidFill>
              </a:rPr>
              <a:t> </a:t>
            </a:r>
            <a:r>
              <a:rPr lang="en-US" sz="3200" dirty="0" err="1">
                <a:solidFill>
                  <a:schemeClr val="accent1"/>
                </a:solidFill>
              </a:rPr>
              <a:t>ống</a:t>
            </a:r>
            <a:endParaRPr lang="en-US" sz="3200" i="1" dirty="0">
              <a:solidFill>
                <a:schemeClr val="accent1"/>
              </a:solidFill>
              <a:cs typeface="Arial" panose="020B0604020202020204" pitchFamily="34" charset="0"/>
            </a:endParaRPr>
          </a:p>
        </p:txBody>
      </p:sp>
      <p:pic>
        <p:nvPicPr>
          <p:cNvPr id="10" name="spaghetti">
            <a:hlinkClick r:id="" action="ppaction://media"/>
            <a:extLst>
              <a:ext uri="{FF2B5EF4-FFF2-40B4-BE49-F238E27FC236}">
                <a16:creationId xmlns:a16="http://schemas.microsoft.com/office/drawing/2014/main" id="{0AA50B7C-03F3-4BD0-B485-4CE594CB85BC}"/>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1147685" y="2208759"/>
            <a:ext cx="609600" cy="609600"/>
          </a:xfrm>
          <a:prstGeom prst="rect">
            <a:avLst/>
          </a:prstGeom>
        </p:spPr>
      </p:pic>
      <p:sp>
        <p:nvSpPr>
          <p:cNvPr id="11" name="TextBox 10">
            <a:extLst>
              <a:ext uri="{FF2B5EF4-FFF2-40B4-BE49-F238E27FC236}">
                <a16:creationId xmlns:a16="http://schemas.microsoft.com/office/drawing/2014/main" id="{BFB44851-4EB6-46EC-B2E9-5A98BF5CAFB2}"/>
              </a:ext>
            </a:extLst>
          </p:cNvPr>
          <p:cNvSpPr txBox="1"/>
          <p:nvPr/>
        </p:nvSpPr>
        <p:spPr>
          <a:xfrm>
            <a:off x="426559" y="2907538"/>
            <a:ext cx="10280765"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bunch of bananas </a:t>
            </a:r>
            <a:r>
              <a:rPr lang="en-US" sz="3200" dirty="0"/>
              <a:t>(n) </a:t>
            </a:r>
            <a:r>
              <a:rPr lang="en-US" sz="3200" dirty="0">
                <a:solidFill>
                  <a:srgbClr val="FF0000"/>
                </a:solidFill>
              </a:rPr>
              <a:t>/</a:t>
            </a:r>
            <a:r>
              <a:rPr lang="en-US" sz="3200" dirty="0" err="1">
                <a:solidFill>
                  <a:srgbClr val="FF0000"/>
                </a:solidFill>
              </a:rPr>
              <a:t>bʌntʃ</a:t>
            </a:r>
            <a:r>
              <a:rPr lang="en-US" sz="3200" dirty="0">
                <a:solidFill>
                  <a:srgbClr val="FF0000"/>
                </a:solidFill>
              </a:rPr>
              <a:t>/ </a:t>
            </a:r>
            <a:r>
              <a:rPr lang="en-US" sz="3200" dirty="0" err="1">
                <a:solidFill>
                  <a:schemeClr val="accent1"/>
                </a:solidFill>
              </a:rPr>
              <a:t>bó</a:t>
            </a:r>
            <a:r>
              <a:rPr lang="en-US" sz="3200" dirty="0">
                <a:solidFill>
                  <a:schemeClr val="accent1"/>
                </a:solidFill>
              </a:rPr>
              <a:t>, </a:t>
            </a:r>
            <a:r>
              <a:rPr lang="en-US" sz="3200" dirty="0" err="1">
                <a:solidFill>
                  <a:schemeClr val="accent1"/>
                </a:solidFill>
              </a:rPr>
              <a:t>buồng</a:t>
            </a:r>
            <a:r>
              <a:rPr lang="en-US" sz="3200" dirty="0">
                <a:solidFill>
                  <a:schemeClr val="accent1"/>
                </a:solidFill>
              </a:rPr>
              <a:t>, </a:t>
            </a:r>
            <a:r>
              <a:rPr lang="en-US" sz="3200" dirty="0" err="1">
                <a:solidFill>
                  <a:schemeClr val="accent1"/>
                </a:solidFill>
              </a:rPr>
              <a:t>chùm</a:t>
            </a:r>
            <a:r>
              <a:rPr lang="en-US" sz="3200" dirty="0">
                <a:solidFill>
                  <a:schemeClr val="accent1"/>
                </a:solidFill>
              </a:rPr>
              <a:t> </a:t>
            </a:r>
            <a:r>
              <a:rPr lang="en-US" sz="3200" dirty="0" err="1">
                <a:solidFill>
                  <a:schemeClr val="accent1"/>
                </a:solidFill>
              </a:rPr>
              <a:t>chuối</a:t>
            </a:r>
            <a:endParaRPr lang="en-US" sz="3200" i="1" dirty="0">
              <a:solidFill>
                <a:schemeClr val="accent1"/>
              </a:solidFill>
            </a:endParaRPr>
          </a:p>
        </p:txBody>
      </p:sp>
      <p:pic>
        <p:nvPicPr>
          <p:cNvPr id="12" name="banana">
            <a:hlinkClick r:id="" action="ppaction://media"/>
            <a:extLst>
              <a:ext uri="{FF2B5EF4-FFF2-40B4-BE49-F238E27FC236}">
                <a16:creationId xmlns:a16="http://schemas.microsoft.com/office/drawing/2014/main" id="{E1BE3379-2488-4CFA-8C0B-9C467C75DA0B}"/>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160825" y="3011178"/>
            <a:ext cx="571476" cy="571476"/>
          </a:xfrm>
          <a:prstGeom prst="rect">
            <a:avLst/>
          </a:prstGeom>
        </p:spPr>
      </p:pic>
      <p:sp>
        <p:nvSpPr>
          <p:cNvPr id="13" name="TextBox 12">
            <a:extLst>
              <a:ext uri="{FF2B5EF4-FFF2-40B4-BE49-F238E27FC236}">
                <a16:creationId xmlns:a16="http://schemas.microsoft.com/office/drawing/2014/main" id="{4B029C21-2092-49C1-889B-C69C671BA1DA}"/>
              </a:ext>
            </a:extLst>
          </p:cNvPr>
          <p:cNvSpPr txBox="1"/>
          <p:nvPr/>
        </p:nvSpPr>
        <p:spPr>
          <a:xfrm>
            <a:off x="403901" y="3509824"/>
            <a:ext cx="1030342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lvl="0"/>
            <a:r>
              <a:rPr lang="en-US" sz="3200" dirty="0">
                <a:solidFill>
                  <a:schemeClr val="accent1"/>
                </a:solidFill>
              </a:rPr>
              <a:t>A can of beans (n) </a:t>
            </a:r>
            <a:r>
              <a:rPr lang="en-US" sz="3200" dirty="0">
                <a:solidFill>
                  <a:srgbClr val="FF0000"/>
                </a:solidFill>
              </a:rPr>
              <a:t>/</a:t>
            </a:r>
            <a:r>
              <a:rPr lang="en-US" sz="3200" dirty="0" err="1">
                <a:solidFill>
                  <a:srgbClr val="FF0000"/>
                </a:solidFill>
              </a:rPr>
              <a:t>kæn</a:t>
            </a:r>
            <a:r>
              <a:rPr lang="en-US" sz="3200" dirty="0">
                <a:solidFill>
                  <a:srgbClr val="FF0000"/>
                </a:solidFill>
              </a:rPr>
              <a:t>/ </a:t>
            </a:r>
            <a:r>
              <a:rPr lang="en-US" sz="3200" dirty="0" err="1">
                <a:solidFill>
                  <a:schemeClr val="accent1"/>
                </a:solidFill>
              </a:rPr>
              <a:t>lon</a:t>
            </a:r>
            <a:r>
              <a:rPr lang="en-US" sz="3200" dirty="0">
                <a:solidFill>
                  <a:schemeClr val="accent1"/>
                </a:solidFill>
              </a:rPr>
              <a:t>, </a:t>
            </a:r>
            <a:r>
              <a:rPr lang="en-US" sz="3200" dirty="0" err="1">
                <a:solidFill>
                  <a:schemeClr val="accent1"/>
                </a:solidFill>
              </a:rPr>
              <a:t>lọ</a:t>
            </a:r>
            <a:r>
              <a:rPr lang="en-US" sz="3200" dirty="0">
                <a:solidFill>
                  <a:schemeClr val="accent1"/>
                </a:solidFill>
              </a:rPr>
              <a:t> </a:t>
            </a:r>
            <a:r>
              <a:rPr lang="en-US" sz="3200" dirty="0" err="1">
                <a:solidFill>
                  <a:schemeClr val="accent1"/>
                </a:solidFill>
              </a:rPr>
              <a:t>đậu</a:t>
            </a:r>
            <a:r>
              <a:rPr lang="en-US" sz="3200" dirty="0">
                <a:solidFill>
                  <a:schemeClr val="accent1"/>
                </a:solidFill>
              </a:rPr>
              <a:t> </a:t>
            </a:r>
            <a:endParaRPr lang="en-US" sz="3200" dirty="0">
              <a:solidFill>
                <a:schemeClr val="accent1"/>
              </a:solidFill>
              <a:latin typeface="Arial" panose="020B0604020202020204" pitchFamily="34" charset="0"/>
              <a:cs typeface="Arial" panose="020B0604020202020204" pitchFamily="34" charset="0"/>
            </a:endParaRPr>
          </a:p>
        </p:txBody>
      </p:sp>
      <p:pic>
        <p:nvPicPr>
          <p:cNvPr id="15" name="beans">
            <a:hlinkClick r:id="" action="ppaction://media"/>
            <a:extLst>
              <a:ext uri="{FF2B5EF4-FFF2-40B4-BE49-F238E27FC236}">
                <a16:creationId xmlns:a16="http://schemas.microsoft.com/office/drawing/2014/main" id="{F7572FEC-1783-4C99-A56A-8C9A6CD0C9E1}"/>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1192655" y="3582778"/>
            <a:ext cx="539646" cy="539646"/>
          </a:xfrm>
          <a:prstGeom prst="rect">
            <a:avLst/>
          </a:prstGeom>
        </p:spPr>
      </p:pic>
      <p:pic>
        <p:nvPicPr>
          <p:cNvPr id="16" name="milk">
            <a:hlinkClick r:id="" action="ppaction://media"/>
            <a:extLst>
              <a:ext uri="{FF2B5EF4-FFF2-40B4-BE49-F238E27FC236}">
                <a16:creationId xmlns:a16="http://schemas.microsoft.com/office/drawing/2014/main" id="{2F7FC590-6AA2-4151-975A-8DDC13BEBF29}"/>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1217638" y="5465001"/>
            <a:ext cx="609600" cy="609600"/>
          </a:xfrm>
          <a:prstGeom prst="rect">
            <a:avLst/>
          </a:prstGeom>
        </p:spPr>
      </p:pic>
      <p:sp>
        <p:nvSpPr>
          <p:cNvPr id="17" name="TextBox 16">
            <a:extLst>
              <a:ext uri="{FF2B5EF4-FFF2-40B4-BE49-F238E27FC236}">
                <a16:creationId xmlns:a16="http://schemas.microsoft.com/office/drawing/2014/main" id="{C33E4145-0C16-4B5E-8916-74CF55E4DB8B}"/>
              </a:ext>
            </a:extLst>
          </p:cNvPr>
          <p:cNvSpPr txBox="1"/>
          <p:nvPr/>
        </p:nvSpPr>
        <p:spPr>
          <a:xfrm>
            <a:off x="397695" y="4213357"/>
            <a:ext cx="1030093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latin typeface="Calibri" panose="020F0502020204030204" pitchFamily="34" charset="0"/>
                <a:cs typeface="Calibri" panose="020F0502020204030204" pitchFamily="34" charset="0"/>
              </a:rPr>
              <a:t>A </a:t>
            </a:r>
            <a:r>
              <a:rPr lang="vi-VN" sz="3200" dirty="0">
                <a:solidFill>
                  <a:schemeClr val="accent1"/>
                </a:solidFill>
                <a:latin typeface="Calibri" panose="020F0502020204030204" pitchFamily="34" charset="0"/>
                <a:cs typeface="Calibri" panose="020F0502020204030204" pitchFamily="34" charset="0"/>
              </a:rPr>
              <a:t>carton</a:t>
            </a:r>
            <a:r>
              <a:rPr lang="en-US" sz="3200" dirty="0">
                <a:solidFill>
                  <a:schemeClr val="accent1"/>
                </a:solidFill>
                <a:latin typeface="Calibri" panose="020F0502020204030204" pitchFamily="34" charset="0"/>
                <a:cs typeface="Calibri" panose="020F0502020204030204" pitchFamily="34" charset="0"/>
              </a:rPr>
              <a:t> of eggs</a:t>
            </a:r>
            <a:r>
              <a:rPr lang="vi-VN" sz="3200" dirty="0">
                <a:solidFill>
                  <a:schemeClr val="accent1"/>
                </a:solidFill>
                <a:latin typeface="Calibri" panose="020F0502020204030204" pitchFamily="34" charset="0"/>
                <a:cs typeface="Calibri" panose="020F0502020204030204" pitchFamily="34" charset="0"/>
              </a:rPr>
              <a:t> </a:t>
            </a:r>
            <a:r>
              <a:rPr lang="vi-VN" sz="3200" dirty="0">
                <a:solidFill>
                  <a:schemeClr val="accent1"/>
                </a:solidFill>
              </a:rPr>
              <a:t>(n) </a:t>
            </a:r>
            <a:r>
              <a:rPr lang="vi-VN" sz="3200" dirty="0">
                <a:solidFill>
                  <a:srgbClr val="FF0000"/>
                </a:solidFill>
                <a:latin typeface="Calibri" panose="020F0502020204030204" pitchFamily="34" charset="0"/>
                <a:cs typeface="Calibri" panose="020F0502020204030204" pitchFamily="34" charset="0"/>
              </a:rPr>
              <a:t>/ˈkɑːrtn/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chemeClr val="accent1"/>
                </a:solidFill>
                <a:latin typeface="Calibri" panose="020F0502020204030204" pitchFamily="34" charset="0"/>
                <a:cs typeface="Calibri" panose="020F0502020204030204" pitchFamily="34" charset="0"/>
              </a:rPr>
              <a:t>hộp </a:t>
            </a:r>
            <a:r>
              <a:rPr lang="en-US" sz="3200" dirty="0">
                <a:solidFill>
                  <a:schemeClr val="accent1"/>
                </a:solidFill>
                <a:latin typeface="Calibri" panose="020F0502020204030204" pitchFamily="34" charset="0"/>
                <a:cs typeface="Calibri" panose="020F0502020204030204" pitchFamily="34" charset="0"/>
              </a:rPr>
              <a:t>(</a:t>
            </a:r>
            <a:r>
              <a:rPr lang="vi-VN" sz="3200" dirty="0">
                <a:solidFill>
                  <a:schemeClr val="accent1"/>
                </a:solidFill>
                <a:latin typeface="Calibri" panose="020F0502020204030204" pitchFamily="34" charset="0"/>
                <a:cs typeface="Calibri" panose="020F0502020204030204" pitchFamily="34" charset="0"/>
              </a:rPr>
              <a:t>bằng bìa cứng</a:t>
            </a:r>
            <a:r>
              <a:rPr lang="en-US" sz="3200" dirty="0">
                <a:solidFill>
                  <a:schemeClr val="accent1"/>
                </a:solidFill>
                <a:latin typeface="Calibri" panose="020F0502020204030204" pitchFamily="34" charset="0"/>
                <a:cs typeface="Calibri" panose="020F0502020204030204" pitchFamily="34" charset="0"/>
              </a:rPr>
              <a:t>) </a:t>
            </a:r>
            <a:r>
              <a:rPr lang="en-US" sz="3200" dirty="0" err="1">
                <a:solidFill>
                  <a:schemeClr val="accent1"/>
                </a:solidFill>
                <a:latin typeface="Calibri" panose="020F0502020204030204" pitchFamily="34" charset="0"/>
                <a:cs typeface="Calibri" panose="020F0502020204030204" pitchFamily="34" charset="0"/>
              </a:rPr>
              <a:t>trứng</a:t>
            </a:r>
            <a:r>
              <a:rPr lang="en-US" sz="3200" dirty="0">
                <a:solidFill>
                  <a:schemeClr val="accent1"/>
                </a:solidFill>
                <a:latin typeface="Calibri" panose="020F0502020204030204" pitchFamily="34" charset="0"/>
                <a:cs typeface="Calibri" panose="020F0502020204030204" pitchFamily="34" charset="0"/>
              </a:rPr>
              <a:t> </a:t>
            </a:r>
          </a:p>
        </p:txBody>
      </p:sp>
      <p:pic>
        <p:nvPicPr>
          <p:cNvPr id="18" name="eggs">
            <a:hlinkClick r:id="" action="ppaction://media"/>
            <a:extLst>
              <a:ext uri="{FF2B5EF4-FFF2-40B4-BE49-F238E27FC236}">
                <a16:creationId xmlns:a16="http://schemas.microsoft.com/office/drawing/2014/main" id="{EBBF200B-4094-4C65-8109-BF4660B07BF7}"/>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1452485" y="4154376"/>
            <a:ext cx="559633" cy="559633"/>
          </a:xfrm>
          <a:prstGeom prst="rect">
            <a:avLst/>
          </a:prstGeom>
        </p:spPr>
      </p:pic>
      <p:sp>
        <p:nvSpPr>
          <p:cNvPr id="19" name="TextBox 18">
            <a:extLst>
              <a:ext uri="{FF2B5EF4-FFF2-40B4-BE49-F238E27FC236}">
                <a16:creationId xmlns:a16="http://schemas.microsoft.com/office/drawing/2014/main" id="{FCBA2174-9A97-4984-A438-B7C1A5A6D2E5}"/>
              </a:ext>
            </a:extLst>
          </p:cNvPr>
          <p:cNvSpPr txBox="1"/>
          <p:nvPr/>
        </p:nvSpPr>
        <p:spPr>
          <a:xfrm>
            <a:off x="397694" y="4855251"/>
            <a:ext cx="1030093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latin typeface="Calibri" panose="020F0502020204030204" pitchFamily="34" charset="0"/>
                <a:cs typeface="Calibri" panose="020F0502020204030204" pitchFamily="34" charset="0"/>
              </a:rPr>
              <a:t>A </a:t>
            </a:r>
            <a:r>
              <a:rPr lang="vi-VN" sz="3200" dirty="0">
                <a:solidFill>
                  <a:schemeClr val="accent1"/>
                </a:solidFill>
                <a:latin typeface="Calibri" panose="020F0502020204030204" pitchFamily="34" charset="0"/>
                <a:cs typeface="Calibri" panose="020F0502020204030204" pitchFamily="34" charset="0"/>
              </a:rPr>
              <a:t>stick</a:t>
            </a:r>
            <a:r>
              <a:rPr lang="en-US" sz="3200" dirty="0">
                <a:solidFill>
                  <a:schemeClr val="accent1"/>
                </a:solidFill>
                <a:latin typeface="Calibri" panose="020F0502020204030204" pitchFamily="34" charset="0"/>
                <a:cs typeface="Calibri" panose="020F0502020204030204" pitchFamily="34" charset="0"/>
              </a:rPr>
              <a:t> of</a:t>
            </a:r>
            <a:r>
              <a:rPr lang="vi-VN" sz="3200" dirty="0">
                <a:solidFill>
                  <a:schemeClr val="accent1"/>
                </a:solidFill>
                <a:latin typeface="Calibri" panose="020F0502020204030204" pitchFamily="34" charset="0"/>
                <a:cs typeface="Calibri" panose="020F0502020204030204" pitchFamily="34" charset="0"/>
              </a:rPr>
              <a:t> </a:t>
            </a:r>
            <a:r>
              <a:rPr lang="en-US" sz="3200" dirty="0">
                <a:solidFill>
                  <a:schemeClr val="accent1"/>
                </a:solidFill>
                <a:latin typeface="Calibri" panose="020F0502020204030204" pitchFamily="34" charset="0"/>
                <a:cs typeface="Calibri" panose="020F0502020204030204" pitchFamily="34" charset="0"/>
              </a:rPr>
              <a:t>butter </a:t>
            </a:r>
            <a:r>
              <a:rPr lang="vi-VN" sz="3200" dirty="0">
                <a:solidFill>
                  <a:schemeClr val="accent1"/>
                </a:solidFill>
                <a:latin typeface="Calibri" panose="020F0502020204030204" pitchFamily="34" charset="0"/>
                <a:cs typeface="Calibri" panose="020F0502020204030204" pitchFamily="34" charset="0"/>
              </a:rPr>
              <a:t>(n) </a:t>
            </a:r>
            <a:r>
              <a:rPr lang="vi-VN" sz="3200" dirty="0">
                <a:solidFill>
                  <a:srgbClr val="FF0000"/>
                </a:solidFill>
                <a:latin typeface="Calibri" panose="020F0502020204030204" pitchFamily="34" charset="0"/>
                <a:cs typeface="Calibri" panose="020F0502020204030204" pitchFamily="34" charset="0"/>
              </a:rPr>
              <a:t>/stɪk/</a:t>
            </a:r>
            <a:r>
              <a:rPr lang="en-US" sz="3200" dirty="0">
                <a:solidFill>
                  <a:srgbClr val="FF0000"/>
                </a:solidFill>
                <a:latin typeface="Calibri" panose="020F0502020204030204" pitchFamily="34" charset="0"/>
                <a:cs typeface="Calibri" panose="020F0502020204030204" pitchFamily="34" charset="0"/>
              </a:rPr>
              <a:t> </a:t>
            </a:r>
            <a:r>
              <a:rPr lang="vi-VN" sz="3200" dirty="0">
                <a:solidFill>
                  <a:schemeClr val="accent1"/>
                </a:solidFill>
                <a:latin typeface="Calibri" panose="020F0502020204030204" pitchFamily="34" charset="0"/>
                <a:cs typeface="Calibri" panose="020F0502020204030204" pitchFamily="34" charset="0"/>
              </a:rPr>
              <a:t>thanh, thỏi</a:t>
            </a:r>
            <a:r>
              <a:rPr lang="en-US" sz="3200" dirty="0">
                <a:solidFill>
                  <a:schemeClr val="accent1"/>
                </a:solidFill>
                <a:latin typeface="Calibri" panose="020F0502020204030204" pitchFamily="34" charset="0"/>
                <a:cs typeface="Calibri" panose="020F0502020204030204" pitchFamily="34" charset="0"/>
              </a:rPr>
              <a:t> </a:t>
            </a:r>
            <a:r>
              <a:rPr lang="en-US" sz="3200" dirty="0" err="1">
                <a:solidFill>
                  <a:schemeClr val="accent1"/>
                </a:solidFill>
                <a:latin typeface="Calibri" panose="020F0502020204030204" pitchFamily="34" charset="0"/>
                <a:cs typeface="Calibri" panose="020F0502020204030204" pitchFamily="34" charset="0"/>
              </a:rPr>
              <a:t>bơ</a:t>
            </a:r>
            <a:endParaRPr lang="en-US" sz="3200" dirty="0">
              <a:solidFill>
                <a:schemeClr val="accent1"/>
              </a:solidFill>
              <a:latin typeface="Calibri" panose="020F0502020204030204" pitchFamily="34" charset="0"/>
              <a:cs typeface="Calibri" panose="020F0502020204030204" pitchFamily="34" charset="0"/>
            </a:endParaRPr>
          </a:p>
        </p:txBody>
      </p:sp>
      <p:pic>
        <p:nvPicPr>
          <p:cNvPr id="21" name="butter">
            <a:hlinkClick r:id="" action="ppaction://media"/>
            <a:extLst>
              <a:ext uri="{FF2B5EF4-FFF2-40B4-BE49-F238E27FC236}">
                <a16:creationId xmlns:a16="http://schemas.microsoft.com/office/drawing/2014/main" id="{FA48C2BA-8F8A-4972-A630-3468BE36C846}"/>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1287593" y="4915994"/>
            <a:ext cx="304800" cy="304800"/>
          </a:xfrm>
          <a:prstGeom prst="rect">
            <a:avLst/>
          </a:prstGeom>
        </p:spPr>
      </p:pic>
      <p:sp>
        <p:nvSpPr>
          <p:cNvPr id="23" name="TextBox 22">
            <a:extLst>
              <a:ext uri="{FF2B5EF4-FFF2-40B4-BE49-F238E27FC236}">
                <a16:creationId xmlns:a16="http://schemas.microsoft.com/office/drawing/2014/main" id="{A364591F-F0AB-4CF4-ABA1-D611CD9DDAED}"/>
              </a:ext>
            </a:extLst>
          </p:cNvPr>
          <p:cNvSpPr txBox="1"/>
          <p:nvPr/>
        </p:nvSpPr>
        <p:spPr>
          <a:xfrm>
            <a:off x="397693" y="5511885"/>
            <a:ext cx="10309632"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accent1"/>
                </a:solidFill>
                <a:latin typeface="Calibri" panose="020F0502020204030204" pitchFamily="34" charset="0"/>
                <a:cs typeface="Calibri" panose="020F0502020204030204" pitchFamily="34" charset="0"/>
              </a:rPr>
              <a:t>A </a:t>
            </a:r>
            <a:r>
              <a:rPr lang="vi-VN" sz="3200" dirty="0">
                <a:solidFill>
                  <a:schemeClr val="accent1"/>
                </a:solidFill>
                <a:latin typeface="Calibri" panose="020F0502020204030204" pitchFamily="34" charset="0"/>
                <a:cs typeface="Calibri" panose="020F0502020204030204" pitchFamily="34" charset="0"/>
              </a:rPr>
              <a:t>carton </a:t>
            </a:r>
            <a:r>
              <a:rPr lang="en-US" sz="3200" dirty="0">
                <a:solidFill>
                  <a:schemeClr val="accent1"/>
                </a:solidFill>
                <a:latin typeface="Calibri" panose="020F0502020204030204" pitchFamily="34" charset="0"/>
                <a:cs typeface="Calibri" panose="020F0502020204030204" pitchFamily="34" charset="0"/>
              </a:rPr>
              <a:t>of milk </a:t>
            </a:r>
            <a:r>
              <a:rPr lang="vi-VN" sz="3200" dirty="0">
                <a:solidFill>
                  <a:schemeClr val="accent1"/>
                </a:solidFill>
                <a:latin typeface="Calibri" panose="020F0502020204030204" pitchFamily="34" charset="0"/>
                <a:cs typeface="Calibri" panose="020F0502020204030204" pitchFamily="34" charset="0"/>
              </a:rPr>
              <a:t>(n) </a:t>
            </a:r>
            <a:r>
              <a:rPr lang="vi-VN" sz="3200" dirty="0">
                <a:solidFill>
                  <a:srgbClr val="FF0000"/>
                </a:solidFill>
                <a:latin typeface="Calibri" panose="020F0502020204030204" pitchFamily="34" charset="0"/>
                <a:cs typeface="Calibri" panose="020F0502020204030204" pitchFamily="34" charset="0"/>
              </a:rPr>
              <a:t>/ˈkɑːrtn/</a:t>
            </a:r>
            <a:r>
              <a:rPr lang="en-US" sz="3200" dirty="0">
                <a:solidFill>
                  <a:srgbClr val="FF0000"/>
                </a:solidFill>
                <a:latin typeface="Calibri" panose="020F0502020204030204" pitchFamily="34" charset="0"/>
                <a:cs typeface="Calibri" panose="020F0502020204030204" pitchFamily="34" charset="0"/>
              </a:rPr>
              <a:t> </a:t>
            </a:r>
            <a:r>
              <a:rPr lang="vi-VN" sz="3200" dirty="0">
                <a:solidFill>
                  <a:schemeClr val="accent1"/>
                </a:solidFill>
                <a:latin typeface="Calibri" panose="020F0502020204030204" pitchFamily="34" charset="0"/>
                <a:cs typeface="Calibri" panose="020F0502020204030204" pitchFamily="34" charset="0"/>
              </a:rPr>
              <a:t>hộp </a:t>
            </a:r>
            <a:r>
              <a:rPr lang="en-US" sz="3200" dirty="0">
                <a:solidFill>
                  <a:schemeClr val="accent1"/>
                </a:solidFill>
                <a:latin typeface="Calibri" panose="020F0502020204030204" pitchFamily="34" charset="0"/>
                <a:cs typeface="Calibri" panose="020F0502020204030204" pitchFamily="34" charset="0"/>
              </a:rPr>
              <a:t>(</a:t>
            </a:r>
            <a:r>
              <a:rPr lang="vi-VN" sz="3200" dirty="0">
                <a:solidFill>
                  <a:schemeClr val="accent1"/>
                </a:solidFill>
                <a:latin typeface="Calibri" panose="020F0502020204030204" pitchFamily="34" charset="0"/>
                <a:cs typeface="Calibri" panose="020F0502020204030204" pitchFamily="34" charset="0"/>
              </a:rPr>
              <a:t>bằng bìa cứng</a:t>
            </a:r>
            <a:r>
              <a:rPr lang="en-US" sz="3200" dirty="0">
                <a:solidFill>
                  <a:schemeClr val="accent1"/>
                </a:solidFill>
                <a:latin typeface="Calibri" panose="020F0502020204030204" pitchFamily="34" charset="0"/>
                <a:cs typeface="Calibri" panose="020F0502020204030204" pitchFamily="34" charset="0"/>
              </a:rPr>
              <a:t>) </a:t>
            </a:r>
            <a:r>
              <a:rPr lang="en-US" sz="3200" dirty="0" err="1">
                <a:solidFill>
                  <a:schemeClr val="accent1"/>
                </a:solidFill>
                <a:latin typeface="Calibri" panose="020F0502020204030204" pitchFamily="34" charset="0"/>
                <a:cs typeface="Calibri" panose="020F0502020204030204" pitchFamily="34" charset="0"/>
              </a:rPr>
              <a:t>sữa</a:t>
            </a:r>
            <a:endParaRPr lang="en-US" sz="3200" dirty="0">
              <a:solidFill>
                <a:schemeClr val="accent1"/>
              </a:solidFill>
              <a:latin typeface="Calibri" panose="020F0502020204030204" pitchFamily="34" charset="0"/>
              <a:cs typeface="Calibri" panose="020F0502020204030204" pitchFamily="34" charset="0"/>
            </a:endParaRPr>
          </a:p>
        </p:txBody>
      </p:sp>
      <p:pic>
        <p:nvPicPr>
          <p:cNvPr id="24" name="milk">
            <a:hlinkClick r:id="" action="ppaction://media"/>
            <a:extLst>
              <a:ext uri="{FF2B5EF4-FFF2-40B4-BE49-F238E27FC236}">
                <a16:creationId xmlns:a16="http://schemas.microsoft.com/office/drawing/2014/main" id="{80E3DDB5-8637-4946-959D-380D6C8D0143}"/>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1159590" y="5566467"/>
            <a:ext cx="515832" cy="515832"/>
          </a:xfrm>
          <a:prstGeom prst="rect">
            <a:avLst/>
          </a:prstGeom>
        </p:spPr>
      </p:pic>
      <p:sp>
        <p:nvSpPr>
          <p:cNvPr id="25" name="TextBox 24">
            <a:extLst>
              <a:ext uri="{FF2B5EF4-FFF2-40B4-BE49-F238E27FC236}">
                <a16:creationId xmlns:a16="http://schemas.microsoft.com/office/drawing/2014/main" id="{A1B4A3BD-EB04-4C05-9BB3-69171C6B3D78}"/>
              </a:ext>
            </a:extLst>
          </p:cNvPr>
          <p:cNvSpPr txBox="1"/>
          <p:nvPr/>
        </p:nvSpPr>
        <p:spPr>
          <a:xfrm>
            <a:off x="11020268" y="1657917"/>
            <a:ext cx="824459" cy="550842"/>
          </a:xfrm>
          <a:prstGeom prst="rect">
            <a:avLst/>
          </a:prstGeom>
          <a:solidFill>
            <a:schemeClr val="bg1"/>
          </a:solidFill>
          <a:ln>
            <a:noFill/>
          </a:ln>
        </p:spPr>
        <p:txBody>
          <a:bodyPr wrap="square" rtlCol="0">
            <a:spAutoFit/>
          </a:bodyPr>
          <a:lstStyle/>
          <a:p>
            <a:endParaRPr lang="en-US" dirty="0"/>
          </a:p>
        </p:txBody>
      </p:sp>
      <p:sp>
        <p:nvSpPr>
          <p:cNvPr id="26" name="Rectangle 25">
            <a:extLst>
              <a:ext uri="{FF2B5EF4-FFF2-40B4-BE49-F238E27FC236}">
                <a16:creationId xmlns:a16="http://schemas.microsoft.com/office/drawing/2014/main" id="{6E1464D6-D135-49BE-BAF5-6093965A5030}"/>
              </a:ext>
            </a:extLst>
          </p:cNvPr>
          <p:cNvSpPr/>
          <p:nvPr/>
        </p:nvSpPr>
        <p:spPr>
          <a:xfrm>
            <a:off x="11018936" y="2200714"/>
            <a:ext cx="754505" cy="61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28FA403-7BD9-43DE-ADCC-B2A225303C79}"/>
              </a:ext>
            </a:extLst>
          </p:cNvPr>
          <p:cNvSpPr/>
          <p:nvPr/>
        </p:nvSpPr>
        <p:spPr>
          <a:xfrm>
            <a:off x="11112706" y="3018231"/>
            <a:ext cx="609600" cy="545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916603-0616-4697-8F11-E6A7CD23287C}"/>
              </a:ext>
            </a:extLst>
          </p:cNvPr>
          <p:cNvSpPr/>
          <p:nvPr/>
        </p:nvSpPr>
        <p:spPr>
          <a:xfrm>
            <a:off x="11135194" y="3557188"/>
            <a:ext cx="679553" cy="570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646E1C-168B-476B-8322-CB47D4924277}"/>
              </a:ext>
            </a:extLst>
          </p:cNvPr>
          <p:cNvSpPr/>
          <p:nvPr/>
        </p:nvSpPr>
        <p:spPr>
          <a:xfrm>
            <a:off x="11332565" y="4147718"/>
            <a:ext cx="679553" cy="63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07CC19A-6035-43DD-8D52-83A032B85D2F}"/>
              </a:ext>
            </a:extLst>
          </p:cNvPr>
          <p:cNvSpPr/>
          <p:nvPr/>
        </p:nvSpPr>
        <p:spPr>
          <a:xfrm>
            <a:off x="11287593" y="4751293"/>
            <a:ext cx="444708" cy="46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27DAD8A-F888-4717-9961-083923A379E1}"/>
              </a:ext>
            </a:extLst>
          </p:cNvPr>
          <p:cNvSpPr/>
          <p:nvPr/>
        </p:nvSpPr>
        <p:spPr>
          <a:xfrm>
            <a:off x="11135194" y="5425431"/>
            <a:ext cx="754506" cy="602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9F8318-2987-4404-845C-E13A1451A036}"/>
              </a:ext>
            </a:extLst>
          </p:cNvPr>
          <p:cNvSpPr/>
          <p:nvPr/>
        </p:nvSpPr>
        <p:spPr>
          <a:xfrm>
            <a:off x="11147685" y="5425431"/>
            <a:ext cx="864433" cy="758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132B27-DC86-4E6B-82C3-E04BBEEFE29E}"/>
              </a:ext>
            </a:extLst>
          </p:cNvPr>
          <p:cNvSpPr/>
          <p:nvPr/>
        </p:nvSpPr>
        <p:spPr>
          <a:xfrm>
            <a:off x="426559" y="328534"/>
            <a:ext cx="11362534"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each phrase to hear the sound.</a:t>
            </a:r>
            <a:r>
              <a:rPr lang="en-US" sz="3600" b="1" i="1" dirty="0">
                <a:solidFill>
                  <a:srgbClr val="0070C0"/>
                </a:solidFill>
              </a:rPr>
              <a:t> </a:t>
            </a:r>
          </a:p>
        </p:txBody>
      </p:sp>
    </p:spTree>
    <p:extLst>
      <p:ext uri="{BB962C8B-B14F-4D97-AF65-F5344CB8AC3E}">
        <p14:creationId xmlns:p14="http://schemas.microsoft.com/office/powerpoint/2010/main" val="169873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790" fill="hold"/>
                                        <p:tgtEl>
                                          <p:spTgt spid="5"/>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90" fill="hold"/>
                                        <p:tgtEl>
                                          <p:spTgt spid="4"/>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10"/>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921" fill="hold"/>
                                        <p:tgtEl>
                                          <p:spTgt spid="10"/>
                                        </p:tgtEl>
                                      </p:cBhvr>
                                    </p:cmd>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2"/>
                </p:tgtEl>
              </p:cMediaNode>
            </p:audio>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547" fill="hold"/>
                                        <p:tgtEl>
                                          <p:spTgt spid="12"/>
                                        </p:tgtEl>
                                      </p:cBhvr>
                                    </p:cmd>
                                  </p:childTnLst>
                                </p:cTn>
                              </p:par>
                            </p:childTnLst>
                          </p:cTn>
                        </p:par>
                      </p:childTnLst>
                    </p:cTn>
                  </p:par>
                </p:childTnLst>
              </p:cTn>
              <p:nextCondLst>
                <p:cond evt="onClick" delay="0">
                  <p:tgtEl>
                    <p:spTgt spid="11"/>
                  </p:tgtEl>
                </p:cond>
              </p:nextCondLst>
            </p:seq>
            <p:audio>
              <p:cMediaNode vol="80000">
                <p:cTn id="35" fill="hold" display="0">
                  <p:stCondLst>
                    <p:cond delay="indefinite"/>
                  </p:stCondLst>
                  <p:endCondLst>
                    <p:cond evt="onStopAudio" delay="0">
                      <p:tgtEl>
                        <p:sldTgt/>
                      </p:tgtEl>
                    </p:cond>
                  </p:endCondLst>
                </p:cTn>
                <p:tgtEl>
                  <p:spTgt spid="15"/>
                </p:tgtEl>
              </p:cMediaNode>
            </p:audio>
            <p:audio>
              <p:cMediaNode vol="80000">
                <p:cTn id="36" fill="hold" display="0">
                  <p:stCondLst>
                    <p:cond delay="indefinite"/>
                  </p:stCondLst>
                  <p:endCondLst>
                    <p:cond evt="onStopAudio" delay="0">
                      <p:tgtEl>
                        <p:sldTgt/>
                      </p:tgtEl>
                    </p:cond>
                  </p:endCondLst>
                </p:cTn>
                <p:tgtEl>
                  <p:spTgt spid="16"/>
                </p:tgtEl>
              </p:cMediaNode>
            </p:audio>
            <p:audio>
              <p:cMediaNode vol="80000">
                <p:cTn id="37" fill="hold" display="0">
                  <p:stCondLst>
                    <p:cond delay="indefinite"/>
                  </p:stCondLst>
                  <p:endCondLst>
                    <p:cond evt="onStopAudio" delay="0">
                      <p:tgtEl>
                        <p:sldTgt/>
                      </p:tgtEl>
                    </p:cond>
                  </p:endCondLst>
                </p:cTn>
                <p:tgtEl>
                  <p:spTgt spid="18"/>
                </p:tgtEl>
              </p:cMediaNode>
            </p:audio>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416" fill="hold"/>
                                        <p:tgtEl>
                                          <p:spTgt spid="18"/>
                                        </p:tgtEl>
                                      </p:cBhvr>
                                    </p:cmd>
                                  </p:childTnLst>
                                </p:cTn>
                              </p:par>
                            </p:childTnLst>
                          </p:cTn>
                        </p:par>
                      </p:childTnLst>
                    </p:cTn>
                  </p:par>
                </p:childTnLst>
              </p:cTn>
              <p:nextCondLst>
                <p:cond evt="onClick" delay="0">
                  <p:tgtEl>
                    <p:spTgt spid="17"/>
                  </p:tgtEl>
                </p:cond>
              </p:nextCondLst>
            </p:seq>
            <p:audio>
              <p:cMediaNode vol="80000">
                <p:cTn id="43" fill="hold" display="0">
                  <p:stCondLst>
                    <p:cond delay="indefinite"/>
                  </p:stCondLst>
                  <p:endCondLst>
                    <p:cond evt="onStopAudio" delay="0">
                      <p:tgtEl>
                        <p:sldTgt/>
                      </p:tgtEl>
                    </p:cond>
                  </p:endCondLst>
                </p:cTn>
                <p:tgtEl>
                  <p:spTgt spid="21"/>
                </p:tgtEl>
              </p:cMediaNode>
            </p:audio>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399" fill="hold"/>
                                        <p:tgtEl>
                                          <p:spTgt spid="21"/>
                                        </p:tgtEl>
                                      </p:cBhvr>
                                    </p:cmd>
                                  </p:childTnLst>
                                </p:cTn>
                              </p:par>
                            </p:childTnLst>
                          </p:cTn>
                        </p:par>
                      </p:childTnLst>
                    </p:cTn>
                  </p:par>
                </p:childTnLst>
              </p:cTn>
              <p:nextCondLst>
                <p:cond evt="onClick" delay="0">
                  <p:tgtEl>
                    <p:spTgt spid="19"/>
                  </p:tgtEl>
                </p:cond>
              </p:nextCondLst>
            </p:seq>
            <p:audio>
              <p:cMediaNode vol="80000">
                <p:cTn id="49" fill="hold" display="0">
                  <p:stCondLst>
                    <p:cond delay="indefinite"/>
                  </p:stCondLst>
                  <p:endCondLst>
                    <p:cond evt="onStopAudio" delay="0">
                      <p:tgtEl>
                        <p:sldTgt/>
                      </p:tgtEl>
                    </p:cond>
                  </p:endCondLst>
                </p:cTn>
                <p:tgtEl>
                  <p:spTgt spid="24"/>
                </p:tgtEl>
              </p:cMediaNode>
            </p:audio>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504" fill="hold"/>
                                        <p:tgtEl>
                                          <p:spTgt spid="24"/>
                                        </p:tgtEl>
                                      </p:cBhvr>
                                    </p:cmd>
                                  </p:childTnLst>
                                </p:cTn>
                              </p:par>
                            </p:childTnLst>
                          </p:cTn>
                        </p:par>
                      </p:childTnLst>
                    </p:cTn>
                  </p:par>
                </p:childTnLst>
              </p:cTn>
              <p:nextCondLst>
                <p:cond evt="onClick" delay="0">
                  <p:tgtEl>
                    <p:spTgt spid="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2532B-79B4-47C1-8A6F-463A23F23669}"/>
              </a:ext>
            </a:extLst>
          </p:cNvPr>
          <p:cNvPicPr>
            <a:picLocks noChangeAspect="1"/>
          </p:cNvPicPr>
          <p:nvPr/>
        </p:nvPicPr>
        <p:blipFill>
          <a:blip r:embed="rId2"/>
          <a:stretch>
            <a:fillRect/>
          </a:stretch>
        </p:blipFill>
        <p:spPr>
          <a:xfrm>
            <a:off x="2158583" y="1514602"/>
            <a:ext cx="9252635" cy="4848127"/>
          </a:xfrm>
          <a:prstGeom prst="rect">
            <a:avLst/>
          </a:prstGeom>
        </p:spPr>
      </p:pic>
      <p:sp>
        <p:nvSpPr>
          <p:cNvPr id="3" name="Rectangle 2">
            <a:extLst>
              <a:ext uri="{FF2B5EF4-FFF2-40B4-BE49-F238E27FC236}">
                <a16:creationId xmlns:a16="http://schemas.microsoft.com/office/drawing/2014/main" id="{CE316BD0-0664-4372-BE17-61ACF67AFF68}"/>
              </a:ext>
            </a:extLst>
          </p:cNvPr>
          <p:cNvSpPr/>
          <p:nvPr/>
        </p:nvSpPr>
        <p:spPr>
          <a:xfrm>
            <a:off x="371726" y="495271"/>
            <a:ext cx="10915867" cy="794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Teamwork: Take turns to come to the board, unscramble the words with correct pictures.   </a:t>
            </a:r>
          </a:p>
        </p:txBody>
      </p:sp>
      <p:sp>
        <p:nvSpPr>
          <p:cNvPr id="4" name="Rectangle 3">
            <a:extLst>
              <a:ext uri="{FF2B5EF4-FFF2-40B4-BE49-F238E27FC236}">
                <a16:creationId xmlns:a16="http://schemas.microsoft.com/office/drawing/2014/main" id="{56EFEC8F-BC7D-4C89-B3FE-5042B8ED7D9F}"/>
              </a:ext>
            </a:extLst>
          </p:cNvPr>
          <p:cNvSpPr/>
          <p:nvPr/>
        </p:nvSpPr>
        <p:spPr>
          <a:xfrm>
            <a:off x="371726" y="1623258"/>
            <a:ext cx="1573823" cy="703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28</a:t>
            </a:r>
          </a:p>
        </p:txBody>
      </p:sp>
    </p:spTree>
    <p:extLst>
      <p:ext uri="{BB962C8B-B14F-4D97-AF65-F5344CB8AC3E}">
        <p14:creationId xmlns:p14="http://schemas.microsoft.com/office/powerpoint/2010/main" val="4176490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3A86C-8F7C-4125-AAF8-97201461736B}"/>
              </a:ext>
            </a:extLst>
          </p:cNvPr>
          <p:cNvPicPr>
            <a:picLocks noChangeAspect="1"/>
          </p:cNvPicPr>
          <p:nvPr/>
        </p:nvPicPr>
        <p:blipFill>
          <a:blip r:embed="rId2"/>
          <a:stretch>
            <a:fillRect/>
          </a:stretch>
        </p:blipFill>
        <p:spPr>
          <a:xfrm>
            <a:off x="170483" y="593710"/>
            <a:ext cx="11141970" cy="5838087"/>
          </a:xfrm>
          <a:prstGeom prst="rect">
            <a:avLst/>
          </a:prstGeom>
        </p:spPr>
      </p:pic>
      <p:sp>
        <p:nvSpPr>
          <p:cNvPr id="3" name="Rectangle 2">
            <a:extLst>
              <a:ext uri="{FF2B5EF4-FFF2-40B4-BE49-F238E27FC236}">
                <a16:creationId xmlns:a16="http://schemas.microsoft.com/office/drawing/2014/main" id="{E85C63C4-8DE0-4247-AFB2-F109D5405D87}"/>
              </a:ext>
            </a:extLst>
          </p:cNvPr>
          <p:cNvSpPr/>
          <p:nvPr/>
        </p:nvSpPr>
        <p:spPr>
          <a:xfrm>
            <a:off x="5253925" y="3037668"/>
            <a:ext cx="1673817" cy="557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bunch</a:t>
            </a:r>
          </a:p>
        </p:txBody>
      </p:sp>
      <p:sp>
        <p:nvSpPr>
          <p:cNvPr id="4" name="Rectangle 3">
            <a:extLst>
              <a:ext uri="{FF2B5EF4-FFF2-40B4-BE49-F238E27FC236}">
                <a16:creationId xmlns:a16="http://schemas.microsoft.com/office/drawing/2014/main" id="{80C7C2C8-DFCD-489E-B00A-6C4D3795E6FB}"/>
              </a:ext>
            </a:extLst>
          </p:cNvPr>
          <p:cNvSpPr/>
          <p:nvPr/>
        </p:nvSpPr>
        <p:spPr>
          <a:xfrm>
            <a:off x="7330698" y="2882685"/>
            <a:ext cx="1673817" cy="546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carton</a:t>
            </a:r>
          </a:p>
        </p:txBody>
      </p:sp>
      <p:sp>
        <p:nvSpPr>
          <p:cNvPr id="5" name="Rectangle 4">
            <a:extLst>
              <a:ext uri="{FF2B5EF4-FFF2-40B4-BE49-F238E27FC236}">
                <a16:creationId xmlns:a16="http://schemas.microsoft.com/office/drawing/2014/main" id="{B2DE6EC1-130F-439D-9A34-82C9E3778358}"/>
              </a:ext>
            </a:extLst>
          </p:cNvPr>
          <p:cNvSpPr/>
          <p:nvPr/>
        </p:nvSpPr>
        <p:spPr>
          <a:xfrm>
            <a:off x="9422969" y="2882685"/>
            <a:ext cx="1487838" cy="557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box</a:t>
            </a:r>
          </a:p>
        </p:txBody>
      </p:sp>
      <p:sp>
        <p:nvSpPr>
          <p:cNvPr id="6" name="Rectangle 5">
            <a:extLst>
              <a:ext uri="{FF2B5EF4-FFF2-40B4-BE49-F238E27FC236}">
                <a16:creationId xmlns:a16="http://schemas.microsoft.com/office/drawing/2014/main" id="{B287A06D-EE3B-46DF-8404-3024707F88F6}"/>
              </a:ext>
            </a:extLst>
          </p:cNvPr>
          <p:cNvSpPr/>
          <p:nvPr/>
        </p:nvSpPr>
        <p:spPr>
          <a:xfrm>
            <a:off x="3750590" y="5715900"/>
            <a:ext cx="1673817" cy="421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can</a:t>
            </a:r>
          </a:p>
        </p:txBody>
      </p:sp>
      <p:sp>
        <p:nvSpPr>
          <p:cNvPr id="7" name="Rectangle 6">
            <a:extLst>
              <a:ext uri="{FF2B5EF4-FFF2-40B4-BE49-F238E27FC236}">
                <a16:creationId xmlns:a16="http://schemas.microsoft.com/office/drawing/2014/main" id="{0AC8E960-741B-40C7-B800-AB97093FF7E7}"/>
              </a:ext>
            </a:extLst>
          </p:cNvPr>
          <p:cNvSpPr/>
          <p:nvPr/>
        </p:nvSpPr>
        <p:spPr>
          <a:xfrm>
            <a:off x="5857704" y="5618136"/>
            <a:ext cx="1673817" cy="421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stick</a:t>
            </a:r>
          </a:p>
        </p:txBody>
      </p:sp>
      <p:sp>
        <p:nvSpPr>
          <p:cNvPr id="8" name="Rectangle 7">
            <a:extLst>
              <a:ext uri="{FF2B5EF4-FFF2-40B4-BE49-F238E27FC236}">
                <a16:creationId xmlns:a16="http://schemas.microsoft.com/office/drawing/2014/main" id="{AA9B03B0-8630-4020-88FA-9B8526FFD42A}"/>
              </a:ext>
            </a:extLst>
          </p:cNvPr>
          <p:cNvSpPr/>
          <p:nvPr/>
        </p:nvSpPr>
        <p:spPr>
          <a:xfrm>
            <a:off x="8167605" y="5518884"/>
            <a:ext cx="1673817" cy="421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bottle</a:t>
            </a:r>
          </a:p>
        </p:txBody>
      </p:sp>
    </p:spTree>
    <p:extLst>
      <p:ext uri="{BB962C8B-B14F-4D97-AF65-F5344CB8AC3E}">
        <p14:creationId xmlns:p14="http://schemas.microsoft.com/office/powerpoint/2010/main" val="222793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1D079-B425-44C1-BE20-62B903F26FBE}"/>
              </a:ext>
            </a:extLst>
          </p:cNvPr>
          <p:cNvPicPr>
            <a:picLocks noChangeAspect="1"/>
          </p:cNvPicPr>
          <p:nvPr/>
        </p:nvPicPr>
        <p:blipFill>
          <a:blip r:embed="rId2"/>
          <a:stretch>
            <a:fillRect/>
          </a:stretch>
        </p:blipFill>
        <p:spPr>
          <a:xfrm>
            <a:off x="3252822" y="1277525"/>
            <a:ext cx="7335274" cy="5010849"/>
          </a:xfrm>
          <a:prstGeom prst="rect">
            <a:avLst/>
          </a:prstGeom>
        </p:spPr>
      </p:pic>
      <p:sp>
        <p:nvSpPr>
          <p:cNvPr id="3" name="Rectangle 2">
            <a:extLst>
              <a:ext uri="{FF2B5EF4-FFF2-40B4-BE49-F238E27FC236}">
                <a16:creationId xmlns:a16="http://schemas.microsoft.com/office/drawing/2014/main" id="{0D0984AA-F4D8-4508-AC12-953E0811780E}"/>
              </a:ext>
            </a:extLst>
          </p:cNvPr>
          <p:cNvSpPr/>
          <p:nvPr/>
        </p:nvSpPr>
        <p:spPr>
          <a:xfrm>
            <a:off x="806441" y="1533317"/>
            <a:ext cx="1573823" cy="703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28</a:t>
            </a:r>
          </a:p>
        </p:txBody>
      </p:sp>
      <p:sp>
        <p:nvSpPr>
          <p:cNvPr id="4" name="Rectangle 3">
            <a:extLst>
              <a:ext uri="{FF2B5EF4-FFF2-40B4-BE49-F238E27FC236}">
                <a16:creationId xmlns:a16="http://schemas.microsoft.com/office/drawing/2014/main" id="{312CB83D-0D3C-4B11-81D1-DA8C462B84D1}"/>
              </a:ext>
            </a:extLst>
          </p:cNvPr>
          <p:cNvSpPr/>
          <p:nvPr/>
        </p:nvSpPr>
        <p:spPr>
          <a:xfrm>
            <a:off x="914400" y="569626"/>
            <a:ext cx="10123401" cy="818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Try the word search with the words given. </a:t>
            </a:r>
          </a:p>
        </p:txBody>
      </p:sp>
      <p:sp>
        <p:nvSpPr>
          <p:cNvPr id="5" name="Flowchart: Off-page Connector 4">
            <a:extLst>
              <a:ext uri="{FF2B5EF4-FFF2-40B4-BE49-F238E27FC236}">
                <a16:creationId xmlns:a16="http://schemas.microsoft.com/office/drawing/2014/main" id="{D636076A-FF7B-4082-A454-E62359BB7FAD}"/>
              </a:ext>
            </a:extLst>
          </p:cNvPr>
          <p:cNvSpPr/>
          <p:nvPr/>
        </p:nvSpPr>
        <p:spPr>
          <a:xfrm>
            <a:off x="806442" y="2473377"/>
            <a:ext cx="1816838" cy="3807502"/>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rPr>
              <a:t>BOX</a:t>
            </a:r>
          </a:p>
          <a:p>
            <a:pPr algn="ctr"/>
            <a:r>
              <a:rPr lang="en-US" sz="2800" dirty="0">
                <a:solidFill>
                  <a:schemeClr val="accent1"/>
                </a:solidFill>
              </a:rPr>
              <a:t>BAG</a:t>
            </a:r>
          </a:p>
          <a:p>
            <a:pPr algn="ctr"/>
            <a:r>
              <a:rPr lang="en-US" sz="2800" dirty="0">
                <a:solidFill>
                  <a:schemeClr val="accent1"/>
                </a:solidFill>
              </a:rPr>
              <a:t>BUNCH</a:t>
            </a:r>
          </a:p>
          <a:p>
            <a:pPr algn="ctr"/>
            <a:r>
              <a:rPr lang="en-US" sz="2800" dirty="0">
                <a:solidFill>
                  <a:schemeClr val="accent1"/>
                </a:solidFill>
              </a:rPr>
              <a:t>STICK</a:t>
            </a:r>
          </a:p>
          <a:p>
            <a:pPr algn="ctr"/>
            <a:r>
              <a:rPr lang="en-US" sz="2800" dirty="0">
                <a:solidFill>
                  <a:schemeClr val="accent1"/>
                </a:solidFill>
              </a:rPr>
              <a:t>CAN</a:t>
            </a:r>
          </a:p>
          <a:p>
            <a:pPr algn="ctr"/>
            <a:r>
              <a:rPr lang="en-US" sz="2800" dirty="0">
                <a:solidFill>
                  <a:schemeClr val="accent1"/>
                </a:solidFill>
              </a:rPr>
              <a:t>BOTTLE</a:t>
            </a:r>
          </a:p>
          <a:p>
            <a:pPr algn="ctr"/>
            <a:r>
              <a:rPr lang="en-US" sz="2800" dirty="0">
                <a:solidFill>
                  <a:schemeClr val="accent1"/>
                </a:solidFill>
              </a:rPr>
              <a:t>CARTON</a:t>
            </a:r>
          </a:p>
        </p:txBody>
      </p:sp>
    </p:spTree>
    <p:extLst>
      <p:ext uri="{BB962C8B-B14F-4D97-AF65-F5344CB8AC3E}">
        <p14:creationId xmlns:p14="http://schemas.microsoft.com/office/powerpoint/2010/main" val="373196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86D74-FBF6-4D61-89EB-80AC58FF4286}"/>
              </a:ext>
            </a:extLst>
          </p:cNvPr>
          <p:cNvPicPr>
            <a:picLocks noChangeAspect="1"/>
          </p:cNvPicPr>
          <p:nvPr/>
        </p:nvPicPr>
        <p:blipFill>
          <a:blip r:embed="rId2"/>
          <a:stretch>
            <a:fillRect/>
          </a:stretch>
        </p:blipFill>
        <p:spPr>
          <a:xfrm>
            <a:off x="926261" y="1054841"/>
            <a:ext cx="7893306" cy="5405920"/>
          </a:xfrm>
          <a:prstGeom prst="rect">
            <a:avLst/>
          </a:prstGeom>
        </p:spPr>
      </p:pic>
      <p:sp>
        <p:nvSpPr>
          <p:cNvPr id="3" name="Rectangle 2">
            <a:extLst>
              <a:ext uri="{FF2B5EF4-FFF2-40B4-BE49-F238E27FC236}">
                <a16:creationId xmlns:a16="http://schemas.microsoft.com/office/drawing/2014/main" id="{B9A39274-043E-49A6-BAF6-CD18E416E22C}"/>
              </a:ext>
            </a:extLst>
          </p:cNvPr>
          <p:cNvSpPr/>
          <p:nvPr/>
        </p:nvSpPr>
        <p:spPr>
          <a:xfrm>
            <a:off x="2398427" y="290343"/>
            <a:ext cx="386746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solidFill>
              </a:rPr>
              <a:t>Answer</a:t>
            </a:r>
          </a:p>
        </p:txBody>
      </p:sp>
    </p:spTree>
    <p:extLst>
      <p:ext uri="{BB962C8B-B14F-4D97-AF65-F5344CB8AC3E}">
        <p14:creationId xmlns:p14="http://schemas.microsoft.com/office/powerpoint/2010/main" val="229810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386" y="1924022"/>
            <a:ext cx="2359598" cy="1504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C319F8-5CBC-4D92-8992-E89DB7131398}"/>
              </a:ext>
            </a:extLst>
          </p:cNvPr>
          <p:cNvPicPr>
            <a:picLocks noChangeAspect="1"/>
          </p:cNvPicPr>
          <p:nvPr/>
        </p:nvPicPr>
        <p:blipFill>
          <a:blip r:embed="rId3"/>
          <a:stretch>
            <a:fillRect/>
          </a:stretch>
        </p:blipFill>
        <p:spPr>
          <a:xfrm>
            <a:off x="423325" y="1119537"/>
            <a:ext cx="10820319" cy="804485"/>
          </a:xfrm>
          <a:prstGeom prst="rect">
            <a:avLst/>
          </a:prstGeom>
        </p:spPr>
      </p:pic>
      <p:pic>
        <p:nvPicPr>
          <p:cNvPr id="3" name="Picture 2">
            <a:extLst>
              <a:ext uri="{FF2B5EF4-FFF2-40B4-BE49-F238E27FC236}">
                <a16:creationId xmlns:a16="http://schemas.microsoft.com/office/drawing/2014/main" id="{BAA4DFCE-3C74-45D9-8BCF-230D6576763F}"/>
              </a:ext>
            </a:extLst>
          </p:cNvPr>
          <p:cNvPicPr>
            <a:picLocks noChangeAspect="1"/>
          </p:cNvPicPr>
          <p:nvPr/>
        </p:nvPicPr>
        <p:blipFill>
          <a:blip r:embed="rId4"/>
          <a:stretch>
            <a:fillRect/>
          </a:stretch>
        </p:blipFill>
        <p:spPr>
          <a:xfrm>
            <a:off x="3801256" y="2038959"/>
            <a:ext cx="6437026" cy="4363474"/>
          </a:xfrm>
          <a:prstGeom prst="rect">
            <a:avLst/>
          </a:prstGeom>
        </p:spPr>
      </p:pic>
    </p:spTree>
    <p:extLst>
      <p:ext uri="{BB962C8B-B14F-4D97-AF65-F5344CB8AC3E}">
        <p14:creationId xmlns:p14="http://schemas.microsoft.com/office/powerpoint/2010/main" val="166623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pic>
        <p:nvPicPr>
          <p:cNvPr id="7" name="Picture 6">
            <a:extLst>
              <a:ext uri="{FF2B5EF4-FFF2-40B4-BE49-F238E27FC236}">
                <a16:creationId xmlns:a16="http://schemas.microsoft.com/office/drawing/2014/main" id="{BBF98327-FAE8-4693-8DF9-5A051E8074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2148" y="1123460"/>
            <a:ext cx="4053756" cy="826527"/>
          </a:xfrm>
          <a:prstGeom prst="rect">
            <a:avLst/>
          </a:prstGeom>
        </p:spPr>
      </p:pic>
      <p:pic>
        <p:nvPicPr>
          <p:cNvPr id="8" name="Picture 7">
            <a:extLst>
              <a:ext uri="{FF2B5EF4-FFF2-40B4-BE49-F238E27FC236}">
                <a16:creationId xmlns:a16="http://schemas.microsoft.com/office/drawing/2014/main" id="{5B59926D-1620-447B-A7FD-F2F9C360B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3913" y="391885"/>
            <a:ext cx="8768726" cy="5994886"/>
          </a:xfrm>
          <a:prstGeom prst="rect">
            <a:avLst/>
          </a:prstGeom>
        </p:spPr>
      </p:pic>
      <p:sp>
        <p:nvSpPr>
          <p:cNvPr id="9" name="Oval Callout 3">
            <a:extLst>
              <a:ext uri="{FF2B5EF4-FFF2-40B4-BE49-F238E27FC236}">
                <a16:creationId xmlns:a16="http://schemas.microsoft.com/office/drawing/2014/main" id="{1837EB38-7AE6-4340-848E-733A6501BE9F}"/>
              </a:ext>
            </a:extLst>
          </p:cNvPr>
          <p:cNvSpPr/>
          <p:nvPr/>
        </p:nvSpPr>
        <p:spPr>
          <a:xfrm>
            <a:off x="4646256" y="6273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spTree>
    <p:extLst>
      <p:ext uri="{BB962C8B-B14F-4D97-AF65-F5344CB8AC3E}">
        <p14:creationId xmlns:p14="http://schemas.microsoft.com/office/powerpoint/2010/main" val="274060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sp>
        <p:nvSpPr>
          <p:cNvPr id="12" name="Oval Callout 3">
            <a:extLst>
              <a:ext uri="{FF2B5EF4-FFF2-40B4-BE49-F238E27FC236}">
                <a16:creationId xmlns:a16="http://schemas.microsoft.com/office/drawing/2014/main" id="{5C2B9DA9-686C-40CF-9778-55619BE47064}"/>
              </a:ext>
            </a:extLst>
          </p:cNvPr>
          <p:cNvSpPr/>
          <p:nvPr/>
        </p:nvSpPr>
        <p:spPr>
          <a:xfrm>
            <a:off x="697913" y="2040822"/>
            <a:ext cx="5537995" cy="4414480"/>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200" dirty="0">
                <a:solidFill>
                  <a:schemeClr val="accent1"/>
                </a:solidFill>
              </a:rPr>
              <a:t>Pete,  his mom</a:t>
            </a:r>
          </a:p>
          <a:p>
            <a:pPr algn="ctr"/>
            <a:r>
              <a:rPr lang="en-US" sz="2200" dirty="0">
                <a:solidFill>
                  <a:schemeClr val="accent1"/>
                </a:solidFill>
              </a:rPr>
              <a:t>went shopping</a:t>
            </a:r>
          </a:p>
          <a:p>
            <a:pPr algn="ctr"/>
            <a:r>
              <a:rPr lang="en-US" sz="2200" dirty="0">
                <a:solidFill>
                  <a:schemeClr val="accent1"/>
                </a:solidFill>
              </a:rPr>
              <a:t>groceries</a:t>
            </a:r>
          </a:p>
          <a:p>
            <a:pPr algn="ctr"/>
            <a:r>
              <a:rPr lang="en-US" sz="2200" dirty="0">
                <a:solidFill>
                  <a:schemeClr val="accent1"/>
                </a:solidFill>
              </a:rPr>
              <a:t>carton of eggs, onions</a:t>
            </a:r>
          </a:p>
          <a:p>
            <a:pPr algn="ctr"/>
            <a:r>
              <a:rPr lang="en-US" sz="2200" dirty="0">
                <a:solidFill>
                  <a:schemeClr val="accent1"/>
                </a:solidFill>
              </a:rPr>
              <a:t>helped mom to put eggs in the fridge</a:t>
            </a:r>
          </a:p>
          <a:p>
            <a:pPr algn="ctr"/>
            <a:r>
              <a:rPr lang="en-US" sz="2200" dirty="0">
                <a:solidFill>
                  <a:schemeClr val="accent1"/>
                </a:solidFill>
              </a:rPr>
              <a:t>a bag of chips, bunch of bananas</a:t>
            </a:r>
          </a:p>
          <a:p>
            <a:pPr algn="ctr"/>
            <a:r>
              <a:rPr lang="en-US" sz="2200" dirty="0">
                <a:solidFill>
                  <a:schemeClr val="accent1"/>
                </a:solidFill>
              </a:rPr>
              <a:t>put chips into the top cupboard</a:t>
            </a:r>
          </a:p>
          <a:p>
            <a:pPr algn="ctr"/>
            <a:r>
              <a:rPr lang="en-US" sz="2200" dirty="0">
                <a:solidFill>
                  <a:schemeClr val="accent1"/>
                </a:solidFill>
              </a:rPr>
              <a:t>helped mom cook dinner</a:t>
            </a:r>
          </a:p>
        </p:txBody>
      </p:sp>
      <p:sp>
        <p:nvSpPr>
          <p:cNvPr id="4" name="Rectangle 3">
            <a:extLst>
              <a:ext uri="{FF2B5EF4-FFF2-40B4-BE49-F238E27FC236}">
                <a16:creationId xmlns:a16="http://schemas.microsoft.com/office/drawing/2014/main" id="{17E376A5-D8CE-4417-AEB5-FA4E7B01F978}"/>
              </a:ext>
            </a:extLst>
          </p:cNvPr>
          <p:cNvSpPr/>
          <p:nvPr/>
        </p:nvSpPr>
        <p:spPr>
          <a:xfrm>
            <a:off x="205274" y="864805"/>
            <a:ext cx="11412103" cy="742013"/>
          </a:xfrm>
          <a:prstGeom prst="rect">
            <a:avLst/>
          </a:prstGeom>
          <a:noFill/>
          <a:ln>
            <a:gradFill flip="none" rotWithShape="1">
              <a:gsLst>
                <a:gs pos="35372">
                  <a:srgbClr val="D5E1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1"/>
                </a:solidFill>
              </a:rPr>
              <a:t>Look at these words and phrases and try to guess what they are about.</a:t>
            </a:r>
          </a:p>
        </p:txBody>
      </p:sp>
      <p:sp>
        <p:nvSpPr>
          <p:cNvPr id="5" name="Flowchart: Terminator 4">
            <a:extLst>
              <a:ext uri="{FF2B5EF4-FFF2-40B4-BE49-F238E27FC236}">
                <a16:creationId xmlns:a16="http://schemas.microsoft.com/office/drawing/2014/main" id="{40CC915C-B13C-432A-8B54-539D9C998316}"/>
              </a:ext>
            </a:extLst>
          </p:cNvPr>
          <p:cNvSpPr/>
          <p:nvPr/>
        </p:nvSpPr>
        <p:spPr>
          <a:xfrm>
            <a:off x="6898431" y="1999235"/>
            <a:ext cx="4718946" cy="4366861"/>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rPr>
              <a:t>Who are involved?</a:t>
            </a:r>
          </a:p>
          <a:p>
            <a:pPr algn="ctr"/>
            <a:r>
              <a:rPr lang="en-US" sz="2400" dirty="0">
                <a:solidFill>
                  <a:srgbClr val="FF0000"/>
                </a:solidFill>
              </a:rPr>
              <a:t>Pete &amp; his mom</a:t>
            </a:r>
          </a:p>
          <a:p>
            <a:pPr algn="ctr"/>
            <a:r>
              <a:rPr lang="en-US" sz="2400" dirty="0">
                <a:solidFill>
                  <a:schemeClr val="accent1"/>
                </a:solidFill>
              </a:rPr>
              <a:t>What did his mom do?</a:t>
            </a:r>
          </a:p>
          <a:p>
            <a:pPr algn="ctr"/>
            <a:r>
              <a:rPr lang="en-US" sz="2400" dirty="0">
                <a:solidFill>
                  <a:srgbClr val="FF0000"/>
                </a:solidFill>
              </a:rPr>
              <a:t>She went shopping to buy groceries</a:t>
            </a:r>
          </a:p>
          <a:p>
            <a:pPr algn="ctr"/>
            <a:r>
              <a:rPr lang="en-US" sz="2400" dirty="0">
                <a:solidFill>
                  <a:schemeClr val="accent1"/>
                </a:solidFill>
              </a:rPr>
              <a:t>What did Pete do?</a:t>
            </a:r>
          </a:p>
          <a:p>
            <a:pPr algn="ctr"/>
            <a:r>
              <a:rPr lang="en-US" sz="2400" dirty="0">
                <a:solidFill>
                  <a:srgbClr val="FF0000"/>
                </a:solidFill>
              </a:rPr>
              <a:t>He helped his mom to put things into the fridge and cook dinner</a:t>
            </a:r>
            <a:endParaRPr lang="en-US" sz="2400" dirty="0"/>
          </a:p>
        </p:txBody>
      </p:sp>
    </p:spTree>
    <p:extLst>
      <p:ext uri="{BB962C8B-B14F-4D97-AF65-F5344CB8AC3E}">
        <p14:creationId xmlns:p14="http://schemas.microsoft.com/office/powerpoint/2010/main" val="2484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wipe(down)">
                                      <p:cBhvr>
                                        <p:cTn id="39" dur="500"/>
                                        <p:tgtEl>
                                          <p:spTgt spid="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wipe(down)">
                                      <p:cBhvr>
                                        <p:cTn id="44" dur="500"/>
                                        <p:tgtEl>
                                          <p:spTgt spid="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wipe(down)">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wipe(down)">
                                      <p:cBhvr>
                                        <p:cTn id="54" dur="500"/>
                                        <p:tgtEl>
                                          <p:spTgt spid="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wipe(down)">
                                      <p:cBhvr>
                                        <p:cTn id="59" dur="500"/>
                                        <p:tgtEl>
                                          <p:spTgt spid="5">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5">
                                            <p:txEl>
                                              <p:pRg st="5" end="5"/>
                                            </p:txEl>
                                          </p:spTgt>
                                        </p:tgtEl>
                                        <p:attrNameLst>
                                          <p:attrName>style.visibility</p:attrName>
                                        </p:attrNameLst>
                                      </p:cBhvr>
                                      <p:to>
                                        <p:strVal val="visible"/>
                                      </p:to>
                                    </p:set>
                                    <p:animEffect transition="in" filter="wipe(down)">
                                      <p:cBhvr>
                                        <p:cTn id="6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627" y="2504165"/>
            <a:ext cx="3491928" cy="661624"/>
          </a:xfrm>
          <a:prstGeom prst="rect">
            <a:avLst/>
          </a:prstGeom>
        </p:spPr>
      </p:pic>
      <p:sp>
        <p:nvSpPr>
          <p:cNvPr id="11" name="Round Diagonal Corner Rectangle 10"/>
          <p:cNvSpPr/>
          <p:nvPr/>
        </p:nvSpPr>
        <p:spPr>
          <a:xfrm>
            <a:off x="2926791" y="4916620"/>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8" name="Picture 7">
            <a:extLst>
              <a:ext uri="{FF2B5EF4-FFF2-40B4-BE49-F238E27FC236}">
                <a16:creationId xmlns:a16="http://schemas.microsoft.com/office/drawing/2014/main" id="{25B317AE-56A1-4788-BD93-9207F0B888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11642" y="3435373"/>
            <a:ext cx="4053756" cy="826527"/>
          </a:xfrm>
          <a:prstGeom prst="rect">
            <a:avLst/>
          </a:prstGeom>
        </p:spPr>
      </p:pic>
      <p:pic>
        <p:nvPicPr>
          <p:cNvPr id="3" name="Picture 2"/>
          <p:cNvPicPr>
            <a:picLocks noChangeAspect="1"/>
          </p:cNvPicPr>
          <p:nvPr/>
        </p:nvPicPr>
        <p:blipFill>
          <a:blip r:embed="rId5"/>
          <a:stretch>
            <a:fillRect/>
          </a:stretch>
        </p:blipFill>
        <p:spPr>
          <a:xfrm>
            <a:off x="741041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C2A137-8D57-4B28-A4D2-2519721C27B4}"/>
              </a:ext>
            </a:extLst>
          </p:cNvPr>
          <p:cNvSpPr/>
          <p:nvPr/>
        </p:nvSpPr>
        <p:spPr>
          <a:xfrm>
            <a:off x="629587" y="466251"/>
            <a:ext cx="10493115" cy="116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rPr>
              <a:t>Scan the text and underline Pete and Pete’s mom activities. </a:t>
            </a:r>
          </a:p>
        </p:txBody>
      </p:sp>
      <p:sp>
        <p:nvSpPr>
          <p:cNvPr id="4" name="Rectangle 3">
            <a:extLst>
              <a:ext uri="{FF2B5EF4-FFF2-40B4-BE49-F238E27FC236}">
                <a16:creationId xmlns:a16="http://schemas.microsoft.com/office/drawing/2014/main" id="{B39C0B8E-72E9-4A7B-AFCA-9196831CAE74}"/>
              </a:ext>
            </a:extLst>
          </p:cNvPr>
          <p:cNvSpPr/>
          <p:nvPr/>
        </p:nvSpPr>
        <p:spPr>
          <a:xfrm>
            <a:off x="699541" y="1635484"/>
            <a:ext cx="10792918" cy="4047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Yesterday morning, </a:t>
            </a:r>
            <a:r>
              <a:rPr lang="en-US" sz="2800" u="sng" dirty="0">
                <a:solidFill>
                  <a:srgbClr val="FF0000"/>
                </a:solidFill>
              </a:rPr>
              <a:t>Pete’s mom went shopping to get groceries</a:t>
            </a:r>
            <a:r>
              <a:rPr lang="en-US" sz="2800" dirty="0">
                <a:solidFill>
                  <a:schemeClr val="accent1"/>
                </a:solidFill>
              </a:rPr>
              <a:t>. She </a:t>
            </a:r>
            <a:r>
              <a:rPr lang="en-US" sz="2800" u="sng" dirty="0">
                <a:solidFill>
                  <a:srgbClr val="FF0000"/>
                </a:solidFill>
              </a:rPr>
              <a:t>got a carton of eggs, a can of tomatoes, and an onion for dinner</a:t>
            </a:r>
            <a:r>
              <a:rPr lang="en-US" sz="2800" dirty="0">
                <a:solidFill>
                  <a:schemeClr val="accent1"/>
                </a:solidFill>
              </a:rPr>
              <a:t> that night. When she got home, </a:t>
            </a:r>
            <a:r>
              <a:rPr lang="en-US" sz="2800" u="sng" dirty="0">
                <a:solidFill>
                  <a:srgbClr val="FF0000"/>
                </a:solidFill>
              </a:rPr>
              <a:t>she asked her son, Pete, to help her put the groceries away</a:t>
            </a:r>
            <a:r>
              <a:rPr lang="en-US" sz="2800" dirty="0">
                <a:solidFill>
                  <a:schemeClr val="accent1"/>
                </a:solidFill>
              </a:rPr>
              <a:t>. </a:t>
            </a:r>
            <a:r>
              <a:rPr lang="en-US" sz="2800" u="sng" dirty="0">
                <a:solidFill>
                  <a:srgbClr val="FF0000"/>
                </a:solidFill>
              </a:rPr>
              <a:t>He put the eggs in the fridge and the onion in the top cupboard</a:t>
            </a:r>
            <a:r>
              <a:rPr lang="en-US" sz="2800" dirty="0">
                <a:solidFill>
                  <a:schemeClr val="accent1"/>
                </a:solidFill>
              </a:rPr>
              <a:t>. </a:t>
            </a:r>
            <a:r>
              <a:rPr lang="en-US" sz="2800" u="sng" dirty="0">
                <a:solidFill>
                  <a:srgbClr val="FF0000"/>
                </a:solidFill>
              </a:rPr>
              <a:t>He put the tomatoes in the bottom cupboard next to the sink</a:t>
            </a:r>
            <a:r>
              <a:rPr lang="en-US" sz="2800" dirty="0">
                <a:solidFill>
                  <a:schemeClr val="accent1"/>
                </a:solidFill>
              </a:rPr>
              <a:t>. Later, </a:t>
            </a:r>
            <a:r>
              <a:rPr lang="en-US" sz="2800" u="sng" dirty="0">
                <a:solidFill>
                  <a:srgbClr val="FF0000"/>
                </a:solidFill>
              </a:rPr>
              <a:t>she went to the store to get things for lunch</a:t>
            </a:r>
            <a:r>
              <a:rPr lang="en-US" sz="2800" dirty="0">
                <a:solidFill>
                  <a:schemeClr val="accent1"/>
                </a:solidFill>
              </a:rPr>
              <a:t>. </a:t>
            </a:r>
            <a:r>
              <a:rPr lang="en-US" sz="2800" u="sng" dirty="0">
                <a:solidFill>
                  <a:srgbClr val="FF0000"/>
                </a:solidFill>
              </a:rPr>
              <a:t>She got a bunch of bananas, a bag of chips, and two sandwiches</a:t>
            </a:r>
            <a:r>
              <a:rPr lang="en-US" sz="2800" dirty="0">
                <a:solidFill>
                  <a:schemeClr val="accent1"/>
                </a:solidFill>
              </a:rPr>
              <a:t>. The bananas went into the bottom cupboard, the chips into the top cupboard, and the sandwiches into the fridge. That night, </a:t>
            </a:r>
            <a:r>
              <a:rPr lang="en-US" sz="2800" u="sng" dirty="0">
                <a:solidFill>
                  <a:srgbClr val="FF0000"/>
                </a:solidFill>
              </a:rPr>
              <a:t>Pete helped his mom cook a delicious dinner.</a:t>
            </a:r>
          </a:p>
        </p:txBody>
      </p:sp>
    </p:spTree>
    <p:extLst>
      <p:ext uri="{BB962C8B-B14F-4D97-AF65-F5344CB8AC3E}">
        <p14:creationId xmlns:p14="http://schemas.microsoft.com/office/powerpoint/2010/main" val="167266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3622B2-43D8-41AB-BF87-AC59DB9B3FB2}"/>
              </a:ext>
            </a:extLst>
          </p:cNvPr>
          <p:cNvSpPr txBox="1"/>
          <p:nvPr/>
        </p:nvSpPr>
        <p:spPr>
          <a:xfrm>
            <a:off x="254832" y="51716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Oval 4">
            <a:extLst>
              <a:ext uri="{FF2B5EF4-FFF2-40B4-BE49-F238E27FC236}">
                <a16:creationId xmlns:a16="http://schemas.microsoft.com/office/drawing/2014/main" id="{7964876F-A483-4E3A-8ABF-CF93DD397A8A}"/>
              </a:ext>
            </a:extLst>
          </p:cNvPr>
          <p:cNvSpPr/>
          <p:nvPr/>
        </p:nvSpPr>
        <p:spPr>
          <a:xfrm>
            <a:off x="760520" y="3429000"/>
            <a:ext cx="464695" cy="4228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697196-E6CF-4E63-A3DF-2BDAAE1BF772}"/>
              </a:ext>
            </a:extLst>
          </p:cNvPr>
          <p:cNvSpPr txBox="1"/>
          <p:nvPr/>
        </p:nvSpPr>
        <p:spPr>
          <a:xfrm>
            <a:off x="494676" y="1489415"/>
            <a:ext cx="10987790" cy="553998"/>
          </a:xfrm>
          <a:prstGeom prst="rect">
            <a:avLst/>
          </a:prstGeom>
          <a:noFill/>
        </p:spPr>
        <p:txBody>
          <a:bodyPr wrap="square" rtlCol="0">
            <a:spAutoFit/>
          </a:bodyPr>
          <a:lstStyle/>
          <a:p>
            <a:r>
              <a:rPr lang="en-US" sz="3000" b="1" dirty="0">
                <a:solidFill>
                  <a:schemeClr val="accent1"/>
                </a:solidFill>
              </a:rPr>
              <a:t>Skim the text carefully to find out what his mom wants him to do.</a:t>
            </a:r>
          </a:p>
        </p:txBody>
      </p:sp>
      <p:sp>
        <p:nvSpPr>
          <p:cNvPr id="4" name="Rectangle 3">
            <a:extLst>
              <a:ext uri="{FF2B5EF4-FFF2-40B4-BE49-F238E27FC236}">
                <a16:creationId xmlns:a16="http://schemas.microsoft.com/office/drawing/2014/main" id="{40B03A46-F1BF-4AEE-8EF3-298035F53649}"/>
              </a:ext>
            </a:extLst>
          </p:cNvPr>
          <p:cNvSpPr/>
          <p:nvPr/>
        </p:nvSpPr>
        <p:spPr>
          <a:xfrm>
            <a:off x="467193" y="2866607"/>
            <a:ext cx="11257613" cy="1496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LcPeriod"/>
            </a:pPr>
            <a:r>
              <a:rPr lang="en-US" sz="3000" dirty="0">
                <a:solidFill>
                  <a:schemeClr val="accent1"/>
                </a:solidFill>
              </a:rPr>
              <a:t>Read the paragraph about Pete. What did his mom want him to do?</a:t>
            </a:r>
            <a:br>
              <a:rPr lang="en-US" sz="3600" dirty="0">
                <a:solidFill>
                  <a:schemeClr val="accent1"/>
                </a:solidFill>
              </a:rPr>
            </a:br>
            <a:r>
              <a:rPr lang="en-US" sz="3000" dirty="0">
                <a:solidFill>
                  <a:schemeClr val="accent1"/>
                </a:solidFill>
              </a:rPr>
              <a:t>1. buy the groceries </a:t>
            </a:r>
          </a:p>
          <a:p>
            <a:pPr>
              <a:tabLst>
                <a:tab pos="465138" algn="l"/>
              </a:tabLst>
            </a:pPr>
            <a:r>
              <a:rPr lang="en-US" sz="3000" dirty="0">
                <a:solidFill>
                  <a:schemeClr val="accent1"/>
                </a:solidFill>
              </a:rPr>
              <a:t>	2. put the groceries away </a:t>
            </a:r>
          </a:p>
          <a:p>
            <a:pPr>
              <a:tabLst>
                <a:tab pos="465138" algn="l"/>
              </a:tabLst>
            </a:pPr>
            <a:r>
              <a:rPr lang="en-US" sz="3000" dirty="0">
                <a:solidFill>
                  <a:schemeClr val="accent1"/>
                </a:solidFill>
              </a:rPr>
              <a:t>	3. make lunch and dinner </a:t>
            </a:r>
            <a:br>
              <a:rPr lang="en-US" sz="2800" dirty="0">
                <a:solidFill>
                  <a:schemeClr val="accent1"/>
                </a:solidFill>
              </a:rPr>
            </a:br>
            <a:endParaRPr lang="en-US" sz="2800" dirty="0">
              <a:solidFill>
                <a:schemeClr val="accent1"/>
              </a:solidFill>
            </a:endParaRPr>
          </a:p>
        </p:txBody>
      </p:sp>
    </p:spTree>
    <p:extLst>
      <p:ext uri="{BB962C8B-B14F-4D97-AF65-F5344CB8AC3E}">
        <p14:creationId xmlns:p14="http://schemas.microsoft.com/office/powerpoint/2010/main" val="68562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0C23C0-B910-4C51-80E9-0DECCA6E66C2}"/>
              </a:ext>
            </a:extLst>
          </p:cNvPr>
          <p:cNvSpPr/>
          <p:nvPr/>
        </p:nvSpPr>
        <p:spPr>
          <a:xfrm>
            <a:off x="309714" y="1065305"/>
            <a:ext cx="9893508" cy="79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1"/>
                </a:solidFill>
              </a:rPr>
              <a:t>Scan the text to get specific information</a:t>
            </a:r>
          </a:p>
        </p:txBody>
      </p:sp>
      <p:sp>
        <p:nvSpPr>
          <p:cNvPr id="7" name="TextBox 6">
            <a:extLst>
              <a:ext uri="{FF2B5EF4-FFF2-40B4-BE49-F238E27FC236}">
                <a16:creationId xmlns:a16="http://schemas.microsoft.com/office/drawing/2014/main" id="{2567A390-D993-4CB6-84D7-7B139CDEC06D}"/>
              </a:ext>
            </a:extLst>
          </p:cNvPr>
          <p:cNvSpPr txBox="1"/>
          <p:nvPr/>
        </p:nvSpPr>
        <p:spPr>
          <a:xfrm>
            <a:off x="809469" y="548992"/>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pic>
        <p:nvPicPr>
          <p:cNvPr id="19" name="Picture 18">
            <a:extLst>
              <a:ext uri="{FF2B5EF4-FFF2-40B4-BE49-F238E27FC236}">
                <a16:creationId xmlns:a16="http://schemas.microsoft.com/office/drawing/2014/main" id="{72410F54-C7DF-4FD4-9F11-EB2A1FD08153}"/>
              </a:ext>
            </a:extLst>
          </p:cNvPr>
          <p:cNvPicPr>
            <a:picLocks noChangeAspect="1"/>
          </p:cNvPicPr>
          <p:nvPr/>
        </p:nvPicPr>
        <p:blipFill>
          <a:blip r:embed="rId2"/>
          <a:stretch>
            <a:fillRect/>
          </a:stretch>
        </p:blipFill>
        <p:spPr>
          <a:xfrm>
            <a:off x="8237602" y="1863577"/>
            <a:ext cx="3931239" cy="2593298"/>
          </a:xfrm>
          <a:prstGeom prst="rect">
            <a:avLst/>
          </a:prstGeom>
        </p:spPr>
      </p:pic>
      <p:sp>
        <p:nvSpPr>
          <p:cNvPr id="4" name="Rectangle 3">
            <a:extLst>
              <a:ext uri="{FF2B5EF4-FFF2-40B4-BE49-F238E27FC236}">
                <a16:creationId xmlns:a16="http://schemas.microsoft.com/office/drawing/2014/main" id="{2AAAB68C-8724-4348-9E67-81E0AA427E26}"/>
              </a:ext>
            </a:extLst>
          </p:cNvPr>
          <p:cNvSpPr/>
          <p:nvPr/>
        </p:nvSpPr>
        <p:spPr>
          <a:xfrm>
            <a:off x="256341" y="2004442"/>
            <a:ext cx="8093180" cy="4524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accent1"/>
                </a:solidFill>
              </a:rPr>
              <a:t>Yesterday morning, Pete’s mom went shopping to get groceries. She got a carton of eggs, a can of tomatoes, and an onion for dinner that night. When she got home, she asked her son, Pete, to help her put the groceries away. He put the eggs in the fridge and the onion in the top cupboard. He put the tomatoes in the bottom cupboard next to the sink. Later, she went to the store to get things for lunch. She got a bunch of bananas, a bag of chips, and two sandwiches. The bananas went into the bottom cupboard, the chips into the top cupboard, and the sandwiches into the fridge. That night, Pete helped his mom cook a delicious dinner. </a:t>
            </a:r>
            <a:br>
              <a:rPr lang="en-US" sz="2400" dirty="0">
                <a:solidFill>
                  <a:schemeClr val="accent1"/>
                </a:solidFill>
              </a:rPr>
            </a:br>
            <a:endParaRPr lang="en-US" sz="2400" dirty="0">
              <a:solidFill>
                <a:schemeClr val="accent1"/>
              </a:solidFill>
            </a:endParaRPr>
          </a:p>
        </p:txBody>
      </p:sp>
      <p:sp>
        <p:nvSpPr>
          <p:cNvPr id="5" name="Oval 4">
            <a:extLst>
              <a:ext uri="{FF2B5EF4-FFF2-40B4-BE49-F238E27FC236}">
                <a16:creationId xmlns:a16="http://schemas.microsoft.com/office/drawing/2014/main" id="{78706886-2E93-465F-9691-8BB7102545F6}"/>
              </a:ext>
            </a:extLst>
          </p:cNvPr>
          <p:cNvSpPr/>
          <p:nvPr/>
        </p:nvSpPr>
        <p:spPr>
          <a:xfrm>
            <a:off x="4403109" y="3537679"/>
            <a:ext cx="1798819" cy="404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49AAACB-F8BB-45AD-9224-46C56BEB4A27}"/>
              </a:ext>
            </a:extLst>
          </p:cNvPr>
          <p:cNvCxnSpPr/>
          <p:nvPr/>
        </p:nvCxnSpPr>
        <p:spPr>
          <a:xfrm>
            <a:off x="2915585" y="3903428"/>
            <a:ext cx="764499"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1" name="Oval 10">
            <a:extLst>
              <a:ext uri="{FF2B5EF4-FFF2-40B4-BE49-F238E27FC236}">
                <a16:creationId xmlns:a16="http://schemas.microsoft.com/office/drawing/2014/main" id="{BEF1F535-C41A-41B2-9F54-6907CFE2FE45}"/>
              </a:ext>
            </a:extLst>
          </p:cNvPr>
          <p:cNvSpPr/>
          <p:nvPr/>
        </p:nvSpPr>
        <p:spPr>
          <a:xfrm>
            <a:off x="2215772" y="3942413"/>
            <a:ext cx="2368445" cy="40469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31DE15B-F310-4C1A-8A27-CE19BEEFDD13}"/>
              </a:ext>
            </a:extLst>
          </p:cNvPr>
          <p:cNvCxnSpPr>
            <a:cxnSpLocks/>
          </p:cNvCxnSpPr>
          <p:nvPr/>
        </p:nvCxnSpPr>
        <p:spPr>
          <a:xfrm>
            <a:off x="309714" y="4236619"/>
            <a:ext cx="1309223"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6" name="Straight Connector 25">
            <a:extLst>
              <a:ext uri="{FF2B5EF4-FFF2-40B4-BE49-F238E27FC236}">
                <a16:creationId xmlns:a16="http://schemas.microsoft.com/office/drawing/2014/main" id="{EA98B2D5-8FF4-48B5-8C19-BF10A661B96F}"/>
              </a:ext>
            </a:extLst>
          </p:cNvPr>
          <p:cNvCxnSpPr/>
          <p:nvPr/>
        </p:nvCxnSpPr>
        <p:spPr>
          <a:xfrm>
            <a:off x="6550702" y="4931764"/>
            <a:ext cx="1004341"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3FEC2B54-AC76-496D-BF52-01B719C893A4}"/>
              </a:ext>
            </a:extLst>
          </p:cNvPr>
          <p:cNvCxnSpPr>
            <a:cxnSpLocks/>
          </p:cNvCxnSpPr>
          <p:nvPr/>
        </p:nvCxnSpPr>
        <p:spPr>
          <a:xfrm>
            <a:off x="4946754" y="5336498"/>
            <a:ext cx="51670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8" name="Oval 37">
            <a:extLst>
              <a:ext uri="{FF2B5EF4-FFF2-40B4-BE49-F238E27FC236}">
                <a16:creationId xmlns:a16="http://schemas.microsoft.com/office/drawing/2014/main" id="{DE4C7A1D-B112-41F9-99FD-E059A7BC2C57}"/>
              </a:ext>
            </a:extLst>
          </p:cNvPr>
          <p:cNvSpPr/>
          <p:nvPr/>
        </p:nvSpPr>
        <p:spPr>
          <a:xfrm>
            <a:off x="1104525" y="3461756"/>
            <a:ext cx="757510" cy="55658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8CF46F5-DED2-497F-8B73-D897B7E728A2}"/>
              </a:ext>
            </a:extLst>
          </p:cNvPr>
          <p:cNvCxnSpPr>
            <a:cxnSpLocks/>
          </p:cNvCxnSpPr>
          <p:nvPr/>
        </p:nvCxnSpPr>
        <p:spPr>
          <a:xfrm>
            <a:off x="7430125" y="3537679"/>
            <a:ext cx="514662" cy="0"/>
          </a:xfrm>
          <a:prstGeom prst="line">
            <a:avLst/>
          </a:prstGeom>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EEFB76C-7185-4DC5-90B9-E8C1D6D6CF30}"/>
              </a:ext>
            </a:extLst>
          </p:cNvPr>
          <p:cNvCxnSpPr/>
          <p:nvPr/>
        </p:nvCxnSpPr>
        <p:spPr>
          <a:xfrm>
            <a:off x="2750236" y="5666282"/>
            <a:ext cx="1441089"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09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anim calcmode="lin" valueType="num">
                                      <p:cBhvr>
                                        <p:cTn id="82" dur="1000" fill="hold"/>
                                        <p:tgtEl>
                                          <p:spTgt spid="40"/>
                                        </p:tgtEl>
                                        <p:attrNameLst>
                                          <p:attrName>ppt_x</p:attrName>
                                        </p:attrNameLst>
                                      </p:cBhvr>
                                      <p:tavLst>
                                        <p:tav tm="0">
                                          <p:val>
                                            <p:strVal val="#ppt_x"/>
                                          </p:val>
                                        </p:tav>
                                        <p:tav tm="100000">
                                          <p:val>
                                            <p:strVal val="#ppt_x"/>
                                          </p:val>
                                        </p:tav>
                                      </p:tavLst>
                                    </p:anim>
                                    <p:anim calcmode="lin" valueType="num">
                                      <p:cBhvr>
                                        <p:cTn id="8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1000"/>
                                        <p:tgtEl>
                                          <p:spTgt spid="44"/>
                                        </p:tgtEl>
                                      </p:cBhvr>
                                    </p:animEffect>
                                    <p:anim calcmode="lin" valueType="num">
                                      <p:cBhvr>
                                        <p:cTn id="89" dur="1000" fill="hold"/>
                                        <p:tgtEl>
                                          <p:spTgt spid="44"/>
                                        </p:tgtEl>
                                        <p:attrNameLst>
                                          <p:attrName>ppt_x</p:attrName>
                                        </p:attrNameLst>
                                      </p:cBhvr>
                                      <p:tavLst>
                                        <p:tav tm="0">
                                          <p:val>
                                            <p:strVal val="#ppt_x"/>
                                          </p:val>
                                        </p:tav>
                                        <p:tav tm="100000">
                                          <p:val>
                                            <p:strVal val="#ppt_x"/>
                                          </p:val>
                                        </p:tav>
                                      </p:tavLst>
                                    </p:anim>
                                    <p:anim calcmode="lin" valueType="num">
                                      <p:cBhvr>
                                        <p:cTn id="9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C929D0-6911-49FB-A4DF-A6CE2C444E3C}"/>
              </a:ext>
            </a:extLst>
          </p:cNvPr>
          <p:cNvSpPr txBox="1"/>
          <p:nvPr/>
        </p:nvSpPr>
        <p:spPr>
          <a:xfrm>
            <a:off x="809469" y="788835"/>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Post- reading</a:t>
            </a:r>
          </a:p>
        </p:txBody>
      </p:sp>
      <p:pic>
        <p:nvPicPr>
          <p:cNvPr id="3" name="Picture 2">
            <a:extLst>
              <a:ext uri="{FF2B5EF4-FFF2-40B4-BE49-F238E27FC236}">
                <a16:creationId xmlns:a16="http://schemas.microsoft.com/office/drawing/2014/main" id="{0470C2C1-7E94-4893-AD52-607DE74E9E6F}"/>
              </a:ext>
            </a:extLst>
          </p:cNvPr>
          <p:cNvPicPr>
            <a:picLocks noChangeAspect="1"/>
          </p:cNvPicPr>
          <p:nvPr/>
        </p:nvPicPr>
        <p:blipFill>
          <a:blip r:embed="rId2"/>
          <a:stretch>
            <a:fillRect/>
          </a:stretch>
        </p:blipFill>
        <p:spPr>
          <a:xfrm>
            <a:off x="644577" y="1661247"/>
            <a:ext cx="9653665" cy="968056"/>
          </a:xfrm>
          <a:prstGeom prst="rect">
            <a:avLst/>
          </a:prstGeom>
        </p:spPr>
      </p:pic>
      <p:sp>
        <p:nvSpPr>
          <p:cNvPr id="4" name="Rectangle 3">
            <a:extLst>
              <a:ext uri="{FF2B5EF4-FFF2-40B4-BE49-F238E27FC236}">
                <a16:creationId xmlns:a16="http://schemas.microsoft.com/office/drawing/2014/main" id="{6AB07933-7310-4193-9D34-912BE0E950A8}"/>
              </a:ext>
            </a:extLst>
          </p:cNvPr>
          <p:cNvSpPr/>
          <p:nvPr/>
        </p:nvSpPr>
        <p:spPr>
          <a:xfrm>
            <a:off x="809469" y="3087974"/>
            <a:ext cx="10208302" cy="1140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A CAN OF TOMATOES</a:t>
            </a:r>
          </a:p>
          <a:p>
            <a:r>
              <a:rPr lang="en-US" sz="2800" dirty="0">
                <a:solidFill>
                  <a:srgbClr val="FF0000"/>
                </a:solidFill>
              </a:rPr>
              <a:t>A BAG OF CHIPS</a:t>
            </a:r>
          </a:p>
        </p:txBody>
      </p:sp>
    </p:spTree>
    <p:extLst>
      <p:ext uri="{BB962C8B-B14F-4D97-AF65-F5344CB8AC3E}">
        <p14:creationId xmlns:p14="http://schemas.microsoft.com/office/powerpoint/2010/main" val="23851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AEA6C-2DEC-4295-A6F4-F503AF62C49B}"/>
              </a:ext>
            </a:extLst>
          </p:cNvPr>
          <p:cNvSpPr/>
          <p:nvPr/>
        </p:nvSpPr>
        <p:spPr>
          <a:xfrm>
            <a:off x="571126" y="735671"/>
            <a:ext cx="1573823" cy="703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29</a:t>
            </a:r>
          </a:p>
        </p:txBody>
      </p:sp>
      <p:sp>
        <p:nvSpPr>
          <p:cNvPr id="10" name="Rectangle 9">
            <a:extLst>
              <a:ext uri="{FF2B5EF4-FFF2-40B4-BE49-F238E27FC236}">
                <a16:creationId xmlns:a16="http://schemas.microsoft.com/office/drawing/2014/main" id="{6FCC8B33-BD5B-4A3D-9E91-0F64F020C441}"/>
              </a:ext>
            </a:extLst>
          </p:cNvPr>
          <p:cNvSpPr/>
          <p:nvPr/>
        </p:nvSpPr>
        <p:spPr>
          <a:xfrm>
            <a:off x="6835515" y="4407108"/>
            <a:ext cx="4287187" cy="3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7DB8A63-48E3-4A51-B5D2-CADA2A94991C}"/>
              </a:ext>
            </a:extLst>
          </p:cNvPr>
          <p:cNvSpPr/>
          <p:nvPr/>
        </p:nvSpPr>
        <p:spPr>
          <a:xfrm>
            <a:off x="6835515" y="5453751"/>
            <a:ext cx="4287187" cy="369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469126-89B8-4208-8088-4A66866B11B1}"/>
              </a:ext>
            </a:extLst>
          </p:cNvPr>
          <p:cNvSpPr/>
          <p:nvPr/>
        </p:nvSpPr>
        <p:spPr>
          <a:xfrm flipV="1">
            <a:off x="7075357" y="5323668"/>
            <a:ext cx="3891763" cy="3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464946-F913-4904-B7FF-002A7779F029}"/>
              </a:ext>
            </a:extLst>
          </p:cNvPr>
          <p:cNvSpPr/>
          <p:nvPr/>
        </p:nvSpPr>
        <p:spPr>
          <a:xfrm>
            <a:off x="2428407" y="735671"/>
            <a:ext cx="9054059" cy="1093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 Read </a:t>
            </a:r>
            <a:r>
              <a:rPr lang="en-US" b="1"/>
              <a:t>J</a:t>
            </a:r>
            <a:r>
              <a:rPr lang="en-US"/>
              <a:t>ane's email to her friend and circle the correct sentence.</a:t>
            </a:r>
            <a:br>
              <a:rPr lang="en-US"/>
            </a:br>
            <a:r>
              <a:rPr lang="en-US"/>
              <a:t>1. Jane will do the cooking. 2. Jenny will do the cooking </a:t>
            </a:r>
            <a:br>
              <a:rPr lang="en-US"/>
            </a:br>
            <a:endParaRPr lang="en-US"/>
          </a:p>
        </p:txBody>
      </p:sp>
      <p:sp>
        <p:nvSpPr>
          <p:cNvPr id="5" name="Rectangle 4">
            <a:extLst>
              <a:ext uri="{FF2B5EF4-FFF2-40B4-BE49-F238E27FC236}">
                <a16:creationId xmlns:a16="http://schemas.microsoft.com/office/drawing/2014/main" id="{411D3D5D-FFE0-4D19-A9AC-0C55312E6675}"/>
              </a:ext>
            </a:extLst>
          </p:cNvPr>
          <p:cNvSpPr/>
          <p:nvPr/>
        </p:nvSpPr>
        <p:spPr>
          <a:xfrm>
            <a:off x="2174251" y="722196"/>
            <a:ext cx="9802212" cy="1214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1"/>
                </a:solidFill>
              </a:rPr>
              <a:t>Reading. </a:t>
            </a:r>
          </a:p>
          <a:p>
            <a:r>
              <a:rPr lang="en-US" sz="2800" dirty="0">
                <a:solidFill>
                  <a:schemeClr val="accent1"/>
                </a:solidFill>
              </a:rPr>
              <a:t>a. Read </a:t>
            </a:r>
            <a:r>
              <a:rPr lang="en-US" sz="2800" b="1" dirty="0">
                <a:solidFill>
                  <a:schemeClr val="accent1"/>
                </a:solidFill>
              </a:rPr>
              <a:t>J</a:t>
            </a:r>
            <a:r>
              <a:rPr lang="en-US" sz="2800" dirty="0">
                <a:solidFill>
                  <a:schemeClr val="accent1"/>
                </a:solidFill>
              </a:rPr>
              <a:t>ane's email to her friend and circle the correct sentence.</a:t>
            </a:r>
            <a:br>
              <a:rPr lang="en-US" sz="2800" dirty="0">
                <a:solidFill>
                  <a:schemeClr val="accent1"/>
                </a:solidFill>
              </a:rPr>
            </a:br>
            <a:r>
              <a:rPr lang="en-US" sz="2800" dirty="0">
                <a:solidFill>
                  <a:schemeClr val="accent1"/>
                </a:solidFill>
              </a:rPr>
              <a:t>1. Jane will do the cooking. 	2. Jenny will do the cooking </a:t>
            </a:r>
            <a:br>
              <a:rPr lang="en-US" dirty="0">
                <a:solidFill>
                  <a:schemeClr val="accent1"/>
                </a:solidFill>
              </a:rPr>
            </a:br>
            <a:endParaRPr lang="en-US" dirty="0">
              <a:solidFill>
                <a:schemeClr val="accent1"/>
              </a:solidFill>
            </a:endParaRPr>
          </a:p>
        </p:txBody>
      </p:sp>
      <p:pic>
        <p:nvPicPr>
          <p:cNvPr id="6" name="Picture 5">
            <a:extLst>
              <a:ext uri="{FF2B5EF4-FFF2-40B4-BE49-F238E27FC236}">
                <a16:creationId xmlns:a16="http://schemas.microsoft.com/office/drawing/2014/main" id="{72FA1308-769F-4C9B-9DA4-E16831F3F410}"/>
              </a:ext>
            </a:extLst>
          </p:cNvPr>
          <p:cNvPicPr>
            <a:picLocks noChangeAspect="1"/>
          </p:cNvPicPr>
          <p:nvPr/>
        </p:nvPicPr>
        <p:blipFill>
          <a:blip r:embed="rId2"/>
          <a:stretch>
            <a:fillRect/>
          </a:stretch>
        </p:blipFill>
        <p:spPr>
          <a:xfrm>
            <a:off x="1224880" y="1949874"/>
            <a:ext cx="11021963" cy="4544059"/>
          </a:xfrm>
          <a:prstGeom prst="rect">
            <a:avLst/>
          </a:prstGeom>
        </p:spPr>
      </p:pic>
      <p:cxnSp>
        <p:nvCxnSpPr>
          <p:cNvPr id="8" name="Straight Connector 7">
            <a:extLst>
              <a:ext uri="{FF2B5EF4-FFF2-40B4-BE49-F238E27FC236}">
                <a16:creationId xmlns:a16="http://schemas.microsoft.com/office/drawing/2014/main" id="{3F3F24BE-1407-441A-A11B-689D59C23283}"/>
              </a:ext>
            </a:extLst>
          </p:cNvPr>
          <p:cNvCxnSpPr/>
          <p:nvPr/>
        </p:nvCxnSpPr>
        <p:spPr>
          <a:xfrm>
            <a:off x="1558977" y="3732551"/>
            <a:ext cx="212860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3ABA6AA2-80DB-4C27-A399-F66E58057647}"/>
              </a:ext>
            </a:extLst>
          </p:cNvPr>
          <p:cNvCxnSpPr>
            <a:cxnSpLocks/>
          </p:cNvCxnSpPr>
          <p:nvPr/>
        </p:nvCxnSpPr>
        <p:spPr>
          <a:xfrm>
            <a:off x="9131508" y="3750040"/>
            <a:ext cx="104681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789EEEF6-82CF-417F-B6C8-4933746814BB}"/>
              </a:ext>
            </a:extLst>
          </p:cNvPr>
          <p:cNvCxnSpPr>
            <a:cxnSpLocks/>
          </p:cNvCxnSpPr>
          <p:nvPr/>
        </p:nvCxnSpPr>
        <p:spPr>
          <a:xfrm>
            <a:off x="2940570" y="4379626"/>
            <a:ext cx="128665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07D2BD73-5B43-421A-98F9-31AE377813A0}"/>
              </a:ext>
            </a:extLst>
          </p:cNvPr>
          <p:cNvCxnSpPr>
            <a:cxnSpLocks/>
          </p:cNvCxnSpPr>
          <p:nvPr/>
        </p:nvCxnSpPr>
        <p:spPr>
          <a:xfrm>
            <a:off x="1623934" y="4574499"/>
            <a:ext cx="150901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795EC37A-6B87-440C-8EB5-C5D621E0E9DD}"/>
              </a:ext>
            </a:extLst>
          </p:cNvPr>
          <p:cNvCxnSpPr>
            <a:cxnSpLocks/>
          </p:cNvCxnSpPr>
          <p:nvPr/>
        </p:nvCxnSpPr>
        <p:spPr>
          <a:xfrm>
            <a:off x="9551233" y="4574499"/>
            <a:ext cx="103182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BA77759A-D2C3-4EBC-90E2-4107E328CF06}"/>
              </a:ext>
            </a:extLst>
          </p:cNvPr>
          <p:cNvCxnSpPr>
            <a:cxnSpLocks/>
          </p:cNvCxnSpPr>
          <p:nvPr/>
        </p:nvCxnSpPr>
        <p:spPr>
          <a:xfrm>
            <a:off x="2355954" y="4904282"/>
            <a:ext cx="13316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85AD412B-CE6D-42D0-AC58-B956C9D4A99C}"/>
              </a:ext>
            </a:extLst>
          </p:cNvPr>
          <p:cNvCxnSpPr>
            <a:cxnSpLocks/>
          </p:cNvCxnSpPr>
          <p:nvPr/>
        </p:nvCxnSpPr>
        <p:spPr>
          <a:xfrm>
            <a:off x="7722433" y="5189095"/>
            <a:ext cx="269573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5AA8D06D-6067-42B3-B2CB-6C318277B6EB}"/>
              </a:ext>
            </a:extLst>
          </p:cNvPr>
          <p:cNvCxnSpPr>
            <a:cxnSpLocks/>
          </p:cNvCxnSpPr>
          <p:nvPr/>
        </p:nvCxnSpPr>
        <p:spPr>
          <a:xfrm>
            <a:off x="10510482" y="5189095"/>
            <a:ext cx="1181846" cy="0"/>
          </a:xfrm>
          <a:prstGeom prst="line">
            <a:avLst/>
          </a:prstGeom>
        </p:spPr>
        <p:style>
          <a:lnRef idx="3">
            <a:schemeClr val="accent2"/>
          </a:lnRef>
          <a:fillRef idx="0">
            <a:schemeClr val="accent2"/>
          </a:fillRef>
          <a:effectRef idx="2">
            <a:schemeClr val="accent2"/>
          </a:effectRef>
          <a:fontRef idx="minor">
            <a:schemeClr val="tx1"/>
          </a:fontRef>
        </p:style>
      </p:cxnSp>
      <p:sp>
        <p:nvSpPr>
          <p:cNvPr id="37" name="Oval 36">
            <a:extLst>
              <a:ext uri="{FF2B5EF4-FFF2-40B4-BE49-F238E27FC236}">
                <a16:creationId xmlns:a16="http://schemas.microsoft.com/office/drawing/2014/main" id="{65F11BC1-CBE2-413E-8ECE-46F1876B7C3D}"/>
              </a:ext>
            </a:extLst>
          </p:cNvPr>
          <p:cNvSpPr/>
          <p:nvPr/>
        </p:nvSpPr>
        <p:spPr>
          <a:xfrm>
            <a:off x="6670623" y="1439056"/>
            <a:ext cx="404734" cy="403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7ACA7-F3DE-48A9-82BE-6A55E65908C5}"/>
              </a:ext>
            </a:extLst>
          </p:cNvPr>
          <p:cNvSpPr/>
          <p:nvPr/>
        </p:nvSpPr>
        <p:spPr>
          <a:xfrm>
            <a:off x="779489" y="764498"/>
            <a:ext cx="10448144" cy="5336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F4F0A2B-270F-462C-A712-E34897454997}"/>
              </a:ext>
            </a:extLst>
          </p:cNvPr>
          <p:cNvSpPr/>
          <p:nvPr/>
        </p:nvSpPr>
        <p:spPr>
          <a:xfrm>
            <a:off x="674557" y="445957"/>
            <a:ext cx="10842885" cy="4384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1"/>
                </a:solidFill>
              </a:rPr>
              <a:t>b. Now, read and answer the questions. Underline key words and phrases. </a:t>
            </a:r>
          </a:p>
          <a:p>
            <a:r>
              <a:rPr lang="en-US" sz="3600" dirty="0"/>
              <a:t>1. How many days d</a:t>
            </a:r>
            <a:endParaRPr lang="en-US" sz="3600" dirty="0">
              <a:solidFill>
                <a:schemeClr val="accent1"/>
              </a:solidFill>
            </a:endParaRPr>
          </a:p>
          <a:p>
            <a:pPr marL="342900" indent="-342900">
              <a:buAutoNum type="arabicPeriod"/>
            </a:pPr>
            <a:r>
              <a:rPr lang="en-US" sz="3600" dirty="0">
                <a:solidFill>
                  <a:schemeClr val="accent1"/>
                </a:solidFill>
              </a:rPr>
              <a:t>How many days does Jenny have food for? </a:t>
            </a:r>
          </a:p>
          <a:p>
            <a:pPr marL="342900" indent="-342900">
              <a:buAutoNum type="arabicPeriod"/>
            </a:pPr>
            <a:r>
              <a:rPr lang="en-US" sz="3600" dirty="0">
                <a:solidFill>
                  <a:schemeClr val="accent1"/>
                </a:solidFill>
              </a:rPr>
              <a:t>Where did Jane put the spaghetti?</a:t>
            </a:r>
          </a:p>
          <a:p>
            <a:pPr marL="342900" indent="-342900">
              <a:buAutoNum type="arabicPeriod"/>
            </a:pPr>
            <a:r>
              <a:rPr lang="en-US" sz="3600" dirty="0">
                <a:solidFill>
                  <a:schemeClr val="accent1"/>
                </a:solidFill>
              </a:rPr>
              <a:t>How many cartons of milk does Jane have in her fridge?</a:t>
            </a:r>
          </a:p>
          <a:p>
            <a:pPr marL="342900" indent="-342900">
              <a:buAutoNum type="arabicPeriod"/>
            </a:pPr>
            <a:r>
              <a:rPr lang="en-US" sz="3600" dirty="0">
                <a:solidFill>
                  <a:schemeClr val="accent1"/>
                </a:solidFill>
              </a:rPr>
              <a:t> When is Jane coming back?</a:t>
            </a:r>
            <a:br>
              <a:rPr lang="en-US" sz="3600" dirty="0">
                <a:solidFill>
                  <a:schemeClr val="accent1"/>
                </a:solidFill>
              </a:rPr>
            </a:br>
            <a:endParaRPr lang="en-US" sz="3600" dirty="0">
              <a:solidFill>
                <a:schemeClr val="accent1"/>
              </a:solidFill>
            </a:endParaRPr>
          </a:p>
        </p:txBody>
      </p:sp>
      <p:cxnSp>
        <p:nvCxnSpPr>
          <p:cNvPr id="30" name="Straight Connector 29">
            <a:extLst>
              <a:ext uri="{FF2B5EF4-FFF2-40B4-BE49-F238E27FC236}">
                <a16:creationId xmlns:a16="http://schemas.microsoft.com/office/drawing/2014/main" id="{7BA6D17F-3040-4745-9891-D464E18DFED8}"/>
              </a:ext>
            </a:extLst>
          </p:cNvPr>
          <p:cNvCxnSpPr>
            <a:cxnSpLocks/>
          </p:cNvCxnSpPr>
          <p:nvPr/>
        </p:nvCxnSpPr>
        <p:spPr>
          <a:xfrm>
            <a:off x="1049311" y="2638269"/>
            <a:ext cx="286312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F81E9853-AEF6-4EE0-8F0F-EF75DACF8B3E}"/>
              </a:ext>
            </a:extLst>
          </p:cNvPr>
          <p:cNvCxnSpPr>
            <a:cxnSpLocks/>
          </p:cNvCxnSpPr>
          <p:nvPr/>
        </p:nvCxnSpPr>
        <p:spPr>
          <a:xfrm>
            <a:off x="1049311" y="3195404"/>
            <a:ext cx="118422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BC1DE2B0-4030-48AC-90BD-0A81BF391880}"/>
              </a:ext>
            </a:extLst>
          </p:cNvPr>
          <p:cNvCxnSpPr>
            <a:cxnSpLocks/>
          </p:cNvCxnSpPr>
          <p:nvPr/>
        </p:nvCxnSpPr>
        <p:spPr>
          <a:xfrm>
            <a:off x="1049311" y="3750040"/>
            <a:ext cx="48268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69495432-7530-4CAF-8244-61641F026F20}"/>
              </a:ext>
            </a:extLst>
          </p:cNvPr>
          <p:cNvCxnSpPr>
            <a:cxnSpLocks/>
          </p:cNvCxnSpPr>
          <p:nvPr/>
        </p:nvCxnSpPr>
        <p:spPr>
          <a:xfrm>
            <a:off x="1199212" y="4259705"/>
            <a:ext cx="103432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48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CF3D4-1D7D-4B00-BF0D-77451575EF9C}"/>
              </a:ext>
            </a:extLst>
          </p:cNvPr>
          <p:cNvSpPr/>
          <p:nvPr/>
        </p:nvSpPr>
        <p:spPr>
          <a:xfrm>
            <a:off x="1004341" y="554636"/>
            <a:ext cx="4332157" cy="1244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accent1"/>
                </a:solidFill>
              </a:rPr>
              <a:t>Answer</a:t>
            </a:r>
          </a:p>
        </p:txBody>
      </p:sp>
      <p:sp>
        <p:nvSpPr>
          <p:cNvPr id="3" name="Rectangle 2">
            <a:extLst>
              <a:ext uri="{FF2B5EF4-FFF2-40B4-BE49-F238E27FC236}">
                <a16:creationId xmlns:a16="http://schemas.microsoft.com/office/drawing/2014/main" id="{B310ED1A-E66F-4A60-BC1D-A64CFF9DFCF5}"/>
              </a:ext>
            </a:extLst>
          </p:cNvPr>
          <p:cNvSpPr/>
          <p:nvPr/>
        </p:nvSpPr>
        <p:spPr>
          <a:xfrm>
            <a:off x="854439" y="1798820"/>
            <a:ext cx="10333220" cy="3867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A1226F-7D54-4AC3-A3D4-9D11A16D2363}"/>
              </a:ext>
            </a:extLst>
          </p:cNvPr>
          <p:cNvSpPr/>
          <p:nvPr/>
        </p:nvSpPr>
        <p:spPr>
          <a:xfrm>
            <a:off x="854439" y="1798820"/>
            <a:ext cx="10483122" cy="4247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742950" indent="-742950">
              <a:buAutoNum type="arabicPeriod"/>
            </a:pPr>
            <a:r>
              <a:rPr lang="en-US" sz="3600" dirty="0">
                <a:solidFill>
                  <a:schemeClr val="accent1"/>
                </a:solidFill>
              </a:rPr>
              <a:t>How many days does Jenny have food for?</a:t>
            </a:r>
          </a:p>
          <a:p>
            <a:pPr>
              <a:tabLst>
                <a:tab pos="749300" algn="l"/>
              </a:tabLst>
            </a:pPr>
            <a:r>
              <a:rPr lang="en-US" sz="3600" dirty="0">
                <a:solidFill>
                  <a:schemeClr val="accent1"/>
                </a:solidFill>
              </a:rPr>
              <a:t>	</a:t>
            </a:r>
            <a:r>
              <a:rPr lang="en-US" sz="3600" dirty="0">
                <a:solidFill>
                  <a:srgbClr val="FF0000"/>
                </a:solidFill>
              </a:rPr>
              <a:t>She has food for  three days.</a:t>
            </a:r>
          </a:p>
          <a:p>
            <a:pPr>
              <a:tabLst>
                <a:tab pos="749300" algn="l"/>
              </a:tabLst>
            </a:pPr>
            <a:endParaRPr lang="en-US" sz="3600" dirty="0">
              <a:solidFill>
                <a:schemeClr val="accent1"/>
              </a:solidFill>
            </a:endParaRPr>
          </a:p>
          <a:p>
            <a:pPr>
              <a:tabLst>
                <a:tab pos="749300" algn="l"/>
              </a:tabLst>
            </a:pPr>
            <a:endParaRPr lang="en-US" sz="3600" dirty="0">
              <a:solidFill>
                <a:schemeClr val="accent1"/>
              </a:solidFill>
            </a:endParaRPr>
          </a:p>
          <a:p>
            <a:pPr>
              <a:tabLst>
                <a:tab pos="749300" algn="l"/>
              </a:tabLst>
            </a:pPr>
            <a:r>
              <a:rPr lang="en-US" sz="3600" i="1" dirty="0">
                <a:solidFill>
                  <a:schemeClr val="accent1"/>
                </a:solidFill>
              </a:rPr>
              <a:t>	I've left enough food in my apartment for the </a:t>
            </a:r>
            <a:r>
              <a:rPr lang="en-US" sz="3600" i="1" dirty="0">
                <a:solidFill>
                  <a:srgbClr val="FF0000"/>
                </a:solidFill>
              </a:rPr>
              <a:t>first 	three days </a:t>
            </a:r>
            <a:r>
              <a:rPr lang="en-US" sz="3600" i="1" dirty="0">
                <a:solidFill>
                  <a:schemeClr val="accent1"/>
                </a:solidFill>
              </a:rPr>
              <a:t>of your stay. </a:t>
            </a:r>
            <a:br>
              <a:rPr lang="en-US" sz="3600" dirty="0">
                <a:solidFill>
                  <a:schemeClr val="accent1"/>
                </a:solidFill>
              </a:rPr>
            </a:br>
            <a:endParaRPr lang="en-US" sz="3600" dirty="0">
              <a:solidFill>
                <a:schemeClr val="accent1"/>
              </a:solidFill>
            </a:endParaRPr>
          </a:p>
          <a:p>
            <a:pPr algn="ctr"/>
            <a:endParaRPr lang="en-US" dirty="0"/>
          </a:p>
        </p:txBody>
      </p:sp>
    </p:spTree>
    <p:extLst>
      <p:ext uri="{BB962C8B-B14F-4D97-AF65-F5344CB8AC3E}">
        <p14:creationId xmlns:p14="http://schemas.microsoft.com/office/powerpoint/2010/main" val="6353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77F0F-0942-45DF-AB92-3577C212BA72}"/>
              </a:ext>
            </a:extLst>
          </p:cNvPr>
          <p:cNvSpPr/>
          <p:nvPr/>
        </p:nvSpPr>
        <p:spPr>
          <a:xfrm>
            <a:off x="674557" y="974361"/>
            <a:ext cx="10568066" cy="207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2. Where did Jane put the spaghetti?</a:t>
            </a:r>
          </a:p>
          <a:p>
            <a:pPr defTabSz="465138"/>
            <a:r>
              <a:rPr lang="en-US" sz="4000" dirty="0">
                <a:solidFill>
                  <a:srgbClr val="0070C0"/>
                </a:solidFill>
              </a:rPr>
              <a:t>	</a:t>
            </a:r>
            <a:r>
              <a:rPr lang="en-US" sz="4000" dirty="0">
                <a:solidFill>
                  <a:srgbClr val="FF0000"/>
                </a:solidFill>
              </a:rPr>
              <a:t>She put the spaghetti in the top cupboard. </a:t>
            </a:r>
            <a:br>
              <a:rPr lang="en-US" sz="3600" dirty="0">
                <a:solidFill>
                  <a:srgbClr val="0070C0"/>
                </a:solidFill>
              </a:rPr>
            </a:br>
            <a:endParaRPr lang="en-US" sz="3600" dirty="0">
              <a:solidFill>
                <a:srgbClr val="0070C0"/>
              </a:solidFill>
            </a:endParaRPr>
          </a:p>
        </p:txBody>
      </p:sp>
      <p:sp>
        <p:nvSpPr>
          <p:cNvPr id="3" name="Rectangle 2">
            <a:extLst>
              <a:ext uri="{FF2B5EF4-FFF2-40B4-BE49-F238E27FC236}">
                <a16:creationId xmlns:a16="http://schemas.microsoft.com/office/drawing/2014/main" id="{A3410C4D-F16A-40CD-BB2A-FD334EF91407}"/>
              </a:ext>
            </a:extLst>
          </p:cNvPr>
          <p:cNvSpPr/>
          <p:nvPr/>
        </p:nvSpPr>
        <p:spPr>
          <a:xfrm>
            <a:off x="959371" y="3429000"/>
            <a:ext cx="8874177" cy="207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There are some cans of tomatoes in the </a:t>
            </a:r>
            <a:r>
              <a:rPr lang="en-US" sz="4000" i="1" u="sng" dirty="0">
                <a:solidFill>
                  <a:srgbClr val="FF0000"/>
                </a:solidFill>
              </a:rPr>
              <a:t>top cupboard </a:t>
            </a:r>
            <a:r>
              <a:rPr lang="en-US" sz="4000" i="1" dirty="0">
                <a:solidFill>
                  <a:srgbClr val="0070C0"/>
                </a:solidFill>
              </a:rPr>
              <a:t>next to the cooker and </a:t>
            </a:r>
            <a:r>
              <a:rPr lang="en-US" sz="4000" i="1" u="sng" dirty="0">
                <a:solidFill>
                  <a:srgbClr val="FF0000"/>
                </a:solidFill>
              </a:rPr>
              <a:t>a box</a:t>
            </a:r>
            <a:br>
              <a:rPr lang="en-US" sz="4000" i="1" u="sng" dirty="0">
                <a:solidFill>
                  <a:srgbClr val="FF0000"/>
                </a:solidFill>
              </a:rPr>
            </a:br>
            <a:r>
              <a:rPr lang="en-US" sz="4000" i="1" u="sng" dirty="0">
                <a:solidFill>
                  <a:srgbClr val="FF0000"/>
                </a:solidFill>
              </a:rPr>
              <a:t>of spaghetti</a:t>
            </a:r>
            <a:r>
              <a:rPr lang="en-US" sz="4000" i="1" dirty="0">
                <a:solidFill>
                  <a:srgbClr val="0070C0"/>
                </a:solidFill>
              </a:rPr>
              <a:t>. </a:t>
            </a:r>
            <a:br>
              <a:rPr lang="en-US" sz="4000" dirty="0">
                <a:solidFill>
                  <a:srgbClr val="0070C0"/>
                </a:solidFill>
              </a:rPr>
            </a:br>
            <a:endParaRPr lang="en-US" sz="4000" dirty="0">
              <a:solidFill>
                <a:srgbClr val="0070C0"/>
              </a:solidFill>
            </a:endParaRPr>
          </a:p>
        </p:txBody>
      </p:sp>
    </p:spTree>
    <p:extLst>
      <p:ext uri="{BB962C8B-B14F-4D97-AF65-F5344CB8AC3E}">
        <p14:creationId xmlns:p14="http://schemas.microsoft.com/office/powerpoint/2010/main" val="34935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E8D8C-CE61-4384-BDC7-B10FC8D025BC}"/>
              </a:ext>
            </a:extLst>
          </p:cNvPr>
          <p:cNvSpPr/>
          <p:nvPr/>
        </p:nvSpPr>
        <p:spPr>
          <a:xfrm>
            <a:off x="989351" y="719528"/>
            <a:ext cx="9473783" cy="218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6650BF-40DC-417C-9CE9-1B2F0E09154E}"/>
              </a:ext>
            </a:extLst>
          </p:cNvPr>
          <p:cNvSpPr/>
          <p:nvPr/>
        </p:nvSpPr>
        <p:spPr>
          <a:xfrm>
            <a:off x="989351" y="846944"/>
            <a:ext cx="9473783" cy="218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0569F-6565-4D74-B149-AFE5791B05E2}"/>
              </a:ext>
            </a:extLst>
          </p:cNvPr>
          <p:cNvSpPr/>
          <p:nvPr/>
        </p:nvSpPr>
        <p:spPr>
          <a:xfrm>
            <a:off x="659567" y="846944"/>
            <a:ext cx="10543082" cy="2465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509588" algn="l"/>
              </a:tabLst>
            </a:pPr>
            <a:r>
              <a:rPr lang="en-US" sz="4000" dirty="0">
                <a:solidFill>
                  <a:srgbClr val="0070C0"/>
                </a:solidFill>
              </a:rPr>
              <a:t>3. How many cartons of milk does Jane have in 	her fridge? </a:t>
            </a:r>
          </a:p>
          <a:p>
            <a:pPr>
              <a:tabLst>
                <a:tab pos="509588" algn="l"/>
              </a:tabLst>
            </a:pPr>
            <a:r>
              <a:rPr lang="en-US" sz="4000" dirty="0">
                <a:solidFill>
                  <a:srgbClr val="0070C0"/>
                </a:solidFill>
              </a:rPr>
              <a:t>	</a:t>
            </a:r>
            <a:r>
              <a:rPr lang="en-US" sz="4000" dirty="0">
                <a:solidFill>
                  <a:srgbClr val="FF0000"/>
                </a:solidFill>
              </a:rPr>
              <a:t>She has a carton of milk in her fridge.</a:t>
            </a:r>
            <a:br>
              <a:rPr lang="en-US" sz="4000" dirty="0">
                <a:solidFill>
                  <a:srgbClr val="FF0000"/>
                </a:solidFill>
              </a:rPr>
            </a:br>
            <a:endParaRPr lang="en-US" sz="4000" dirty="0">
              <a:solidFill>
                <a:srgbClr val="FF0000"/>
              </a:solidFill>
            </a:endParaRPr>
          </a:p>
        </p:txBody>
      </p:sp>
      <p:sp>
        <p:nvSpPr>
          <p:cNvPr id="5" name="Rectangle 4">
            <a:extLst>
              <a:ext uri="{FF2B5EF4-FFF2-40B4-BE49-F238E27FC236}">
                <a16:creationId xmlns:a16="http://schemas.microsoft.com/office/drawing/2014/main" id="{F14FFC3E-7199-4DEF-AA19-625F97F5A6BF}"/>
              </a:ext>
            </a:extLst>
          </p:cNvPr>
          <p:cNvSpPr/>
          <p:nvPr/>
        </p:nvSpPr>
        <p:spPr>
          <a:xfrm>
            <a:off x="989351" y="3035508"/>
            <a:ext cx="10213298" cy="2855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8C1C5F-9A6D-493B-A7E9-FAFDDDFFF442}"/>
              </a:ext>
            </a:extLst>
          </p:cNvPr>
          <p:cNvSpPr/>
          <p:nvPr/>
        </p:nvSpPr>
        <p:spPr>
          <a:xfrm>
            <a:off x="1229193" y="3035508"/>
            <a:ext cx="9973456" cy="3102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If you look in the fridge, you will find </a:t>
            </a:r>
            <a:r>
              <a:rPr lang="en-US" sz="4000" i="1" u="sng" dirty="0">
                <a:solidFill>
                  <a:srgbClr val="FF0000"/>
                </a:solidFill>
              </a:rPr>
              <a:t>a carton of milk</a:t>
            </a:r>
            <a:r>
              <a:rPr lang="en-US" sz="4000" i="1" dirty="0">
                <a:solidFill>
                  <a:srgbClr val="0070C0"/>
                </a:solidFill>
              </a:rPr>
              <a:t> and a whole chicken. </a:t>
            </a:r>
            <a:br>
              <a:rPr lang="en-US" sz="4000" i="1" dirty="0">
                <a:solidFill>
                  <a:srgbClr val="0070C0"/>
                </a:solidFill>
              </a:rPr>
            </a:br>
            <a:endParaRPr lang="en-US" sz="4000" i="1" dirty="0">
              <a:solidFill>
                <a:srgbClr val="0070C0"/>
              </a:solidFill>
            </a:endParaRPr>
          </a:p>
        </p:txBody>
      </p:sp>
    </p:spTree>
    <p:extLst>
      <p:ext uri="{BB962C8B-B14F-4D97-AF65-F5344CB8AC3E}">
        <p14:creationId xmlns:p14="http://schemas.microsoft.com/office/powerpoint/2010/main" val="42925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460E2-228A-49DA-A1EF-729E2A368806}"/>
              </a:ext>
            </a:extLst>
          </p:cNvPr>
          <p:cNvSpPr/>
          <p:nvPr/>
        </p:nvSpPr>
        <p:spPr>
          <a:xfrm>
            <a:off x="989351" y="734518"/>
            <a:ext cx="9803567" cy="2098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B411FC-9732-4BAD-8935-CC84D04D6E2B}"/>
              </a:ext>
            </a:extLst>
          </p:cNvPr>
          <p:cNvSpPr/>
          <p:nvPr/>
        </p:nvSpPr>
        <p:spPr>
          <a:xfrm>
            <a:off x="1214203" y="854439"/>
            <a:ext cx="9803567" cy="2098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1F0DFF-48C5-46A7-A909-D5DEF9329304}"/>
              </a:ext>
            </a:extLst>
          </p:cNvPr>
          <p:cNvSpPr/>
          <p:nvPr/>
        </p:nvSpPr>
        <p:spPr>
          <a:xfrm>
            <a:off x="884420" y="854439"/>
            <a:ext cx="9908498" cy="2098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4. When is Jane coming back?</a:t>
            </a:r>
          </a:p>
          <a:p>
            <a:pPr>
              <a:tabLst>
                <a:tab pos="509588" algn="l"/>
              </a:tabLst>
            </a:pPr>
            <a:r>
              <a:rPr lang="en-US" sz="4000" dirty="0">
                <a:solidFill>
                  <a:srgbClr val="FF0000"/>
                </a:solidFill>
              </a:rPr>
              <a:t>	She is coming back next Friday.</a:t>
            </a:r>
          </a:p>
        </p:txBody>
      </p:sp>
      <p:sp>
        <p:nvSpPr>
          <p:cNvPr id="7" name="Rectangle 6">
            <a:extLst>
              <a:ext uri="{FF2B5EF4-FFF2-40B4-BE49-F238E27FC236}">
                <a16:creationId xmlns:a16="http://schemas.microsoft.com/office/drawing/2014/main" id="{210977BC-B9F9-4AC3-BE1B-D5591516FE30}"/>
              </a:ext>
            </a:extLst>
          </p:cNvPr>
          <p:cNvSpPr/>
          <p:nvPr/>
        </p:nvSpPr>
        <p:spPr>
          <a:xfrm>
            <a:off x="989351" y="2833141"/>
            <a:ext cx="9488774" cy="3013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I will be back </a:t>
            </a:r>
            <a:r>
              <a:rPr lang="en-US" sz="4000" i="1" u="sng" dirty="0">
                <a:solidFill>
                  <a:srgbClr val="FF0000"/>
                </a:solidFill>
              </a:rPr>
              <a:t>next Friday. </a:t>
            </a:r>
            <a:br>
              <a:rPr lang="en-US" sz="4000" i="1" dirty="0">
                <a:solidFill>
                  <a:srgbClr val="0070C0"/>
                </a:solidFill>
              </a:rPr>
            </a:br>
            <a:endParaRPr lang="en-US" sz="4000" i="1" dirty="0">
              <a:solidFill>
                <a:srgbClr val="0070C0"/>
              </a:solidFill>
            </a:endParaRPr>
          </a:p>
        </p:txBody>
      </p:sp>
    </p:spTree>
    <p:extLst>
      <p:ext uri="{BB962C8B-B14F-4D97-AF65-F5344CB8AC3E}">
        <p14:creationId xmlns:p14="http://schemas.microsoft.com/office/powerpoint/2010/main" val="14380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571500" indent="-571500">
              <a:buFontTx/>
              <a:buChar char="-"/>
            </a:pPr>
            <a:r>
              <a:rPr lang="en-US" sz="3600" i="1" dirty="0">
                <a:solidFill>
                  <a:srgbClr val="0070C0"/>
                </a:solidFill>
              </a:rPr>
              <a:t>talk about containers and quantities of food and drinks.</a:t>
            </a:r>
          </a:p>
          <a:p>
            <a:pPr marL="571500" indent="-571500">
              <a:buFontTx/>
              <a:buChar char="-"/>
            </a:pPr>
            <a:r>
              <a:rPr lang="en-US" sz="3600" i="1" dirty="0">
                <a:solidFill>
                  <a:srgbClr val="0070C0"/>
                </a:solidFill>
              </a:rPr>
              <a:t>practice reading for main ideas and specific information.</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a:extLst>
              <a:ext uri="{FF2B5EF4-FFF2-40B4-BE49-F238E27FC236}">
                <a16:creationId xmlns:a16="http://schemas.microsoft.com/office/drawing/2014/main" id="{E7736044-D41A-4206-A107-9FB14861B92D}"/>
              </a:ext>
            </a:extLst>
          </p:cNvPr>
          <p:cNvPicPr>
            <a:picLocks noChangeAspect="1"/>
          </p:cNvPicPr>
          <p:nvPr/>
        </p:nvPicPr>
        <p:blipFill>
          <a:blip r:embed="rId3"/>
          <a:stretch>
            <a:fillRect/>
          </a:stretch>
        </p:blipFill>
        <p:spPr>
          <a:xfrm>
            <a:off x="2413415" y="1531542"/>
            <a:ext cx="9460303" cy="4874435"/>
          </a:xfrm>
          <a:prstGeom prst="rect">
            <a:avLst/>
          </a:prstGeom>
        </p:spPr>
      </p:pic>
    </p:spTree>
    <p:extLst>
      <p:ext uri="{BB962C8B-B14F-4D97-AF65-F5344CB8AC3E}">
        <p14:creationId xmlns:p14="http://schemas.microsoft.com/office/powerpoint/2010/main" val="351149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10547738"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Pairwork. Write 5 sentences about what you have in your fridge. Use the vocabulary of containers you learnt today. Double check your work with your friends. (7 minutes)</a:t>
            </a:r>
          </a:p>
          <a:p>
            <a:endParaRPr lang="en-US" sz="3600" i="1" dirty="0">
              <a:solidFill>
                <a:srgbClr val="0070C0"/>
              </a:solidFill>
            </a:endParaRPr>
          </a:p>
        </p:txBody>
      </p:sp>
    </p:spTree>
    <p:extLst>
      <p:ext uri="{BB962C8B-B14F-4D97-AF65-F5344CB8AC3E}">
        <p14:creationId xmlns:p14="http://schemas.microsoft.com/office/powerpoint/2010/main" val="3266177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179" y="693071"/>
            <a:ext cx="4276107" cy="923330"/>
          </a:xfrm>
          <a:prstGeom prst="rect">
            <a:avLst/>
          </a:prstGeom>
        </p:spPr>
        <p:txBody>
          <a:bodyPr wrap="none">
            <a:spAutoFit/>
          </a:bodyPr>
          <a:lstStyle/>
          <a:p>
            <a:r>
              <a:rPr lang="en-US" sz="5400" b="1" dirty="0">
                <a:solidFill>
                  <a:srgbClr val="FF0000"/>
                </a:solidFill>
              </a:rPr>
              <a:t>Today’s lesson</a:t>
            </a:r>
          </a:p>
        </p:txBody>
      </p:sp>
      <p:pic>
        <p:nvPicPr>
          <p:cNvPr id="3" name="Picture 2">
            <a:extLst>
              <a:ext uri="{FF2B5EF4-FFF2-40B4-BE49-F238E27FC236}">
                <a16:creationId xmlns:a16="http://schemas.microsoft.com/office/drawing/2014/main" id="{56BA98DE-3CE6-4E82-B533-583220495BE1}"/>
              </a:ext>
            </a:extLst>
          </p:cNvPr>
          <p:cNvPicPr>
            <a:picLocks noChangeAspect="1"/>
          </p:cNvPicPr>
          <p:nvPr/>
        </p:nvPicPr>
        <p:blipFill>
          <a:blip r:embed="rId2"/>
          <a:stretch>
            <a:fillRect/>
          </a:stretch>
        </p:blipFill>
        <p:spPr>
          <a:xfrm>
            <a:off x="6096000" y="979876"/>
            <a:ext cx="3381691" cy="5185259"/>
          </a:xfrm>
          <a:prstGeom prst="rect">
            <a:avLst/>
          </a:prstGeom>
        </p:spPr>
      </p:pic>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94498" y="1997839"/>
            <a:ext cx="1026723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pPr marL="571500" indent="-571500">
              <a:buFontTx/>
              <a:buChar char="-"/>
            </a:pPr>
            <a:r>
              <a:rPr lang="en-US" sz="3600" i="1" dirty="0">
                <a:solidFill>
                  <a:srgbClr val="0070C0"/>
                </a:solidFill>
              </a:rPr>
              <a:t>Skimming and scanning for general and specific information.</a:t>
            </a:r>
          </a:p>
          <a:p>
            <a:r>
              <a:rPr lang="en-US" sz="3600" i="1" dirty="0">
                <a:solidFill>
                  <a:srgbClr val="0070C0"/>
                </a:solidFill>
              </a:rPr>
              <a:t>Writing:</a:t>
            </a:r>
          </a:p>
          <a:p>
            <a:r>
              <a:rPr lang="en-US" sz="3600" i="1" dirty="0">
                <a:solidFill>
                  <a:srgbClr val="0070C0"/>
                </a:solidFill>
              </a:rPr>
              <a:t>-    Write about what you have in the kitchen.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51927" y="1743740"/>
            <a:ext cx="11728406"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make sentences using them. </a:t>
            </a:r>
          </a:p>
          <a:p>
            <a:pPr marL="571500" indent="-571500">
              <a:buFontTx/>
              <a:buChar char="-"/>
            </a:pPr>
            <a:r>
              <a:rPr lang="en-US" sz="3600" i="1" dirty="0">
                <a:solidFill>
                  <a:srgbClr val="0070C0"/>
                </a:solidFill>
              </a:rPr>
              <a:t>Do the Reading exercise on page 29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30.</a:t>
            </a:r>
          </a:p>
          <a:p>
            <a:pPr marL="571500" indent="-571500">
              <a:buFontTx/>
              <a:buChar char="-"/>
            </a:pPr>
            <a:r>
              <a:rPr lang="en-US" sz="3600" i="1" dirty="0">
                <a:solidFill>
                  <a:srgbClr val="0070C0"/>
                </a:solidFill>
              </a:rPr>
              <a:t>Prepare the next lesson (page 40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7" y="355460"/>
            <a:ext cx="8958016" cy="5933368"/>
          </a:xfrm>
          <a:prstGeom prst="rect">
            <a:avLst/>
          </a:prstGeom>
        </p:spPr>
      </p:pic>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55597FC4-A1EB-4B8C-B8F7-6A93B08EA6D2}"/>
              </a:ext>
            </a:extLst>
          </p:cNvPr>
          <p:cNvSpPr/>
          <p:nvPr/>
        </p:nvSpPr>
        <p:spPr>
          <a:xfrm>
            <a:off x="8480612" y="659876"/>
            <a:ext cx="3711388" cy="532453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FF0000"/>
                </a:solidFill>
              </a:rPr>
              <a:t>New words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Bag</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Bottle</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Box</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Bunch</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Can</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Carton</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Container</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Groceries</a:t>
            </a:r>
          </a:p>
          <a:p>
            <a:pPr marL="571500" indent="-571500">
              <a:buFont typeface="Wingdings" panose="05000000000000000000" pitchFamily="2" charset="2"/>
              <a:buChar char=""/>
            </a:pPr>
            <a:r>
              <a:rPr lang="en-US" sz="3400" i="1" dirty="0">
                <a:solidFill>
                  <a:srgbClr val="0070C0"/>
                </a:solidFill>
                <a:sym typeface="Wingdings" panose="05000000000000000000" pitchFamily="2" charset="2"/>
              </a:rPr>
              <a:t>Stick</a:t>
            </a:r>
            <a:endParaRPr lang="en-US" sz="3400" i="1" dirty="0">
              <a:solidFill>
                <a:srgbClr val="0070C0"/>
              </a:solidFill>
            </a:endParaRPr>
          </a:p>
        </p:txBody>
      </p:sp>
    </p:spTree>
    <p:extLst>
      <p:ext uri="{BB962C8B-B14F-4D97-AF65-F5344CB8AC3E}">
        <p14:creationId xmlns:p14="http://schemas.microsoft.com/office/powerpoint/2010/main" val="2835131636"/>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90" y="327923"/>
            <a:ext cx="8964758" cy="5975895"/>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049491" y="538285"/>
            <a:ext cx="414250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15" y="872314"/>
            <a:ext cx="3826689" cy="1015663"/>
          </a:xfrm>
          <a:prstGeom prst="rect">
            <a:avLst/>
          </a:prstGeom>
        </p:spPr>
        <p:txBody>
          <a:bodyPr wrap="none">
            <a:spAutoFit/>
          </a:bodyPr>
          <a:lstStyle/>
          <a:p>
            <a:r>
              <a:rPr lang="en-US" sz="6000" b="1" dirty="0">
                <a:solidFill>
                  <a:srgbClr val="FF0000"/>
                </a:solidFill>
                <a:ea typeface="Times New Roman" panose="02020603050405020304" pitchFamily="18" charset="0"/>
              </a:rPr>
              <a:t>Game Time</a:t>
            </a:r>
            <a:endParaRPr lang="en-US" sz="6000" b="1" dirty="0">
              <a:solidFill>
                <a:srgbClr val="FF0000"/>
              </a:solidFill>
            </a:endParaRPr>
          </a:p>
        </p:txBody>
      </p:sp>
      <p:sp>
        <p:nvSpPr>
          <p:cNvPr id="3" name="Rectangle 2"/>
          <p:cNvSpPr/>
          <p:nvPr/>
        </p:nvSpPr>
        <p:spPr>
          <a:xfrm>
            <a:off x="679415" y="2503200"/>
            <a:ext cx="5121778" cy="3477875"/>
          </a:xfrm>
          <a:prstGeom prst="rect">
            <a:avLst/>
          </a:prstGeom>
        </p:spPr>
        <p:txBody>
          <a:bodyPr wrap="square">
            <a:spAutoFit/>
          </a:bodyPr>
          <a:lstStyle/>
          <a:p>
            <a:r>
              <a:rPr lang="en-US" sz="4400" b="1" i="1" dirty="0">
                <a:solidFill>
                  <a:srgbClr val="0070C0"/>
                </a:solidFill>
              </a:rPr>
              <a:t>We have some ingredients. Try to remember what are shown in the picture. You have 1 minute.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7756" y="385989"/>
            <a:ext cx="3106216" cy="1981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9C1474-2615-4A28-90AF-3857E8452EA2}"/>
              </a:ext>
            </a:extLst>
          </p:cNvPr>
          <p:cNvPicPr>
            <a:picLocks noChangeAspect="1"/>
          </p:cNvPicPr>
          <p:nvPr/>
        </p:nvPicPr>
        <p:blipFill>
          <a:blip r:embed="rId3"/>
          <a:stretch>
            <a:fillRect/>
          </a:stretch>
        </p:blipFill>
        <p:spPr>
          <a:xfrm>
            <a:off x="6756932" y="2367171"/>
            <a:ext cx="4169890" cy="3613904"/>
          </a:xfrm>
          <a:prstGeom prst="rect">
            <a:avLst/>
          </a:prstGeom>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972" y="328247"/>
            <a:ext cx="9749028" cy="60820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83" y="68681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FAC3B-9650-459E-84C4-3009EBCEEB86}"/>
              </a:ext>
            </a:extLst>
          </p:cNvPr>
          <p:cNvSpPr/>
          <p:nvPr/>
        </p:nvSpPr>
        <p:spPr>
          <a:xfrm>
            <a:off x="554636" y="298153"/>
            <a:ext cx="11125794"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3600" dirty="0">
                <a:solidFill>
                  <a:srgbClr val="FF0000"/>
                </a:solidFill>
              </a:rPr>
              <a:t>Match the words with the pictures: </a:t>
            </a:r>
          </a:p>
          <a:p>
            <a:r>
              <a:rPr lang="en-US" sz="3600" dirty="0">
                <a:solidFill>
                  <a:schemeClr val="accent1"/>
                </a:solidFill>
              </a:rPr>
              <a:t>Can, box, carton, stick, groceries, bottle, bag, containers</a:t>
            </a:r>
          </a:p>
        </p:txBody>
      </p:sp>
      <p:pic>
        <p:nvPicPr>
          <p:cNvPr id="3" name="Picture 2">
            <a:extLst>
              <a:ext uri="{FF2B5EF4-FFF2-40B4-BE49-F238E27FC236}">
                <a16:creationId xmlns:a16="http://schemas.microsoft.com/office/drawing/2014/main" id="{160BE137-7267-49C7-AAB1-FEACDA949526}"/>
              </a:ext>
            </a:extLst>
          </p:cNvPr>
          <p:cNvPicPr>
            <a:picLocks noChangeAspect="1"/>
          </p:cNvPicPr>
          <p:nvPr/>
        </p:nvPicPr>
        <p:blipFill>
          <a:blip r:embed="rId2"/>
          <a:stretch>
            <a:fillRect/>
          </a:stretch>
        </p:blipFill>
        <p:spPr>
          <a:xfrm>
            <a:off x="554636" y="1459797"/>
            <a:ext cx="1752845" cy="1886213"/>
          </a:xfrm>
          <a:prstGeom prst="rect">
            <a:avLst/>
          </a:prstGeom>
        </p:spPr>
      </p:pic>
      <p:pic>
        <p:nvPicPr>
          <p:cNvPr id="4" name="Picture 3">
            <a:extLst>
              <a:ext uri="{FF2B5EF4-FFF2-40B4-BE49-F238E27FC236}">
                <a16:creationId xmlns:a16="http://schemas.microsoft.com/office/drawing/2014/main" id="{F6600054-AC1B-4BCF-859B-B8EF40FE6444}"/>
              </a:ext>
            </a:extLst>
          </p:cNvPr>
          <p:cNvPicPr>
            <a:picLocks noChangeAspect="1"/>
          </p:cNvPicPr>
          <p:nvPr/>
        </p:nvPicPr>
        <p:blipFill>
          <a:blip r:embed="rId3"/>
          <a:stretch>
            <a:fillRect/>
          </a:stretch>
        </p:blipFill>
        <p:spPr>
          <a:xfrm>
            <a:off x="4186024" y="3693240"/>
            <a:ext cx="1495634" cy="2391109"/>
          </a:xfrm>
          <a:prstGeom prst="rect">
            <a:avLst/>
          </a:prstGeom>
        </p:spPr>
      </p:pic>
      <p:pic>
        <p:nvPicPr>
          <p:cNvPr id="5" name="Picture 4">
            <a:extLst>
              <a:ext uri="{FF2B5EF4-FFF2-40B4-BE49-F238E27FC236}">
                <a16:creationId xmlns:a16="http://schemas.microsoft.com/office/drawing/2014/main" id="{62DB7172-BE79-476D-BB5E-071508A90C7C}"/>
              </a:ext>
            </a:extLst>
          </p:cNvPr>
          <p:cNvPicPr>
            <a:picLocks noChangeAspect="1"/>
          </p:cNvPicPr>
          <p:nvPr/>
        </p:nvPicPr>
        <p:blipFill>
          <a:blip r:embed="rId4"/>
          <a:stretch>
            <a:fillRect/>
          </a:stretch>
        </p:blipFill>
        <p:spPr>
          <a:xfrm>
            <a:off x="6498478" y="1385498"/>
            <a:ext cx="950749" cy="2422146"/>
          </a:xfrm>
          <a:prstGeom prst="rect">
            <a:avLst/>
          </a:prstGeom>
        </p:spPr>
      </p:pic>
      <p:pic>
        <p:nvPicPr>
          <p:cNvPr id="6" name="Picture 5">
            <a:extLst>
              <a:ext uri="{FF2B5EF4-FFF2-40B4-BE49-F238E27FC236}">
                <a16:creationId xmlns:a16="http://schemas.microsoft.com/office/drawing/2014/main" id="{FD4A0E1B-6EB5-434C-8F8E-CE88E1C8A524}"/>
              </a:ext>
            </a:extLst>
          </p:cNvPr>
          <p:cNvPicPr>
            <a:picLocks noChangeAspect="1"/>
          </p:cNvPicPr>
          <p:nvPr/>
        </p:nvPicPr>
        <p:blipFill>
          <a:blip r:embed="rId5"/>
          <a:stretch>
            <a:fillRect/>
          </a:stretch>
        </p:blipFill>
        <p:spPr>
          <a:xfrm>
            <a:off x="2993307" y="1719083"/>
            <a:ext cx="2700216" cy="1367642"/>
          </a:xfrm>
          <a:prstGeom prst="rect">
            <a:avLst/>
          </a:prstGeom>
        </p:spPr>
      </p:pic>
      <p:pic>
        <p:nvPicPr>
          <p:cNvPr id="7" name="Picture 6">
            <a:extLst>
              <a:ext uri="{FF2B5EF4-FFF2-40B4-BE49-F238E27FC236}">
                <a16:creationId xmlns:a16="http://schemas.microsoft.com/office/drawing/2014/main" id="{ACC48560-A5C1-469E-91AA-1F69A2C54CA5}"/>
              </a:ext>
            </a:extLst>
          </p:cNvPr>
          <p:cNvPicPr>
            <a:picLocks noChangeAspect="1"/>
          </p:cNvPicPr>
          <p:nvPr/>
        </p:nvPicPr>
        <p:blipFill>
          <a:blip r:embed="rId6"/>
          <a:stretch>
            <a:fillRect/>
          </a:stretch>
        </p:blipFill>
        <p:spPr>
          <a:xfrm>
            <a:off x="8555377" y="1719083"/>
            <a:ext cx="2772162" cy="2143424"/>
          </a:xfrm>
          <a:prstGeom prst="rect">
            <a:avLst/>
          </a:prstGeom>
        </p:spPr>
      </p:pic>
      <p:pic>
        <p:nvPicPr>
          <p:cNvPr id="8" name="Picture 7">
            <a:extLst>
              <a:ext uri="{FF2B5EF4-FFF2-40B4-BE49-F238E27FC236}">
                <a16:creationId xmlns:a16="http://schemas.microsoft.com/office/drawing/2014/main" id="{C6873DD5-66D7-4C95-90D6-B38F65918308}"/>
              </a:ext>
            </a:extLst>
          </p:cNvPr>
          <p:cNvPicPr>
            <a:picLocks noChangeAspect="1"/>
          </p:cNvPicPr>
          <p:nvPr/>
        </p:nvPicPr>
        <p:blipFill>
          <a:blip r:embed="rId7"/>
          <a:stretch>
            <a:fillRect/>
          </a:stretch>
        </p:blipFill>
        <p:spPr>
          <a:xfrm>
            <a:off x="536453" y="3532510"/>
            <a:ext cx="3524742" cy="1076475"/>
          </a:xfrm>
          <a:prstGeom prst="rect">
            <a:avLst/>
          </a:prstGeom>
        </p:spPr>
      </p:pic>
      <p:pic>
        <p:nvPicPr>
          <p:cNvPr id="9" name="Picture 8">
            <a:extLst>
              <a:ext uri="{FF2B5EF4-FFF2-40B4-BE49-F238E27FC236}">
                <a16:creationId xmlns:a16="http://schemas.microsoft.com/office/drawing/2014/main" id="{74A92D51-10A0-48A8-A2F8-B5187C57AD4C}"/>
              </a:ext>
            </a:extLst>
          </p:cNvPr>
          <p:cNvPicPr>
            <a:picLocks noChangeAspect="1"/>
          </p:cNvPicPr>
          <p:nvPr/>
        </p:nvPicPr>
        <p:blipFill>
          <a:blip r:embed="rId8"/>
          <a:stretch>
            <a:fillRect/>
          </a:stretch>
        </p:blipFill>
        <p:spPr>
          <a:xfrm>
            <a:off x="9746585" y="4302925"/>
            <a:ext cx="1933845" cy="1781424"/>
          </a:xfrm>
          <a:prstGeom prst="rect">
            <a:avLst/>
          </a:prstGeom>
        </p:spPr>
      </p:pic>
      <p:pic>
        <p:nvPicPr>
          <p:cNvPr id="10" name="Picture 9">
            <a:extLst>
              <a:ext uri="{FF2B5EF4-FFF2-40B4-BE49-F238E27FC236}">
                <a16:creationId xmlns:a16="http://schemas.microsoft.com/office/drawing/2014/main" id="{445F98E7-07C1-488E-AB69-ADE3C13C30BA}"/>
              </a:ext>
            </a:extLst>
          </p:cNvPr>
          <p:cNvPicPr>
            <a:picLocks noChangeAspect="1"/>
          </p:cNvPicPr>
          <p:nvPr/>
        </p:nvPicPr>
        <p:blipFill>
          <a:blip r:embed="rId9"/>
          <a:stretch>
            <a:fillRect/>
          </a:stretch>
        </p:blipFill>
        <p:spPr>
          <a:xfrm>
            <a:off x="6280819" y="4302925"/>
            <a:ext cx="2838846" cy="1438476"/>
          </a:xfrm>
          <a:prstGeom prst="rect">
            <a:avLst/>
          </a:prstGeom>
        </p:spPr>
      </p:pic>
      <p:pic>
        <p:nvPicPr>
          <p:cNvPr id="11" name="Picture 10">
            <a:extLst>
              <a:ext uri="{FF2B5EF4-FFF2-40B4-BE49-F238E27FC236}">
                <a16:creationId xmlns:a16="http://schemas.microsoft.com/office/drawing/2014/main" id="{D79BEA68-ED46-46A4-AF92-78BF8440F362}"/>
              </a:ext>
            </a:extLst>
          </p:cNvPr>
          <p:cNvPicPr>
            <a:picLocks noChangeAspect="1"/>
          </p:cNvPicPr>
          <p:nvPr/>
        </p:nvPicPr>
        <p:blipFill>
          <a:blip r:embed="rId10"/>
          <a:stretch>
            <a:fillRect/>
          </a:stretch>
        </p:blipFill>
        <p:spPr>
          <a:xfrm>
            <a:off x="840303" y="4630083"/>
            <a:ext cx="2200582" cy="1619476"/>
          </a:xfrm>
          <a:prstGeom prst="rect">
            <a:avLst/>
          </a:prstGeom>
        </p:spPr>
      </p:pic>
    </p:spTree>
    <p:extLst>
      <p:ext uri="{BB962C8B-B14F-4D97-AF65-F5344CB8AC3E}">
        <p14:creationId xmlns:p14="http://schemas.microsoft.com/office/powerpoint/2010/main" val="22763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FAC3B-9650-459E-84C4-3009EBCEEB86}"/>
              </a:ext>
            </a:extLst>
          </p:cNvPr>
          <p:cNvSpPr/>
          <p:nvPr/>
        </p:nvSpPr>
        <p:spPr>
          <a:xfrm>
            <a:off x="554636" y="337837"/>
            <a:ext cx="11125794" cy="841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solidFill>
              </a:rPr>
              <a:t>Answer</a:t>
            </a:r>
          </a:p>
        </p:txBody>
      </p:sp>
      <p:pic>
        <p:nvPicPr>
          <p:cNvPr id="3" name="Picture 2">
            <a:extLst>
              <a:ext uri="{FF2B5EF4-FFF2-40B4-BE49-F238E27FC236}">
                <a16:creationId xmlns:a16="http://schemas.microsoft.com/office/drawing/2014/main" id="{160BE137-7267-49C7-AAB1-FEACDA949526}"/>
              </a:ext>
            </a:extLst>
          </p:cNvPr>
          <p:cNvPicPr>
            <a:picLocks noChangeAspect="1"/>
          </p:cNvPicPr>
          <p:nvPr/>
        </p:nvPicPr>
        <p:blipFill>
          <a:blip r:embed="rId2"/>
          <a:stretch>
            <a:fillRect/>
          </a:stretch>
        </p:blipFill>
        <p:spPr>
          <a:xfrm>
            <a:off x="787512" y="3238969"/>
            <a:ext cx="2149970" cy="2313554"/>
          </a:xfrm>
          <a:prstGeom prst="rect">
            <a:avLst/>
          </a:prstGeom>
        </p:spPr>
      </p:pic>
      <p:pic>
        <p:nvPicPr>
          <p:cNvPr id="4" name="Picture 3">
            <a:extLst>
              <a:ext uri="{FF2B5EF4-FFF2-40B4-BE49-F238E27FC236}">
                <a16:creationId xmlns:a16="http://schemas.microsoft.com/office/drawing/2014/main" id="{F6600054-AC1B-4BCF-859B-B8EF40FE6444}"/>
              </a:ext>
            </a:extLst>
          </p:cNvPr>
          <p:cNvPicPr>
            <a:picLocks noChangeAspect="1"/>
          </p:cNvPicPr>
          <p:nvPr/>
        </p:nvPicPr>
        <p:blipFill>
          <a:blip r:embed="rId3"/>
          <a:stretch>
            <a:fillRect/>
          </a:stretch>
        </p:blipFill>
        <p:spPr>
          <a:xfrm>
            <a:off x="5348183" y="3249513"/>
            <a:ext cx="1495634" cy="2391109"/>
          </a:xfrm>
          <a:prstGeom prst="rect">
            <a:avLst/>
          </a:prstGeom>
        </p:spPr>
      </p:pic>
      <p:pic>
        <p:nvPicPr>
          <p:cNvPr id="5" name="Picture 4">
            <a:extLst>
              <a:ext uri="{FF2B5EF4-FFF2-40B4-BE49-F238E27FC236}">
                <a16:creationId xmlns:a16="http://schemas.microsoft.com/office/drawing/2014/main" id="{62DB7172-BE79-476D-BB5E-071508A90C7C}"/>
              </a:ext>
            </a:extLst>
          </p:cNvPr>
          <p:cNvPicPr>
            <a:picLocks noChangeAspect="1"/>
          </p:cNvPicPr>
          <p:nvPr/>
        </p:nvPicPr>
        <p:blipFill>
          <a:blip r:embed="rId4"/>
          <a:stretch>
            <a:fillRect/>
          </a:stretch>
        </p:blipFill>
        <p:spPr>
          <a:xfrm>
            <a:off x="9105743" y="619282"/>
            <a:ext cx="950749" cy="2422146"/>
          </a:xfrm>
          <a:prstGeom prst="rect">
            <a:avLst/>
          </a:prstGeom>
        </p:spPr>
      </p:pic>
      <p:pic>
        <p:nvPicPr>
          <p:cNvPr id="6" name="Picture 5">
            <a:extLst>
              <a:ext uri="{FF2B5EF4-FFF2-40B4-BE49-F238E27FC236}">
                <a16:creationId xmlns:a16="http://schemas.microsoft.com/office/drawing/2014/main" id="{FD4A0E1B-6EB5-434C-8F8E-CE88E1C8A524}"/>
              </a:ext>
            </a:extLst>
          </p:cNvPr>
          <p:cNvPicPr>
            <a:picLocks noChangeAspect="1"/>
          </p:cNvPicPr>
          <p:nvPr/>
        </p:nvPicPr>
        <p:blipFill>
          <a:blip r:embed="rId5"/>
          <a:stretch>
            <a:fillRect/>
          </a:stretch>
        </p:blipFill>
        <p:spPr>
          <a:xfrm>
            <a:off x="2221646" y="1128272"/>
            <a:ext cx="2700216" cy="1367642"/>
          </a:xfrm>
          <a:prstGeom prst="rect">
            <a:avLst/>
          </a:prstGeom>
        </p:spPr>
      </p:pic>
      <p:pic>
        <p:nvPicPr>
          <p:cNvPr id="9" name="Picture 8">
            <a:extLst>
              <a:ext uri="{FF2B5EF4-FFF2-40B4-BE49-F238E27FC236}">
                <a16:creationId xmlns:a16="http://schemas.microsoft.com/office/drawing/2014/main" id="{74A92D51-10A0-48A8-A2F8-B5187C57AD4C}"/>
              </a:ext>
            </a:extLst>
          </p:cNvPr>
          <p:cNvPicPr>
            <a:picLocks noChangeAspect="1"/>
          </p:cNvPicPr>
          <p:nvPr/>
        </p:nvPicPr>
        <p:blipFill>
          <a:blip r:embed="rId6"/>
          <a:stretch>
            <a:fillRect/>
          </a:stretch>
        </p:blipFill>
        <p:spPr>
          <a:xfrm>
            <a:off x="8872467" y="3549917"/>
            <a:ext cx="1933845" cy="1781424"/>
          </a:xfrm>
          <a:prstGeom prst="rect">
            <a:avLst/>
          </a:prstGeom>
        </p:spPr>
      </p:pic>
      <p:sp>
        <p:nvSpPr>
          <p:cNvPr id="12" name="Rectangle 11">
            <a:extLst>
              <a:ext uri="{FF2B5EF4-FFF2-40B4-BE49-F238E27FC236}">
                <a16:creationId xmlns:a16="http://schemas.microsoft.com/office/drawing/2014/main" id="{89EEC425-F863-4509-9884-034051AE2207}"/>
              </a:ext>
            </a:extLst>
          </p:cNvPr>
          <p:cNvSpPr/>
          <p:nvPr/>
        </p:nvSpPr>
        <p:spPr>
          <a:xfrm>
            <a:off x="983701" y="5813377"/>
            <a:ext cx="1742762" cy="3472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BAG</a:t>
            </a:r>
          </a:p>
        </p:txBody>
      </p:sp>
      <p:sp>
        <p:nvSpPr>
          <p:cNvPr id="13" name="Rectangle 12">
            <a:extLst>
              <a:ext uri="{FF2B5EF4-FFF2-40B4-BE49-F238E27FC236}">
                <a16:creationId xmlns:a16="http://schemas.microsoft.com/office/drawing/2014/main" id="{2791AE26-6E91-4530-8CF6-0D8784D03E7C}"/>
              </a:ext>
            </a:extLst>
          </p:cNvPr>
          <p:cNvSpPr/>
          <p:nvPr/>
        </p:nvSpPr>
        <p:spPr>
          <a:xfrm>
            <a:off x="2619879" y="2579286"/>
            <a:ext cx="1903750" cy="462142"/>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CARTON</a:t>
            </a:r>
          </a:p>
        </p:txBody>
      </p:sp>
      <p:sp>
        <p:nvSpPr>
          <p:cNvPr id="14" name="Rectangle 13">
            <a:extLst>
              <a:ext uri="{FF2B5EF4-FFF2-40B4-BE49-F238E27FC236}">
                <a16:creationId xmlns:a16="http://schemas.microsoft.com/office/drawing/2014/main" id="{B1B59DEF-7EFA-4112-9795-E5F65F89C263}"/>
              </a:ext>
            </a:extLst>
          </p:cNvPr>
          <p:cNvSpPr/>
          <p:nvPr/>
        </p:nvSpPr>
        <p:spPr>
          <a:xfrm>
            <a:off x="7270139" y="1969486"/>
            <a:ext cx="1903750" cy="54305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BOTTLE</a:t>
            </a:r>
          </a:p>
        </p:txBody>
      </p:sp>
      <p:sp>
        <p:nvSpPr>
          <p:cNvPr id="15" name="Rectangle 14">
            <a:extLst>
              <a:ext uri="{FF2B5EF4-FFF2-40B4-BE49-F238E27FC236}">
                <a16:creationId xmlns:a16="http://schemas.microsoft.com/office/drawing/2014/main" id="{0DC7CBF5-BBAA-4052-9529-24B95579C2A6}"/>
              </a:ext>
            </a:extLst>
          </p:cNvPr>
          <p:cNvSpPr/>
          <p:nvPr/>
        </p:nvSpPr>
        <p:spPr>
          <a:xfrm>
            <a:off x="9119665" y="3327155"/>
            <a:ext cx="1903750" cy="743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CB20BF-E663-4701-ADF3-470D6665E864}"/>
              </a:ext>
            </a:extLst>
          </p:cNvPr>
          <p:cNvSpPr/>
          <p:nvPr/>
        </p:nvSpPr>
        <p:spPr>
          <a:xfrm>
            <a:off x="9173889" y="2848642"/>
            <a:ext cx="1903750" cy="743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B15CBB-31C9-451E-B6F2-F53963229425}"/>
              </a:ext>
            </a:extLst>
          </p:cNvPr>
          <p:cNvSpPr/>
          <p:nvPr/>
        </p:nvSpPr>
        <p:spPr>
          <a:xfrm>
            <a:off x="8685459" y="2877717"/>
            <a:ext cx="1903750" cy="743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36B813-DDAC-4B1E-981A-5ED800CC4677}"/>
              </a:ext>
            </a:extLst>
          </p:cNvPr>
          <p:cNvSpPr/>
          <p:nvPr/>
        </p:nvSpPr>
        <p:spPr>
          <a:xfrm>
            <a:off x="5370592" y="5734249"/>
            <a:ext cx="1510444" cy="4635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CAN</a:t>
            </a:r>
          </a:p>
        </p:txBody>
      </p:sp>
      <p:sp>
        <p:nvSpPr>
          <p:cNvPr id="22" name="Rectangle 21">
            <a:extLst>
              <a:ext uri="{FF2B5EF4-FFF2-40B4-BE49-F238E27FC236}">
                <a16:creationId xmlns:a16="http://schemas.microsoft.com/office/drawing/2014/main" id="{3BD5273C-9B50-4811-A066-81176C054DDF}"/>
              </a:ext>
            </a:extLst>
          </p:cNvPr>
          <p:cNvSpPr/>
          <p:nvPr/>
        </p:nvSpPr>
        <p:spPr>
          <a:xfrm>
            <a:off x="9254518" y="5542442"/>
            <a:ext cx="1603947" cy="6760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GROCERIES</a:t>
            </a:r>
          </a:p>
        </p:txBody>
      </p:sp>
    </p:spTree>
    <p:extLst>
      <p:ext uri="{BB962C8B-B14F-4D97-AF65-F5344CB8AC3E}">
        <p14:creationId xmlns:p14="http://schemas.microsoft.com/office/powerpoint/2010/main" val="2379982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6503</TotalTime>
  <Words>1217</Words>
  <Application>Microsoft Office PowerPoint</Application>
  <PresentationFormat>Widescreen</PresentationFormat>
  <Paragraphs>139</Paragraphs>
  <Slides>37</Slides>
  <Notes>0</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Calibri Light</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OS</cp:lastModifiedBy>
  <cp:revision>318</cp:revision>
  <dcterms:created xsi:type="dcterms:W3CDTF">2020-12-08T03:17:05Z</dcterms:created>
  <dcterms:modified xsi:type="dcterms:W3CDTF">2022-07-09T09:46:11Z</dcterms:modified>
</cp:coreProperties>
</file>