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67" r:id="rId2"/>
    <p:sldId id="262" r:id="rId3"/>
    <p:sldId id="328" r:id="rId4"/>
    <p:sldId id="329" r:id="rId5"/>
    <p:sldId id="330" r:id="rId6"/>
    <p:sldId id="331" r:id="rId7"/>
    <p:sldId id="333" r:id="rId8"/>
    <p:sldId id="332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7" r:id="rId19"/>
    <p:sldId id="294" r:id="rId20"/>
    <p:sldId id="279" r:id="rId21"/>
    <p:sldId id="280" r:id="rId22"/>
    <p:sldId id="281" r:id="rId23"/>
    <p:sldId id="334" r:id="rId24"/>
    <p:sldId id="282" r:id="rId25"/>
    <p:sldId id="28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35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36" r:id="rId56"/>
    <p:sldId id="324" r:id="rId57"/>
    <p:sldId id="323" r:id="rId58"/>
    <p:sldId id="325" r:id="rId59"/>
    <p:sldId id="326" r:id="rId60"/>
    <p:sldId id="327" r:id="rId61"/>
    <p:sldId id="337" r:id="rId62"/>
  </p:sldIdLst>
  <p:sldSz cx="24384000" cy="13716000"/>
  <p:notesSz cx="6858000" cy="9144000"/>
  <p:custDataLst>
    <p:tags r:id="rId6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FF"/>
    <a:srgbClr val="145F8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071" autoAdjust="0"/>
  </p:normalViewPr>
  <p:slideViewPr>
    <p:cSldViewPr>
      <p:cViewPr varScale="1">
        <p:scale>
          <a:sx n="29" d="100"/>
          <a:sy n="29" d="100"/>
        </p:scale>
        <p:origin x="1000" y="8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25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54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0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5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9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8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5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1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8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26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25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2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Muốn chọn câu 1 nào thì Click vào câu 1, muốn chọn câu 2 thì click vào câu 2,…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ngôi nhà để về trang đầu tiên.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19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6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3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9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81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927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1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8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3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18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121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85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54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80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02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33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THÔNG HIỂU”.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428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Muốn chọn câu 1 nào thì Click vào câu 1, muốn chọn câu 2 thì click vào câu 2,…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ngôi nhà để về trang đầu tiên.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556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764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29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42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10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16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36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34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682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416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559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489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38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1339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42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THẤP”.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996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Muốn chọn câu 1 nào thì Click vào câu 1, muốn chọn câu 2 thì click vào câu 2,…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ngôi nhà để về trang đầu tiên.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264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CAO”.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082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CAO”.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24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CAO”.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427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CAO”.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762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VẬN DỤNG CAO”.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437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ngôi nhà để về trang đầu tiên.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3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Muốn chọn câu 1 nào thì Click vào câu 1, muốn chọn câu 2 thì click vào câu 2,…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ngôi nhà để về trang đầu tiên.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81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>
              <a:solidFill>
                <a:srgbClr val="FF0000"/>
              </a:solidFill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ĐỎ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ớc,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XANH là đến trang tiếp theo.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 Click biểu t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ợng màu VÀNG sẽ trở về trang tr</a:t>
            </a:r>
            <a:r>
              <a:rPr lang="vi-VN">
                <a:solidFill>
                  <a:srgbClr val="0000FF"/>
                </a:solidFill>
                <a:sym typeface="Wingdings" panose="05000000000000000000" pitchFamily="2" charset="2"/>
              </a:rPr>
              <a:t>ư</a:t>
            </a:r>
            <a:r>
              <a:rPr lang="en-US">
                <a:solidFill>
                  <a:srgbClr val="0000FF"/>
                </a:solidFill>
                <a:sym typeface="Wingdings" panose="05000000000000000000" pitchFamily="2" charset="2"/>
              </a:rPr>
              <a:t>ớc “ NHẬN BIẾT”.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03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0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0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0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51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01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52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02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8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03" indent="0">
              <a:buNone/>
              <a:defRPr sz="4800" b="1"/>
            </a:lvl2pPr>
            <a:lvl3pPr marL="2177006" indent="0">
              <a:buNone/>
              <a:defRPr sz="4300" b="1"/>
            </a:lvl3pPr>
            <a:lvl4pPr marL="3265509" indent="0">
              <a:buNone/>
              <a:defRPr sz="3800" b="1"/>
            </a:lvl4pPr>
            <a:lvl5pPr marL="4354012" indent="0">
              <a:buNone/>
              <a:defRPr sz="3800" b="1"/>
            </a:lvl5pPr>
            <a:lvl6pPr marL="5442515" indent="0">
              <a:buNone/>
              <a:defRPr sz="3800" b="1"/>
            </a:lvl6pPr>
            <a:lvl7pPr marL="6531018" indent="0">
              <a:buNone/>
              <a:defRPr sz="3800" b="1"/>
            </a:lvl7pPr>
            <a:lvl8pPr marL="7619520" indent="0">
              <a:buNone/>
              <a:defRPr sz="3800" b="1"/>
            </a:lvl8pPr>
            <a:lvl9pPr marL="8708022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7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03" indent="0">
              <a:buNone/>
              <a:defRPr sz="4800" b="1"/>
            </a:lvl2pPr>
            <a:lvl3pPr marL="2177006" indent="0">
              <a:buNone/>
              <a:defRPr sz="4300" b="1"/>
            </a:lvl3pPr>
            <a:lvl4pPr marL="3265509" indent="0">
              <a:buNone/>
              <a:defRPr sz="3800" b="1"/>
            </a:lvl4pPr>
            <a:lvl5pPr marL="4354012" indent="0">
              <a:buNone/>
              <a:defRPr sz="3800" b="1"/>
            </a:lvl5pPr>
            <a:lvl6pPr marL="5442515" indent="0">
              <a:buNone/>
              <a:defRPr sz="3800" b="1"/>
            </a:lvl6pPr>
            <a:lvl7pPr marL="6531018" indent="0">
              <a:buNone/>
              <a:defRPr sz="3800" b="1"/>
            </a:lvl7pPr>
            <a:lvl8pPr marL="7619520" indent="0">
              <a:buNone/>
              <a:defRPr sz="3800" b="1"/>
            </a:lvl8pPr>
            <a:lvl9pPr marL="8708022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7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3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8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598"/>
            </a:lvl1pPr>
            <a:lvl2pPr>
              <a:defRPr sz="6698"/>
            </a:lvl2pPr>
            <a:lvl3pPr>
              <a:defRPr sz="5699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3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03" indent="0">
              <a:buNone/>
              <a:defRPr sz="2900"/>
            </a:lvl2pPr>
            <a:lvl3pPr marL="2177006" indent="0">
              <a:buNone/>
              <a:defRPr sz="2400"/>
            </a:lvl3pPr>
            <a:lvl4pPr marL="3265509" indent="0">
              <a:buNone/>
              <a:defRPr sz="2100"/>
            </a:lvl4pPr>
            <a:lvl5pPr marL="4354012" indent="0">
              <a:buNone/>
              <a:defRPr sz="2100"/>
            </a:lvl5pPr>
            <a:lvl6pPr marL="5442515" indent="0">
              <a:buNone/>
              <a:defRPr sz="2100"/>
            </a:lvl6pPr>
            <a:lvl7pPr marL="6531018" indent="0">
              <a:buNone/>
              <a:defRPr sz="2100"/>
            </a:lvl7pPr>
            <a:lvl8pPr marL="7619520" indent="0">
              <a:buNone/>
              <a:defRPr sz="2100"/>
            </a:lvl8pPr>
            <a:lvl9pPr marL="8708022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8"/>
            </a:lvl1pPr>
            <a:lvl2pPr marL="1088503" indent="0">
              <a:buNone/>
              <a:defRPr sz="6698"/>
            </a:lvl2pPr>
            <a:lvl3pPr marL="2177006" indent="0">
              <a:buNone/>
              <a:defRPr sz="5699"/>
            </a:lvl3pPr>
            <a:lvl4pPr marL="3265509" indent="0">
              <a:buNone/>
              <a:defRPr sz="4800"/>
            </a:lvl4pPr>
            <a:lvl5pPr marL="4354012" indent="0">
              <a:buNone/>
              <a:defRPr sz="4800"/>
            </a:lvl5pPr>
            <a:lvl6pPr marL="5442515" indent="0">
              <a:buNone/>
              <a:defRPr sz="4800"/>
            </a:lvl6pPr>
            <a:lvl7pPr marL="6531018" indent="0">
              <a:buNone/>
              <a:defRPr sz="4800"/>
            </a:lvl7pPr>
            <a:lvl8pPr marL="7619520" indent="0">
              <a:buNone/>
              <a:defRPr sz="4800"/>
            </a:lvl8pPr>
            <a:lvl9pPr marL="8708022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03" indent="0">
              <a:buNone/>
              <a:defRPr sz="2900"/>
            </a:lvl2pPr>
            <a:lvl3pPr marL="2177006" indent="0">
              <a:buNone/>
              <a:defRPr sz="2400"/>
            </a:lvl3pPr>
            <a:lvl4pPr marL="3265509" indent="0">
              <a:buNone/>
              <a:defRPr sz="2100"/>
            </a:lvl4pPr>
            <a:lvl5pPr marL="4354012" indent="0">
              <a:buNone/>
              <a:defRPr sz="2100"/>
            </a:lvl5pPr>
            <a:lvl6pPr marL="5442515" indent="0">
              <a:buNone/>
              <a:defRPr sz="2100"/>
            </a:lvl6pPr>
            <a:lvl7pPr marL="6531018" indent="0">
              <a:buNone/>
              <a:defRPr sz="2100"/>
            </a:lvl7pPr>
            <a:lvl8pPr marL="7619520" indent="0">
              <a:buNone/>
              <a:defRPr sz="2100"/>
            </a:lvl8pPr>
            <a:lvl9pPr marL="8708022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161728" y="333382"/>
            <a:ext cx="8544711" cy="877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99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099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099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369654" y="455257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6916" y="185953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63442" y="276526"/>
            <a:ext cx="200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77006" rtl="0" eaLnBrk="1" latinLnBrk="0" hangingPunct="1">
        <a:spcBef>
          <a:spcPct val="0"/>
        </a:spcBef>
        <a:buNone/>
        <a:defRPr sz="104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77" indent="-816377" algn="l" defTabSz="2177006" rtl="0" eaLnBrk="1" latinLnBrk="0" hangingPunct="1">
        <a:spcBef>
          <a:spcPct val="20000"/>
        </a:spcBef>
        <a:buFont typeface="Arial" pitchFamily="34" charset="0"/>
        <a:buChar char="•"/>
        <a:defRPr sz="7598" kern="1200">
          <a:solidFill>
            <a:schemeClr val="tx1"/>
          </a:solidFill>
          <a:latin typeface="+mn-lt"/>
          <a:ea typeface="+mn-ea"/>
          <a:cs typeface="+mn-cs"/>
        </a:defRPr>
      </a:lvl1pPr>
      <a:lvl2pPr marL="1768817" indent="-680314" algn="l" defTabSz="2177006" rtl="0" eaLnBrk="1" latinLnBrk="0" hangingPunct="1">
        <a:spcBef>
          <a:spcPct val="20000"/>
        </a:spcBef>
        <a:buFont typeface="Arial" pitchFamily="34" charset="0"/>
        <a:buChar char="–"/>
        <a:defRPr sz="6698" kern="1200">
          <a:solidFill>
            <a:schemeClr val="tx1"/>
          </a:solidFill>
          <a:latin typeface="+mn-lt"/>
          <a:ea typeface="+mn-ea"/>
          <a:cs typeface="+mn-cs"/>
        </a:defRPr>
      </a:lvl2pPr>
      <a:lvl3pPr marL="2721257" indent="-544252" algn="l" defTabSz="2177006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759" indent="-544252" algn="l" defTabSz="2177006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263" indent="-544252" algn="l" defTabSz="2177006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765" indent="-544252" algn="l" defTabSz="217700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268" indent="-544252" algn="l" defTabSz="217700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772" indent="-544252" algn="l" defTabSz="217700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275" indent="-544252" algn="l" defTabSz="217700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03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06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09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012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515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018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520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022" algn="l" defTabSz="2177006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2.emf"/><Relationship Id="rId4" Type="http://schemas.openxmlformats.org/officeDocument/2006/relationships/image" Target="../media/image2.png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7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0.png"/><Relationship Id="rId3" Type="http://schemas.openxmlformats.org/officeDocument/2006/relationships/image" Target="../media/image1810.png"/><Relationship Id="rId7" Type="http://schemas.openxmlformats.org/officeDocument/2006/relationships/image" Target="../media/image22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0.png"/><Relationship Id="rId11" Type="http://schemas.openxmlformats.org/officeDocument/2006/relationships/slide" Target="slide7.xml"/><Relationship Id="rId5" Type="http://schemas.openxmlformats.org/officeDocument/2006/relationships/image" Target="../media/image2010.png"/><Relationship Id="rId10" Type="http://schemas.openxmlformats.org/officeDocument/2006/relationships/image" Target="../media/image2510.png"/><Relationship Id="rId4" Type="http://schemas.openxmlformats.org/officeDocument/2006/relationships/image" Target="../media/image1910.png"/><Relationship Id="rId9" Type="http://schemas.openxmlformats.org/officeDocument/2006/relationships/image" Target="../media/image24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0.png"/><Relationship Id="rId3" Type="http://schemas.openxmlformats.org/officeDocument/2006/relationships/image" Target="../media/image2610.png"/><Relationship Id="rId7" Type="http://schemas.openxmlformats.org/officeDocument/2006/relationships/image" Target="../media/image30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0.png"/><Relationship Id="rId5" Type="http://schemas.openxmlformats.org/officeDocument/2006/relationships/image" Target="../media/image2810.png"/><Relationship Id="rId10" Type="http://schemas.openxmlformats.org/officeDocument/2006/relationships/slide" Target="slide7.xml"/><Relationship Id="rId4" Type="http://schemas.openxmlformats.org/officeDocument/2006/relationships/image" Target="../media/image2710.png"/><Relationship Id="rId9" Type="http://schemas.openxmlformats.org/officeDocument/2006/relationships/image" Target="../media/image32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3" Type="http://schemas.openxmlformats.org/officeDocument/2006/relationships/image" Target="../media/image3310.png"/><Relationship Id="rId7" Type="http://schemas.openxmlformats.org/officeDocument/2006/relationships/image" Target="../media/image37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10.png"/><Relationship Id="rId11" Type="http://schemas.openxmlformats.org/officeDocument/2006/relationships/slide" Target="slide7.xml"/><Relationship Id="rId5" Type="http://schemas.openxmlformats.org/officeDocument/2006/relationships/image" Target="../media/image3510.png"/><Relationship Id="rId10" Type="http://schemas.openxmlformats.org/officeDocument/2006/relationships/image" Target="../media/image400.png"/><Relationship Id="rId4" Type="http://schemas.openxmlformats.org/officeDocument/2006/relationships/image" Target="../media/image3410.png"/><Relationship Id="rId9" Type="http://schemas.openxmlformats.org/officeDocument/2006/relationships/image" Target="../media/image3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slide" Target="slide7.xml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slide" Target="slide7.xml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slide" Target="slid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slide" Target="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26.xml"/><Relationship Id="rId3" Type="http://schemas.openxmlformats.org/officeDocument/2006/relationships/slide" Target="slide35.xml"/><Relationship Id="rId7" Type="http://schemas.openxmlformats.org/officeDocument/2006/relationships/slide" Target="slide30.xml"/><Relationship Id="rId12" Type="http://schemas.openxmlformats.org/officeDocument/2006/relationships/slide" Target="slide27.xml"/><Relationship Id="rId17" Type="http://schemas.openxmlformats.org/officeDocument/2006/relationships/slide" Target="slide24.xml"/><Relationship Id="rId2" Type="http://schemas.openxmlformats.org/officeDocument/2006/relationships/notesSlide" Target="../notesSlides/notesSlide23.xml"/><Relationship Id="rId16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28.xml"/><Relationship Id="rId5" Type="http://schemas.openxmlformats.org/officeDocument/2006/relationships/slide" Target="slide37.xml"/><Relationship Id="rId15" Type="http://schemas.openxmlformats.org/officeDocument/2006/relationships/slide" Target="slide34.xml"/><Relationship Id="rId10" Type="http://schemas.openxmlformats.org/officeDocument/2006/relationships/slide" Target="slide33.xml"/><Relationship Id="rId4" Type="http://schemas.openxmlformats.org/officeDocument/2006/relationships/slide" Target="slide36.xml"/><Relationship Id="rId9" Type="http://schemas.openxmlformats.org/officeDocument/2006/relationships/slide" Target="slide32.xml"/><Relationship Id="rId1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slide" Target="slide23.xml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slide" Target="slide23.xml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slide" Target="slide23.xml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10" Type="http://schemas.openxmlformats.org/officeDocument/2006/relationships/slide" Target="slide23.xml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12" Type="http://schemas.openxmlformats.org/officeDocument/2006/relationships/slide" Target="slide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slide" Target="slide23.xml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slide" Target="slide23.xml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slide" Target="slide2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Relationship Id="rId9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slide" Target="slide23.xml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190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10" Type="http://schemas.openxmlformats.org/officeDocument/2006/relationships/slide" Target="slide23.xml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slide" Target="slide2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slide" Target="slide2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42.xml"/><Relationship Id="rId3" Type="http://schemas.openxmlformats.org/officeDocument/2006/relationships/slide" Target="slide51.xml"/><Relationship Id="rId7" Type="http://schemas.openxmlformats.org/officeDocument/2006/relationships/slide" Target="slide46.xml"/><Relationship Id="rId12" Type="http://schemas.openxmlformats.org/officeDocument/2006/relationships/slide" Target="slide43.xml"/><Relationship Id="rId17" Type="http://schemas.openxmlformats.org/officeDocument/2006/relationships/slide" Target="slide40.xml"/><Relationship Id="rId2" Type="http://schemas.openxmlformats.org/officeDocument/2006/relationships/notesSlide" Target="../notesSlides/notesSlide39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11" Type="http://schemas.openxmlformats.org/officeDocument/2006/relationships/slide" Target="slide44.xml"/><Relationship Id="rId5" Type="http://schemas.openxmlformats.org/officeDocument/2006/relationships/slide" Target="slide53.xml"/><Relationship Id="rId15" Type="http://schemas.openxmlformats.org/officeDocument/2006/relationships/slide" Target="slide50.xml"/><Relationship Id="rId10" Type="http://schemas.openxmlformats.org/officeDocument/2006/relationships/slide" Target="slide49.xml"/><Relationship Id="rId4" Type="http://schemas.openxmlformats.org/officeDocument/2006/relationships/slide" Target="slide52.xml"/><Relationship Id="rId9" Type="http://schemas.openxmlformats.org/officeDocument/2006/relationships/slide" Target="slide48.xml"/><Relationship Id="rId1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png"/><Relationship Id="rId7" Type="http://schemas.openxmlformats.org/officeDocument/2006/relationships/slide" Target="slide3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5" Type="http://schemas.openxmlformats.org/officeDocument/2006/relationships/image" Target="../media/image144.pn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12" Type="http://schemas.openxmlformats.org/officeDocument/2006/relationships/slide" Target="slide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223.png"/><Relationship Id="rId10" Type="http://schemas.openxmlformats.org/officeDocument/2006/relationships/image" Target="../media/image228.png"/><Relationship Id="rId4" Type="http://schemas.openxmlformats.org/officeDocument/2006/relationships/image" Target="../media/image222.png"/><Relationship Id="rId9" Type="http://schemas.openxmlformats.org/officeDocument/2006/relationships/image" Target="../media/image2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12" Type="http://schemas.openxmlformats.org/officeDocument/2006/relationships/slide" Target="slide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12" Type="http://schemas.openxmlformats.org/officeDocument/2006/relationships/slide" Target="slide3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0" Type="http://schemas.openxmlformats.org/officeDocument/2006/relationships/image" Target="../media/image246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slide" Target="slide39.xml"/><Relationship Id="rId5" Type="http://schemas.openxmlformats.org/officeDocument/2006/relationships/image" Target="../media/image250.png"/><Relationship Id="rId10" Type="http://schemas.openxmlformats.org/officeDocument/2006/relationships/image" Target="../media/image255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slide" Target="slide39.xml"/><Relationship Id="rId5" Type="http://schemas.openxmlformats.org/officeDocument/2006/relationships/image" Target="../media/image258.png"/><Relationship Id="rId10" Type="http://schemas.openxmlformats.org/officeDocument/2006/relationships/image" Target="../media/image263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12" Type="http://schemas.openxmlformats.org/officeDocument/2006/relationships/slide" Target="slide3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12" Type="http://schemas.openxmlformats.org/officeDocument/2006/relationships/slide" Target="slide3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6.png"/><Relationship Id="rId11" Type="http://schemas.openxmlformats.org/officeDocument/2006/relationships/image" Target="../media/image281.png"/><Relationship Id="rId5" Type="http://schemas.openxmlformats.org/officeDocument/2006/relationships/image" Target="../media/image275.png"/><Relationship Id="rId10" Type="http://schemas.openxmlformats.org/officeDocument/2006/relationships/image" Target="../media/image280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slide" Target="slide39.xml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90.png"/><Relationship Id="rId7" Type="http://schemas.openxmlformats.org/officeDocument/2006/relationships/image" Target="../media/image29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3.png"/><Relationship Id="rId5" Type="http://schemas.openxmlformats.org/officeDocument/2006/relationships/image" Target="../media/image292.png"/><Relationship Id="rId4" Type="http://schemas.openxmlformats.org/officeDocument/2006/relationships/image" Target="../media/image291.png"/><Relationship Id="rId9" Type="http://schemas.openxmlformats.org/officeDocument/2006/relationships/slide" Target="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3" Type="http://schemas.openxmlformats.org/officeDocument/2006/relationships/image" Target="../media/image296.png"/><Relationship Id="rId7" Type="http://schemas.openxmlformats.org/officeDocument/2006/relationships/image" Target="../media/image300.png"/><Relationship Id="rId12" Type="http://schemas.openxmlformats.org/officeDocument/2006/relationships/slide" Target="slide3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9.png"/><Relationship Id="rId11" Type="http://schemas.openxmlformats.org/officeDocument/2006/relationships/image" Target="../media/image304.png"/><Relationship Id="rId5" Type="http://schemas.openxmlformats.org/officeDocument/2006/relationships/image" Target="../media/image298.png"/><Relationship Id="rId10" Type="http://schemas.openxmlformats.org/officeDocument/2006/relationships/image" Target="../media/image303.png"/><Relationship Id="rId4" Type="http://schemas.openxmlformats.org/officeDocument/2006/relationships/image" Target="../media/image297.png"/><Relationship Id="rId9" Type="http://schemas.openxmlformats.org/officeDocument/2006/relationships/image" Target="../media/image30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5.png"/><Relationship Id="rId7" Type="http://schemas.openxmlformats.org/officeDocument/2006/relationships/image" Target="../media/image309.png"/><Relationship Id="rId12" Type="http://schemas.openxmlformats.org/officeDocument/2006/relationships/slide" Target="slide3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5" Type="http://schemas.openxmlformats.org/officeDocument/2006/relationships/image" Target="../media/image307.png"/><Relationship Id="rId10" Type="http://schemas.openxmlformats.org/officeDocument/2006/relationships/image" Target="../media/image312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3" Type="http://schemas.openxmlformats.org/officeDocument/2006/relationships/image" Target="../media/image314.png"/><Relationship Id="rId7" Type="http://schemas.openxmlformats.org/officeDocument/2006/relationships/image" Target="../media/image3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5" Type="http://schemas.openxmlformats.org/officeDocument/2006/relationships/image" Target="../media/image316.png"/><Relationship Id="rId10" Type="http://schemas.openxmlformats.org/officeDocument/2006/relationships/slide" Target="slide39.xml"/><Relationship Id="rId4" Type="http://schemas.openxmlformats.org/officeDocument/2006/relationships/image" Target="../media/image315.png"/><Relationship Id="rId9" Type="http://schemas.openxmlformats.org/officeDocument/2006/relationships/image" Target="../media/image32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5" Type="http://schemas.openxmlformats.org/officeDocument/2006/relationships/image" Target="../media/image323.png"/><Relationship Id="rId10" Type="http://schemas.openxmlformats.org/officeDocument/2006/relationships/slide" Target="slide39.xml"/><Relationship Id="rId4" Type="http://schemas.openxmlformats.org/officeDocument/2006/relationships/image" Target="../media/image322.png"/><Relationship Id="rId9" Type="http://schemas.openxmlformats.org/officeDocument/2006/relationships/image" Target="../media/image32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png"/><Relationship Id="rId3" Type="http://schemas.openxmlformats.org/officeDocument/2006/relationships/image" Target="../media/image328.png"/><Relationship Id="rId7" Type="http://schemas.openxmlformats.org/officeDocument/2006/relationships/image" Target="../media/image332.png"/><Relationship Id="rId12" Type="http://schemas.openxmlformats.org/officeDocument/2006/relationships/slide" Target="slide3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png"/><Relationship Id="rId11" Type="http://schemas.openxmlformats.org/officeDocument/2006/relationships/image" Target="../media/image336.png"/><Relationship Id="rId5" Type="http://schemas.openxmlformats.org/officeDocument/2006/relationships/image" Target="../media/image330.png"/><Relationship Id="rId10" Type="http://schemas.openxmlformats.org/officeDocument/2006/relationships/image" Target="../media/image335.png"/><Relationship Id="rId4" Type="http://schemas.openxmlformats.org/officeDocument/2006/relationships/image" Target="../media/image329.png"/><Relationship Id="rId9" Type="http://schemas.openxmlformats.org/officeDocument/2006/relationships/image" Target="../media/image3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slide" Target="slide56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8.xml"/><Relationship Id="rId4" Type="http://schemas.openxmlformats.org/officeDocument/2006/relationships/slide" Target="slide5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347.png"/><Relationship Id="rId3" Type="http://schemas.openxmlformats.org/officeDocument/2006/relationships/image" Target="../media/image337.png"/><Relationship Id="rId7" Type="http://schemas.openxmlformats.org/officeDocument/2006/relationships/image" Target="../media/image341.png"/><Relationship Id="rId12" Type="http://schemas.openxmlformats.org/officeDocument/2006/relationships/image" Target="../media/image3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45.png"/><Relationship Id="rId5" Type="http://schemas.openxmlformats.org/officeDocument/2006/relationships/image" Target="../media/image339.png"/><Relationship Id="rId15" Type="http://schemas.openxmlformats.org/officeDocument/2006/relationships/slide" Target="slide55.xml"/><Relationship Id="rId10" Type="http://schemas.openxmlformats.org/officeDocument/2006/relationships/image" Target="../media/image344.png"/><Relationship Id="rId4" Type="http://schemas.openxmlformats.org/officeDocument/2006/relationships/image" Target="../media/image338.png"/><Relationship Id="rId9" Type="http://schemas.openxmlformats.org/officeDocument/2006/relationships/image" Target="../media/image343.png"/><Relationship Id="rId14" Type="http://schemas.openxmlformats.org/officeDocument/2006/relationships/image" Target="../media/image34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13" Type="http://schemas.openxmlformats.org/officeDocument/2006/relationships/image" Target="../media/image359.png"/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12" Type="http://schemas.openxmlformats.org/officeDocument/2006/relationships/image" Target="../media/image358.png"/><Relationship Id="rId2" Type="http://schemas.openxmlformats.org/officeDocument/2006/relationships/notesSlide" Target="../notesSlides/notesSlide57.xml"/><Relationship Id="rId16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2.png"/><Relationship Id="rId11" Type="http://schemas.openxmlformats.org/officeDocument/2006/relationships/image" Target="../media/image357.png"/><Relationship Id="rId5" Type="http://schemas.openxmlformats.org/officeDocument/2006/relationships/image" Target="../media/image351.png"/><Relationship Id="rId15" Type="http://schemas.openxmlformats.org/officeDocument/2006/relationships/image" Target="../media/image361.png"/><Relationship Id="rId10" Type="http://schemas.openxmlformats.org/officeDocument/2006/relationships/image" Target="../media/image356.png"/><Relationship Id="rId4" Type="http://schemas.openxmlformats.org/officeDocument/2006/relationships/image" Target="../media/image350.png"/><Relationship Id="rId9" Type="http://schemas.openxmlformats.org/officeDocument/2006/relationships/image" Target="../media/image355.png"/><Relationship Id="rId14" Type="http://schemas.openxmlformats.org/officeDocument/2006/relationships/image" Target="../media/image36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12" Type="http://schemas.openxmlformats.org/officeDocument/2006/relationships/slide" Target="slide55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5.png"/><Relationship Id="rId11" Type="http://schemas.openxmlformats.org/officeDocument/2006/relationships/image" Target="../media/image370.png"/><Relationship Id="rId5" Type="http://schemas.openxmlformats.org/officeDocument/2006/relationships/image" Target="../media/image364.png"/><Relationship Id="rId10" Type="http://schemas.openxmlformats.org/officeDocument/2006/relationships/image" Target="../media/image369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3" Type="http://schemas.openxmlformats.org/officeDocument/2006/relationships/image" Target="../media/image371.png"/><Relationship Id="rId7" Type="http://schemas.openxmlformats.org/officeDocument/2006/relationships/image" Target="../media/image375.png"/><Relationship Id="rId12" Type="http://schemas.openxmlformats.org/officeDocument/2006/relationships/slide" Target="slide5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4.png"/><Relationship Id="rId11" Type="http://schemas.openxmlformats.org/officeDocument/2006/relationships/image" Target="../media/image379.png"/><Relationship Id="rId5" Type="http://schemas.openxmlformats.org/officeDocument/2006/relationships/image" Target="../media/image373.png"/><Relationship Id="rId10" Type="http://schemas.openxmlformats.org/officeDocument/2006/relationships/image" Target="../media/image378.png"/><Relationship Id="rId4" Type="http://schemas.openxmlformats.org/officeDocument/2006/relationships/image" Target="../media/image372.png"/><Relationship Id="rId9" Type="http://schemas.openxmlformats.org/officeDocument/2006/relationships/image" Target="../media/image3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png"/><Relationship Id="rId3" Type="http://schemas.openxmlformats.org/officeDocument/2006/relationships/image" Target="../media/image380.png"/><Relationship Id="rId7" Type="http://schemas.openxmlformats.org/officeDocument/2006/relationships/image" Target="../media/image384.png"/><Relationship Id="rId12" Type="http://schemas.openxmlformats.org/officeDocument/2006/relationships/slide" Target="slide55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3.png"/><Relationship Id="rId11" Type="http://schemas.openxmlformats.org/officeDocument/2006/relationships/image" Target="../media/image388.png"/><Relationship Id="rId5" Type="http://schemas.openxmlformats.org/officeDocument/2006/relationships/image" Target="../media/image382.png"/><Relationship Id="rId10" Type="http://schemas.openxmlformats.org/officeDocument/2006/relationships/image" Target="../media/image387.png"/><Relationship Id="rId4" Type="http://schemas.openxmlformats.org/officeDocument/2006/relationships/image" Target="../media/image381.png"/><Relationship Id="rId9" Type="http://schemas.openxmlformats.org/officeDocument/2006/relationships/image" Target="../media/image38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2.emf"/><Relationship Id="rId4" Type="http://schemas.openxmlformats.org/officeDocument/2006/relationships/image" Target="../media/image2.png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0.xml"/><Relationship Id="rId3" Type="http://schemas.openxmlformats.org/officeDocument/2006/relationships/slide" Target="slide19.xml"/><Relationship Id="rId7" Type="http://schemas.openxmlformats.org/officeDocument/2006/relationships/slide" Target="slide14.xml"/><Relationship Id="rId12" Type="http://schemas.openxmlformats.org/officeDocument/2006/relationships/slide" Target="slide11.xml"/><Relationship Id="rId17" Type="http://schemas.openxmlformats.org/officeDocument/2006/relationships/slide" Target="slide8.xml"/><Relationship Id="rId2" Type="http://schemas.openxmlformats.org/officeDocument/2006/relationships/notesSlide" Target="../notesSlides/notesSlide7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12.xml"/><Relationship Id="rId5" Type="http://schemas.openxmlformats.org/officeDocument/2006/relationships/slide" Target="slide21.xml"/><Relationship Id="rId15" Type="http://schemas.openxmlformats.org/officeDocument/2006/relationships/slide" Target="slide18.xml"/><Relationship Id="rId10" Type="http://schemas.openxmlformats.org/officeDocument/2006/relationships/slide" Target="slide17.xml"/><Relationship Id="rId4" Type="http://schemas.openxmlformats.org/officeDocument/2006/relationships/slide" Target="slide20.xml"/><Relationship Id="rId9" Type="http://schemas.openxmlformats.org/officeDocument/2006/relationships/slide" Target="slide16.xml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slide" Target="slide7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slide" Target="slide7.xml"/><Relationship Id="rId5" Type="http://schemas.openxmlformats.org/officeDocument/2006/relationships/image" Target="../media/image910.png"/><Relationship Id="rId10" Type="http://schemas.openxmlformats.org/officeDocument/2006/relationships/image" Target="../media/image35.png"/><Relationship Id="rId4" Type="http://schemas.openxmlformats.org/officeDocument/2006/relationships/image" Target="../media/image810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6FB081-082F-42BC-84EF-99D7EDC55A00}"/>
              </a:ext>
            </a:extLst>
          </p:cNvPr>
          <p:cNvGrpSpPr/>
          <p:nvPr/>
        </p:nvGrpSpPr>
        <p:grpSpPr>
          <a:xfrm>
            <a:off x="69557" y="0"/>
            <a:ext cx="24410571" cy="13824860"/>
            <a:chOff x="69557" y="0"/>
            <a:chExt cx="24410571" cy="138248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189A7-B641-40B5-8EF1-6C61066F71A2}"/>
                </a:ext>
              </a:extLst>
            </p:cNvPr>
            <p:cNvGrpSpPr/>
            <p:nvPr/>
          </p:nvGrpSpPr>
          <p:grpSpPr>
            <a:xfrm>
              <a:off x="147870" y="293547"/>
              <a:ext cx="24062466" cy="2198577"/>
              <a:chOff x="147870" y="293547"/>
              <a:chExt cx="24062466" cy="2198577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0BFE7B6-E44B-4FA0-9CA6-4595DA347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372562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Isosceles Triangle 44">
                <a:extLst>
                  <a:ext uri="{FF2B5EF4-FFF2-40B4-BE49-F238E27FC236}">
                    <a16:creationId xmlns:a16="http://schemas.microsoft.com/office/drawing/2014/main" id="{B18CB07D-36A1-45F6-9791-162394CEB57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1585101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ounded Rectangle 24">
                <a:extLst>
                  <a:ext uri="{FF2B5EF4-FFF2-40B4-BE49-F238E27FC236}">
                    <a16:creationId xmlns:a16="http://schemas.microsoft.com/office/drawing/2014/main" id="{873E1F1B-67AE-4D43-9BDE-15EA6774728A}"/>
                  </a:ext>
                </a:extLst>
              </p:cNvPr>
              <p:cNvSpPr/>
              <p:nvPr/>
            </p:nvSpPr>
            <p:spPr bwMode="auto">
              <a:xfrm>
                <a:off x="435924" y="459330"/>
                <a:ext cx="23719476" cy="203279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/>
              </a:p>
            </p:txBody>
          </p:sp>
          <p:sp>
            <p:nvSpPr>
              <p:cNvPr id="85" name="Pentagon 27">
                <a:extLst>
                  <a:ext uri="{FF2B5EF4-FFF2-40B4-BE49-F238E27FC236}">
                    <a16:creationId xmlns:a16="http://schemas.microsoft.com/office/drawing/2014/main" id="{5D18034B-5CB9-4A06-A7F6-051C17A9A87C}"/>
                  </a:ext>
                </a:extLst>
              </p:cNvPr>
              <p:cNvSpPr/>
              <p:nvPr/>
            </p:nvSpPr>
            <p:spPr bwMode="auto">
              <a:xfrm>
                <a:off x="169224" y="441720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7710A9BB-8637-4165-B759-C69AE6AEF7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699061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543BD785-CC1F-40FF-9812-22152EA0B7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015769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08CABC90-7045-462F-B305-20B070A5B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667117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1EC5391-05CA-4FD4-A8E3-CA6C8A51C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55307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C085CD8-B99D-422D-8A32-DCE2E0EEC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934601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128D54-BCCD-4370-9172-FFAC05D70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148849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0A5FDF-9A73-4EA3-9E97-BC893FED0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82814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4" name="Chevron 29">
                <a:extLst>
                  <a:ext uri="{FF2B5EF4-FFF2-40B4-BE49-F238E27FC236}">
                    <a16:creationId xmlns:a16="http://schemas.microsoft.com/office/drawing/2014/main" id="{83E41558-0B65-4E3B-A860-29F96872A64B}"/>
                  </a:ext>
                </a:extLst>
              </p:cNvPr>
              <p:cNvSpPr/>
              <p:nvPr/>
            </p:nvSpPr>
            <p:spPr bwMode="auto">
              <a:xfrm>
                <a:off x="1054576" y="589291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13">
                <a:extLst>
                  <a:ext uri="{FF2B5EF4-FFF2-40B4-BE49-F238E27FC236}">
                    <a16:creationId xmlns:a16="http://schemas.microsoft.com/office/drawing/2014/main" id="{959752C6-8EA2-498D-9916-00DD5ACCA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479163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C1FCD8A-E3F9-49BD-BEE1-1AE424F8E0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293547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C43E1D2-536F-4501-99AB-6B20E01F9A6A}"/>
                </a:ext>
              </a:extLst>
            </p:cNvPr>
            <p:cNvGrpSpPr/>
            <p:nvPr/>
          </p:nvGrpSpPr>
          <p:grpSpPr>
            <a:xfrm>
              <a:off x="323923" y="5324253"/>
              <a:ext cx="23562015" cy="5053647"/>
              <a:chOff x="323923" y="5324253"/>
              <a:chExt cx="23562015" cy="5053647"/>
            </a:xfrm>
          </p:grpSpPr>
          <p:sp>
            <p:nvSpPr>
              <p:cNvPr id="63" name="Rounded Rectangle 64">
                <a:extLst>
                  <a:ext uri="{FF2B5EF4-FFF2-40B4-BE49-F238E27FC236}">
                    <a16:creationId xmlns:a16="http://schemas.microsoft.com/office/drawing/2014/main" id="{89232DA1-E6AD-45C1-9B71-A6029836B720}"/>
                  </a:ext>
                </a:extLst>
              </p:cNvPr>
              <p:cNvSpPr/>
              <p:nvPr/>
            </p:nvSpPr>
            <p:spPr>
              <a:xfrm>
                <a:off x="329130" y="5634814"/>
                <a:ext cx="23556808" cy="474308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0BF50C4-12B7-4091-ACAB-73172AAF9F5E}"/>
                  </a:ext>
                </a:extLst>
              </p:cNvPr>
              <p:cNvGrpSpPr/>
              <p:nvPr/>
            </p:nvGrpSpPr>
            <p:grpSpPr>
              <a:xfrm>
                <a:off x="323923" y="5324253"/>
                <a:ext cx="4989429" cy="1093340"/>
                <a:chOff x="425833" y="6455999"/>
                <a:chExt cx="4989429" cy="1093340"/>
              </a:xfrm>
            </p:grpSpPr>
            <p:sp>
              <p:nvSpPr>
                <p:cNvPr id="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716942" y="5160881"/>
                  <a:ext cx="1093340" cy="3683576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731685" y="6463802"/>
                  <a:ext cx="3683577" cy="1015663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60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BB00E18E-ACED-482F-820A-02A37B73B89C}"/>
                    </a:ext>
                  </a:extLst>
                </p:cNvPr>
                <p:cNvGrpSpPr/>
                <p:nvPr/>
              </p:nvGrpSpPr>
              <p:grpSpPr>
                <a:xfrm>
                  <a:off x="425833" y="6455999"/>
                  <a:ext cx="1092232" cy="1090090"/>
                  <a:chOff x="425833" y="6455999"/>
                  <a:chExt cx="869686" cy="932801"/>
                </a:xfrm>
              </p:grpSpPr>
              <p:sp>
                <p:nvSpPr>
                  <p:cNvPr id="9" name="Round Diagonal Corner Rectangle 8"/>
                  <p:cNvSpPr/>
                  <p:nvPr/>
                </p:nvSpPr>
                <p:spPr>
                  <a:xfrm flipV="1">
                    <a:off x="425833" y="6455999"/>
                    <a:ext cx="869686" cy="932801"/>
                  </a:xfrm>
                  <a:prstGeom prst="round2Diag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57150"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hreePt" dir="t"/>
                  </a:scene3d>
                  <a:sp3d extrusionH="76200">
                    <a:bevelT w="635000" h="635000"/>
                    <a:extrusionClr>
                      <a:srgbClr val="FFFF0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399"/>
                  </a:p>
                </p:txBody>
              </p:sp>
              <p:sp>
                <p:nvSpPr>
                  <p:cNvPr id="10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556516" y="6509681"/>
                    <a:ext cx="556220" cy="840297"/>
                  </a:xfrm>
                  <a:custGeom>
                    <a:avLst/>
                    <a:gdLst>
                      <a:gd name="T0" fmla="*/ 135 w 145"/>
                      <a:gd name="T1" fmla="*/ 72 h 197"/>
                      <a:gd name="T2" fmla="*/ 72 w 145"/>
                      <a:gd name="T3" fmla="*/ 135 h 197"/>
                      <a:gd name="T4" fmla="*/ 9 w 145"/>
                      <a:gd name="T5" fmla="*/ 72 h 197"/>
                      <a:gd name="T6" fmla="*/ 72 w 145"/>
                      <a:gd name="T7" fmla="*/ 9 h 197"/>
                      <a:gd name="T8" fmla="*/ 115 w 145"/>
                      <a:gd name="T9" fmla="*/ 26 h 197"/>
                      <a:gd name="T10" fmla="*/ 60 w 145"/>
                      <a:gd name="T11" fmla="*/ 82 h 197"/>
                      <a:gd name="T12" fmla="*/ 30 w 145"/>
                      <a:gd name="T13" fmla="*/ 60 h 197"/>
                      <a:gd name="T14" fmla="*/ 20 w 145"/>
                      <a:gd name="T15" fmla="*/ 68 h 197"/>
                      <a:gd name="T16" fmla="*/ 61 w 145"/>
                      <a:gd name="T17" fmla="*/ 126 h 197"/>
                      <a:gd name="T18" fmla="*/ 123 w 145"/>
                      <a:gd name="T19" fmla="*/ 35 h 197"/>
                      <a:gd name="T20" fmla="*/ 135 w 145"/>
                      <a:gd name="T21" fmla="*/ 72 h 197"/>
                      <a:gd name="T22" fmla="*/ 145 w 145"/>
                      <a:gd name="T23" fmla="*/ 12 h 197"/>
                      <a:gd name="T24" fmla="*/ 135 w 145"/>
                      <a:gd name="T25" fmla="*/ 12 h 197"/>
                      <a:gd name="T26" fmla="*/ 123 w 145"/>
                      <a:gd name="T27" fmla="*/ 21 h 197"/>
                      <a:gd name="T28" fmla="*/ 72 w 145"/>
                      <a:gd name="T29" fmla="*/ 0 h 197"/>
                      <a:gd name="T30" fmla="*/ 0 w 145"/>
                      <a:gd name="T31" fmla="*/ 72 h 197"/>
                      <a:gd name="T32" fmla="*/ 30 w 145"/>
                      <a:gd name="T33" fmla="*/ 131 h 197"/>
                      <a:gd name="T34" fmla="*/ 7 w 145"/>
                      <a:gd name="T35" fmla="*/ 175 h 197"/>
                      <a:gd name="T36" fmla="*/ 13 w 145"/>
                      <a:gd name="T37" fmla="*/ 193 h 197"/>
                      <a:gd name="T38" fmla="*/ 32 w 145"/>
                      <a:gd name="T39" fmla="*/ 187 h 197"/>
                      <a:gd name="T40" fmla="*/ 51 w 145"/>
                      <a:gd name="T41" fmla="*/ 141 h 197"/>
                      <a:gd name="T42" fmla="*/ 51 w 145"/>
                      <a:gd name="T43" fmla="*/ 141 h 197"/>
                      <a:gd name="T44" fmla="*/ 72 w 145"/>
                      <a:gd name="T45" fmla="*/ 145 h 197"/>
                      <a:gd name="T46" fmla="*/ 145 w 145"/>
                      <a:gd name="T47" fmla="*/ 72 h 197"/>
                      <a:gd name="T48" fmla="*/ 129 w 145"/>
                      <a:gd name="T49" fmla="*/ 28 h 197"/>
                      <a:gd name="T50" fmla="*/ 145 w 145"/>
                      <a:gd name="T51" fmla="*/ 12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45" h="197">
                        <a:moveTo>
                          <a:pt x="135" y="72"/>
                        </a:moveTo>
                        <a:cubicBezTo>
                          <a:pt x="135" y="107"/>
                          <a:pt x="107" y="135"/>
                          <a:pt x="72" y="135"/>
                        </a:cubicBezTo>
                        <a:cubicBezTo>
                          <a:pt x="37" y="135"/>
                          <a:pt x="9" y="107"/>
                          <a:pt x="9" y="72"/>
                        </a:cubicBezTo>
                        <a:cubicBezTo>
                          <a:pt x="9" y="37"/>
                          <a:pt x="37" y="9"/>
                          <a:pt x="72" y="9"/>
                        </a:cubicBezTo>
                        <a:cubicBezTo>
                          <a:pt x="89" y="9"/>
                          <a:pt x="104" y="15"/>
                          <a:pt x="115" y="26"/>
                        </a:cubicBezTo>
                        <a:cubicBezTo>
                          <a:pt x="101" y="38"/>
                          <a:pt x="80" y="57"/>
                          <a:pt x="60" y="82"/>
                        </a:cubicBezTo>
                        <a:cubicBezTo>
                          <a:pt x="50" y="74"/>
                          <a:pt x="40" y="67"/>
                          <a:pt x="30" y="60"/>
                        </a:cubicBezTo>
                        <a:cubicBezTo>
                          <a:pt x="26" y="63"/>
                          <a:pt x="24" y="65"/>
                          <a:pt x="20" y="68"/>
                        </a:cubicBezTo>
                        <a:cubicBezTo>
                          <a:pt x="34" y="88"/>
                          <a:pt x="47" y="107"/>
                          <a:pt x="61" y="126"/>
                        </a:cubicBezTo>
                        <a:cubicBezTo>
                          <a:pt x="80" y="95"/>
                          <a:pt x="99" y="63"/>
                          <a:pt x="123" y="35"/>
                        </a:cubicBezTo>
                        <a:cubicBezTo>
                          <a:pt x="130" y="45"/>
                          <a:pt x="135" y="58"/>
                          <a:pt x="135" y="72"/>
                        </a:cubicBezTo>
                        <a:close/>
                        <a:moveTo>
                          <a:pt x="145" y="12"/>
                        </a:moveTo>
                        <a:cubicBezTo>
                          <a:pt x="141" y="12"/>
                          <a:pt x="138" y="12"/>
                          <a:pt x="135" y="12"/>
                        </a:cubicBezTo>
                        <a:cubicBezTo>
                          <a:pt x="135" y="12"/>
                          <a:pt x="130" y="15"/>
                          <a:pt x="123" y="21"/>
                        </a:cubicBezTo>
                        <a:cubicBezTo>
                          <a:pt x="110" y="8"/>
                          <a:pt x="92" y="0"/>
                          <a:pt x="72" y="0"/>
                        </a:cubicBezTo>
                        <a:cubicBezTo>
                          <a:pt x="32" y="0"/>
                          <a:pt x="0" y="32"/>
                          <a:pt x="0" y="72"/>
                        </a:cubicBezTo>
                        <a:cubicBezTo>
                          <a:pt x="0" y="97"/>
                          <a:pt x="11" y="118"/>
                          <a:pt x="30" y="131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3" y="182"/>
                          <a:pt x="6" y="190"/>
                          <a:pt x="13" y="193"/>
                        </a:cubicBezTo>
                        <a:cubicBezTo>
                          <a:pt x="20" y="197"/>
                          <a:pt x="28" y="194"/>
                          <a:pt x="32" y="187"/>
                        </a:cubicBezTo>
                        <a:cubicBezTo>
                          <a:pt x="51" y="141"/>
                          <a:pt x="51" y="141"/>
                          <a:pt x="51" y="141"/>
                        </a:cubicBezTo>
                        <a:cubicBezTo>
                          <a:pt x="51" y="141"/>
                          <a:pt x="51" y="141"/>
                          <a:pt x="51" y="141"/>
                        </a:cubicBezTo>
                        <a:cubicBezTo>
                          <a:pt x="58" y="143"/>
                          <a:pt x="65" y="145"/>
                          <a:pt x="72" y="145"/>
                        </a:cubicBezTo>
                        <a:cubicBezTo>
                          <a:pt x="112" y="145"/>
                          <a:pt x="145" y="112"/>
                          <a:pt x="145" y="72"/>
                        </a:cubicBezTo>
                        <a:cubicBezTo>
                          <a:pt x="145" y="55"/>
                          <a:pt x="138" y="40"/>
                          <a:pt x="129" y="28"/>
                        </a:cubicBezTo>
                        <a:cubicBezTo>
                          <a:pt x="134" y="22"/>
                          <a:pt x="139" y="17"/>
                          <a:pt x="145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extrusionH="76200">
                    <a:bevelT w="635000" h="635000"/>
                    <a:extrusionClr>
                      <a:srgbClr val="FFFF00"/>
                    </a:extrusionClr>
                  </a:sp3d>
                </p:spPr>
                <p:txBody>
                  <a:bodyPr vert="horz" wrap="square" lIns="91428" tIns="45715" rIns="91428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6399"/>
                  </a:p>
                </p:txBody>
              </p:sp>
            </p:grp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1208755-C8CA-4AAF-8FD0-9807EE60257E}"/>
                </a:ext>
              </a:extLst>
            </p:cNvPr>
            <p:cNvGrpSpPr/>
            <p:nvPr/>
          </p:nvGrpSpPr>
          <p:grpSpPr>
            <a:xfrm>
              <a:off x="76203" y="2887216"/>
              <a:ext cx="23736972" cy="1989584"/>
              <a:chOff x="152400" y="5176264"/>
              <a:chExt cx="23736972" cy="198958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9A8BC1E-CC81-40C3-832A-459CA5B55F90}"/>
                  </a:ext>
                </a:extLst>
              </p:cNvPr>
              <p:cNvSpPr/>
              <p:nvPr/>
            </p:nvSpPr>
            <p:spPr>
              <a:xfrm>
                <a:off x="18291675" y="5186936"/>
                <a:ext cx="5597697" cy="19789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FA8451-C8AB-405E-A610-C385660F16AA}"/>
                  </a:ext>
                </a:extLst>
              </p:cNvPr>
              <p:cNvSpPr/>
              <p:nvPr/>
            </p:nvSpPr>
            <p:spPr>
              <a:xfrm>
                <a:off x="12443460" y="5181600"/>
                <a:ext cx="5597697" cy="19789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7FA3DFA-122E-4129-A1F7-1F6DBB95FA8C}"/>
                  </a:ext>
                </a:extLst>
              </p:cNvPr>
              <p:cNvSpPr/>
              <p:nvPr/>
            </p:nvSpPr>
            <p:spPr>
              <a:xfrm>
                <a:off x="6583680" y="5181600"/>
                <a:ext cx="5597697" cy="19789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5465" y="5176264"/>
                <a:ext cx="5597697" cy="19789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52400" y="5627142"/>
                <a:ext cx="1092233" cy="107611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6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984240" y="5627148"/>
                <a:ext cx="1092233" cy="107611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6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816080" y="5627144"/>
                <a:ext cx="1092233" cy="107611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6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647920" y="5627147"/>
                <a:ext cx="1092233" cy="107611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6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4E4121E-5E64-4E3D-830F-6D502EA4FAA1}"/>
                </a:ext>
              </a:extLst>
            </p:cNvPr>
            <p:cNvSpPr/>
            <p:nvPr/>
          </p:nvSpPr>
          <p:spPr>
            <a:xfrm>
              <a:off x="69557" y="3338098"/>
              <a:ext cx="1092233" cy="1076116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3A126E-4BE4-427C-85B6-10BDD7B2E84F}"/>
                </a:ext>
              </a:extLst>
            </p:cNvPr>
            <p:cNvSpPr/>
            <p:nvPr/>
          </p:nvSpPr>
          <p:spPr>
            <a:xfrm>
              <a:off x="5300272" y="961216"/>
              <a:ext cx="13609816" cy="10156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Phần </a:t>
              </a:r>
              <a:r>
                <a:rPr lang="en-US" sz="60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thực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600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số</a:t>
              </a:r>
              <a:r>
                <a:rPr lang="en-US" sz="60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phức                          bằng</a:t>
              </a:r>
              <a:endPara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19EC35F-237B-49D4-8DD5-6322DD4E32F8}"/>
                    </a:ext>
                  </a:extLst>
                </p:cNvPr>
                <p:cNvSpPr/>
                <p:nvPr/>
              </p:nvSpPr>
              <p:spPr>
                <a:xfrm>
                  <a:off x="19798615" y="2903452"/>
                  <a:ext cx="1770036" cy="182094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19EC35F-237B-49D4-8DD5-6322DD4E3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8615" y="2903452"/>
                  <a:ext cx="1770036" cy="18209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6489C7E-D99A-494D-BA4D-4E47D85D114D}"/>
                    </a:ext>
                  </a:extLst>
                </p:cNvPr>
                <p:cNvSpPr/>
                <p:nvPr/>
              </p:nvSpPr>
              <p:spPr>
                <a:xfrm>
                  <a:off x="13740814" y="2917347"/>
                  <a:ext cx="2196435" cy="1823576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6489C7E-D99A-494D-BA4D-4E47D85D1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0814" y="2917347"/>
                  <a:ext cx="2196435" cy="18235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0610704-67AD-4D50-AB0F-9E17518C5594}"/>
                    </a:ext>
                  </a:extLst>
                </p:cNvPr>
                <p:cNvSpPr/>
                <p:nvPr/>
              </p:nvSpPr>
              <p:spPr>
                <a:xfrm>
                  <a:off x="8776023" y="2916865"/>
                  <a:ext cx="780983" cy="182094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0610704-67AD-4D50-AB0F-9E17518C55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023" y="2916865"/>
                  <a:ext cx="780983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9C30095-EF44-43A5-BCC9-85B04BB0F2EC}"/>
                    </a:ext>
                  </a:extLst>
                </p:cNvPr>
                <p:cNvSpPr/>
                <p:nvPr/>
              </p:nvSpPr>
              <p:spPr>
                <a:xfrm>
                  <a:off x="2677633" y="2949375"/>
                  <a:ext cx="1492716" cy="1823576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9C30095-EF44-43A5-BCC9-85B04BB0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633" y="2949375"/>
                  <a:ext cx="1492716" cy="1823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9FB5F71-5A74-475E-A845-39848A7CE4E1}"/>
                    </a:ext>
                  </a:extLst>
                </p:cNvPr>
                <p:cNvSpPr/>
                <p:nvPr/>
              </p:nvSpPr>
              <p:spPr>
                <a:xfrm>
                  <a:off x="12832116" y="459330"/>
                  <a:ext cx="3785716" cy="182697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3−4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oMath>
                    </m:oMathPara>
                  </a14:m>
                  <a:endParaRPr lang="en-US" sz="600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9FB5F71-5A74-475E-A845-39848A7CE4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2116" y="459330"/>
                  <a:ext cx="3785716" cy="1826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72EABC0-1201-4FA0-9A1F-8762C6DC3688}"/>
                    </a:ext>
                  </a:extLst>
                </p:cNvPr>
                <p:cNvSpPr/>
                <p:nvPr/>
              </p:nvSpPr>
              <p:spPr>
                <a:xfrm>
                  <a:off x="6515589" y="6864485"/>
                  <a:ext cx="7808035" cy="182697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3−4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600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72EABC0-1201-4FA0-9A1F-8762C6DC3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589" y="6864485"/>
                  <a:ext cx="7808035" cy="1826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A6A3E02-D416-4E58-8911-47997BF37005}"/>
                </a:ext>
              </a:extLst>
            </p:cNvPr>
            <p:cNvSpPr/>
            <p:nvPr/>
          </p:nvSpPr>
          <p:spPr>
            <a:xfrm>
              <a:off x="73981" y="0"/>
              <a:ext cx="24406147" cy="13824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635000" h="317500" prst="coolSlant"/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5">
              <a:extLst>
                <a:ext uri="{FF2B5EF4-FFF2-40B4-BE49-F238E27FC236}">
                  <a16:creationId xmlns:a16="http://schemas.microsoft.com/office/drawing/2014/main" id="{8D0F81D0-1218-413A-BEB5-7126189F74D6}"/>
                </a:ext>
              </a:extLst>
            </p:cNvPr>
            <p:cNvSpPr/>
            <p:nvPr/>
          </p:nvSpPr>
          <p:spPr>
            <a:xfrm>
              <a:off x="4894614" y="7622411"/>
              <a:ext cx="15138801" cy="3740134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7908BD-8A4A-45A7-AB5F-708E6D0FD55C}"/>
                </a:ext>
              </a:extLst>
            </p:cNvPr>
            <p:cNvSpPr txBox="1"/>
            <p:nvPr/>
          </p:nvSpPr>
          <p:spPr>
            <a:xfrm>
              <a:off x="7844621" y="3807869"/>
              <a:ext cx="8864866" cy="8309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7" tIns="45698" rIns="91397" bIns="45698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DIỄN ĐÀN GIÁO VIÊN TOÁN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398CB2-61C1-4161-917D-EDCD34C01AFC}"/>
                </a:ext>
              </a:extLst>
            </p:cNvPr>
            <p:cNvSpPr txBox="1"/>
            <p:nvPr/>
          </p:nvSpPr>
          <p:spPr>
            <a:xfrm>
              <a:off x="11057717" y="4503554"/>
              <a:ext cx="3001785" cy="120028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7" tIns="45698" rIns="91397" bIns="4569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PPT TIVI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FACB7D-6E07-438D-8987-DC81ACD9EB6D}"/>
                </a:ext>
              </a:extLst>
            </p:cNvPr>
            <p:cNvGrpSpPr/>
            <p:nvPr/>
          </p:nvGrpSpPr>
          <p:grpSpPr>
            <a:xfrm>
              <a:off x="7480204" y="5770237"/>
              <a:ext cx="9771204" cy="5223828"/>
              <a:chOff x="8456108" y="3843489"/>
              <a:chExt cx="8251098" cy="254646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D3F43A2-5D8F-43C9-97BA-7DE12CE077B3}"/>
                  </a:ext>
                </a:extLst>
              </p:cNvPr>
              <p:cNvSpPr/>
              <p:nvPr/>
            </p:nvSpPr>
            <p:spPr>
              <a:xfrm>
                <a:off x="9838457" y="3901213"/>
                <a:ext cx="5486401" cy="8332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prstMaterial="matte">
                <a:bevelT w="317500" h="3175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0DDF53-74FA-4726-B9E8-06682667A3F0}"/>
                  </a:ext>
                </a:extLst>
              </p:cNvPr>
              <p:cNvSpPr txBox="1"/>
              <p:nvPr/>
            </p:nvSpPr>
            <p:spPr>
              <a:xfrm>
                <a:off x="8456108" y="3843489"/>
                <a:ext cx="8251098" cy="254646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 wrap="none" lIns="91410" tIns="45705" rIns="91410" bIns="45705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6600" b="1" dirty="0">
                    <a:solidFill>
                      <a:srgbClr val="002060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rPr>
                  <a:t>ÔN THI THPTQG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36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5600" b="1">
                    <a:solidFill>
                      <a:srgbClr val="FF0000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rPr>
                  <a:t>CHUYÊN ĐỀ:</a:t>
                </a:r>
                <a:endPara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7200" b="1">
                    <a:solidFill>
                      <a:srgbClr val="135F82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rPr>
                  <a:t> </a:t>
                </a:r>
                <a:r>
                  <a:rPr lang="en-US" sz="7200" b="1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CHIA SỐ </a:t>
                </a:r>
                <a:r>
                  <a:rPr lang="en-US" sz="72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endParaRPr lang="en-US" sz="7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D651FB5-7FDD-4C84-BF22-294E35605E7D}"/>
                </a:ext>
              </a:extLst>
            </p:cNvPr>
            <p:cNvGrpSpPr/>
            <p:nvPr/>
          </p:nvGrpSpPr>
          <p:grpSpPr>
            <a:xfrm>
              <a:off x="12784885" y="1743251"/>
              <a:ext cx="1814128" cy="1813395"/>
              <a:chOff x="12784885" y="1066801"/>
              <a:chExt cx="1814128" cy="181339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B8421D6-85E8-4016-81FD-946C4972EDEC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 wrap="square" lIns="91410" tIns="45705" rIns="91410" bIns="45705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5A40EC-4CEC-4F8F-8637-D263D0488394}"/>
                  </a:ext>
                </a:extLst>
              </p:cNvPr>
              <p:cNvSpPr txBox="1"/>
              <p:nvPr/>
            </p:nvSpPr>
            <p:spPr>
              <a:xfrm>
                <a:off x="13020904" y="1556787"/>
                <a:ext cx="1210527" cy="132340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 wrap="none" lIns="91410" tIns="45705" rIns="91410" bIns="45705" rtlCol="0">
                <a:spAutoFit/>
              </a:bodyPr>
              <a:lstStyle/>
              <a:p>
                <a:r>
                  <a:rPr lang="en-US" sz="8000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FE22AA1-2452-471F-92D6-09F878120C10}"/>
                </a:ext>
              </a:extLst>
            </p:cNvPr>
            <p:cNvGrpSpPr/>
            <p:nvPr/>
          </p:nvGrpSpPr>
          <p:grpSpPr>
            <a:xfrm>
              <a:off x="11186391" y="1865008"/>
              <a:ext cx="2238375" cy="1707028"/>
              <a:chOff x="11186391" y="149817"/>
              <a:chExt cx="2238375" cy="1707027"/>
            </a:xfrm>
          </p:grpSpPr>
          <p:pic>
            <p:nvPicPr>
              <p:cNvPr id="62" name="Picture 53">
                <a:extLst>
                  <a:ext uri="{FF2B5EF4-FFF2-40B4-BE49-F238E27FC236}">
                    <a16:creationId xmlns:a16="http://schemas.microsoft.com/office/drawing/2014/main" id="{C542F26A-6EE6-4B2E-BA30-231CE01F6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635000" h="635000"/>
                <a:bevelB w="635000" h="635000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380D50A8-2BD1-4276-B2D4-D96A155869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9BC07392-0815-47AE-AC9D-B86682424E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500" b="99500" l="13137" r="79625">
                          <a14:foregroundMark x1="15013" y1="16500" x2="41823" y2="58500"/>
                          <a14:foregroundMark x1="41823" y1="58500" x2="54960" y2="62000"/>
                          <a14:foregroundMark x1="54960" y1="62000" x2="65952" y2="43500"/>
                          <a14:foregroundMark x1="65952" y1="43500" x2="70241" y2="32500"/>
                          <a14:foregroundMark x1="70241" y1="32500" x2="72654" y2="20500"/>
                          <a14:foregroundMark x1="72654" y1="20500" x2="64343" y2="22500"/>
                          <a14:foregroundMark x1="64343" y1="22500" x2="58445" y2="36500"/>
                          <a14:foregroundMark x1="58445" y1="36500" x2="56032" y2="52000"/>
                          <a14:foregroundMark x1="56032" y1="52000" x2="61662" y2="60500"/>
                          <a14:foregroundMark x1="61662" y1="60500" x2="67828" y2="60500"/>
                          <a14:foregroundMark x1="67828" y1="60500" x2="31099" y2="64500"/>
                          <a14:foregroundMark x1="31099" y1="64500" x2="23861" y2="60500"/>
                          <a14:foregroundMark x1="23861" y1="60500" x2="49062" y2="69000"/>
                          <a14:foregroundMark x1="49062" y1="69000" x2="63271" y2="63500"/>
                          <a14:foregroundMark x1="63271" y1="63500" x2="68365" y2="58500"/>
                          <a14:foregroundMark x1="68365" y1="58500" x2="21984" y2="31000"/>
                          <a14:foregroundMark x1="21984" y1="31000" x2="25737" y2="17500"/>
                          <a14:foregroundMark x1="25737" y1="17500" x2="31367" y2="15000"/>
                          <a14:foregroundMark x1="31367" y1="15000" x2="49598" y2="27000"/>
                          <a14:foregroundMark x1="49598" y1="27000" x2="56568" y2="27500"/>
                          <a14:foregroundMark x1="56568" y1="27500" x2="61662" y2="19000"/>
                          <a14:foregroundMark x1="61662" y1="19000" x2="56300" y2="10500"/>
                          <a14:foregroundMark x1="56300" y1="10500" x2="48794" y2="18500"/>
                          <a14:foregroundMark x1="48794" y1="18500" x2="42895" y2="20000"/>
                          <a14:foregroundMark x1="42895" y1="20000" x2="31099" y2="9500"/>
                          <a14:foregroundMark x1="31099" y1="9500" x2="25469" y2="10000"/>
                          <a14:foregroundMark x1="25469" y1="10000" x2="29223" y2="21500"/>
                          <a14:foregroundMark x1="29223" y1="21500" x2="41823" y2="34500"/>
                          <a14:foregroundMark x1="41823" y1="34500" x2="60054" y2="38000"/>
                          <a14:foregroundMark x1="60054" y1="38000" x2="69169" y2="34000"/>
                          <a14:foregroundMark x1="69169" y1="34000" x2="64075" y2="25000"/>
                          <a14:foregroundMark x1="64075" y1="25000" x2="28418" y2="31500"/>
                          <a14:foregroundMark x1="24397" y1="91500" x2="36193" y2="89500"/>
                          <a14:foregroundMark x1="36193" y1="89500" x2="69437" y2="92000"/>
                          <a14:foregroundMark x1="69437" y1="92000" x2="26542" y2="94000"/>
                          <a14:foregroundMark x1="26542" y1="94000" x2="43968" y2="90000"/>
                          <a14:foregroundMark x1="43968" y1="90000" x2="62735" y2="90000"/>
                          <a14:foregroundMark x1="62735" y1="90000" x2="68901" y2="89500"/>
                          <a14:foregroundMark x1="68901" y1="89500" x2="69169" y2="89500"/>
                          <a14:foregroundMark x1="24397" y1="84000" x2="24397" y2="98500"/>
                          <a14:foregroundMark x1="24397" y1="98500" x2="25469" y2="85000"/>
                          <a14:foregroundMark x1="25469" y1="85000" x2="30295" y2="92000"/>
                          <a14:foregroundMark x1="30295" y1="92000" x2="52547" y2="79000"/>
                          <a14:foregroundMark x1="52547" y1="79000" x2="69973" y2="96000"/>
                          <a14:foregroundMark x1="69973" y1="96000" x2="65147" y2="84500"/>
                          <a14:foregroundMark x1="65147" y1="84500" x2="23861" y2="88000"/>
                          <a14:foregroundMark x1="23861" y1="88000" x2="29759" y2="98500"/>
                          <a14:foregroundMark x1="29759" y1="98500" x2="57641" y2="92500"/>
                          <a14:foregroundMark x1="57641" y1="92500" x2="65684" y2="94500"/>
                          <a14:foregroundMark x1="65684" y1="94500" x2="58981" y2="86500"/>
                          <a14:foregroundMark x1="58981" y1="86500" x2="37265" y2="99500"/>
                          <a14:foregroundMark x1="22788" y1="83000" x2="25201" y2="97000"/>
                          <a14:foregroundMark x1="25201" y1="97000" x2="47989" y2="99000"/>
                          <a14:foregroundMark x1="47989" y1="99000" x2="77480" y2="95000"/>
                          <a14:foregroundMark x1="77480" y1="95000" x2="70241" y2="81500"/>
                          <a14:foregroundMark x1="70241" y1="81500" x2="63807" y2="79000"/>
                          <a14:foregroundMark x1="63807" y1="79000" x2="55496" y2="90500"/>
                          <a14:foregroundMark x1="55496" y1="90500" x2="27882" y2="85000"/>
                          <a14:foregroundMark x1="27882" y1="85000" x2="21180" y2="90500"/>
                          <a14:foregroundMark x1="21180" y1="90500" x2="32708" y2="98500"/>
                          <a14:foregroundMark x1="32708" y1="98500" x2="46917" y2="99500"/>
                          <a14:foregroundMark x1="46917" y1="99500" x2="73190" y2="97000"/>
                          <a14:foregroundMark x1="73190" y1="97000" x2="69437" y2="82000"/>
                          <a14:foregroundMark x1="69437" y1="82000" x2="53351" y2="81000"/>
                          <a14:foregroundMark x1="53351" y1="81000" x2="28418" y2="99000"/>
                          <a14:foregroundMark x1="28418" y1="99000" x2="35925" y2="99500"/>
                          <a14:foregroundMark x1="35925" y1="99500" x2="69705" y2="99500"/>
                          <a14:foregroundMark x1="69705" y1="99500" x2="61394" y2="91000"/>
                          <a14:foregroundMark x1="61394" y1="91000" x2="28418" y2="96000"/>
                          <a14:foregroundMark x1="28418" y1="96000" x2="27882" y2="96500"/>
                          <a14:foregroundMark x1="12332" y1="15000" x2="24397" y2="4500"/>
                          <a14:foregroundMark x1="24397" y1="4500" x2="30831" y2="4000"/>
                          <a14:foregroundMark x1="30831" y1="4000" x2="37534" y2="5500"/>
                          <a14:foregroundMark x1="37534" y1="5500" x2="31367" y2="2500"/>
                          <a14:foregroundMark x1="31367" y1="2500" x2="25201" y2="5000"/>
                          <a14:foregroundMark x1="25201" y1="5000" x2="20107" y2="11500"/>
                          <a14:foregroundMark x1="20107" y1="11500" x2="35925" y2="10000"/>
                          <a14:foregroundMark x1="35925" y1="10000" x2="69705" y2="13500"/>
                          <a14:foregroundMark x1="69705" y1="13500" x2="62198" y2="4000"/>
                          <a14:foregroundMark x1="62198" y1="4000" x2="80161" y2="22000"/>
                          <a14:foregroundMark x1="80161" y1="22000" x2="74531" y2="17500"/>
                          <a14:foregroundMark x1="74531" y1="17500" x2="70777" y2="7000"/>
                          <a14:foregroundMark x1="70777" y1="7000" x2="64879" y2="7000"/>
                          <a14:foregroundMark x1="64879" y1="7000" x2="72386" y2="17000"/>
                          <a14:foregroundMark x1="72386" y1="17000" x2="63807" y2="14000"/>
                          <a14:foregroundMark x1="63807" y1="14000" x2="50402" y2="26000"/>
                          <a14:foregroundMark x1="50402" y1="26000" x2="45576" y2="38500"/>
                          <a14:foregroundMark x1="45576" y1="38500" x2="44504" y2="53000"/>
                          <a14:foregroundMark x1="44504" y1="53000" x2="39142" y2="61000"/>
                          <a14:foregroundMark x1="39142" y1="61000" x2="19303" y2="59000"/>
                          <a14:foregroundMark x1="19303" y1="59000" x2="52011" y2="75000"/>
                          <a14:foregroundMark x1="18231" y1="58000" x2="53619" y2="82000"/>
                          <a14:foregroundMark x1="53619" y1="82000" x2="67292" y2="82000"/>
                          <a14:foregroundMark x1="67292" y1="82000" x2="73190" y2="79500"/>
                          <a14:foregroundMark x1="73190" y1="79500" x2="76408" y2="65500"/>
                          <a14:foregroundMark x1="76408" y1="65500" x2="71314" y2="56000"/>
                          <a14:foregroundMark x1="71314" y1="56000" x2="65952" y2="63000"/>
                          <a14:foregroundMark x1="65952" y1="63000" x2="72386" y2="65000"/>
                          <a14:foregroundMark x1="72386" y1="65000" x2="74531" y2="51500"/>
                          <a14:foregroundMark x1="74531" y1="51500" x2="74531" y2="30500"/>
                          <a14:foregroundMark x1="74531" y1="30500" x2="67828" y2="32000"/>
                          <a14:foregroundMark x1="67828" y1="32000" x2="62198" y2="28000"/>
                          <a14:foregroundMark x1="62198" y1="28000" x2="57909" y2="16500"/>
                          <a14:foregroundMark x1="57909" y1="16500" x2="59786" y2="3000"/>
                          <a14:foregroundMark x1="59786" y1="3000" x2="56300" y2="7000"/>
                          <a14:foregroundMark x1="31635" y1="1000" x2="24665" y2="1000"/>
                          <a14:foregroundMark x1="24665" y1="1000" x2="18767" y2="5000"/>
                          <a14:foregroundMark x1="18767" y1="5000" x2="13673" y2="13000"/>
                          <a14:foregroundMark x1="13673" y1="13000" x2="16354" y2="25500"/>
                          <a14:foregroundMark x1="16354" y1="25500" x2="31367" y2="58000"/>
                          <a14:foregroundMark x1="31367" y1="58000" x2="30563" y2="67500"/>
                          <a14:foregroundMark x1="61662" y1="500" x2="76139" y2="6500"/>
                          <a14:foregroundMark x1="76139" y1="6500" x2="79357" y2="18000"/>
                          <a14:foregroundMark x1="79357" y1="18000" x2="75067" y2="10000"/>
                          <a14:foregroundMark x1="75067" y1="10000" x2="68365" y2="6000"/>
                          <a14:foregroundMark x1="68365" y1="6000" x2="78284" y2="24500"/>
                          <a14:foregroundMark x1="78284" y1="24500" x2="75067" y2="10500"/>
                          <a14:foregroundMark x1="75067" y1="10500" x2="69705" y2="4000"/>
                          <a14:foregroundMark x1="69705" y1="4000" x2="79625" y2="14000"/>
                          <a14:foregroundMark x1="19035" y1="2000" x2="14209" y2="8500"/>
                          <a14:foregroundMark x1="14209" y1="8500" x2="13137" y2="22000"/>
                          <a14:foregroundMark x1="13137" y1="22000" x2="18767" y2="29000"/>
                          <a14:foregroundMark x1="18767" y1="29000" x2="27882" y2="56000"/>
                          <a14:foregroundMark x1="75871" y1="7500" x2="80965" y2="16500"/>
                          <a14:foregroundMark x1="80965" y1="16500" x2="75603" y2="8500"/>
                          <a14:foregroundMark x1="75603" y1="8500" x2="64879" y2="4000"/>
                          <a14:foregroundMark x1="64879" y1="4000" x2="80429" y2="17000"/>
                          <a14:foregroundMark x1="80429" y1="17000" x2="64343" y2="4000"/>
                          <a14:foregroundMark x1="64343" y1="4000" x2="50670" y2="3000"/>
                          <a14:foregroundMark x1="50670" y1="3000" x2="35657" y2="12000"/>
                          <a14:foregroundMark x1="35657" y1="12000" x2="45576" y2="10500"/>
                          <a14:foregroundMark x1="45576" y1="10500" x2="32440" y2="7500"/>
                          <a14:foregroundMark x1="32440" y1="7500" x2="53351" y2="6500"/>
                          <a14:foregroundMark x1="53351" y1="6500" x2="32440" y2="5000"/>
                          <a14:foregroundMark x1="32440" y1="5000" x2="38070" y2="5000"/>
                          <a14:foregroundMark x1="38070" y1="5000" x2="32172" y2="4000"/>
                          <a14:foregroundMark x1="32172" y1="4000" x2="48257" y2="3500"/>
                          <a14:foregroundMark x1="48257" y1="3500" x2="35389" y2="3500"/>
                          <a14:foregroundMark x1="35389" y1="3500" x2="47721" y2="3500"/>
                          <a14:foregroundMark x1="47721" y1="3500" x2="32708" y2="1500"/>
                          <a14:foregroundMark x1="32708" y1="1500" x2="54960" y2="1000"/>
                          <a14:foregroundMark x1="54960" y1="1000" x2="69437" y2="2500"/>
                          <a14:foregroundMark x1="69437" y1="2500" x2="43700" y2="6500"/>
                          <a14:foregroundMark x1="43700" y1="6500" x2="71046" y2="18500"/>
                          <a14:foregroundMark x1="71046" y1="18500" x2="60054" y2="31000"/>
                          <a14:foregroundMark x1="60054" y1="31000" x2="51743" y2="32000"/>
                          <a14:foregroundMark x1="51743" y1="32000" x2="50134" y2="31000"/>
                          <a14:foregroundMark x1="24397" y1="88500" x2="24665" y2="98000"/>
                          <a14:foregroundMark x1="23861" y1="83500" x2="22788" y2="99000"/>
                          <a14:foregroundMark x1="22788" y1="99000" x2="23324" y2="99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8" r="16509"/>
            <a:stretch/>
          </p:blipFill>
          <p:spPr bwMode="auto">
            <a:xfrm>
              <a:off x="17126605" y="2329714"/>
              <a:ext cx="7214113" cy="41540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FB4DF72-D5B3-4D0D-BF16-0F771DB74661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56" y="1682609"/>
              <a:ext cx="5222238" cy="53102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 w="635000" h="635000" prst="coolSlant"/>
              <a:bevelB w="635000" h="635000"/>
              <a:extrusionClr>
                <a:srgbClr val="FFFF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192061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571186" y="5384491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76203" y="2550707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28719" y="2989156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72D550-71F1-4F0F-8D99-6DC76886CA5C}"/>
                  </a:ext>
                </a:extLst>
              </p:cNvPr>
              <p:cNvSpPr/>
              <p:nvPr/>
            </p:nvSpPr>
            <p:spPr>
              <a:xfrm>
                <a:off x="1865270" y="2588842"/>
                <a:ext cx="3011530" cy="1830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8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8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C72D550-71F1-4F0F-8D99-6DC76886C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70" y="2588842"/>
                <a:ext cx="3011530" cy="1830758"/>
              </a:xfrm>
              <a:prstGeom prst="rect">
                <a:avLst/>
              </a:prstGeom>
              <a:blipFill>
                <a:blip r:embed="rId3"/>
                <a:stretch>
                  <a:fillRect t="-2000" r="-1619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B97A6E-B8E2-4704-9D4A-FD6222364FD0}"/>
                  </a:ext>
                </a:extLst>
              </p:cNvPr>
              <p:cNvSpPr/>
              <p:nvPr/>
            </p:nvSpPr>
            <p:spPr>
              <a:xfrm>
                <a:off x="7328827" y="2590800"/>
                <a:ext cx="3948773" cy="1830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8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8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8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B97A6E-B8E2-4704-9D4A-FD6222364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27" y="2590800"/>
                <a:ext cx="3948773" cy="1830758"/>
              </a:xfrm>
              <a:prstGeom prst="rect">
                <a:avLst/>
              </a:prstGeom>
              <a:blipFill>
                <a:blip r:embed="rId4"/>
                <a:stretch>
                  <a:fillRect t="-2000" r="-1219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B1A5A79-86EF-4CBC-8B9A-D0864726FD33}"/>
                  </a:ext>
                </a:extLst>
              </p:cNvPr>
              <p:cNvSpPr/>
              <p:nvPr/>
            </p:nvSpPr>
            <p:spPr>
              <a:xfrm>
                <a:off x="13752470" y="2590800"/>
                <a:ext cx="3011530" cy="1830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8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8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B1A5A79-86EF-4CBC-8B9A-D0864726F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470" y="2590800"/>
                <a:ext cx="3011530" cy="1830758"/>
              </a:xfrm>
              <a:prstGeom prst="rect">
                <a:avLst/>
              </a:prstGeom>
              <a:blipFill>
                <a:blip r:embed="rId5"/>
                <a:stretch>
                  <a:fillRect t="-2000" r="-1619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85BDD1-865E-40ED-BB0F-6FF8E3B590D6}"/>
                  </a:ext>
                </a:extLst>
              </p:cNvPr>
              <p:cNvSpPr/>
              <p:nvPr/>
            </p:nvSpPr>
            <p:spPr>
              <a:xfrm>
                <a:off x="19202400" y="2588842"/>
                <a:ext cx="3948773" cy="1830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8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8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8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8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85BDD1-865E-40ED-BB0F-6FF8E3B590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00" y="2588842"/>
                <a:ext cx="3948773" cy="1830758"/>
              </a:xfrm>
              <a:prstGeom prst="rect">
                <a:avLst/>
              </a:prstGeom>
              <a:blipFill>
                <a:blip r:embed="rId6"/>
                <a:stretch>
                  <a:fillRect t="-2000" r="-1203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9494C5F-96A9-4FE8-9D27-92068300396C}"/>
              </a:ext>
            </a:extLst>
          </p:cNvPr>
          <p:cNvGrpSpPr/>
          <p:nvPr/>
        </p:nvGrpSpPr>
        <p:grpSpPr>
          <a:xfrm>
            <a:off x="147870" y="293547"/>
            <a:ext cx="24062466" cy="1724859"/>
            <a:chOff x="147870" y="293547"/>
            <a:chExt cx="24062466" cy="1724859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CC50287-A68F-49CD-A103-A979E5BBF02F}"/>
                </a:ext>
              </a:extLst>
            </p:cNvPr>
            <p:cNvGrpSpPr/>
            <p:nvPr/>
          </p:nvGrpSpPr>
          <p:grpSpPr>
            <a:xfrm>
              <a:off x="147870" y="441720"/>
              <a:ext cx="24007530" cy="1576686"/>
              <a:chOff x="147870" y="441720"/>
              <a:chExt cx="24007530" cy="1576686"/>
            </a:xfrm>
          </p:grpSpPr>
          <p:sp>
            <p:nvSpPr>
              <p:cNvPr id="67" name="Isosceles Triangle 44">
                <a:extLst>
                  <a:ext uri="{FF2B5EF4-FFF2-40B4-BE49-F238E27FC236}">
                    <a16:creationId xmlns:a16="http://schemas.microsoft.com/office/drawing/2014/main" id="{AF03B309-D819-4103-81A0-0683352816E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1585101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Rounded Rectangle 24">
                <a:extLst>
                  <a:ext uri="{FF2B5EF4-FFF2-40B4-BE49-F238E27FC236}">
                    <a16:creationId xmlns:a16="http://schemas.microsoft.com/office/drawing/2014/main" id="{F3161DF3-CF6C-4EDA-8A5B-3F47FC8D471A}"/>
                  </a:ext>
                </a:extLst>
              </p:cNvPr>
              <p:cNvSpPr/>
              <p:nvPr/>
            </p:nvSpPr>
            <p:spPr bwMode="auto">
              <a:xfrm>
                <a:off x="435924" y="459330"/>
                <a:ext cx="23719476" cy="15590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/>
              </a:p>
            </p:txBody>
          </p:sp>
          <p:sp>
            <p:nvSpPr>
              <p:cNvPr id="69" name="Pentagon 27">
                <a:extLst>
                  <a:ext uri="{FF2B5EF4-FFF2-40B4-BE49-F238E27FC236}">
                    <a16:creationId xmlns:a16="http://schemas.microsoft.com/office/drawing/2014/main" id="{49ED842F-F432-4876-BE1A-D76B6C06980C}"/>
                  </a:ext>
                </a:extLst>
              </p:cNvPr>
              <p:cNvSpPr/>
              <p:nvPr/>
            </p:nvSpPr>
            <p:spPr bwMode="auto">
              <a:xfrm>
                <a:off x="169224" y="441720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31">
                <a:extLst>
                  <a:ext uri="{FF2B5EF4-FFF2-40B4-BE49-F238E27FC236}">
                    <a16:creationId xmlns:a16="http://schemas.microsoft.com/office/drawing/2014/main" id="{6C8B8EDF-F984-4D34-BC9C-3092E5BB48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699061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1" name="Freeform 32">
                <a:extLst>
                  <a:ext uri="{FF2B5EF4-FFF2-40B4-BE49-F238E27FC236}">
                    <a16:creationId xmlns:a16="http://schemas.microsoft.com/office/drawing/2014/main" id="{880CC0A5-D6C0-4979-BB6A-987E28241C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015769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2" name="Freeform 33">
                <a:extLst>
                  <a:ext uri="{FF2B5EF4-FFF2-40B4-BE49-F238E27FC236}">
                    <a16:creationId xmlns:a16="http://schemas.microsoft.com/office/drawing/2014/main" id="{EA2CC302-203F-4030-9E83-C299BB9D3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667117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0078E15-146D-4947-9577-A28571076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55307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CF898E9-674F-4174-982A-1E514E86F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934601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ECBEC0B-555D-4CD9-B747-FC003B2BF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148849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4535B14-9A51-4AC0-9FFE-DCD37E0C1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82814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82" name="Chevron 29">
                <a:extLst>
                  <a:ext uri="{FF2B5EF4-FFF2-40B4-BE49-F238E27FC236}">
                    <a16:creationId xmlns:a16="http://schemas.microsoft.com/office/drawing/2014/main" id="{BB7B9588-8D6B-47A3-A88B-B9EC9804D29E}"/>
                  </a:ext>
                </a:extLst>
              </p:cNvPr>
              <p:cNvSpPr/>
              <p:nvPr/>
            </p:nvSpPr>
            <p:spPr bwMode="auto">
              <a:xfrm>
                <a:off x="1054576" y="589291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TextBox 13">
                <a:extLst>
                  <a:ext uri="{FF2B5EF4-FFF2-40B4-BE49-F238E27FC236}">
                    <a16:creationId xmlns:a16="http://schemas.microsoft.com/office/drawing/2014/main" id="{80FCA7DE-1FAB-4A68-8E5C-24C1A4DF47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479163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993D498C-238F-4837-9566-C030C8CAF51A}"/>
                      </a:ext>
                    </a:extLst>
                  </p:cNvPr>
                  <p:cNvSpPr/>
                  <p:nvPr/>
                </p:nvSpPr>
                <p:spPr>
                  <a:xfrm>
                    <a:off x="4767943" y="682979"/>
                    <a:ext cx="17461013" cy="1015663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635000" h="317500"/>
                  </a:sp3d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    </a:t>
                    </a:r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Số </a:t>
                    </a:r>
                    <a:r>
                      <a:rPr lang="en-US" sz="6000" dirty="0" err="1">
                        <a:latin typeface="Times New Roman" pitchFamily="18" charset="0"/>
                        <a:cs typeface="Times New Roman" pitchFamily="18" charset="0"/>
                      </a:rPr>
                      <a:t>phức</a:t>
                    </a:r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itchFamily="18" charset="0"/>
                        <a:cs typeface="Times New Roman" pitchFamily="18" charset="0"/>
                      </a:rPr>
                      <a:t>nghịch</a:t>
                    </a:r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itchFamily="18" charset="0"/>
                        <a:cs typeface="Times New Roman" pitchFamily="18" charset="0"/>
                      </a:rPr>
                      <a:t>đảo</a:t>
                    </a:r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6000" i="1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a14:m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itchFamily="18" charset="0"/>
                        <a:cs typeface="Times New Roman" pitchFamily="18" charset="0"/>
                      </a:rPr>
                      <a:t>số</a:t>
                    </a:r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Times New Roman" pitchFamily="18" charset="0"/>
                        <a:cs typeface="Times New Roman" pitchFamily="18" charset="0"/>
                      </a:rPr>
                      <a:t>phức</a:t>
                    </a:r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6000" i="1">
                            <a:latin typeface="Cambria Math"/>
                          </a:rPr>
                          <m:t>𝑧</m:t>
                        </m:r>
                        <m:r>
                          <a:rPr lang="en-US" sz="6000" i="1">
                            <a:latin typeface="Cambria Math"/>
                          </a:rPr>
                          <m:t>=2−2</m:t>
                        </m:r>
                        <m:r>
                          <a:rPr lang="en-US" sz="6000" i="1">
                            <a:latin typeface="Cambria Math"/>
                          </a:rPr>
                          <m:t>𝑖</m:t>
                        </m:r>
                      </m:oMath>
                    </a14:m>
                    <a:r>
                      <a:rPr lang="en-US" sz="6000" dirty="0">
                        <a:latin typeface="Times New Roman" pitchFamily="18" charset="0"/>
                        <a:cs typeface="Times New Roman" pitchFamily="18" charset="0"/>
                      </a:rPr>
                      <a:t> là</a:t>
                    </a:r>
                  </a:p>
                </p:txBody>
              </p:sp>
            </mc:Choice>
            <mc:Fallback xmlns="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993D498C-238F-4837-9566-C030C8CAF5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7943" y="682979"/>
                    <a:ext cx="17461013" cy="101566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6374" b="-374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E293D79-FFD5-4C70-AAF8-0FB8A7982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10336" y="293547"/>
              <a:ext cx="0" cy="1239005"/>
            </a:xfrm>
            <a:prstGeom prst="line">
              <a:avLst/>
            </a:prstGeom>
            <a:ln w="171450">
              <a:solidFill>
                <a:srgbClr val="145F82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75F5956-6B5A-4622-87E1-55601CA1B7D8}"/>
                </a:ext>
              </a:extLst>
            </p:cNvPr>
            <p:cNvCxnSpPr>
              <a:cxnSpLocks/>
            </p:cNvCxnSpPr>
            <p:nvPr/>
          </p:nvCxnSpPr>
          <p:spPr>
            <a:xfrm>
              <a:off x="159599" y="372562"/>
              <a:ext cx="24050737" cy="0"/>
            </a:xfrm>
            <a:prstGeom prst="line">
              <a:avLst/>
            </a:prstGeom>
            <a:ln w="171450">
              <a:solidFill>
                <a:srgbClr val="145F82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4211DA-FD0E-4860-86DA-404251B5D78B}"/>
                  </a:ext>
                </a:extLst>
              </p:cNvPr>
              <p:cNvSpPr/>
              <p:nvPr/>
            </p:nvSpPr>
            <p:spPr>
              <a:xfrm>
                <a:off x="5217299" y="7287359"/>
                <a:ext cx="8729377" cy="1396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=(2−2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34211DA-FD0E-4860-86DA-404251B5D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299" y="7287359"/>
                <a:ext cx="8729377" cy="13960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ction Button: Go Forward or Next 5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7F5341-8CB2-4BDD-8966-9B05B9601D33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ction Button: Go Back or Previous 5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E10EAC3-796F-438A-BEA3-98CDE3F605A4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ction Button: Go Home 5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8328722B-94C2-4B60-81D8-3CCEEE6AF60F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8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131656EA-8613-408F-9202-F416C5EA71F9}"/>
              </a:ext>
            </a:extLst>
          </p:cNvPr>
          <p:cNvGrpSpPr/>
          <p:nvPr/>
        </p:nvGrpSpPr>
        <p:grpSpPr>
          <a:xfrm>
            <a:off x="426130" y="5791200"/>
            <a:ext cx="23562015" cy="5207309"/>
            <a:chOff x="571186" y="7253384"/>
            <a:chExt cx="23562015" cy="5207309"/>
          </a:xfrm>
        </p:grpSpPr>
        <p:sp>
          <p:nvSpPr>
            <p:cNvPr id="71" name="Rounded Rectangle 64">
              <a:extLst>
                <a:ext uri="{FF2B5EF4-FFF2-40B4-BE49-F238E27FC236}">
                  <a16:creationId xmlns:a16="http://schemas.microsoft.com/office/drawing/2014/main" id="{4278305D-4DD2-4C25-B45A-F3D2E8DA9F3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CE235F0-0B42-453C-AD65-AA38A28C8EA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3" name="Freeform 20">
                <a:extLst>
                  <a:ext uri="{FF2B5EF4-FFF2-40B4-BE49-F238E27FC236}">
                    <a16:creationId xmlns:a16="http://schemas.microsoft.com/office/drawing/2014/main" id="{3A126992-DD25-488C-BDA3-E07BB0BE33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35DA5E5-76F1-4123-B17B-7383AFDD9467}"/>
                  </a:ext>
                </a:extLst>
              </p:cNvPr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F7124C5C-C7F3-4247-BBC4-AF5E01610D95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81" name="Round Diagonal Corner Rectangle 8">
                  <a:extLst>
                    <a:ext uri="{FF2B5EF4-FFF2-40B4-BE49-F238E27FC236}">
                      <a16:creationId xmlns:a16="http://schemas.microsoft.com/office/drawing/2014/main" id="{7A481F70-4316-4A7F-8E7A-46015CF6F163}"/>
                    </a:ext>
                  </a:extLst>
                </p:cNvPr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82" name="Freeform 9">
                  <a:extLst>
                    <a:ext uri="{FF2B5EF4-FFF2-40B4-BE49-F238E27FC236}">
                      <a16:creationId xmlns:a16="http://schemas.microsoft.com/office/drawing/2014/main" id="{319FF6BF-DBEE-4315-A434-2CBB9936F85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4A8F27B-5812-47B9-BF58-5D8C1C1B5881}"/>
              </a:ext>
            </a:extLst>
          </p:cNvPr>
          <p:cNvSpPr/>
          <p:nvPr/>
        </p:nvSpPr>
        <p:spPr>
          <a:xfrm>
            <a:off x="6573837" y="2441530"/>
            <a:ext cx="3484563" cy="197891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31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DA77E89-2311-4D5E-93CA-0D0E47DED1B1}"/>
              </a:ext>
            </a:extLst>
          </p:cNvPr>
          <p:cNvSpPr/>
          <p:nvPr/>
        </p:nvSpPr>
        <p:spPr>
          <a:xfrm>
            <a:off x="12268200" y="2438400"/>
            <a:ext cx="3484563" cy="197891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31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26E3D02-AA11-4D98-9586-AC5A9235DF49}"/>
              </a:ext>
            </a:extLst>
          </p:cNvPr>
          <p:cNvSpPr/>
          <p:nvPr/>
        </p:nvSpPr>
        <p:spPr>
          <a:xfrm>
            <a:off x="18232437" y="2438400"/>
            <a:ext cx="3484563" cy="197891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31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76203" y="2438400"/>
            <a:ext cx="18587753" cy="1978912"/>
            <a:chOff x="152400" y="5176264"/>
            <a:chExt cx="18587753" cy="1978912"/>
          </a:xfrm>
        </p:grpSpPr>
        <p:sp>
          <p:nvSpPr>
            <p:cNvPr id="52" name="Rectangle 51"/>
            <p:cNvSpPr/>
            <p:nvPr/>
          </p:nvSpPr>
          <p:spPr>
            <a:xfrm>
              <a:off x="735465" y="5176264"/>
              <a:ext cx="3484563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2319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897571" y="2885753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9570E1-9604-47F9-910A-1374EC838C2E}"/>
                  </a:ext>
                </a:extLst>
              </p:cNvPr>
              <p:cNvSpPr/>
              <p:nvPr/>
            </p:nvSpPr>
            <p:spPr>
              <a:xfrm>
                <a:off x="19230362" y="2763616"/>
                <a:ext cx="134363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89570E1-9604-47F9-910A-1374EC838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362" y="2763616"/>
                <a:ext cx="1343638" cy="1015663"/>
              </a:xfrm>
              <a:prstGeom prst="rect">
                <a:avLst/>
              </a:prstGeom>
              <a:blipFill>
                <a:blip r:embed="rId3"/>
                <a:stretch>
                  <a:fillRect t="-17365" r="-26818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3A984C-055D-40FA-93CE-A971CA4AB1DB}"/>
                  </a:ext>
                </a:extLst>
              </p:cNvPr>
              <p:cNvSpPr/>
              <p:nvPr/>
            </p:nvSpPr>
            <p:spPr>
              <a:xfrm>
                <a:off x="13557441" y="2763616"/>
                <a:ext cx="76815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43A984C-055D-40FA-93CE-A971CA4AB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441" y="2763616"/>
                <a:ext cx="768159" cy="1015663"/>
              </a:xfrm>
              <a:prstGeom prst="rect">
                <a:avLst/>
              </a:prstGeom>
              <a:blipFill>
                <a:blip r:embed="rId4"/>
                <a:stretch>
                  <a:fillRect t="-17365" r="-4682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F6B7A8-7FAE-4594-B4E7-DA85F900509C}"/>
                  </a:ext>
                </a:extLst>
              </p:cNvPr>
              <p:cNvSpPr/>
              <p:nvPr/>
            </p:nvSpPr>
            <p:spPr>
              <a:xfrm>
                <a:off x="7620000" y="2862448"/>
                <a:ext cx="134363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F6B7A8-7FAE-4594-B4E7-DA85F9005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2862448"/>
                <a:ext cx="1343638" cy="1015663"/>
              </a:xfrm>
              <a:prstGeom prst="rect">
                <a:avLst/>
              </a:prstGeom>
              <a:blipFill>
                <a:blip r:embed="rId5"/>
                <a:stretch>
                  <a:fillRect t="-18072" r="-26818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C8A786-15E4-4BB2-83A1-911C9C9A845D}"/>
                  </a:ext>
                </a:extLst>
              </p:cNvPr>
              <p:cNvSpPr/>
              <p:nvPr/>
            </p:nvSpPr>
            <p:spPr>
              <a:xfrm>
                <a:off x="1954276" y="2885753"/>
                <a:ext cx="76815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EC8A786-15E4-4BB2-83A1-911C9C9A8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276" y="2885753"/>
                <a:ext cx="768159" cy="1015663"/>
              </a:xfrm>
              <a:prstGeom prst="rect">
                <a:avLst/>
              </a:prstGeom>
              <a:blipFill>
                <a:blip r:embed="rId6"/>
                <a:stretch>
                  <a:fillRect t="-17365" r="-4682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F4489A-9C9A-4B70-910C-5BB49092CB6B}"/>
                  </a:ext>
                </a:extLst>
              </p:cNvPr>
              <p:cNvSpPr/>
              <p:nvPr/>
            </p:nvSpPr>
            <p:spPr>
              <a:xfrm>
                <a:off x="2738666" y="6858000"/>
                <a:ext cx="7700734" cy="101566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atte">
                <a:bevelT w="635000" h="317500"/>
              </a:sp3d>
            </p:spPr>
            <p:txBody>
              <a:bodyPr wrap="square">
                <a:spAutoFit/>
              </a:bodyPr>
              <a:lstStyle/>
              <a:p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=3−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F4489A-9C9A-4B70-910C-5BB49092C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666" y="6858000"/>
                <a:ext cx="7700734" cy="1015663"/>
              </a:xfrm>
              <a:prstGeom prst="rect">
                <a:avLst/>
              </a:prstGeom>
              <a:blipFill>
                <a:blip r:embed="rId7"/>
                <a:stretch>
                  <a:fillRect l="-4574" t="-15116" b="-37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01243E-AE97-4C15-856B-78BF3DADCB94}"/>
                  </a:ext>
                </a:extLst>
              </p:cNvPr>
              <p:cNvSpPr/>
              <p:nvPr/>
            </p:nvSpPr>
            <p:spPr>
              <a:xfrm>
                <a:off x="10440150" y="6369204"/>
                <a:ext cx="4325928" cy="1842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atte">
                <a:bevelT w="635000" h="317500"/>
              </a:sp3d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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3−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01243E-AE97-4C15-856B-78BF3DADC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150" y="6369204"/>
                <a:ext cx="4325928" cy="1842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BC561A-6664-4900-9D55-4A22F8590A80}"/>
                  </a:ext>
                </a:extLst>
              </p:cNvPr>
              <p:cNvSpPr/>
              <p:nvPr/>
            </p:nvSpPr>
            <p:spPr>
              <a:xfrm>
                <a:off x="15208404" y="6810635"/>
                <a:ext cx="2957348" cy="101566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atte">
                <a:bevelT w="635000" h="317500"/>
              </a:sp3d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=1−2</m:t>
                    </m:r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7BC561A-6664-4900-9D55-4A22F8590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8404" y="6810635"/>
                <a:ext cx="2957348" cy="1015663"/>
              </a:xfrm>
              <a:prstGeom prst="rect">
                <a:avLst/>
              </a:prstGeom>
              <a:blipFill>
                <a:blip r:embed="rId9"/>
                <a:stretch>
                  <a:fillRect t="-15789" r="-11020" b="-3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305EC81-33A4-493E-B41A-CCBA617622F8}"/>
              </a:ext>
            </a:extLst>
          </p:cNvPr>
          <p:cNvSpPr txBox="1"/>
          <p:nvPr/>
        </p:nvSpPr>
        <p:spPr>
          <a:xfrm>
            <a:off x="2787804" y="8765891"/>
            <a:ext cx="11318407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 w="635000" h="317500"/>
          </a:sp3d>
        </p:spPr>
        <p:txBody>
          <a:bodyPr wrap="square" rtlCol="0">
            <a:spAutoFit/>
          </a:bodyPr>
          <a:lstStyle/>
          <a:p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</a:rPr>
              <a:t>Vậy: Phần ảo của số phức z là  -2.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52F62F-D56B-4C46-9B1A-B85475D6C9B1}"/>
              </a:ext>
            </a:extLst>
          </p:cNvPr>
          <p:cNvGrpSpPr/>
          <p:nvPr/>
        </p:nvGrpSpPr>
        <p:grpSpPr>
          <a:xfrm>
            <a:off x="147870" y="293547"/>
            <a:ext cx="24062466" cy="1724859"/>
            <a:chOff x="147870" y="293547"/>
            <a:chExt cx="24062466" cy="172485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D897396-D718-4254-A77B-81A02C43EC09}"/>
                </a:ext>
              </a:extLst>
            </p:cNvPr>
            <p:cNvGrpSpPr/>
            <p:nvPr/>
          </p:nvGrpSpPr>
          <p:grpSpPr>
            <a:xfrm>
              <a:off x="147870" y="441720"/>
              <a:ext cx="24007530" cy="1576686"/>
              <a:chOff x="147870" y="441720"/>
              <a:chExt cx="24007530" cy="157668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1585101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ounded Rectangle 24">
                <a:extLst>
                  <a:ext uri="{FF2B5EF4-FFF2-40B4-BE49-F238E27FC236}">
                    <a16:creationId xmlns:a16="http://schemas.microsoft.com/office/drawing/2014/main" id="{7F1D9BC0-851E-48BC-8935-09326B63B92B}"/>
                  </a:ext>
                </a:extLst>
              </p:cNvPr>
              <p:cNvSpPr/>
              <p:nvPr/>
            </p:nvSpPr>
            <p:spPr bwMode="auto">
              <a:xfrm>
                <a:off x="435924" y="459330"/>
                <a:ext cx="23719476" cy="1559076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/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441720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699061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015769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667117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55307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934601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148849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82814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589291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479163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1D62962B-4D64-4473-B0BB-719B396C18FC}"/>
                      </a:ext>
                    </a:extLst>
                  </p:cNvPr>
                  <p:cNvSpPr/>
                  <p:nvPr/>
                </p:nvSpPr>
                <p:spPr>
                  <a:xfrm>
                    <a:off x="4767943" y="555389"/>
                    <a:ext cx="17461013" cy="1015663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w="635000" h="317500"/>
                  </a:sp3d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0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    Tìm </a:t>
                    </a:r>
                    <a:r>
                      <a:rPr lang="en-US" sz="60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phần</a:t>
                    </a:r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ảo</a:t>
                    </a:r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số</a:t>
                    </a:r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60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phức</a:t>
                    </a:r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a14:m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, </a:t>
                    </a:r>
                    <a:r>
                      <a:rPr lang="en-US" sz="600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biết</a:t>
                    </a:r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oMath>
                    </a14:m>
                    <a:r>
                      <a:rPr lang="en-US" sz="6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1D62962B-4D64-4473-B0BB-719B396C18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7943" y="555389"/>
                    <a:ext cx="17461013" cy="101566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15789" b="-380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38AEDDC-8BFE-429A-8A26-E3DC8ACE33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10336" y="293547"/>
              <a:ext cx="0" cy="1239005"/>
            </a:xfrm>
            <a:prstGeom prst="line">
              <a:avLst/>
            </a:prstGeom>
            <a:ln w="171450">
              <a:solidFill>
                <a:srgbClr val="145F82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C87FE5-C132-464D-B732-43107331C2A8}"/>
                </a:ext>
              </a:extLst>
            </p:cNvPr>
            <p:cNvCxnSpPr>
              <a:cxnSpLocks/>
            </p:cNvCxnSpPr>
            <p:nvPr/>
          </p:nvCxnSpPr>
          <p:spPr>
            <a:xfrm>
              <a:off x="159599" y="372562"/>
              <a:ext cx="24050737" cy="0"/>
            </a:xfrm>
            <a:prstGeom prst="line">
              <a:avLst/>
            </a:prstGeom>
            <a:ln w="171450">
              <a:solidFill>
                <a:srgbClr val="145F82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Action Button: Go Forward or Next 4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3ECE3AE-AD4C-4FE6-B67E-D09302789333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Back or Previous 5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EFF7CA5-C73F-46FC-87AC-0D0DDC4CAB33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ction Button: Go Home 6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41E81F45-B8EE-4F67-B47B-189BFAF5C72E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395589" y="6101814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0480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40952" y="3472382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875424-F319-4E87-975B-13A466743B08}"/>
                  </a:ext>
                </a:extLst>
              </p:cNvPr>
              <p:cNvSpPr/>
              <p:nvPr/>
            </p:nvSpPr>
            <p:spPr>
              <a:xfrm>
                <a:off x="4273957" y="866913"/>
                <a:ext cx="19605565" cy="1563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ảo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1−3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lượt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875424-F319-4E87-975B-13A466743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957" y="866913"/>
                <a:ext cx="19605565" cy="1563120"/>
              </a:xfrm>
              <a:prstGeom prst="rect">
                <a:avLst/>
              </a:prstGeom>
              <a:blipFill>
                <a:blip r:embed="rId3"/>
                <a:stretch>
                  <a:fillRect l="-1866" b="-5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32A032-2210-4B04-9B78-F3062A381833}"/>
                  </a:ext>
                </a:extLst>
              </p:cNvPr>
              <p:cNvSpPr/>
              <p:nvPr/>
            </p:nvSpPr>
            <p:spPr>
              <a:xfrm>
                <a:off x="1981200" y="3542943"/>
                <a:ext cx="22765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−3;1.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632A032-2210-4B04-9B78-F3062A3818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542943"/>
                <a:ext cx="227658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4A85239-E12D-407A-89B1-FC47D1EB68F5}"/>
                  </a:ext>
                </a:extLst>
              </p:cNvPr>
              <p:cNvSpPr/>
              <p:nvPr/>
            </p:nvSpPr>
            <p:spPr>
              <a:xfrm>
                <a:off x="8281093" y="3501564"/>
                <a:ext cx="17011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1;3.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4A85239-E12D-407A-89B1-FC47D1EB6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093" y="3501564"/>
                <a:ext cx="1701107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0DCE4F-92AC-4104-929F-FF407FC30DE6}"/>
                  </a:ext>
                </a:extLst>
              </p:cNvPr>
              <p:cNvSpPr/>
              <p:nvPr/>
            </p:nvSpPr>
            <p:spPr>
              <a:xfrm>
                <a:off x="13513419" y="3541259"/>
                <a:ext cx="302198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−3;−1. 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60DCE4F-92AC-4104-929F-FF407FC30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3419" y="3541259"/>
                <a:ext cx="302198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38C7D1-0996-417F-A1D6-05DE436DDB57}"/>
                  </a:ext>
                </a:extLst>
              </p:cNvPr>
              <p:cNvSpPr/>
              <p:nvPr/>
            </p:nvSpPr>
            <p:spPr>
              <a:xfrm>
                <a:off x="19735800" y="3516196"/>
                <a:ext cx="22765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1;−3.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38C7D1-0996-417F-A1D6-05DE436DD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5800" y="3516196"/>
                <a:ext cx="227658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1BAD7A-A709-4830-AD8A-BCD993B0D697}"/>
                  </a:ext>
                </a:extLst>
              </p:cNvPr>
              <p:cNvSpPr/>
              <p:nvPr/>
            </p:nvSpPr>
            <p:spPr>
              <a:xfrm>
                <a:off x="2617941" y="7612842"/>
                <a:ext cx="8897372" cy="1563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ó: 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1−3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6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1−3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0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81BAD7A-A709-4830-AD8A-BCD993B0D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41" y="7612842"/>
                <a:ext cx="8897372" cy="1563120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4873B4B-DF50-4A7C-84F7-809E224F84D7}"/>
                  </a:ext>
                </a:extLst>
              </p:cNvPr>
              <p:cNvSpPr/>
              <p:nvPr/>
            </p:nvSpPr>
            <p:spPr>
              <a:xfrm>
                <a:off x="2681736" y="9546693"/>
                <a:ext cx="2039091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Vậy: Phần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ảo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lượt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là  1 và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4873B4B-DF50-4A7C-84F7-809E224F84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736" y="9546693"/>
                <a:ext cx="20390916" cy="1015663"/>
              </a:xfrm>
              <a:prstGeom prst="rect">
                <a:avLst/>
              </a:prstGeom>
              <a:blipFill>
                <a:blip r:embed="rId9"/>
                <a:stretch>
                  <a:fillRect l="-1824"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ction Button: Go Forward or Next 4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268F50A-A369-40D0-8D0B-0BCF028C9319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Back or Previous 5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6C20F1D-37A2-4181-91C2-53124D8019DD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Home 6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A2D7BC7-8B02-4001-9D2E-3CDE1008940C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6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26130" y="5791200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28956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38073" y="3337253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AD4555-21C6-4BA5-A1A2-C843682C1973}"/>
                  </a:ext>
                </a:extLst>
              </p:cNvPr>
              <p:cNvSpPr/>
              <p:nvPr/>
            </p:nvSpPr>
            <p:spPr>
              <a:xfrm>
                <a:off x="5175230" y="836761"/>
                <a:ext cx="15690642" cy="1396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=5−2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ảo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BAD4555-21C6-4BA5-A1A2-C843682C1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230" y="836761"/>
                <a:ext cx="15690642" cy="1396088"/>
              </a:xfrm>
              <a:prstGeom prst="rect">
                <a:avLst/>
              </a:prstGeom>
              <a:blipFill>
                <a:blip r:embed="rId3"/>
                <a:stretch>
                  <a:fillRect l="-2370" t="-873" r="-136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A9958-DCED-40C3-8F4F-11B0BEB8FAC4}"/>
                  </a:ext>
                </a:extLst>
              </p:cNvPr>
              <p:cNvSpPr/>
              <p:nvPr/>
            </p:nvSpPr>
            <p:spPr>
              <a:xfrm>
                <a:off x="2324898" y="3486586"/>
                <a:ext cx="136928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29.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F9A9958-DCED-40C3-8F4F-11B0BEB8F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898" y="3486586"/>
                <a:ext cx="1369286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59E8DC-D81A-4131-93AC-79B03830575E}"/>
                  </a:ext>
                </a:extLst>
              </p:cNvPr>
              <p:cNvSpPr/>
              <p:nvPr/>
            </p:nvSpPr>
            <p:spPr>
              <a:xfrm>
                <a:off x="8308114" y="3388859"/>
                <a:ext cx="136928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21.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859E8DC-D81A-4131-93AC-79B038305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114" y="3388859"/>
                <a:ext cx="1369286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B36F5A-1992-44C2-A825-C7A41366DC3F}"/>
                  </a:ext>
                </a:extLst>
              </p:cNvPr>
              <p:cNvSpPr/>
              <p:nvPr/>
            </p:nvSpPr>
            <p:spPr>
              <a:xfrm>
                <a:off x="14392165" y="2968084"/>
                <a:ext cx="1497526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29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CB36F5A-1992-44C2-A825-C7A41366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165" y="2968084"/>
                <a:ext cx="1497526" cy="1845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BAD5BD-4DFB-4EC6-AA05-757CFA5A3728}"/>
                  </a:ext>
                </a:extLst>
              </p:cNvPr>
              <p:cNvSpPr/>
              <p:nvPr/>
            </p:nvSpPr>
            <p:spPr>
              <a:xfrm>
                <a:off x="20059142" y="2931570"/>
                <a:ext cx="14975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29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BAD5BD-4DFB-4EC6-AA05-757CFA5A3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9142" y="2931570"/>
                <a:ext cx="1497526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61B262-4E89-455E-B710-8444BF45D875}"/>
                  </a:ext>
                </a:extLst>
              </p:cNvPr>
              <p:cNvSpPr/>
              <p:nvPr/>
            </p:nvSpPr>
            <p:spPr>
              <a:xfrm>
                <a:off x="5047697" y="7416083"/>
                <a:ext cx="8098499" cy="1680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sz="7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7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7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7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7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7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7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72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7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29</m:t>
                        </m:r>
                      </m:den>
                    </m:f>
                    <m:r>
                      <a:rPr lang="en-US" sz="7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7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29</m:t>
                        </m:r>
                      </m:den>
                    </m:f>
                    <m:r>
                      <a:rPr lang="en-US" sz="7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72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661B262-4E89-455E-B710-8444BF45D8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97" y="7416083"/>
                <a:ext cx="8098499" cy="1680845"/>
              </a:xfrm>
              <a:prstGeom prst="rect">
                <a:avLst/>
              </a:prstGeom>
              <a:blipFill>
                <a:blip r:embed="rId8"/>
                <a:stretch>
                  <a:fillRect t="-727" b="-14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6E86374-D89B-4AC5-BC96-7C8ABBB982F1}"/>
                  </a:ext>
                </a:extLst>
              </p:cNvPr>
              <p:cNvSpPr/>
              <p:nvPr/>
            </p:nvSpPr>
            <p:spPr>
              <a:xfrm>
                <a:off x="2681736" y="9325251"/>
                <a:ext cx="20390916" cy="1534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Vậy: Phần ảo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29</m:t>
                        </m:r>
                      </m:den>
                    </m:f>
                    <m:r>
                      <a:rPr lang="en-US" sz="6600" i="1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sz="66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6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6E86374-D89B-4AC5-BC96-7C8ABBB98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736" y="9325251"/>
                <a:ext cx="20390916" cy="1534074"/>
              </a:xfrm>
              <a:prstGeom prst="rect">
                <a:avLst/>
              </a:prstGeom>
              <a:blipFill>
                <a:blip r:embed="rId9"/>
                <a:stretch>
                  <a:fillRect l="-1824" b="-9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82AE29-4A4B-4F2B-9850-A6D9D3DA446A}"/>
                  </a:ext>
                </a:extLst>
              </p:cNvPr>
              <p:cNvSpPr/>
              <p:nvPr/>
            </p:nvSpPr>
            <p:spPr>
              <a:xfrm>
                <a:off x="2528657" y="7739157"/>
                <a:ext cx="248337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</m:t>
                      </m:r>
                      <m: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 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82AE29-4A4B-4F2B-9850-A6D9D3DA4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657" y="7739157"/>
                <a:ext cx="248337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ction Button: Go Forward or Next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C9A8964-5D5D-44F5-88A3-BEC1AC41A28F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Back or Previous 6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EAC5BBB-2DD0-4986-8A7D-D75CE0E5DAA3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Go Home 6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435A687-867F-4A0D-BD5A-B7DE8EEAC453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0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1" grpId="0"/>
      <p:bldP spid="4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079" y="6451291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829369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069" y="4280285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54D1C7-EACD-4A51-AAA2-50642FA68B39}"/>
              </a:ext>
            </a:extLst>
          </p:cNvPr>
          <p:cNvGrpSpPr/>
          <p:nvPr/>
        </p:nvGrpSpPr>
        <p:grpSpPr>
          <a:xfrm>
            <a:off x="160767" y="653194"/>
            <a:ext cx="24062466" cy="2707128"/>
            <a:chOff x="160767" y="759519"/>
            <a:chExt cx="24062466" cy="2707128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39027" y="937507"/>
              <a:ext cx="23719476" cy="25291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60767" y="759519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3C1CBA-5E20-49BC-96BD-7DAC2E5FC98F}"/>
                  </a:ext>
                </a:extLst>
              </p:cNvPr>
              <p:cNvSpPr/>
              <p:nvPr/>
            </p:nvSpPr>
            <p:spPr>
              <a:xfrm>
                <a:off x="5776020" y="1549568"/>
                <a:ext cx="948343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hiện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phép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chia sau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3C1CBA-5E20-49BC-96BD-7DAC2E5FC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020" y="1549568"/>
                <a:ext cx="9483430" cy="1015663"/>
              </a:xfrm>
              <a:prstGeom prst="rect">
                <a:avLst/>
              </a:prstGeom>
              <a:blipFill>
                <a:blip r:embed="rId3"/>
                <a:stretch>
                  <a:fillRect l="-3923"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74A1D1-DEF9-4F64-AFBC-E2C118FA20FF}"/>
                  </a:ext>
                </a:extLst>
              </p:cNvPr>
              <p:cNvSpPr/>
              <p:nvPr/>
            </p:nvSpPr>
            <p:spPr>
              <a:xfrm>
                <a:off x="1295400" y="4011814"/>
                <a:ext cx="6780702" cy="1529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	</a:t>
                </a:r>
                <a:endParaRPr lang="en-US" sz="66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174A1D1-DEF9-4F64-AFBC-E2C118FA2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11814"/>
                <a:ext cx="6780702" cy="1529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12BFD3-E029-4297-BCB8-89B29BC76E09}"/>
                  </a:ext>
                </a:extLst>
              </p:cNvPr>
              <p:cNvSpPr/>
              <p:nvPr/>
            </p:nvSpPr>
            <p:spPr>
              <a:xfrm>
                <a:off x="7107865" y="4046715"/>
                <a:ext cx="6780702" cy="1529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12BFD3-E029-4297-BCB8-89B29BC76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865" y="4046715"/>
                <a:ext cx="6780702" cy="15295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C7643A-B07A-4C1D-9887-6D25F747C0B4}"/>
                  </a:ext>
                </a:extLst>
              </p:cNvPr>
              <p:cNvSpPr/>
              <p:nvPr/>
            </p:nvSpPr>
            <p:spPr>
              <a:xfrm>
                <a:off x="12966405" y="4004930"/>
                <a:ext cx="6780702" cy="1529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	</a:t>
                </a:r>
                <a:endParaRPr lang="en-US" sz="66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C7643A-B07A-4C1D-9887-6D25F747C0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6405" y="4004930"/>
                <a:ext cx="6780702" cy="1529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9B10F-B480-4AE2-BE79-C8E8A74D6054}"/>
                  </a:ext>
                </a:extLst>
              </p:cNvPr>
              <p:cNvSpPr/>
              <p:nvPr/>
            </p:nvSpPr>
            <p:spPr>
              <a:xfrm>
                <a:off x="14935200" y="1096925"/>
                <a:ext cx="2702874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9B10F-B480-4AE2-BE79-C8E8A74D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1096925"/>
                <a:ext cx="2702874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E5DC5F-8C39-44D8-89E8-5A6D4902DD1A}"/>
                  </a:ext>
                </a:extLst>
              </p:cNvPr>
              <p:cNvSpPr/>
              <p:nvPr/>
            </p:nvSpPr>
            <p:spPr>
              <a:xfrm>
                <a:off x="18814639" y="3990785"/>
                <a:ext cx="6780702" cy="1529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6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	</a:t>
                </a:r>
                <a:endParaRPr lang="en-US" sz="66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7E5DC5F-8C39-44D8-89E8-5A6D4902D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4639" y="3990785"/>
                <a:ext cx="6780702" cy="15295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0F03D29E-465B-4D9B-968B-E42003796B50}"/>
              </a:ext>
            </a:extLst>
          </p:cNvPr>
          <p:cNvSpPr/>
          <p:nvPr/>
        </p:nvSpPr>
        <p:spPr>
          <a:xfrm>
            <a:off x="2999150" y="8508888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F78254-7442-43D3-A8D1-BB0243FD48BF}"/>
                  </a:ext>
                </a:extLst>
              </p:cNvPr>
              <p:cNvSpPr/>
              <p:nvPr/>
            </p:nvSpPr>
            <p:spPr>
              <a:xfrm>
                <a:off x="5511334" y="8103231"/>
                <a:ext cx="6577185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7F78254-7442-43D3-A8D1-BB0243FD4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34" y="8103231"/>
                <a:ext cx="6577185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Go Forward or Next 6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D9E91CF-2D67-40C5-9BCC-3D945A17481D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Go Back or Previous 6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434E012-7CD0-4709-9152-C8638E615D0F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ction Button: Go Home 6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CAC77D-CFA6-4238-8E05-9D87D5899D16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3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079" y="5786263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29718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42207" y="3403826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B2DC08-4F96-4BA5-94E7-DECEEB25B16A}"/>
                  </a:ext>
                </a:extLst>
              </p:cNvPr>
              <p:cNvSpPr/>
              <p:nvPr/>
            </p:nvSpPr>
            <p:spPr>
              <a:xfrm>
                <a:off x="4147082" y="1129826"/>
                <a:ext cx="19810788" cy="1105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Hãy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nghịch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đảo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2B2DC08-4F96-4BA5-94E7-DECEEB25B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082" y="1129826"/>
                <a:ext cx="19810788" cy="1105559"/>
              </a:xfrm>
              <a:prstGeom prst="rect">
                <a:avLst/>
              </a:prstGeom>
              <a:blipFill>
                <a:blip r:embed="rId3"/>
                <a:stretch>
                  <a:fillRect l="-1846" t="-8242" b="-36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31BC63-0CAD-47D8-ABE1-00C4C6EC93E4}"/>
                  </a:ext>
                </a:extLst>
              </p:cNvPr>
              <p:cNvSpPr/>
              <p:nvPr/>
            </p:nvSpPr>
            <p:spPr>
              <a:xfrm>
                <a:off x="1680205" y="2819400"/>
                <a:ext cx="3729995" cy="2096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6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131BC63-0CAD-47D8-ABE1-00C4C6EC9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205" y="2819400"/>
                <a:ext cx="3729995" cy="20963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FEB34C-B11C-412E-9FB7-8E388B2ECCE0}"/>
                  </a:ext>
                </a:extLst>
              </p:cNvPr>
              <p:cNvSpPr/>
              <p:nvPr/>
            </p:nvSpPr>
            <p:spPr>
              <a:xfrm>
                <a:off x="7319005" y="2819400"/>
                <a:ext cx="3729995" cy="2096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6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FFEB34C-B11C-412E-9FB7-8E388B2EC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005" y="2819400"/>
                <a:ext cx="3729995" cy="2096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A22890-FFB4-4AF6-841D-017E4C261683}"/>
                  </a:ext>
                </a:extLst>
              </p:cNvPr>
              <p:cNvSpPr/>
              <p:nvPr/>
            </p:nvSpPr>
            <p:spPr>
              <a:xfrm>
                <a:off x="13258800" y="2811780"/>
                <a:ext cx="3729995" cy="2096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6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A22890-FFB4-4AF6-841D-017E4C261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2811780"/>
                <a:ext cx="3729995" cy="2096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FFFA49-472F-4759-A7CB-C0DD423D41A3}"/>
                  </a:ext>
                </a:extLst>
              </p:cNvPr>
              <p:cNvSpPr/>
              <p:nvPr/>
            </p:nvSpPr>
            <p:spPr>
              <a:xfrm>
                <a:off x="19354609" y="2842260"/>
                <a:ext cx="3749231" cy="2096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62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6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1FFFA49-472F-4759-A7CB-C0DD423D4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4609" y="2842260"/>
                <a:ext cx="3749231" cy="20963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CC2AAF-B25A-4F26-A5FA-621203B17A19}"/>
                  </a:ext>
                </a:extLst>
              </p:cNvPr>
              <p:cNvSpPr/>
              <p:nvPr/>
            </p:nvSpPr>
            <p:spPr>
              <a:xfrm>
                <a:off x="4137102" y="7537109"/>
                <a:ext cx="8686800" cy="1813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7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</m:e>
                      </m:box>
                      <m:r>
                        <a:rPr lang="en-US" sz="7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7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7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7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sz="7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7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= </m:t>
                          </m:r>
                          <m:f>
                            <m:fPr>
                              <m:ctrlPr>
                                <a:rPr lang="en-US" sz="7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7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7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7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en-US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7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7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7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  <m:r>
                            <a:rPr lang="en-US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7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en-US" sz="7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CC2AAF-B25A-4F26-A5FA-621203B17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02" y="7537109"/>
                <a:ext cx="8686800" cy="18131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4B9E8A1B-D542-4253-85B8-007226F90245}"/>
              </a:ext>
            </a:extLst>
          </p:cNvPr>
          <p:cNvSpPr/>
          <p:nvPr/>
        </p:nvSpPr>
        <p:spPr>
          <a:xfrm>
            <a:off x="2560166" y="7899919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 có:</a:t>
            </a:r>
          </a:p>
        </p:txBody>
      </p:sp>
      <p:sp>
        <p:nvSpPr>
          <p:cNvPr id="49" name="Action Button: Go Forward or Next 4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28EF5FF-100B-4386-A901-31C5132770D7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Back or Previous 5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91914F0-1DDA-47CF-AEC5-1702A0D1855F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Home 6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E163C45-34F6-426B-8C41-845D876320A4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8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3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34990" y="5948445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164341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70947" y="3615077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5602CB-02C8-4B42-BD86-D16225399F06}"/>
                  </a:ext>
                </a:extLst>
              </p:cNvPr>
              <p:cNvSpPr/>
              <p:nvPr/>
            </p:nvSpPr>
            <p:spPr>
              <a:xfrm>
                <a:off x="7071943" y="1165696"/>
                <a:ext cx="967239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Tìm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thực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600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phức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5602CB-02C8-4B42-BD86-D16225399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943" y="1165696"/>
                <a:ext cx="9672391" cy="1015663"/>
              </a:xfrm>
              <a:prstGeom prst="rect">
                <a:avLst/>
              </a:prstGeom>
              <a:blipFill>
                <a:blip r:embed="rId3"/>
                <a:stretch>
                  <a:fillRect l="-3781" t="-17365" r="-2899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DB4DD4-3C3E-4FAC-A5E1-047F90989C80}"/>
                  </a:ext>
                </a:extLst>
              </p:cNvPr>
              <p:cNvSpPr/>
              <p:nvPr/>
            </p:nvSpPr>
            <p:spPr>
              <a:xfrm>
                <a:off x="1830570" y="3653802"/>
                <a:ext cx="221785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DB4DD4-3C3E-4FAC-A5E1-047F90989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570" y="3653802"/>
                <a:ext cx="2217851" cy="1015663"/>
              </a:xfrm>
              <a:prstGeom prst="rect">
                <a:avLst/>
              </a:prstGeom>
              <a:blipFill>
                <a:blip r:embed="rId4"/>
                <a:stretch>
                  <a:fillRect t="-17365" r="-15934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04E9A2-1F58-47D9-BD7D-C579312CB017}"/>
                  </a:ext>
                </a:extLst>
              </p:cNvPr>
              <p:cNvSpPr/>
              <p:nvPr/>
            </p:nvSpPr>
            <p:spPr>
              <a:xfrm>
                <a:off x="7874671" y="3601959"/>
                <a:ext cx="27933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04E9A2-1F58-47D9-BD7D-C579312CB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671" y="3601959"/>
                <a:ext cx="2793329" cy="1015663"/>
              </a:xfrm>
              <a:prstGeom prst="rect">
                <a:avLst/>
              </a:prstGeom>
              <a:blipFill>
                <a:blip r:embed="rId5"/>
                <a:stretch>
                  <a:fillRect t="-18072" r="-12227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432D4D-59B8-483E-96F7-0611A149B6AF}"/>
                  </a:ext>
                </a:extLst>
              </p:cNvPr>
              <p:cNvSpPr/>
              <p:nvPr/>
            </p:nvSpPr>
            <p:spPr>
              <a:xfrm>
                <a:off x="13936549" y="3607882"/>
                <a:ext cx="221785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432D4D-59B8-483E-96F7-0611A149B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549" y="3607882"/>
                <a:ext cx="2217851" cy="1015663"/>
              </a:xfrm>
              <a:prstGeom prst="rect">
                <a:avLst/>
              </a:prstGeom>
              <a:blipFill>
                <a:blip r:embed="rId6"/>
                <a:stretch>
                  <a:fillRect t="-18072" r="-15934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DB427-9107-492D-AE60-B7B92C74ED0C}"/>
                  </a:ext>
                </a:extLst>
              </p:cNvPr>
              <p:cNvSpPr/>
              <p:nvPr/>
            </p:nvSpPr>
            <p:spPr>
              <a:xfrm>
                <a:off x="19386783" y="3632537"/>
                <a:ext cx="263501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DB427-9107-492D-AE60-B7B92C74E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783" y="3632537"/>
                <a:ext cx="2635017" cy="1015663"/>
              </a:xfrm>
              <a:prstGeom prst="rect">
                <a:avLst/>
              </a:prstGeom>
              <a:blipFill>
                <a:blip r:embed="rId7"/>
                <a:stretch>
                  <a:fillRect t="-17964" r="-13164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FD8FFF-91EE-4A00-9D31-A1CB9EE2352B}"/>
                  </a:ext>
                </a:extLst>
              </p:cNvPr>
              <p:cNvSpPr/>
              <p:nvPr/>
            </p:nvSpPr>
            <p:spPr>
              <a:xfrm>
                <a:off x="16871924" y="952171"/>
                <a:ext cx="1717265" cy="1531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6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FD8FFF-91EE-4A00-9D31-A1CB9EE23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924" y="952171"/>
                <a:ext cx="1717265" cy="1531958"/>
              </a:xfrm>
              <a:prstGeom prst="rect">
                <a:avLst/>
              </a:prstGeom>
              <a:blipFill>
                <a:blip r:embed="rId8"/>
                <a:stretch>
                  <a:fillRect l="-3915" t="-158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0F59888-7AA7-4C8A-93C0-E915227C64CA}"/>
                  </a:ext>
                </a:extLst>
              </p:cNvPr>
              <p:cNvSpPr/>
              <p:nvPr/>
            </p:nvSpPr>
            <p:spPr>
              <a:xfrm>
                <a:off x="4927935" y="7779590"/>
                <a:ext cx="8686800" cy="139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7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box>
                      <m:r>
                        <a:rPr lang="en-US" sz="7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7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en-US" sz="7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0F59888-7AA7-4C8A-93C0-E915227C6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935" y="7779590"/>
                <a:ext cx="8686800" cy="13911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8F21E27C-9409-470D-AC7F-AE4299CA660E}"/>
              </a:ext>
            </a:extLst>
          </p:cNvPr>
          <p:cNvSpPr/>
          <p:nvPr/>
        </p:nvSpPr>
        <p:spPr>
          <a:xfrm>
            <a:off x="2560166" y="7899919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 có:</a:t>
            </a:r>
          </a:p>
        </p:txBody>
      </p:sp>
      <p:sp>
        <p:nvSpPr>
          <p:cNvPr id="54" name="Action Button: Go Forward or Next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484A7E3-FD13-487D-8FBE-465ED6F5F1C4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Back or Previous 6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A7A61C1-EF88-4C2D-8E39-69BB038D8FB2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Go Home 6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D179E28F-8BDE-404E-9FD7-72FCDBB771B5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6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65059" y="6025036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164341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59599" y="363323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3421434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71B8194-F977-4AF2-8DC0-B1791001E334}"/>
                  </a:ext>
                </a:extLst>
              </p:cNvPr>
              <p:cNvSpPr/>
              <p:nvPr/>
            </p:nvSpPr>
            <p:spPr>
              <a:xfrm>
                <a:off x="7620000" y="1105532"/>
                <a:ext cx="559672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71B8194-F977-4AF2-8DC0-B1791001E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105532"/>
                <a:ext cx="5596725" cy="1015663"/>
              </a:xfrm>
              <a:prstGeom prst="rect">
                <a:avLst/>
              </a:prstGeom>
              <a:blipFill>
                <a:blip r:embed="rId3"/>
                <a:stretch>
                  <a:fillRect l="-6536"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C7AA68-5F1D-41E2-BB93-BA3DF39693DF}"/>
                  </a:ext>
                </a:extLst>
              </p:cNvPr>
              <p:cNvSpPr/>
              <p:nvPr/>
            </p:nvSpPr>
            <p:spPr>
              <a:xfrm>
                <a:off x="1371600" y="3418432"/>
                <a:ext cx="4486998" cy="1442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den>
                    </m:f>
                    <m:r>
                      <a:rPr lang="en-US" sz="6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den>
                    </m:f>
                    <m:r>
                      <a:rPr lang="en-US" sz="6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2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C7AA68-5F1D-41E2-BB93-BA3DF3969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18432"/>
                <a:ext cx="4486998" cy="1442959"/>
              </a:xfrm>
              <a:prstGeom prst="rect">
                <a:avLst/>
              </a:prstGeom>
              <a:blipFill>
                <a:blip r:embed="rId4"/>
                <a:stretch>
                  <a:fillRect t="-1271" r="-7473" b="-1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2F61E2-F652-4E50-B34B-724E542A188F}"/>
                  </a:ext>
                </a:extLst>
              </p:cNvPr>
              <p:cNvSpPr/>
              <p:nvPr/>
            </p:nvSpPr>
            <p:spPr>
              <a:xfrm>
                <a:off x="7153940" y="3396818"/>
                <a:ext cx="4582024" cy="1447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6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6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12F61E2-F652-4E50-B34B-724E542A1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940" y="3396818"/>
                <a:ext cx="4582024" cy="1447512"/>
              </a:xfrm>
              <a:prstGeom prst="rect">
                <a:avLst/>
              </a:prstGeom>
              <a:blipFill>
                <a:blip r:embed="rId5"/>
                <a:stretch>
                  <a:fillRect t="-1261" r="-5326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C6B200-9EF8-4B70-84FF-971FD8749570}"/>
                  </a:ext>
                </a:extLst>
              </p:cNvPr>
              <p:cNvSpPr/>
              <p:nvPr/>
            </p:nvSpPr>
            <p:spPr>
              <a:xfrm>
                <a:off x="13001890" y="3348098"/>
                <a:ext cx="3813736" cy="1447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2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C6B200-9EF8-4B70-84FF-971FD8749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1890" y="3348098"/>
                <a:ext cx="3813736" cy="1447512"/>
              </a:xfrm>
              <a:prstGeom prst="rect">
                <a:avLst/>
              </a:prstGeom>
              <a:blipFill>
                <a:blip r:embed="rId6"/>
                <a:stretch>
                  <a:fillRect t="-1261" r="-9120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709B6E-2BF7-4C6B-B4AC-D4FF37BC70D3}"/>
                  </a:ext>
                </a:extLst>
              </p:cNvPr>
              <p:cNvSpPr/>
              <p:nvPr/>
            </p:nvSpPr>
            <p:spPr>
              <a:xfrm>
                <a:off x="18929360" y="3287553"/>
                <a:ext cx="4486998" cy="1447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6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6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2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8709B6E-2BF7-4C6B-B4AC-D4FF37BC70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360" y="3287553"/>
                <a:ext cx="4486998" cy="1447512"/>
              </a:xfrm>
              <a:prstGeom prst="rect">
                <a:avLst/>
              </a:prstGeom>
              <a:blipFill>
                <a:blip r:embed="rId7"/>
                <a:stretch>
                  <a:fillRect t="-840" r="-7473" b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C62189-AEEC-4435-84A4-3BC67FDD16E2}"/>
                  </a:ext>
                </a:extLst>
              </p:cNvPr>
              <p:cNvSpPr/>
              <p:nvPr/>
            </p:nvSpPr>
            <p:spPr>
              <a:xfrm>
                <a:off x="13343860" y="868418"/>
                <a:ext cx="1759071" cy="1569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3−4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pl-PL" sz="6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6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C62189-AEEC-4435-84A4-3BC67FDD16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3860" y="868418"/>
                <a:ext cx="1759071" cy="1569982"/>
              </a:xfrm>
              <a:prstGeom prst="rect">
                <a:avLst/>
              </a:prstGeom>
              <a:blipFill>
                <a:blip r:embed="rId8"/>
                <a:stretch>
                  <a:fillRect r="-22491" b="-1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F898A94-BE9F-478B-8FCC-8125F12C93FC}"/>
                  </a:ext>
                </a:extLst>
              </p:cNvPr>
              <p:cNvSpPr/>
              <p:nvPr/>
            </p:nvSpPr>
            <p:spPr>
              <a:xfrm>
                <a:off x="4962637" y="7400260"/>
                <a:ext cx="378090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3−4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F898A94-BE9F-478B-8FCC-8125F12C93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637" y="7400260"/>
                <a:ext cx="3780907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94BF5F-A453-440E-9F79-2DB05CB530FB}"/>
                  </a:ext>
                </a:extLst>
              </p:cNvPr>
              <p:cNvSpPr/>
              <p:nvPr/>
            </p:nvSpPr>
            <p:spPr>
              <a:xfrm>
                <a:off x="2622028" y="7924800"/>
                <a:ext cx="248337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</m:t>
                      </m:r>
                      <m: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ó: 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994BF5F-A453-440E-9F79-2DB05CB53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028" y="7924800"/>
                <a:ext cx="2483372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7178AB3-DCEB-4D63-A6BA-C72C60B1160C}"/>
                  </a:ext>
                </a:extLst>
              </p:cNvPr>
              <p:cNvSpPr/>
              <p:nvPr/>
            </p:nvSpPr>
            <p:spPr>
              <a:xfrm>
                <a:off x="8685236" y="7382394"/>
                <a:ext cx="4337919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7178AB3-DCEB-4D63-A6BA-C72C60B11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236" y="7382394"/>
                <a:ext cx="4337919" cy="1823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ction Button: Go Forward or Next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5E89A2A-02AA-47EC-B41C-0C72A059D66D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Back or Previous 6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4D416AE-72E9-4F5E-847B-FADC8B17320A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Go Home 6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30A263D3-C09C-41EF-8C89-0224E195ADDF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4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65059" y="6025036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164341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811000" y="362701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3421434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373F5B-F955-43AA-8433-694172596CF6}"/>
                  </a:ext>
                </a:extLst>
              </p:cNvPr>
              <p:cNvSpPr/>
              <p:nvPr/>
            </p:nvSpPr>
            <p:spPr>
              <a:xfrm>
                <a:off x="8017152" y="838200"/>
                <a:ext cx="6918048" cy="1402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D373F5B-F955-43AA-8433-694172596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152" y="838200"/>
                <a:ext cx="6918048" cy="1402948"/>
              </a:xfrm>
              <a:prstGeom prst="rect">
                <a:avLst/>
              </a:prstGeom>
              <a:blipFill>
                <a:blip r:embed="rId3"/>
                <a:stretch>
                  <a:fillRect l="-5286" t="-1304" r="-440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2088AD-0146-4AED-8B10-F0932EE08975}"/>
                  </a:ext>
                </a:extLst>
              </p:cNvPr>
              <p:cNvSpPr/>
              <p:nvPr/>
            </p:nvSpPr>
            <p:spPr>
              <a:xfrm>
                <a:off x="1508681" y="3457673"/>
                <a:ext cx="3694345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2088AD-0146-4AED-8B10-F0932EE08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681" y="3457673"/>
                <a:ext cx="3694345" cy="1403782"/>
              </a:xfrm>
              <a:prstGeom prst="rect">
                <a:avLst/>
              </a:prstGeom>
              <a:blipFill>
                <a:blip r:embed="rId4"/>
                <a:stretch>
                  <a:fillRect t="-870" r="-9061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64160D-C20B-4BA5-B593-471CFA2EBAA5}"/>
                  </a:ext>
                </a:extLst>
              </p:cNvPr>
              <p:cNvSpPr/>
              <p:nvPr/>
            </p:nvSpPr>
            <p:spPr>
              <a:xfrm>
                <a:off x="7507055" y="3396818"/>
                <a:ext cx="3694345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64160D-C20B-4BA5-B593-471CFA2EB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55" y="3396818"/>
                <a:ext cx="3694345" cy="1403782"/>
              </a:xfrm>
              <a:prstGeom prst="rect">
                <a:avLst/>
              </a:prstGeom>
              <a:blipFill>
                <a:blip r:embed="rId5"/>
                <a:stretch>
                  <a:fillRect t="-866" r="-9061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164ADB-D938-4B0E-93C6-104563CECAA8}"/>
                  </a:ext>
                </a:extLst>
              </p:cNvPr>
              <p:cNvSpPr/>
              <p:nvPr/>
            </p:nvSpPr>
            <p:spPr>
              <a:xfrm>
                <a:off x="13603055" y="3396818"/>
                <a:ext cx="3694345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164ADB-D938-4B0E-93C6-104563CECA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055" y="3396818"/>
                <a:ext cx="3694345" cy="1403782"/>
              </a:xfrm>
              <a:prstGeom prst="rect">
                <a:avLst/>
              </a:prstGeom>
              <a:blipFill>
                <a:blip r:embed="rId6"/>
                <a:stretch>
                  <a:fillRect t="-866" r="-9061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CAF969-11BF-41A8-AA89-29D98AFE634A}"/>
                  </a:ext>
                </a:extLst>
              </p:cNvPr>
              <p:cNvSpPr/>
              <p:nvPr/>
            </p:nvSpPr>
            <p:spPr>
              <a:xfrm>
                <a:off x="19241855" y="3320618"/>
                <a:ext cx="3694345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CAF969-11BF-41A8-AA89-29D98AFE6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855" y="3320618"/>
                <a:ext cx="3694345" cy="1403782"/>
              </a:xfrm>
              <a:prstGeom prst="rect">
                <a:avLst/>
              </a:prstGeom>
              <a:blipFill>
                <a:blip r:embed="rId7"/>
                <a:stretch>
                  <a:fillRect t="-1304" r="-9061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2AB05B-B21D-4760-AA6B-2AE723E30942}"/>
                  </a:ext>
                </a:extLst>
              </p:cNvPr>
              <p:cNvSpPr/>
              <p:nvPr/>
            </p:nvSpPr>
            <p:spPr>
              <a:xfrm>
                <a:off x="5972622" y="7760385"/>
                <a:ext cx="6186822" cy="1534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2AB05B-B21D-4760-AA6B-2AE723E30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22" y="7760385"/>
                <a:ext cx="6186822" cy="1534972"/>
              </a:xfrm>
              <a:prstGeom prst="rect">
                <a:avLst/>
              </a:prstGeom>
              <a:blipFill>
                <a:blip r:embed="rId8"/>
                <a:stretch>
                  <a:fillRect t="-1587" r="-5714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E5AF1F3-7798-47CE-BA74-A96CF0ADD050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F30F6C2-10A8-4309-A881-4A85F984EC74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D38262D-91F2-4960-93F3-2D17F1A9D1DF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34990" y="5948445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164341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40974" y="359334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284200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12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A5602CB-02C8-4B42-BD86-D16225399F06}"/>
              </a:ext>
            </a:extLst>
          </p:cNvPr>
          <p:cNvSpPr/>
          <p:nvPr/>
        </p:nvSpPr>
        <p:spPr>
          <a:xfrm>
            <a:off x="7993535" y="1143774"/>
            <a:ext cx="55173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</a:rPr>
              <a:t>Tìm số phức z =</a:t>
            </a:r>
            <a:endParaRPr lang="en-US" sz="6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DB4DD4-3C3E-4FAC-A5E1-047F90989C80}"/>
                  </a:ext>
                </a:extLst>
              </p:cNvPr>
              <p:cNvSpPr/>
              <p:nvPr/>
            </p:nvSpPr>
            <p:spPr>
              <a:xfrm>
                <a:off x="2042830" y="3653802"/>
                <a:ext cx="28934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3DB4DD4-3C3E-4FAC-A5E1-047F90989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830" y="3653802"/>
                <a:ext cx="2893481" cy="1015663"/>
              </a:xfrm>
              <a:prstGeom prst="rect">
                <a:avLst/>
              </a:prstGeom>
              <a:blipFill>
                <a:blip r:embed="rId3"/>
                <a:stretch>
                  <a:fillRect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04E9A2-1F58-47D9-BD7D-C579312CB017}"/>
                  </a:ext>
                </a:extLst>
              </p:cNvPr>
              <p:cNvSpPr/>
              <p:nvPr/>
            </p:nvSpPr>
            <p:spPr>
              <a:xfrm>
                <a:off x="8151262" y="3556337"/>
                <a:ext cx="205953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E04E9A2-1F58-47D9-BD7D-C579312CB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262" y="3556337"/>
                <a:ext cx="2059538" cy="1015663"/>
              </a:xfrm>
              <a:prstGeom prst="rect">
                <a:avLst/>
              </a:prstGeom>
              <a:blipFill>
                <a:blip r:embed="rId4"/>
                <a:stretch>
                  <a:fillRect t="-17365" r="-14201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432D4D-59B8-483E-96F7-0611A149B6AF}"/>
                  </a:ext>
                </a:extLst>
              </p:cNvPr>
              <p:cNvSpPr/>
              <p:nvPr/>
            </p:nvSpPr>
            <p:spPr>
              <a:xfrm>
                <a:off x="13792200" y="3429000"/>
                <a:ext cx="25732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432D4D-59B8-483E-96F7-0611A149B6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429000"/>
                <a:ext cx="2573269" cy="1015663"/>
              </a:xfrm>
              <a:prstGeom prst="rect">
                <a:avLst/>
              </a:prstGeom>
              <a:blipFill>
                <a:blip r:embed="rId5"/>
                <a:stretch>
                  <a:fillRect t="-18072" r="-13507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DB427-9107-492D-AE60-B7B92C74ED0C}"/>
                  </a:ext>
                </a:extLst>
              </p:cNvPr>
              <p:cNvSpPr/>
              <p:nvPr/>
            </p:nvSpPr>
            <p:spPr>
              <a:xfrm>
                <a:off x="19159567" y="3526212"/>
                <a:ext cx="346054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4DB427-9107-492D-AE60-B7B92C74E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9567" y="3526212"/>
                <a:ext cx="3460549" cy="1015663"/>
              </a:xfrm>
              <a:prstGeom prst="rect">
                <a:avLst/>
              </a:prstGeom>
              <a:blipFill>
                <a:blip r:embed="rId6"/>
                <a:stretch>
                  <a:fillRect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FD8FFF-91EE-4A00-9D31-A1CB9EE2352B}"/>
                  </a:ext>
                </a:extLst>
              </p:cNvPr>
              <p:cNvSpPr/>
              <p:nvPr/>
            </p:nvSpPr>
            <p:spPr>
              <a:xfrm>
                <a:off x="13342485" y="959291"/>
                <a:ext cx="1717265" cy="1531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6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FD8FFF-91EE-4A00-9D31-A1CB9EE23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485" y="959291"/>
                <a:ext cx="1717265" cy="1531958"/>
              </a:xfrm>
              <a:prstGeom prst="rect">
                <a:avLst/>
              </a:prstGeom>
              <a:blipFill>
                <a:blip r:embed="rId7"/>
                <a:stretch>
                  <a:fillRect l="-3915" t="-158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0F59888-7AA7-4C8A-93C0-E915227C64CA}"/>
                  </a:ext>
                </a:extLst>
              </p:cNvPr>
              <p:cNvSpPr/>
              <p:nvPr/>
            </p:nvSpPr>
            <p:spPr>
              <a:xfrm>
                <a:off x="4927935" y="7779590"/>
                <a:ext cx="8686800" cy="1393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7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7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box>
                      <m:r>
                        <a:rPr lang="en-US" sz="7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a:rPr lang="en-US" sz="7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7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7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sz="7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en-US" sz="7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0F59888-7AA7-4C8A-93C0-E915227C6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935" y="7779590"/>
                <a:ext cx="8686800" cy="13934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8F21E27C-9409-470D-AC7F-AE4299CA660E}"/>
              </a:ext>
            </a:extLst>
          </p:cNvPr>
          <p:cNvSpPr/>
          <p:nvPr/>
        </p:nvSpPr>
        <p:spPr>
          <a:xfrm>
            <a:off x="2560166" y="7899919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 có:</a:t>
            </a:r>
          </a:p>
        </p:txBody>
      </p:sp>
      <p:sp>
        <p:nvSpPr>
          <p:cNvPr id="54" name="Action Button: Go Forward or Next 5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692EA7C-E6C8-4331-AF86-81F05327D632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Back or Previous 6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FC80DFE-9EE5-45F7-A07C-467A13D2DA29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Go Home 6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DD749A1-6AFA-4FDD-82CF-3EA284A6D890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D6E1147A-494B-433F-BA6D-EB8E58ABDB86}"/>
              </a:ext>
            </a:extLst>
          </p:cNvPr>
          <p:cNvSpPr/>
          <p:nvPr/>
        </p:nvSpPr>
        <p:spPr>
          <a:xfrm>
            <a:off x="533400" y="2514600"/>
            <a:ext cx="23469600" cy="9829800"/>
          </a:xfrm>
          <a:prstGeom prst="snip2Diag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0" h="317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14752" y="4378695"/>
            <a:ext cx="6803140" cy="11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92" tIns="91296" rIns="182592" bIns="91296" numCol="1" anchor="ctr" anchorCtr="0" compatLnSpc="1">
            <a:prstTxWarp prst="textNoShape">
              <a:avLst/>
            </a:prstTxWarp>
            <a:spAutoFit/>
          </a:bodyPr>
          <a:lstStyle/>
          <a:p>
            <a:pPr indent="538898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</a:t>
            </a:r>
            <a:r>
              <a:rPr lang="en-US" sz="6000" b="1" dirty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  <a:r>
              <a:rPr lang="en-US" sz="60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Định</a:t>
            </a:r>
            <a:r>
              <a:rPr lang="en-US" sz="6000" b="1" dirty="0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nghĩa</a:t>
            </a:r>
            <a:r>
              <a:rPr lang="en-US" sz="60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 </a:t>
            </a:r>
            <a:r>
              <a:rPr lang="en-US" sz="60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sym typeface="Wingdings 2" pitchFamily="18" charset="2"/>
              </a:rPr>
              <a:t>   </a:t>
            </a:r>
            <a:endParaRPr lang="en-US" sz="6000" dirty="0">
              <a:solidFill>
                <a:srgbClr val="92D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  <a:sym typeface="Wingdings 2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CC7514-83FB-445E-BEE2-49FD3DDE664E}"/>
                  </a:ext>
                </a:extLst>
              </p:cNvPr>
              <p:cNvSpPr/>
              <p:nvPr/>
            </p:nvSpPr>
            <p:spPr>
              <a:xfrm>
                <a:off x="3048000" y="5820250"/>
                <a:ext cx="207264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hai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endParaRPr lang="en-US" sz="6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DCC7514-83FB-445E-BEE2-49FD3DDE6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820250"/>
                <a:ext cx="20726400" cy="1015663"/>
              </a:xfrm>
              <a:prstGeom prst="rect">
                <a:avLst/>
              </a:prstGeom>
              <a:blipFill>
                <a:blip r:embed="rId3"/>
                <a:stretch>
                  <a:fillRect l="-1765" t="-18072" r="-1618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F8B1711-C31A-4D32-B764-548EBBF27786}"/>
              </a:ext>
            </a:extLst>
          </p:cNvPr>
          <p:cNvGrpSpPr/>
          <p:nvPr/>
        </p:nvGrpSpPr>
        <p:grpSpPr>
          <a:xfrm>
            <a:off x="3048000" y="7675377"/>
            <a:ext cx="20771669" cy="2002023"/>
            <a:chOff x="3048000" y="7294377"/>
            <a:chExt cx="20771669" cy="20020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5321E5-994B-4E99-A623-6F9CED422A82}"/>
                </a:ext>
              </a:extLst>
            </p:cNvPr>
            <p:cNvSpPr/>
            <p:nvPr/>
          </p:nvSpPr>
          <p:spPr>
            <a:xfrm>
              <a:off x="3048000" y="7747337"/>
              <a:ext cx="26853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Khi đó: </a:t>
              </a:r>
              <a:endParaRPr lang="en-US" sz="600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2959E13-74DF-4484-85C4-08FB64404E58}"/>
                    </a:ext>
                  </a:extLst>
                </p:cNvPr>
                <p:cNvSpPr/>
                <p:nvPr/>
              </p:nvSpPr>
              <p:spPr>
                <a:xfrm>
                  <a:off x="5760269" y="7294377"/>
                  <a:ext cx="18059400" cy="2002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𝑏𝑖</m:t>
                            </m:r>
                          </m:den>
                        </m:f>
                        <m: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𝑑𝑖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𝑏𝑖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𝑎𝑐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𝑎𝑑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 2" pitchFamily="18" charset="2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E2959E13-74DF-4484-85C4-08FB64404E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269" y="7294377"/>
                  <a:ext cx="18059400" cy="200202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A93663-D560-4AC0-AFC2-E577E6722885}"/>
                  </a:ext>
                </a:extLst>
              </p:cNvPr>
              <p:cNvSpPr/>
              <p:nvPr/>
            </p:nvSpPr>
            <p:spPr>
              <a:xfrm>
                <a:off x="4162646" y="10566737"/>
                <a:ext cx="2018591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Nhân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cả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tử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mẫu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6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en-US" sz="6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liên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hợp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mẫu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)).</a:t>
                </a:r>
                <a:endParaRPr lang="en-US" sz="600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A93663-D560-4AC0-AFC2-E577E6722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46" y="10566737"/>
                <a:ext cx="20185912" cy="1015663"/>
              </a:xfrm>
              <a:prstGeom prst="rect">
                <a:avLst/>
              </a:prstGeom>
              <a:blipFill>
                <a:blip r:embed="rId5"/>
                <a:stretch>
                  <a:fillRect l="-1842" t="-19760" b="-37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DE9606-B25D-414B-8623-42D1996BA12D}"/>
              </a:ext>
            </a:extLst>
          </p:cNvPr>
          <p:cNvSpPr/>
          <p:nvPr/>
        </p:nvSpPr>
        <p:spPr>
          <a:xfrm>
            <a:off x="6279346" y="457200"/>
            <a:ext cx="13030200" cy="174630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37E21A-044A-406B-B653-C6E276BD5F4C}"/>
              </a:ext>
            </a:extLst>
          </p:cNvPr>
          <p:cNvSpPr/>
          <p:nvPr/>
        </p:nvSpPr>
        <p:spPr>
          <a:xfrm>
            <a:off x="1414130" y="3276600"/>
            <a:ext cx="8077200" cy="95101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morning" dir="t"/>
          </a:scene3d>
          <a:sp3d>
            <a:bevelT w="6350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I.  LÝ THUYẾT CƠ BẢN</a:t>
            </a:r>
          </a:p>
        </p:txBody>
      </p:sp>
    </p:spTree>
    <p:extLst>
      <p:ext uri="{BB962C8B-B14F-4D97-AF65-F5344CB8AC3E}">
        <p14:creationId xmlns:p14="http://schemas.microsoft.com/office/powerpoint/2010/main" val="997630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9" grpId="0"/>
      <p:bldP spid="12" grpId="0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65059" y="6025036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164341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59599" y="363323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3421434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13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8659DBE-FA55-46AB-89D4-B04FC275699A}"/>
                  </a:ext>
                </a:extLst>
              </p:cNvPr>
              <p:cNvSpPr/>
              <p:nvPr/>
            </p:nvSpPr>
            <p:spPr>
              <a:xfrm>
                <a:off x="5004478" y="884930"/>
                <a:ext cx="15032128" cy="1402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ảo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các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phức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8659DBE-FA55-46AB-89D4-B04FC2756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478" y="884930"/>
                <a:ext cx="15032128" cy="1402948"/>
              </a:xfrm>
              <a:prstGeom prst="rect">
                <a:avLst/>
              </a:prstGeom>
              <a:blipFill>
                <a:blip r:embed="rId3"/>
                <a:stretch>
                  <a:fillRect l="-2474" t="-870" r="-1663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7A1E03-35A7-4246-A86E-72DE51BF80AF}"/>
                  </a:ext>
                </a:extLst>
              </p:cNvPr>
              <p:cNvSpPr/>
              <p:nvPr/>
            </p:nvSpPr>
            <p:spPr>
              <a:xfrm>
                <a:off x="2064812" y="3473018"/>
                <a:ext cx="2811988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C7A1E03-35A7-4246-A86E-72DE51BF80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812" y="3473018"/>
                <a:ext cx="2811988" cy="1403782"/>
              </a:xfrm>
              <a:prstGeom prst="rect">
                <a:avLst/>
              </a:prstGeom>
              <a:blipFill>
                <a:blip r:embed="rId4"/>
                <a:stretch>
                  <a:fillRect l="-1735" t="-1304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6B74CA-EC3E-43BF-A13B-D922B7DCDF89}"/>
                  </a:ext>
                </a:extLst>
              </p:cNvPr>
              <p:cNvSpPr/>
              <p:nvPr/>
            </p:nvSpPr>
            <p:spPr>
              <a:xfrm>
                <a:off x="7932212" y="3396818"/>
                <a:ext cx="2811988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6B74CA-EC3E-43BF-A13B-D922B7DCD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212" y="3396818"/>
                <a:ext cx="2811988" cy="1403782"/>
              </a:xfrm>
              <a:prstGeom prst="rect">
                <a:avLst/>
              </a:prstGeom>
              <a:blipFill>
                <a:blip r:embed="rId5"/>
                <a:stretch>
                  <a:fillRect l="-1515" t="-8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D44DA7-EAB8-4436-9047-549952F65615}"/>
                  </a:ext>
                </a:extLst>
              </p:cNvPr>
              <p:cNvSpPr/>
              <p:nvPr/>
            </p:nvSpPr>
            <p:spPr>
              <a:xfrm>
                <a:off x="13987449" y="3320618"/>
                <a:ext cx="2261645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D44DA7-EAB8-4436-9047-549952F65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449" y="3320618"/>
                <a:ext cx="2261645" cy="1403782"/>
              </a:xfrm>
              <a:prstGeom prst="rect">
                <a:avLst/>
              </a:prstGeom>
              <a:blipFill>
                <a:blip r:embed="rId6"/>
                <a:stretch>
                  <a:fillRect l="-2156" t="-1304" r="-1617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6C3C3D-DD00-45C6-B350-1F7CA808B620}"/>
                  </a:ext>
                </a:extLst>
              </p:cNvPr>
              <p:cNvSpPr/>
              <p:nvPr/>
            </p:nvSpPr>
            <p:spPr>
              <a:xfrm>
                <a:off x="19976047" y="3281461"/>
                <a:ext cx="2209259" cy="1396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3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C6C3C3D-DD00-45C6-B350-1F7CA808B6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6047" y="3281461"/>
                <a:ext cx="2209259" cy="1396088"/>
              </a:xfrm>
              <a:prstGeom prst="rect">
                <a:avLst/>
              </a:prstGeom>
              <a:blipFill>
                <a:blip r:embed="rId7"/>
                <a:stretch>
                  <a:fillRect t="-873" r="-14917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4D340F-DF93-4FB7-B566-031E4DA99730}"/>
                  </a:ext>
                </a:extLst>
              </p:cNvPr>
              <p:cNvSpPr/>
              <p:nvPr/>
            </p:nvSpPr>
            <p:spPr>
              <a:xfrm>
                <a:off x="5454488" y="7760385"/>
                <a:ext cx="8166535" cy="1534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6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4D340F-DF93-4FB7-B566-031E4DA997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488" y="7760385"/>
                <a:ext cx="8166535" cy="1534972"/>
              </a:xfrm>
              <a:prstGeom prst="rect">
                <a:avLst/>
              </a:prstGeom>
              <a:blipFill>
                <a:blip r:embed="rId8"/>
                <a:stretch>
                  <a:fillRect l="-5153" t="-158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1357BE3-6EAE-49A5-9F16-4580E5E4DF81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31A0C47-52C6-49E4-BE34-57F96E276307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755830E4-A6CA-46B0-B7B1-F1D5FD014DBF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3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65059" y="6025036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164341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95923" y="361521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3421434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14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B954A9E-6440-4CEC-B267-C5463D009672}"/>
                  </a:ext>
                </a:extLst>
              </p:cNvPr>
              <p:cNvSpPr/>
              <p:nvPr/>
            </p:nvSpPr>
            <p:spPr>
              <a:xfrm>
                <a:off x="5715026" y="918623"/>
                <a:ext cx="14366882" cy="1435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ảo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các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B954A9E-6440-4CEC-B267-C5463D009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6" y="918623"/>
                <a:ext cx="14366882" cy="1435586"/>
              </a:xfrm>
              <a:prstGeom prst="rect">
                <a:avLst/>
              </a:prstGeom>
              <a:blipFill>
                <a:blip r:embed="rId3"/>
                <a:stretch>
                  <a:fillRect l="-2589" r="-1613" b="-1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DE237D-FBAF-4581-B673-DFD96C7A85D6}"/>
                  </a:ext>
                </a:extLst>
              </p:cNvPr>
              <p:cNvSpPr/>
              <p:nvPr/>
            </p:nvSpPr>
            <p:spPr>
              <a:xfrm>
                <a:off x="2202864" y="3334384"/>
                <a:ext cx="2261645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CDE237D-FBAF-4581-B673-DFD96C7A8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864" y="3334384"/>
                <a:ext cx="2261645" cy="1403782"/>
              </a:xfrm>
              <a:prstGeom prst="rect">
                <a:avLst/>
              </a:prstGeom>
              <a:blipFill>
                <a:blip r:embed="rId4"/>
                <a:stretch>
                  <a:fillRect l="-1887" t="-1304" r="-1887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574ACF-003E-4853-A376-9E604ED7BFCF}"/>
                  </a:ext>
                </a:extLst>
              </p:cNvPr>
              <p:cNvSpPr/>
              <p:nvPr/>
            </p:nvSpPr>
            <p:spPr>
              <a:xfrm>
                <a:off x="8212792" y="3473018"/>
                <a:ext cx="2261645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F574ACF-003E-4853-A376-9E604ED7B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792" y="3473018"/>
                <a:ext cx="2261645" cy="1403782"/>
              </a:xfrm>
              <a:prstGeom prst="rect">
                <a:avLst/>
              </a:prstGeom>
              <a:blipFill>
                <a:blip r:embed="rId5"/>
                <a:stretch>
                  <a:fillRect l="-1887" t="-1304" r="-1887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E03394-DEC4-41DF-ADAD-76F4A262CB99}"/>
                  </a:ext>
                </a:extLst>
              </p:cNvPr>
              <p:cNvSpPr/>
              <p:nvPr/>
            </p:nvSpPr>
            <p:spPr>
              <a:xfrm>
                <a:off x="14139849" y="3375699"/>
                <a:ext cx="2231701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5E03394-DEC4-41DF-ADAD-76F4A262CB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849" y="3375699"/>
                <a:ext cx="2231701" cy="1403782"/>
              </a:xfrm>
              <a:prstGeom prst="rect">
                <a:avLst/>
              </a:prstGeom>
              <a:blipFill>
                <a:blip r:embed="rId6"/>
                <a:stretch>
                  <a:fillRect l="-2186" t="-1304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EBB86F-7E2C-4B0B-BED8-C41BAD95FB18}"/>
                  </a:ext>
                </a:extLst>
              </p:cNvPr>
              <p:cNvSpPr/>
              <p:nvPr/>
            </p:nvSpPr>
            <p:spPr>
              <a:xfrm>
                <a:off x="19737546" y="3287553"/>
                <a:ext cx="2261645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EBB86F-7E2C-4B0B-BED8-C41BAD95F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546" y="3287553"/>
                <a:ext cx="2261645" cy="1403782"/>
              </a:xfrm>
              <a:prstGeom prst="rect">
                <a:avLst/>
              </a:prstGeom>
              <a:blipFill>
                <a:blip r:embed="rId7"/>
                <a:stretch>
                  <a:fillRect l="-2156" t="-866" r="-1617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BA3DEFF-DE3D-47D2-B5AE-1A3DCE48AD83}"/>
                  </a:ext>
                </a:extLst>
              </p:cNvPr>
              <p:cNvSpPr/>
              <p:nvPr/>
            </p:nvSpPr>
            <p:spPr>
              <a:xfrm>
                <a:off x="5454488" y="7760385"/>
                <a:ext cx="8166535" cy="1569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6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BA3DEFF-DE3D-47D2-B5AE-1A3DCE48A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488" y="7760385"/>
                <a:ext cx="8166535" cy="1569982"/>
              </a:xfrm>
              <a:prstGeom prst="rect">
                <a:avLst/>
              </a:prstGeom>
              <a:blipFill>
                <a:blip r:embed="rId8"/>
                <a:stretch>
                  <a:fillRect l="-5153" b="-1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40795D3-0DA0-4F4B-A51B-37FF1A7DD3A0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87256E9-EB6E-4B8F-8C9B-136C01B7E2E7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CCE038E5-4439-493B-A9E1-6F63CE628DFD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9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65059" y="6025036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164341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74658" y="3590283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3421434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15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EF7112-F81E-4F0A-B804-0A7583C01576}"/>
                  </a:ext>
                </a:extLst>
              </p:cNvPr>
              <p:cNvSpPr/>
              <p:nvPr/>
            </p:nvSpPr>
            <p:spPr>
              <a:xfrm>
                <a:off x="5486320" y="939988"/>
                <a:ext cx="15731679" cy="1435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Tổng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ảo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EF7112-F81E-4F0A-B804-0A7583C01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20" y="939988"/>
                <a:ext cx="15731679" cy="1435586"/>
              </a:xfrm>
              <a:prstGeom prst="rect">
                <a:avLst/>
              </a:prstGeom>
              <a:blipFill>
                <a:blip r:embed="rId3"/>
                <a:stretch>
                  <a:fillRect l="-2363" r="-1356"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13F35C-93F4-466E-8986-558C49C48C9E}"/>
                  </a:ext>
                </a:extLst>
              </p:cNvPr>
              <p:cNvSpPr/>
              <p:nvPr/>
            </p:nvSpPr>
            <p:spPr>
              <a:xfrm>
                <a:off x="1938035" y="3575322"/>
                <a:ext cx="28934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13F35C-93F4-466E-8986-558C49C48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35" y="3575322"/>
                <a:ext cx="289348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1044EA-CBEA-4524-9985-F04B997BDDC6}"/>
                  </a:ext>
                </a:extLst>
              </p:cNvPr>
              <p:cNvSpPr/>
              <p:nvPr/>
            </p:nvSpPr>
            <p:spPr>
              <a:xfrm>
                <a:off x="7856541" y="3557246"/>
                <a:ext cx="28934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1044EA-CBEA-4524-9985-F04B997BD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541" y="3557246"/>
                <a:ext cx="2893481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CB953DB-C70E-4469-BC97-04B7F5854D73}"/>
                  </a:ext>
                </a:extLst>
              </p:cNvPr>
              <p:cNvSpPr/>
              <p:nvPr/>
            </p:nvSpPr>
            <p:spPr>
              <a:xfrm>
                <a:off x="13590813" y="3599476"/>
                <a:ext cx="28934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CB953DB-C70E-4469-BC97-04B7F5854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813" y="3599476"/>
                <a:ext cx="289348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D95A8B8-8ADD-45F4-BADB-D3045141DD05}"/>
                  </a:ext>
                </a:extLst>
              </p:cNvPr>
              <p:cNvSpPr/>
              <p:nvPr/>
            </p:nvSpPr>
            <p:spPr>
              <a:xfrm>
                <a:off x="19509319" y="3581400"/>
                <a:ext cx="289348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D95A8B8-8ADD-45F4-BADB-D3045141DD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319" y="3581400"/>
                <a:ext cx="2893481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D1386-E1BA-45FA-AFE2-A40A7D8FD58A}"/>
                  </a:ext>
                </a:extLst>
              </p:cNvPr>
              <p:cNvSpPr/>
              <p:nvPr/>
            </p:nvSpPr>
            <p:spPr>
              <a:xfrm>
                <a:off x="5454488" y="7760385"/>
                <a:ext cx="8166535" cy="1569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3−</m:t>
                        </m:r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66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66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6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6D1386-E1BA-45FA-AFE2-A40A7D8FD5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488" y="7760385"/>
                <a:ext cx="8166535" cy="1569982"/>
              </a:xfrm>
              <a:prstGeom prst="rect">
                <a:avLst/>
              </a:prstGeom>
              <a:blipFill>
                <a:blip r:embed="rId8"/>
                <a:stretch>
                  <a:fillRect l="-5153" b="-13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ction Button: Go Forward or Next 4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C84D40-AC0C-491F-9569-C91A751F0BA4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Back or Previous 5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C3F3818-59F0-46EC-8CB4-E960B9DEA808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Home 6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ACC7774-BE51-4C4D-8E0B-64B2A02DA23F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2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DE9606-B25D-414B-8623-42D1996BA12D}"/>
              </a:ext>
            </a:extLst>
          </p:cNvPr>
          <p:cNvSpPr/>
          <p:nvPr/>
        </p:nvSpPr>
        <p:spPr>
          <a:xfrm>
            <a:off x="6279346" y="457200"/>
            <a:ext cx="13030200" cy="174630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046799-92A3-4559-BEE2-985F448DEF1A}"/>
              </a:ext>
            </a:extLst>
          </p:cNvPr>
          <p:cNvSpPr/>
          <p:nvPr/>
        </p:nvSpPr>
        <p:spPr>
          <a:xfrm>
            <a:off x="6086306" y="2663080"/>
            <a:ext cx="13223240" cy="2057400"/>
          </a:xfrm>
          <a:prstGeom prst="ellipse">
            <a:avLst/>
          </a:prstGeom>
          <a:ln w="10795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PHẦN 2: THÔNG HIỂU</a:t>
            </a:r>
          </a:p>
        </p:txBody>
      </p:sp>
      <p:sp>
        <p:nvSpPr>
          <p:cNvPr id="16" name="TextBox 15">
            <a:hlinkClick r:id="rId3" action="ppaction://hlinksldjump"/>
            <a:extLst>
              <a:ext uri="{FF2B5EF4-FFF2-40B4-BE49-F238E27FC236}">
                <a16:creationId xmlns:a16="http://schemas.microsoft.com/office/drawing/2014/main" id="{3709B7C6-F59A-4409-91F5-0EE52B02D9F8}"/>
              </a:ext>
            </a:extLst>
          </p:cNvPr>
          <p:cNvSpPr txBox="1"/>
          <p:nvPr/>
        </p:nvSpPr>
        <p:spPr>
          <a:xfrm>
            <a:off x="6254746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12.B</a:t>
            </a:r>
          </a:p>
        </p:txBody>
      </p:sp>
      <p:sp>
        <p:nvSpPr>
          <p:cNvPr id="1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CF302BB-869A-4699-AF21-D928B88BF223}"/>
              </a:ext>
            </a:extLst>
          </p:cNvPr>
          <p:cNvSpPr txBox="1"/>
          <p:nvPr/>
        </p:nvSpPr>
        <p:spPr>
          <a:xfrm>
            <a:off x="10540994" y="10222348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0204BA8C-5B37-4077-8E5F-A5FA9C4EE8D0}"/>
              </a:ext>
            </a:extLst>
          </p:cNvPr>
          <p:cNvSpPr txBox="1"/>
          <p:nvPr/>
        </p:nvSpPr>
        <p:spPr>
          <a:xfrm>
            <a:off x="14808196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14.C</a:t>
            </a: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D52E949C-EB25-401A-8D27-17FF4019C234}"/>
              </a:ext>
            </a:extLst>
          </p:cNvPr>
          <p:cNvSpPr txBox="1"/>
          <p:nvPr/>
        </p:nvSpPr>
        <p:spPr>
          <a:xfrm>
            <a:off x="19062698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1DE6A73F-6155-476B-B07D-36FA8650B39D}"/>
              </a:ext>
            </a:extLst>
          </p:cNvPr>
          <p:cNvSpPr txBox="1"/>
          <p:nvPr/>
        </p:nvSpPr>
        <p:spPr>
          <a:xfrm>
            <a:off x="6254746" y="8242872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7.D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8" action="ppaction://hlinksldjump"/>
            <a:extLst>
              <a:ext uri="{FF2B5EF4-FFF2-40B4-BE49-F238E27FC236}">
                <a16:creationId xmlns:a16="http://schemas.microsoft.com/office/drawing/2014/main" id="{CB27768C-6013-42A4-85D0-F631302C0CBE}"/>
              </a:ext>
            </a:extLst>
          </p:cNvPr>
          <p:cNvSpPr txBox="1"/>
          <p:nvPr/>
        </p:nvSpPr>
        <p:spPr>
          <a:xfrm>
            <a:off x="10540994" y="8242874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07B90232-2F76-4FC2-A725-DD09FB7BD7CA}"/>
              </a:ext>
            </a:extLst>
          </p:cNvPr>
          <p:cNvSpPr txBox="1"/>
          <p:nvPr/>
        </p:nvSpPr>
        <p:spPr>
          <a:xfrm>
            <a:off x="14808196" y="83058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96CD2D41-608A-495B-96E9-F580FCC33E70}"/>
              </a:ext>
            </a:extLst>
          </p:cNvPr>
          <p:cNvSpPr txBox="1"/>
          <p:nvPr/>
        </p:nvSpPr>
        <p:spPr>
          <a:xfrm>
            <a:off x="19062698" y="83058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11" action="ppaction://hlinksldjump"/>
            <a:extLst>
              <a:ext uri="{FF2B5EF4-FFF2-40B4-BE49-F238E27FC236}">
                <a16:creationId xmlns:a16="http://schemas.microsoft.com/office/drawing/2014/main" id="{110114CD-5DB2-4A3B-AD88-BE0E95A508E2}"/>
              </a:ext>
            </a:extLst>
          </p:cNvPr>
          <p:cNvSpPr txBox="1"/>
          <p:nvPr/>
        </p:nvSpPr>
        <p:spPr>
          <a:xfrm>
            <a:off x="19062698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5.B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7D29BAEB-7987-43DA-A5D6-30FBD0AED273}"/>
              </a:ext>
            </a:extLst>
          </p:cNvPr>
          <p:cNvSpPr txBox="1"/>
          <p:nvPr/>
        </p:nvSpPr>
        <p:spPr>
          <a:xfrm>
            <a:off x="14808196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4.D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67A4CAD5-5C26-4270-AE0A-482A44C9E876}"/>
              </a:ext>
            </a:extLst>
          </p:cNvPr>
          <p:cNvSpPr txBox="1"/>
          <p:nvPr/>
        </p:nvSpPr>
        <p:spPr>
          <a:xfrm>
            <a:off x="10540994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3.D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B44022BC-58F6-40EB-8B87-D923914FDBAC}"/>
              </a:ext>
            </a:extLst>
          </p:cNvPr>
          <p:cNvSpPr txBox="1"/>
          <p:nvPr/>
        </p:nvSpPr>
        <p:spPr>
          <a:xfrm>
            <a:off x="6254746" y="62484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2.A</a:t>
            </a:r>
          </a:p>
        </p:txBody>
      </p:sp>
      <p:sp>
        <p:nvSpPr>
          <p:cNvPr id="30" name="TextBox 29">
            <a:hlinkClick r:id="rId15" action="ppaction://hlinksldjump"/>
            <a:extLst>
              <a:ext uri="{FF2B5EF4-FFF2-40B4-BE49-F238E27FC236}">
                <a16:creationId xmlns:a16="http://schemas.microsoft.com/office/drawing/2014/main" id="{25163881-880C-45D8-B691-D9C61222544A}"/>
              </a:ext>
            </a:extLst>
          </p:cNvPr>
          <p:cNvSpPr txBox="1"/>
          <p:nvPr/>
        </p:nvSpPr>
        <p:spPr>
          <a:xfrm>
            <a:off x="1981200" y="102604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11.D</a:t>
            </a:r>
          </a:p>
        </p:txBody>
      </p:sp>
      <p:sp>
        <p:nvSpPr>
          <p:cNvPr id="31" name="TextBox 30">
            <a:hlinkClick r:id="rId16" action="ppaction://hlinksldjump"/>
            <a:extLst>
              <a:ext uri="{FF2B5EF4-FFF2-40B4-BE49-F238E27FC236}">
                <a16:creationId xmlns:a16="http://schemas.microsoft.com/office/drawing/2014/main" id="{2F5E263D-1B3C-4175-ABC2-B5D23FA7777A}"/>
              </a:ext>
            </a:extLst>
          </p:cNvPr>
          <p:cNvSpPr txBox="1"/>
          <p:nvPr/>
        </p:nvSpPr>
        <p:spPr>
          <a:xfrm>
            <a:off x="1981200" y="8280972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7" action="ppaction://hlinksldjump"/>
            <a:extLst>
              <a:ext uri="{FF2B5EF4-FFF2-40B4-BE49-F238E27FC236}">
                <a16:creationId xmlns:a16="http://schemas.microsoft.com/office/drawing/2014/main" id="{EAC097F3-61A7-4A16-B240-8539CFA4E9BE}"/>
              </a:ext>
            </a:extLst>
          </p:cNvPr>
          <p:cNvSpPr txBox="1"/>
          <p:nvPr/>
        </p:nvSpPr>
        <p:spPr>
          <a:xfrm>
            <a:off x="1981200" y="62865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1.B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ction Button: Go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115C001-7767-469C-8F5D-E083A4BE1835}"/>
              </a:ext>
            </a:extLst>
          </p:cNvPr>
          <p:cNvSpPr/>
          <p:nvPr/>
        </p:nvSpPr>
        <p:spPr>
          <a:xfrm>
            <a:off x="23012400" y="12608004"/>
            <a:ext cx="1371600" cy="1107996"/>
          </a:xfrm>
          <a:prstGeom prst="actionButtonHom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371930" y="6241992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164341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65038" y="360311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39CE5-D288-4D97-A38D-B38A3A7E5E05}"/>
              </a:ext>
            </a:extLst>
          </p:cNvPr>
          <p:cNvGrpSpPr/>
          <p:nvPr/>
        </p:nvGrpSpPr>
        <p:grpSpPr>
          <a:xfrm>
            <a:off x="147870" y="762000"/>
            <a:ext cx="24062466" cy="1737064"/>
            <a:chOff x="147870" y="762000"/>
            <a:chExt cx="24062466" cy="1737064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8"/>
              <a:ext cx="23719476" cy="155907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762000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3421434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27F87A-6875-45DF-B08B-0828C7FB984F}"/>
                  </a:ext>
                </a:extLst>
              </p:cNvPr>
              <p:cNvSpPr/>
              <p:nvPr/>
            </p:nvSpPr>
            <p:spPr>
              <a:xfrm>
                <a:off x="6226618" y="855682"/>
                <a:ext cx="11668194" cy="1435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z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biết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=4+2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427F87A-6875-45DF-B08B-0828C7FB9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618" y="855682"/>
                <a:ext cx="11668194" cy="1435586"/>
              </a:xfrm>
              <a:prstGeom prst="rect">
                <a:avLst/>
              </a:prstGeom>
              <a:blipFill>
                <a:blip r:embed="rId3"/>
                <a:stretch>
                  <a:fillRect l="-3133"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525983-0E87-4803-BD8C-99CE95DFB029}"/>
                  </a:ext>
                </a:extLst>
              </p:cNvPr>
              <p:cNvSpPr/>
              <p:nvPr/>
            </p:nvSpPr>
            <p:spPr>
              <a:xfrm>
                <a:off x="1902993" y="3256956"/>
                <a:ext cx="295241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525983-0E87-4803-BD8C-99CE95DFB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993" y="3256956"/>
                <a:ext cx="2952411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6B41EC-5C65-4F29-B5DB-358C13FFD27A}"/>
                  </a:ext>
                </a:extLst>
              </p:cNvPr>
              <p:cNvSpPr/>
              <p:nvPr/>
            </p:nvSpPr>
            <p:spPr>
              <a:xfrm>
                <a:off x="8001000" y="3202225"/>
                <a:ext cx="295241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46B41EC-5C65-4F29-B5DB-358C13FFD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202225"/>
                <a:ext cx="2952411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50A9B3-B0E9-47E5-8F78-9CADFAF4BE66}"/>
                  </a:ext>
                </a:extLst>
              </p:cNvPr>
              <p:cNvSpPr/>
              <p:nvPr/>
            </p:nvSpPr>
            <p:spPr>
              <a:xfrm>
                <a:off x="13258800" y="3200400"/>
                <a:ext cx="365612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50A9B3-B0E9-47E5-8F78-9CADFAF4B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3200400"/>
                <a:ext cx="3656129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B241C0-FA63-4B48-9F07-4465DE7E2DE4}"/>
                  </a:ext>
                </a:extLst>
              </p:cNvPr>
              <p:cNvSpPr/>
              <p:nvPr/>
            </p:nvSpPr>
            <p:spPr>
              <a:xfrm>
                <a:off x="19202400" y="3126025"/>
                <a:ext cx="365612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7B241C0-FA63-4B48-9F07-4465DE7E2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00" y="3126025"/>
                <a:ext cx="365612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B2B34F-1E42-4FD9-AEEF-B9C759ECDDFF}"/>
                  </a:ext>
                </a:extLst>
              </p:cNvPr>
              <p:cNvSpPr/>
              <p:nvPr/>
            </p:nvSpPr>
            <p:spPr>
              <a:xfrm>
                <a:off x="3592765" y="8021504"/>
                <a:ext cx="10508902" cy="1435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=4+2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</m:t>
                    </m:r>
                    <m:r>
                      <a:rPr lang="en-US" sz="6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bar>
                  </m:oMath>
                </a14:m>
                <a:r>
                  <a:rPr lang="en-US" sz="60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B2B34F-1E42-4FD9-AEEF-B9C759ECD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65" y="8021504"/>
                <a:ext cx="10508902" cy="1435586"/>
              </a:xfrm>
              <a:prstGeom prst="rect">
                <a:avLst/>
              </a:prstGeom>
              <a:blipFill>
                <a:blip r:embed="rId8"/>
                <a:stretch>
                  <a:fillRect r="-2552" b="-1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E9512CD-2193-4C86-8448-0F77D985567F}"/>
                  </a:ext>
                </a:extLst>
              </p:cNvPr>
              <p:cNvSpPr/>
              <p:nvPr/>
            </p:nvSpPr>
            <p:spPr>
              <a:xfrm>
                <a:off x="14327668" y="8021504"/>
                <a:ext cx="4874732" cy="140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600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E9512CD-2193-4C86-8448-0F77D9855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7668" y="8021504"/>
                <a:ext cx="4874732" cy="1403782"/>
              </a:xfrm>
              <a:prstGeom prst="rect">
                <a:avLst/>
              </a:prstGeom>
              <a:blipFill>
                <a:blip r:embed="rId9"/>
                <a:stretch>
                  <a:fillRect t="-1304" r="-6625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Go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F77525-89ED-4573-ABC9-6C0844590BE7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Go Back or Previous 4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E9575EC-8653-426E-81FA-808FFC45A512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Home 4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DEC583-BB55-4F74-9E77-2D560392D22F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65059" y="6025036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59599" y="411810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A2B15D-5A64-4B07-9CFD-338C35DE6FE8}"/>
                  </a:ext>
                </a:extLst>
              </p:cNvPr>
              <p:cNvSpPr/>
              <p:nvPr/>
            </p:nvSpPr>
            <p:spPr>
              <a:xfrm>
                <a:off x="5477460" y="712304"/>
                <a:ext cx="20005433" cy="236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thỏa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mãn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=3−5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Tính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môđun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3A2B15D-5A64-4B07-9CFD-338C35DE6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460" y="712304"/>
                <a:ext cx="20005433" cy="2367892"/>
              </a:xfrm>
              <a:prstGeom prst="rect">
                <a:avLst/>
              </a:prstGeom>
              <a:blipFill>
                <a:blip r:embed="rId3"/>
                <a:stretch>
                  <a:fillRect l="-1859" t="-1546" b="-16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AE8AB2-0737-463A-A31E-0B6613E8F67E}"/>
                  </a:ext>
                </a:extLst>
              </p:cNvPr>
              <p:cNvSpPr/>
              <p:nvPr/>
            </p:nvSpPr>
            <p:spPr>
              <a:xfrm>
                <a:off x="1600200" y="3992186"/>
                <a:ext cx="3592394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EAE8AB2-0737-463A-A31E-0B6613E8F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992186"/>
                <a:ext cx="3592394" cy="1124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D90062-3900-43F3-B5C6-D0B08E894FC9}"/>
                  </a:ext>
                </a:extLst>
              </p:cNvPr>
              <p:cNvSpPr/>
              <p:nvPr/>
            </p:nvSpPr>
            <p:spPr>
              <a:xfrm>
                <a:off x="7809536" y="4038600"/>
                <a:ext cx="30870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D90062-3900-43F3-B5C6-D0B08E894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536" y="4038600"/>
                <a:ext cx="308706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5C3833-A108-4AC6-9554-A40C9C7E538E}"/>
                  </a:ext>
                </a:extLst>
              </p:cNvPr>
              <p:cNvSpPr/>
              <p:nvPr/>
            </p:nvSpPr>
            <p:spPr>
              <a:xfrm>
                <a:off x="13753136" y="4089737"/>
                <a:ext cx="30870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=17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5C3833-A108-4AC6-9554-A40C9C7E5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136" y="4089737"/>
                <a:ext cx="3087064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AE2354-D9CD-4C83-BC24-0DFC751B2D3A}"/>
                  </a:ext>
                </a:extLst>
              </p:cNvPr>
              <p:cNvSpPr/>
              <p:nvPr/>
            </p:nvSpPr>
            <p:spPr>
              <a:xfrm>
                <a:off x="19589735" y="4089737"/>
                <a:ext cx="26606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3AE2354-D9CD-4C83-BC24-0DFC751B2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9735" y="4089737"/>
                <a:ext cx="2660665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6DEABB-F44E-450D-A269-D1693800476C}"/>
                  </a:ext>
                </a:extLst>
              </p:cNvPr>
              <p:cNvSpPr/>
              <p:nvPr/>
            </p:nvSpPr>
            <p:spPr>
              <a:xfrm>
                <a:off x="2897151" y="7421135"/>
                <a:ext cx="11730647" cy="1435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=3−5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 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𝑧</m:t>
                    </m:r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3−5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96DEABB-F44E-450D-A269-D169380047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51" y="7421135"/>
                <a:ext cx="11730647" cy="1435586"/>
              </a:xfrm>
              <a:prstGeom prst="rect">
                <a:avLst/>
              </a:prstGeom>
              <a:blipFill>
                <a:blip r:embed="rId8"/>
                <a:stretch>
                  <a:fillRect l="-3117" b="-1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A57E88-82A6-4C4E-835E-7C7A63387B85}"/>
                  </a:ext>
                </a:extLst>
              </p:cNvPr>
              <p:cNvSpPr/>
              <p:nvPr/>
            </p:nvSpPr>
            <p:spPr>
              <a:xfrm>
                <a:off x="14796147" y="7609831"/>
                <a:ext cx="548220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−1−4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4A57E88-82A6-4C4E-835E-7C7A63387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147" y="7609831"/>
                <a:ext cx="5482206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4A52EDA-01B1-41B7-8875-6D78C4180323}"/>
                  </a:ext>
                </a:extLst>
              </p:cNvPr>
              <p:cNvSpPr/>
              <p:nvPr/>
            </p:nvSpPr>
            <p:spPr>
              <a:xfrm>
                <a:off x="4662512" y="9229354"/>
                <a:ext cx="4472956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4A52EDA-01B1-41B7-8875-6D78C418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512" y="9229354"/>
                <a:ext cx="4472956" cy="1124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94FEC07-A055-44F9-83D6-2025A85AA88C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B4C8D1-0148-4CDC-8A4B-CA795AC63702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698ADF4-8A05-4645-A206-AC1BEDDB5BA0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4" grpId="0"/>
      <p:bldP spid="15" grpId="0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65059" y="6025036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38074" y="4073355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DA8BDD-CFD8-42C4-ADF5-B9D65235246D}"/>
                  </a:ext>
                </a:extLst>
              </p:cNvPr>
              <p:cNvSpPr/>
              <p:nvPr/>
            </p:nvSpPr>
            <p:spPr>
              <a:xfrm>
                <a:off x="5105919" y="854793"/>
                <a:ext cx="15423021" cy="236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thỏa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mãn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−5=7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Mệnh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đề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nào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sau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đây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đúng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DA8BDD-CFD8-42C4-ADF5-B9D6523524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19" y="854793"/>
                <a:ext cx="15423021" cy="2367892"/>
              </a:xfrm>
              <a:prstGeom prst="rect">
                <a:avLst/>
              </a:prstGeom>
              <a:blipFill>
                <a:blip r:embed="rId3"/>
                <a:stretch>
                  <a:fillRect l="-2411" t="-1285" b="-1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5DF961-6E44-4EB5-955A-6C3CA4A17996}"/>
                  </a:ext>
                </a:extLst>
              </p:cNvPr>
              <p:cNvSpPr/>
              <p:nvPr/>
            </p:nvSpPr>
            <p:spPr>
              <a:xfrm>
                <a:off x="1070345" y="3666363"/>
                <a:ext cx="504407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55DF961-6E44-4EB5-955A-6C3CA4A17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45" y="3666363"/>
                <a:ext cx="5044073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F758DB-E839-45A2-9AF9-2DFB2CB46BD7}"/>
                  </a:ext>
                </a:extLst>
              </p:cNvPr>
              <p:cNvSpPr/>
              <p:nvPr/>
            </p:nvSpPr>
            <p:spPr>
              <a:xfrm>
                <a:off x="6910467" y="3659425"/>
                <a:ext cx="504407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7F758DB-E839-45A2-9AF9-2DFB2CB46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467" y="3659425"/>
                <a:ext cx="5044073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B99057-F38C-444F-AB6D-4B2AEEA666C6}"/>
                  </a:ext>
                </a:extLst>
              </p:cNvPr>
              <p:cNvSpPr/>
              <p:nvPr/>
            </p:nvSpPr>
            <p:spPr>
              <a:xfrm>
                <a:off x="12682870" y="3625755"/>
                <a:ext cx="504407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B99057-F38C-444F-AB6D-4B2AEEA6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2870" y="3625755"/>
                <a:ext cx="5044073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411A552-DA21-4F05-8E62-E181F5AC5492}"/>
                  </a:ext>
                </a:extLst>
              </p:cNvPr>
              <p:cNvSpPr/>
              <p:nvPr/>
            </p:nvSpPr>
            <p:spPr>
              <a:xfrm>
                <a:off x="18821400" y="3583225"/>
                <a:ext cx="4340355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ba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411A552-DA21-4F05-8E62-E181F5AC54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1400" y="3583225"/>
                <a:ext cx="4340355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855A8A-89E6-4E04-B303-1F6FDC2B39AC}"/>
                  </a:ext>
                </a:extLst>
              </p:cNvPr>
              <p:cNvSpPr/>
              <p:nvPr/>
            </p:nvSpPr>
            <p:spPr>
              <a:xfrm>
                <a:off x="2957111" y="7277306"/>
                <a:ext cx="11223778" cy="1861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−5=7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5+7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1+3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855A8A-89E6-4E04-B303-1F6FDC2B39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111" y="7277306"/>
                <a:ext cx="11223778" cy="18611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CD5CDFB-EC4F-4815-8C35-F0A8FB0D4807}"/>
                  </a:ext>
                </a:extLst>
              </p:cNvPr>
              <p:cNvSpPr/>
              <p:nvPr/>
            </p:nvSpPr>
            <p:spPr>
              <a:xfrm>
                <a:off x="14223419" y="7281942"/>
                <a:ext cx="546136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CD5CDFB-EC4F-4815-8C35-F0A8FB0D4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419" y="7281942"/>
                <a:ext cx="5461367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34B3AA1-B1EB-4FFB-A822-6FEF5E13056F}"/>
                  </a:ext>
                </a:extLst>
              </p:cNvPr>
              <p:cNvSpPr/>
              <p:nvPr/>
            </p:nvSpPr>
            <p:spPr>
              <a:xfrm>
                <a:off x="14304363" y="9134189"/>
                <a:ext cx="522091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34B3AA1-B1EB-4FFB-A822-6FEF5E130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363" y="9134189"/>
                <a:ext cx="5220916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6495AB7-C9C3-48AA-9F45-E72784F273AB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3398E9C-DF75-4A40-8E03-04F186CAD806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0254C3E-711A-47B8-AA1A-13179FCE996C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2" grpId="0"/>
      <p:bldP spid="2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65059" y="6025036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64686" y="4073355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FFF721-C361-450B-946B-4387BE01674B}"/>
                  </a:ext>
                </a:extLst>
              </p:cNvPr>
              <p:cNvSpPr/>
              <p:nvPr/>
            </p:nvSpPr>
            <p:spPr>
              <a:xfrm>
                <a:off x="6439488" y="1453472"/>
                <a:ext cx="8937255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thì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acc>
                          <m:accPr>
                            <m:chr m:val="̄"/>
                            <m:ctrlPr>
                              <a:rPr lang="en-US" sz="6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bằng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5FFF721-C361-450B-946B-4387BE016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488" y="1453472"/>
                <a:ext cx="8937255" cy="1317092"/>
              </a:xfrm>
              <a:prstGeom prst="rect">
                <a:avLst/>
              </a:prstGeom>
              <a:blipFill>
                <a:blip r:embed="rId3"/>
                <a:stretch>
                  <a:fillRect l="-4093" t="-6944" r="-3206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76EE4A-36EA-4C2D-8DC1-FD70EBBC39E6}"/>
                  </a:ext>
                </a:extLst>
              </p:cNvPr>
              <p:cNvSpPr/>
              <p:nvPr/>
            </p:nvSpPr>
            <p:spPr>
              <a:xfrm>
                <a:off x="2031938" y="3737984"/>
                <a:ext cx="2824171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5−12</m:t>
                          </m:r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76EE4A-36EA-4C2D-8DC1-FD70EBBC39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38" y="3737984"/>
                <a:ext cx="2824171" cy="1845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0D331C-270C-4541-86C4-710F351A4EB0}"/>
                  </a:ext>
                </a:extLst>
              </p:cNvPr>
              <p:cNvSpPr/>
              <p:nvPr/>
            </p:nvSpPr>
            <p:spPr>
              <a:xfrm>
                <a:off x="8122335" y="3737984"/>
                <a:ext cx="2824171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5+12</m:t>
                          </m:r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0D331C-270C-4541-86C4-710F351A4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335" y="3737984"/>
                <a:ext cx="2824171" cy="1845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405678-BF6B-406B-AFB9-B2E30F2843EB}"/>
                  </a:ext>
                </a:extLst>
              </p:cNvPr>
              <p:cNvSpPr/>
              <p:nvPr/>
            </p:nvSpPr>
            <p:spPr>
              <a:xfrm>
                <a:off x="19268463" y="3646666"/>
                <a:ext cx="4009752" cy="1839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5+6</m:t>
                          </m:r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405678-BF6B-406B-AFB9-B2E30F284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463" y="3646666"/>
                <a:ext cx="4009752" cy="1839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3B4F6A-5279-43FF-94CE-254C5EF9F3FE}"/>
                  </a:ext>
                </a:extLst>
              </p:cNvPr>
              <p:cNvSpPr/>
              <p:nvPr/>
            </p:nvSpPr>
            <p:spPr>
              <a:xfrm>
                <a:off x="13792200" y="3726619"/>
                <a:ext cx="2397772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3−4</m:t>
                          </m:r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23B4F6A-5279-43FF-94CE-254C5EF9F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726619"/>
                <a:ext cx="2397772" cy="18235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A6007B-D7BA-445A-BB09-8F8B384CD9C1}"/>
                  </a:ext>
                </a:extLst>
              </p:cNvPr>
              <p:cNvSpPr/>
              <p:nvPr/>
            </p:nvSpPr>
            <p:spPr>
              <a:xfrm>
                <a:off x="5173769" y="7553822"/>
                <a:ext cx="3785715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acc>
                            <m:accPr>
                              <m:chr m:val="̄"/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A6007B-D7BA-445A-BB09-8F8B384CD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769" y="7553822"/>
                <a:ext cx="3785715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EA682EA-5D6E-424D-9125-2130193C9E39}"/>
                  </a:ext>
                </a:extLst>
              </p:cNvPr>
              <p:cNvSpPr/>
              <p:nvPr/>
            </p:nvSpPr>
            <p:spPr>
              <a:xfrm>
                <a:off x="9144000" y="7594147"/>
                <a:ext cx="4168000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EA682EA-5D6E-424D-9125-2130193C9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7594147"/>
                <a:ext cx="4168000" cy="1845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Go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436DED-5972-4CB8-8179-802BB59374F7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Go Back or Previous 4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C34948C-D350-43AC-9D83-8B716535661D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Home 4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8F4D5FFC-C691-4EF9-8AAD-14E5F6D09F78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0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5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64686" y="4073355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4619A7-1522-4432-951E-CA8BDA1E47D3}"/>
                  </a:ext>
                </a:extLst>
              </p:cNvPr>
              <p:cNvSpPr/>
              <p:nvPr/>
            </p:nvSpPr>
            <p:spPr>
              <a:xfrm>
                <a:off x="5292161" y="752820"/>
                <a:ext cx="16555869" cy="236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số phức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vi-VN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−1+5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̄"/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vi-VN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B4619A7-1522-4432-951E-CA8BDA1E47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161" y="752820"/>
                <a:ext cx="16555869" cy="2367892"/>
              </a:xfrm>
              <a:prstGeom prst="rect">
                <a:avLst/>
              </a:prstGeom>
              <a:blipFill>
                <a:blip r:embed="rId3"/>
                <a:stretch>
                  <a:fillRect l="-2209" t="-1285" b="-1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5D800E-5F0C-465D-AB57-4FD6D7DC904D}"/>
                  </a:ext>
                </a:extLst>
              </p:cNvPr>
              <p:cNvSpPr/>
              <p:nvPr/>
            </p:nvSpPr>
            <p:spPr>
              <a:xfrm>
                <a:off x="1727790" y="4129908"/>
                <a:ext cx="3215239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5D800E-5F0C-465D-AB57-4FD6D7DC9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790" y="4129908"/>
                <a:ext cx="3215239" cy="11243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53F7F18-164F-4FD3-8448-7E5734FF0780}"/>
                  </a:ext>
                </a:extLst>
              </p:cNvPr>
              <p:cNvSpPr/>
              <p:nvPr/>
            </p:nvSpPr>
            <p:spPr>
              <a:xfrm>
                <a:off x="8005201" y="4169726"/>
                <a:ext cx="270990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53F7F18-164F-4FD3-8448-7E5734FF0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1" y="4169726"/>
                <a:ext cx="2709909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35E6B3-4E81-41CB-834C-58C6A6D190D8}"/>
                  </a:ext>
                </a:extLst>
              </p:cNvPr>
              <p:cNvSpPr/>
              <p:nvPr/>
            </p:nvSpPr>
            <p:spPr>
              <a:xfrm>
                <a:off x="12949147" y="4004930"/>
                <a:ext cx="4559133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=1+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35E6B3-4E81-41CB-834C-58C6A6D19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147" y="4004930"/>
                <a:ext cx="4559133" cy="1124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2C672E-37BC-4860-BB31-29A43EE6BEE2}"/>
                  </a:ext>
                </a:extLst>
              </p:cNvPr>
              <p:cNvSpPr/>
              <p:nvPr/>
            </p:nvSpPr>
            <p:spPr>
              <a:xfrm>
                <a:off x="19464291" y="4114800"/>
                <a:ext cx="270990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=26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2C672E-37BC-4860-BB31-29A43EE6B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4291" y="4114800"/>
                <a:ext cx="2709909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A0056A-4AB5-45C4-A723-D75C9F9AC2BC}"/>
                  </a:ext>
                </a:extLst>
              </p:cNvPr>
              <p:cNvSpPr/>
              <p:nvPr/>
            </p:nvSpPr>
            <p:spPr>
              <a:xfrm>
                <a:off x="2536902" y="7771012"/>
                <a:ext cx="926933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−1+5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5A0056A-4AB5-45C4-A723-D75C9F9AC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02" y="7771012"/>
                <a:ext cx="9269332" cy="1015663"/>
              </a:xfrm>
              <a:prstGeom prst="rect">
                <a:avLst/>
              </a:prstGeom>
              <a:blipFill>
                <a:blip r:embed="rId8"/>
                <a:stretch>
                  <a:fillRect l="-3945" t="-18072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6B3E986-0B8F-43FA-AB5A-2ABAF92E5374}"/>
                  </a:ext>
                </a:extLst>
              </p:cNvPr>
              <p:cNvSpPr/>
              <p:nvPr/>
            </p:nvSpPr>
            <p:spPr>
              <a:xfrm>
                <a:off x="11806234" y="7270833"/>
                <a:ext cx="4906728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6B3E986-0B8F-43FA-AB5A-2ABAF92E5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234" y="7270833"/>
                <a:ext cx="4906728" cy="18457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441CACF-B839-4D1F-9BC7-D3F3F1A2D036}"/>
                  </a:ext>
                </a:extLst>
              </p:cNvPr>
              <p:cNvSpPr/>
              <p:nvPr/>
            </p:nvSpPr>
            <p:spPr>
              <a:xfrm>
                <a:off x="16729967" y="7714900"/>
                <a:ext cx="490672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=3−2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441CACF-B839-4D1F-9BC7-D3F3F1A2D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9967" y="7714900"/>
                <a:ext cx="4906728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ABD7A3-2F63-4FA9-A5F3-BA6A80E34ECE}"/>
                  </a:ext>
                </a:extLst>
              </p:cNvPr>
              <p:cNvSpPr/>
              <p:nvPr/>
            </p:nvSpPr>
            <p:spPr>
              <a:xfrm>
                <a:off x="2536902" y="9447166"/>
                <a:ext cx="1170243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̄"/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6ABD7A3-2F63-4FA9-A5F3-BA6A80E34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6902" y="9447166"/>
                <a:ext cx="11702434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C04B9BE-B1D3-4E5C-980E-49B043CFDBE2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E914EB7-CD6E-4AA5-90D1-F172C0CC79C3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17711DC-0B72-425B-843E-F8AB6A5971B3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6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1" grpId="0"/>
      <p:bldP spid="22" grpId="0"/>
      <p:bldP spid="23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22FCA3-C8D2-48CF-BFFE-ACBAEFDC3DE0}"/>
              </a:ext>
            </a:extLst>
          </p:cNvPr>
          <p:cNvGrpSpPr/>
          <p:nvPr/>
        </p:nvGrpSpPr>
        <p:grpSpPr>
          <a:xfrm>
            <a:off x="393194" y="9487857"/>
            <a:ext cx="23562015" cy="3491346"/>
            <a:chOff x="313114" y="8091417"/>
            <a:chExt cx="23562015" cy="3491346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318321" y="8401978"/>
              <a:ext cx="23556808" cy="31807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313114" y="809141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29900" y="7002577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21943" y="7442537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B32F01-7B85-4E20-8DE8-7BC07C266459}"/>
              </a:ext>
            </a:extLst>
          </p:cNvPr>
          <p:cNvGrpSpPr/>
          <p:nvPr/>
        </p:nvGrpSpPr>
        <p:grpSpPr>
          <a:xfrm>
            <a:off x="169134" y="304800"/>
            <a:ext cx="24062466" cy="6570611"/>
            <a:chOff x="147870" y="609600"/>
            <a:chExt cx="24062466" cy="6570611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6"/>
              <a:ext cx="23719476" cy="624022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F3F031-3372-44AF-8E3A-9A3C07135059}"/>
                  </a:ext>
                </a:extLst>
              </p:cNvPr>
              <p:cNvSpPr/>
              <p:nvPr/>
            </p:nvSpPr>
            <p:spPr>
              <a:xfrm>
                <a:off x="1581752" y="489816"/>
                <a:ext cx="11537412" cy="5461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Cho </a:t>
                </a:r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thoả mãn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=−1+3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Hỏi điểm biểu diễn của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là điểm nào trong các điểm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ở hình dưới đây?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1F3F031-3372-44AF-8E3A-9A3C07135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752" y="489816"/>
                <a:ext cx="11537412" cy="5461047"/>
              </a:xfrm>
              <a:prstGeom prst="rect">
                <a:avLst/>
              </a:prstGeom>
              <a:blipFill>
                <a:blip r:embed="rId3"/>
                <a:stretch>
                  <a:fillRect l="-3170" r="-2060" b="-6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96516C5-D632-4606-90E9-DEDE3D46A638}"/>
                  </a:ext>
                </a:extLst>
              </p:cNvPr>
              <p:cNvSpPr/>
              <p:nvPr/>
            </p:nvSpPr>
            <p:spPr>
              <a:xfrm>
                <a:off x="1981200" y="7442537"/>
                <a:ext cx="263738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96516C5-D632-4606-90E9-DEDE3D46A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442537"/>
                <a:ext cx="2637389" cy="1015663"/>
              </a:xfrm>
              <a:prstGeom prst="rect">
                <a:avLst/>
              </a:prstGeom>
              <a:blipFill>
                <a:blip r:embed="rId4"/>
                <a:stretch>
                  <a:fillRect l="-13857" t="-17964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E2A6C2-04FD-41B3-AFAE-45E208A96219}"/>
                  </a:ext>
                </a:extLst>
              </p:cNvPr>
              <p:cNvSpPr/>
              <p:nvPr/>
            </p:nvSpPr>
            <p:spPr>
              <a:xfrm>
                <a:off x="7924800" y="7366337"/>
                <a:ext cx="259032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E2A6C2-04FD-41B3-AFAE-45E208A96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7366337"/>
                <a:ext cx="2590324" cy="1015663"/>
              </a:xfrm>
              <a:prstGeom prst="rect">
                <a:avLst/>
              </a:prstGeom>
              <a:blipFill>
                <a:blip r:embed="rId5"/>
                <a:stretch>
                  <a:fillRect l="-14118"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3EB4BF-F69A-49DB-A0AF-1AE79B91CB8A}"/>
                  </a:ext>
                </a:extLst>
              </p:cNvPr>
              <p:cNvSpPr/>
              <p:nvPr/>
            </p:nvSpPr>
            <p:spPr>
              <a:xfrm>
                <a:off x="13639800" y="7239000"/>
                <a:ext cx="27682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3EB4BF-F69A-49DB-A0AF-1AE79B91C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9800" y="7239000"/>
                <a:ext cx="2768258" cy="1015663"/>
              </a:xfrm>
              <a:prstGeom prst="rect">
                <a:avLst/>
              </a:prstGeom>
              <a:blipFill>
                <a:blip r:embed="rId6"/>
                <a:stretch>
                  <a:fillRect l="-13436" t="-18072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EC4C034-9282-4E27-B47D-1D076D7CA529}"/>
                  </a:ext>
                </a:extLst>
              </p:cNvPr>
              <p:cNvSpPr/>
              <p:nvPr/>
            </p:nvSpPr>
            <p:spPr>
              <a:xfrm>
                <a:off x="19497313" y="7391400"/>
                <a:ext cx="267688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EC4C034-9282-4E27-B47D-1D076D7CA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313" y="7391400"/>
                <a:ext cx="2676887" cy="1015663"/>
              </a:xfrm>
              <a:prstGeom prst="rect">
                <a:avLst/>
              </a:prstGeom>
              <a:blipFill>
                <a:blip r:embed="rId7"/>
                <a:stretch>
                  <a:fillRect l="-13636" t="-18072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C4B1AFBE-54C3-4F95-9D0B-E015EFB9F7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25543" y="1317270"/>
            <a:ext cx="8482617" cy="4830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0" h="317500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5B571BC-52D3-42AB-B02B-95D304D709C9}"/>
                  </a:ext>
                </a:extLst>
              </p:cNvPr>
              <p:cNvSpPr/>
              <p:nvPr/>
            </p:nvSpPr>
            <p:spPr>
              <a:xfrm>
                <a:off x="2510272" y="10920614"/>
                <a:ext cx="850091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=−1+3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5B571BC-52D3-42AB-B02B-95D304D70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272" y="10920614"/>
                <a:ext cx="8500917" cy="1015663"/>
              </a:xfrm>
              <a:prstGeom prst="rect">
                <a:avLst/>
              </a:prstGeom>
              <a:blipFill>
                <a:blip r:embed="rId9"/>
                <a:stretch>
                  <a:fillRect l="-4376"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96194B6-06A7-49F2-8B1A-BBBCEE4D8763}"/>
                  </a:ext>
                </a:extLst>
              </p:cNvPr>
              <p:cNvSpPr/>
              <p:nvPr/>
            </p:nvSpPr>
            <p:spPr>
              <a:xfrm>
                <a:off x="11194106" y="10425098"/>
                <a:ext cx="8523487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−1+3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96194B6-06A7-49F2-8B1A-BBBCEE4D8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4106" y="10425098"/>
                <a:ext cx="8523487" cy="18423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A6CB767-1C27-4CBC-A298-65C0518103BB}"/>
              </a:ext>
            </a:extLst>
          </p:cNvPr>
          <p:cNvSpPr/>
          <p:nvPr/>
        </p:nvSpPr>
        <p:spPr>
          <a:xfrm>
            <a:off x="19050000" y="2819399"/>
            <a:ext cx="287226" cy="2923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DACFBEA-1CAD-472B-BAA7-05122EC05053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5825F6F-2DC3-4319-A04A-2C9C7B0693EE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68FAD4AD-3850-4393-9B91-914F4D71E159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8" grpId="0"/>
      <p:bldP spid="29" grpId="0"/>
      <p:bldP spid="30" grpId="0" animBg="1"/>
      <p:bldP spid="3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5AEBC071-CC46-464D-80C0-17974356AA7E}"/>
              </a:ext>
            </a:extLst>
          </p:cNvPr>
          <p:cNvSpPr/>
          <p:nvPr/>
        </p:nvSpPr>
        <p:spPr>
          <a:xfrm>
            <a:off x="578004" y="2559204"/>
            <a:ext cx="23545800" cy="10591800"/>
          </a:xfrm>
          <a:prstGeom prst="snip2Diag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0" h="317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14752" y="4302495"/>
            <a:ext cx="6803140" cy="11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92" tIns="91296" rIns="182592" bIns="91296" numCol="1" anchor="ctr" anchorCtr="0" compatLnSpc="1">
            <a:prstTxWarp prst="textNoShape">
              <a:avLst/>
            </a:prstTxWarp>
            <a:spAutoFit/>
          </a:bodyPr>
          <a:lstStyle/>
          <a:p>
            <a:pPr indent="538898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2. Tính chất: </a:t>
            </a:r>
            <a:r>
              <a:rPr lang="en-US" sz="60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sym typeface="Wingdings 2" pitchFamily="18" charset="2"/>
              </a:rPr>
              <a:t>   </a:t>
            </a:r>
            <a:endParaRPr lang="en-US" sz="6000" dirty="0">
              <a:solidFill>
                <a:srgbClr val="92D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  <a:sym typeface="Wingdings 2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DA2DB9-812D-4CE9-A20F-7A1ED1F87EDC}"/>
                  </a:ext>
                </a:extLst>
              </p:cNvPr>
              <p:cNvSpPr/>
              <p:nvPr/>
            </p:nvSpPr>
            <p:spPr>
              <a:xfrm>
                <a:off x="3733800" y="5842337"/>
                <a:ext cx="787965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14:m>
                  <m:oMath xmlns:m="http://schemas.openxmlformats.org/officeDocument/2006/math">
                    <m:r>
                      <a:rPr lang="en-US" sz="6000" b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ta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endParaRPr lang="en-US" sz="6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DA2DB9-812D-4CE9-A20F-7A1ED1F87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842337"/>
                <a:ext cx="7879658" cy="1015663"/>
              </a:xfrm>
              <a:prstGeom prst="rect">
                <a:avLst/>
              </a:prstGeom>
              <a:blipFill>
                <a:blip r:embed="rId3"/>
                <a:stretch>
                  <a:fillRect l="-4721" t="-17365" r="-3638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4BF245-82D1-4726-AF29-A29E705D28F0}"/>
                  </a:ext>
                </a:extLst>
              </p:cNvPr>
              <p:cNvSpPr/>
              <p:nvPr/>
            </p:nvSpPr>
            <p:spPr>
              <a:xfrm>
                <a:off x="2743200" y="7107329"/>
                <a:ext cx="21564600" cy="1579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6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r>
                  <a:rPr lang="nl-NL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nghịch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đảo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được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hiệu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6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6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num>
                      <m:den>
                        <m:sSup>
                          <m:sSup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4BF245-82D1-4726-AF29-A29E705D2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107329"/>
                <a:ext cx="21564600" cy="1579471"/>
              </a:xfrm>
              <a:prstGeom prst="rect">
                <a:avLst/>
              </a:prstGeom>
              <a:blipFill>
                <a:blip r:embed="rId4"/>
                <a:stretch>
                  <a:fillRect l="-1696" b="-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62C18E-781F-4D68-BE31-9339EE0B37E4}"/>
                  </a:ext>
                </a:extLst>
              </p:cNvPr>
              <p:cNvSpPr/>
              <p:nvPr/>
            </p:nvSpPr>
            <p:spPr>
              <a:xfrm>
                <a:off x="2796540" y="9098280"/>
                <a:ext cx="19771946" cy="16217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6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r>
                  <a:rPr lang="nl-NL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Thương của số phức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nl-NL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nl-NL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là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6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6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6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bar>
                          <m:barPr>
                            <m:pos m:val="top"/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num>
                      <m:den>
                        <m:sSup>
                          <m:sSup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bar>
                          <m:barPr>
                            <m:pos m:val="top"/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num>
                      <m:den>
                        <m:r>
                          <a:rPr lang="en-US" sz="6000" b="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bar>
                          <m:barPr>
                            <m:pos m:val="top"/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6000" b="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bar>
                      </m:den>
                    </m:f>
                  </m:oMath>
                </a14:m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62C18E-781F-4D68-BE31-9339EE0B3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540" y="9098280"/>
                <a:ext cx="19771946" cy="1621726"/>
              </a:xfrm>
              <a:prstGeom prst="rect">
                <a:avLst/>
              </a:prstGeom>
              <a:blipFill>
                <a:blip r:embed="rId5"/>
                <a:stretch>
                  <a:fillRect l="-1881" b="-6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E422CF-B9E8-4AE0-A8D3-1B9E138FBD3C}"/>
                  </a:ext>
                </a:extLst>
              </p:cNvPr>
              <p:cNvSpPr/>
              <p:nvPr/>
            </p:nvSpPr>
            <p:spPr>
              <a:xfrm>
                <a:off x="2819400" y="11152648"/>
                <a:ext cx="4827794" cy="17251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 2"/>
                  </a:rPr>
                  <a:t></a:t>
                </a:r>
                <a:r>
                  <a:rPr lang="en-US" sz="6000" b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r>
                  <a:rPr lang="en-US" sz="6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bar>
                              <m:barPr>
                                <m:pos m:val="top"/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b>
                                  <m:sSubPr>
                                    <m:ctrlPr>
                                      <a:rPr lang="en-US" sz="6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b="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6000" b="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bar>
                          </m:num>
                          <m:den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6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bar>
                          <m:barPr>
                            <m:pos m:val="top"/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bar>
                      </m:num>
                      <m:den>
                        <m:bar>
                          <m:barPr>
                            <m:pos m:val="top"/>
                            <m:ctrlPr>
                              <a:rPr lang="en-US" sz="6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b="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bar>
                      </m:den>
                    </m:f>
                  </m:oMath>
                </a14:m>
                <a:r>
                  <a:rPr lang="en-US" sz="60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6E422CF-B9E8-4AE0-A8D3-1B9E138FB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152648"/>
                <a:ext cx="4827794" cy="1725152"/>
              </a:xfrm>
              <a:prstGeom prst="rect">
                <a:avLst/>
              </a:prstGeom>
              <a:blipFill>
                <a:blip r:embed="rId6"/>
                <a:stretch>
                  <a:fillRect l="-7712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D691392-395E-44BA-885C-9DCF575D7CF1}"/>
              </a:ext>
            </a:extLst>
          </p:cNvPr>
          <p:cNvSpPr/>
          <p:nvPr/>
        </p:nvSpPr>
        <p:spPr>
          <a:xfrm>
            <a:off x="6279346" y="387298"/>
            <a:ext cx="13030200" cy="174630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EB9EC9-74AD-448D-A589-97441E6B146F}"/>
              </a:ext>
            </a:extLst>
          </p:cNvPr>
          <p:cNvSpPr/>
          <p:nvPr/>
        </p:nvSpPr>
        <p:spPr>
          <a:xfrm>
            <a:off x="1295400" y="3316183"/>
            <a:ext cx="8077200" cy="95101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morning" dir="t"/>
          </a:scene3d>
          <a:sp3d>
            <a:bevelT w="6350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I.  LÝ THUYẾT CƠ BẢN</a:t>
            </a:r>
          </a:p>
        </p:txBody>
      </p:sp>
    </p:spTree>
    <p:extLst>
      <p:ext uri="{BB962C8B-B14F-4D97-AF65-F5344CB8AC3E}">
        <p14:creationId xmlns:p14="http://schemas.microsoft.com/office/powerpoint/2010/main" val="85279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38074" y="413083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912F779-A672-431A-AA38-E243C326781E}"/>
                  </a:ext>
                </a:extLst>
              </p:cNvPr>
              <p:cNvSpPr/>
              <p:nvPr/>
            </p:nvSpPr>
            <p:spPr>
              <a:xfrm>
                <a:off x="6386229" y="931990"/>
                <a:ext cx="15635572" cy="2367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nl-NL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Tính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môđun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nghịch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đảo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0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6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912F779-A672-431A-AA38-E243C3267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29" y="931990"/>
                <a:ext cx="15635572" cy="2367636"/>
              </a:xfrm>
              <a:prstGeom prst="rect">
                <a:avLst/>
              </a:prstGeom>
              <a:blipFill>
                <a:blip r:embed="rId3"/>
                <a:stretch>
                  <a:fillRect l="-2378" t="-1546" b="-16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A1E54D-718B-492D-A237-8938FB1915AE}"/>
                  </a:ext>
                </a:extLst>
              </p:cNvPr>
              <p:cNvSpPr/>
              <p:nvPr/>
            </p:nvSpPr>
            <p:spPr>
              <a:xfrm>
                <a:off x="2676071" y="3588414"/>
                <a:ext cx="1291123" cy="1999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A1E54D-718B-492D-A237-8938FB191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71" y="3588414"/>
                <a:ext cx="1291123" cy="1999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F6E9A7-FA73-49FC-82D1-D304BD0E0F08}"/>
                  </a:ext>
                </a:extLst>
              </p:cNvPr>
              <p:cNvSpPr/>
              <p:nvPr/>
            </p:nvSpPr>
            <p:spPr>
              <a:xfrm>
                <a:off x="8360877" y="4048912"/>
                <a:ext cx="1291123" cy="11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9F6E9A7-FA73-49FC-82D1-D304BD0E0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877" y="4048912"/>
                <a:ext cx="1291123" cy="1143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CAA99B-47AC-4A73-AF2E-DF177712AD9E}"/>
                  </a:ext>
                </a:extLst>
              </p:cNvPr>
              <p:cNvSpPr/>
              <p:nvPr/>
            </p:nvSpPr>
            <p:spPr>
              <a:xfrm>
                <a:off x="14561209" y="3657600"/>
                <a:ext cx="121219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CAA99B-47AC-4A73-AF2E-DF177712A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209" y="3657600"/>
                <a:ext cx="1212191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3AD6C8D-6018-4119-A36B-5962E9A6CD0C}"/>
                  </a:ext>
                </a:extLst>
              </p:cNvPr>
              <p:cNvSpPr/>
              <p:nvPr/>
            </p:nvSpPr>
            <p:spPr>
              <a:xfrm>
                <a:off x="20397807" y="3659425"/>
                <a:ext cx="78579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3AD6C8D-6018-4119-A36B-5962E9A6C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807" y="3659425"/>
                <a:ext cx="785793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24DE1D-0B6F-4232-842D-FCD1660222A9}"/>
                  </a:ext>
                </a:extLst>
              </p:cNvPr>
              <p:cNvSpPr/>
              <p:nvPr/>
            </p:nvSpPr>
            <p:spPr>
              <a:xfrm>
                <a:off x="2788862" y="7796486"/>
                <a:ext cx="4865884" cy="1957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1−2</m:t>
                                  </m:r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24DE1D-0B6F-4232-842D-FCD166022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862" y="7796486"/>
                <a:ext cx="4865884" cy="19575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0CD231-6EEC-4B79-B99E-A9321ED1E480}"/>
                  </a:ext>
                </a:extLst>
              </p:cNvPr>
              <p:cNvSpPr/>
              <p:nvPr/>
            </p:nvSpPr>
            <p:spPr>
              <a:xfrm>
                <a:off x="7777013" y="7785560"/>
                <a:ext cx="487171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20CD231-6EEC-4B79-B99E-A9321ED1E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013" y="7785560"/>
                <a:ext cx="4871718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C530A72-5E5E-4E9F-92D3-F85E7B3D2B12}"/>
                  </a:ext>
                </a:extLst>
              </p:cNvPr>
              <p:cNvSpPr/>
              <p:nvPr/>
            </p:nvSpPr>
            <p:spPr>
              <a:xfrm>
                <a:off x="12968220" y="7701909"/>
                <a:ext cx="3890168" cy="214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den>
                          </m:f>
                        </m:e>
                      </m:d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C530A72-5E5E-4E9F-92D3-F85E7B3D2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8220" y="7701909"/>
                <a:ext cx="3890168" cy="21466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B17C518-B24C-4D67-A6B2-6FDB280D9CCF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B0703B4-009C-472D-855A-95690FFC8EAF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65FAF00-9116-42D5-A855-A99AF5A99FB5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6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5" grpId="0"/>
      <p:bldP spid="25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806234" y="4111286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EF394F0-36A3-48F1-A999-12FEE2252822}"/>
              </a:ext>
            </a:extLst>
          </p:cNvPr>
          <p:cNvSpPr/>
          <p:nvPr/>
        </p:nvSpPr>
        <p:spPr>
          <a:xfrm>
            <a:off x="5059383" y="1493173"/>
            <a:ext cx="147484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Phần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ảo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phức</a:t>
            </a: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                                 là</a:t>
            </a:r>
            <a:endParaRPr lang="en-US" sz="6000" dirty="0"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2E0B56-A60F-473C-89AE-9CA19FD89EAD}"/>
                  </a:ext>
                </a:extLst>
              </p:cNvPr>
              <p:cNvSpPr/>
              <p:nvPr/>
            </p:nvSpPr>
            <p:spPr>
              <a:xfrm>
                <a:off x="11907604" y="1039268"/>
                <a:ext cx="6741589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2E0B56-A60F-473C-89AE-9CA19FD89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604" y="1039268"/>
                <a:ext cx="6741589" cy="18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8F019F-294F-48A1-BD3B-196123228592}"/>
                  </a:ext>
                </a:extLst>
              </p:cNvPr>
              <p:cNvSpPr/>
              <p:nvPr/>
            </p:nvSpPr>
            <p:spPr>
              <a:xfrm>
                <a:off x="2731017" y="3716838"/>
                <a:ext cx="1212191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48F019F-294F-48A1-BD3B-196123228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17" y="3716838"/>
                <a:ext cx="1212191" cy="1845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9E7CFC-3409-49FD-8589-B6208587F756}"/>
                  </a:ext>
                </a:extLst>
              </p:cNvPr>
              <p:cNvSpPr/>
              <p:nvPr/>
            </p:nvSpPr>
            <p:spPr>
              <a:xfrm>
                <a:off x="7696200" y="3716838"/>
                <a:ext cx="3378810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26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26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9E7CFC-3409-49FD-8589-B6208587F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3716838"/>
                <a:ext cx="3378810" cy="1845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DE8FF4-EFEE-4CF4-B0A5-2DF97A368FF1}"/>
                  </a:ext>
                </a:extLst>
              </p:cNvPr>
              <p:cNvSpPr/>
              <p:nvPr/>
            </p:nvSpPr>
            <p:spPr>
              <a:xfrm>
                <a:off x="14637409" y="3793038"/>
                <a:ext cx="1212191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DE8FF4-EFEE-4CF4-B0A5-2DF97A368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409" y="3793038"/>
                <a:ext cx="1212191" cy="18457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170FC9-072D-49CC-B5D3-3AF7A07F460B}"/>
                  </a:ext>
                </a:extLst>
              </p:cNvPr>
              <p:cNvSpPr/>
              <p:nvPr/>
            </p:nvSpPr>
            <p:spPr>
              <a:xfrm>
                <a:off x="20032283" y="3640638"/>
                <a:ext cx="1608517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26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170FC9-072D-49CC-B5D3-3AF7A07F46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2283" y="3640638"/>
                <a:ext cx="1608517" cy="1845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5BB767C-089C-4A73-A1F5-6F23E23B82D8}"/>
                  </a:ext>
                </a:extLst>
              </p:cNvPr>
              <p:cNvSpPr/>
              <p:nvPr/>
            </p:nvSpPr>
            <p:spPr>
              <a:xfrm>
                <a:off x="5059383" y="8165081"/>
                <a:ext cx="10763909" cy="1861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26</m:t>
                          </m:r>
                        </m:den>
                      </m:f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26</m:t>
                          </m:r>
                        </m:den>
                      </m:f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5BB767C-089C-4A73-A1F5-6F23E23B8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383" y="8165081"/>
                <a:ext cx="10763909" cy="18611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Go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6F04472-B68C-4531-81CD-43C031D2D714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Go Back or Previous 4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6D428BA-3755-4A55-9DC1-0965288119C4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Home 4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BBC4158-B803-4189-85A4-BF65DC13DD5A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82873" y="410009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D05F124-7EBC-4924-8816-6DA0939F9EFD}"/>
              </a:ext>
            </a:extLst>
          </p:cNvPr>
          <p:cNvSpPr/>
          <p:nvPr/>
        </p:nvSpPr>
        <p:spPr>
          <a:xfrm>
            <a:off x="5793558" y="1555971"/>
            <a:ext cx="154655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Viết </a:t>
            </a:r>
            <a:r>
              <a:rPr lang="en-US" sz="600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phức                                  dưới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dạng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đại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endParaRPr lang="en-US" sz="6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CCD04A-D2B3-4012-867D-BE8D731AFE1D}"/>
                  </a:ext>
                </a:extLst>
              </p:cNvPr>
              <p:cNvSpPr/>
              <p:nvPr/>
            </p:nvSpPr>
            <p:spPr>
              <a:xfrm>
                <a:off x="1295400" y="3702340"/>
                <a:ext cx="4459106" cy="1728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5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CCD04A-D2B3-4012-867D-BE8D731AF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02340"/>
                <a:ext cx="4459106" cy="1728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1D2CED-9472-48D3-BB4E-94A930596ADA}"/>
                  </a:ext>
                </a:extLst>
              </p:cNvPr>
              <p:cNvSpPr/>
              <p:nvPr/>
            </p:nvSpPr>
            <p:spPr>
              <a:xfrm>
                <a:off x="6867032" y="3625427"/>
                <a:ext cx="5115823" cy="1728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5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41D2CED-9472-48D3-BB4E-94A930596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032" y="3625427"/>
                <a:ext cx="5115823" cy="17289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BEF040-E215-4CB6-A9A8-96A1F0F264B4}"/>
                  </a:ext>
                </a:extLst>
              </p:cNvPr>
              <p:cNvSpPr/>
              <p:nvPr/>
            </p:nvSpPr>
            <p:spPr>
              <a:xfrm>
                <a:off x="12714977" y="3627958"/>
                <a:ext cx="5115823" cy="1728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5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8BEF040-E215-4CB6-A9A8-96A1F0F26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977" y="3627958"/>
                <a:ext cx="5115823" cy="17289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BCDBCF-FB52-46F8-8EDD-A48AB7462114}"/>
                  </a:ext>
                </a:extLst>
              </p:cNvPr>
              <p:cNvSpPr/>
              <p:nvPr/>
            </p:nvSpPr>
            <p:spPr>
              <a:xfrm>
                <a:off x="18820804" y="3607222"/>
                <a:ext cx="4459106" cy="17289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5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BCDBCF-FB52-46F8-8EDD-A48AB7462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0804" y="3607222"/>
                <a:ext cx="4459106" cy="1728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235A63-CA89-4EBF-9B09-351218854A1B}"/>
                  </a:ext>
                </a:extLst>
              </p:cNvPr>
              <p:cNvSpPr/>
              <p:nvPr/>
            </p:nvSpPr>
            <p:spPr>
              <a:xfrm>
                <a:off x="10031605" y="1035601"/>
                <a:ext cx="529952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/>
                        </a:rPr>
                        <m:t>𝑧</m:t>
                      </m:r>
                      <m:r>
                        <a:rPr lang="en-US" sz="60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235A63-CA89-4EBF-9B09-351218854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1605" y="1035601"/>
                <a:ext cx="5299528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EC91BB-6061-457D-994E-F9A57E8B1D15}"/>
                  </a:ext>
                </a:extLst>
              </p:cNvPr>
              <p:cNvSpPr/>
              <p:nvPr/>
            </p:nvSpPr>
            <p:spPr>
              <a:xfrm>
                <a:off x="3886200" y="8045646"/>
                <a:ext cx="10025565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6EC91BB-6061-457D-994E-F9A57E8B1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8045646"/>
                <a:ext cx="10025565" cy="18457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F38008F-01A5-4D08-98E5-B686A14E7B38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C439F6D-6F30-4F9F-8D1F-1CE42A41FB62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8B7CB8A-4E37-42EC-8D68-23DF90D318C1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4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806233" y="410009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0C9233-21BF-4D5E-AAD6-FA5308814184}"/>
                  </a:ext>
                </a:extLst>
              </p:cNvPr>
              <p:cNvSpPr/>
              <p:nvPr/>
            </p:nvSpPr>
            <p:spPr>
              <a:xfrm>
                <a:off x="4273958" y="1349826"/>
                <a:ext cx="1903844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𝑛𝑖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≠0. </m:t>
                    </m:r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Số phức       có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10C9233-21BF-4D5E-AAD6-FA5308814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958" y="1349826"/>
                <a:ext cx="19038445" cy="1015663"/>
              </a:xfrm>
              <a:prstGeom prst="rect">
                <a:avLst/>
              </a:prstGeom>
              <a:blipFill>
                <a:blip r:embed="rId3"/>
                <a:stretch>
                  <a:fillRect l="-1921"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A8A780-2547-4247-B0D1-EA4E801B722B}"/>
                  </a:ext>
                </a:extLst>
              </p:cNvPr>
              <p:cNvSpPr/>
              <p:nvPr/>
            </p:nvSpPr>
            <p:spPr>
              <a:xfrm>
                <a:off x="1834231" y="3733800"/>
                <a:ext cx="3103094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BA8A780-2547-4247-B0D1-EA4E801B7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31" y="3733800"/>
                <a:ext cx="3103094" cy="1673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2B99AE-99E8-4736-9C02-525179BEEB5E}"/>
                  </a:ext>
                </a:extLst>
              </p:cNvPr>
              <p:cNvSpPr/>
              <p:nvPr/>
            </p:nvSpPr>
            <p:spPr>
              <a:xfrm>
                <a:off x="7470789" y="3733800"/>
                <a:ext cx="3806811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2B99AE-99E8-4736-9C02-525179BEE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789" y="3733800"/>
                <a:ext cx="3806811" cy="1673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A3F629-5309-4DE2-A756-F9F50F6B3A8C}"/>
                  </a:ext>
                </a:extLst>
              </p:cNvPr>
              <p:cNvSpPr/>
              <p:nvPr/>
            </p:nvSpPr>
            <p:spPr>
              <a:xfrm>
                <a:off x="13737106" y="3733800"/>
                <a:ext cx="3103094" cy="1689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9A3F629-5309-4DE2-A756-F9F50F6B3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106" y="3733800"/>
                <a:ext cx="3103094" cy="16890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931261-0BA4-40F4-9FA2-BE2DCFFEAB97}"/>
                  </a:ext>
                </a:extLst>
              </p:cNvPr>
              <p:cNvSpPr/>
              <p:nvPr/>
            </p:nvSpPr>
            <p:spPr>
              <a:xfrm>
                <a:off x="19281789" y="3721148"/>
                <a:ext cx="3806811" cy="1689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931261-0BA4-40F4-9FA2-BE2DCFFEA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1789" y="3721148"/>
                <a:ext cx="3806811" cy="16890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FE1D92-FAE1-4070-8816-D24D02B7F03E}"/>
                  </a:ext>
                </a:extLst>
              </p:cNvPr>
              <p:cNvSpPr/>
              <p:nvPr/>
            </p:nvSpPr>
            <p:spPr>
              <a:xfrm>
                <a:off x="2900998" y="7967304"/>
                <a:ext cx="4072653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CFE1D92-FAE1-4070-8816-D24D02B7F0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998" y="7967304"/>
                <a:ext cx="4072653" cy="1842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A74251-809A-4595-96EC-85B6E0DA19E9}"/>
                  </a:ext>
                </a:extLst>
              </p:cNvPr>
              <p:cNvSpPr/>
              <p:nvPr/>
            </p:nvSpPr>
            <p:spPr>
              <a:xfrm>
                <a:off x="6800688" y="8004713"/>
                <a:ext cx="6992492" cy="1978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𝑛𝑖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A74251-809A-4595-96EC-85B6E0DA1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688" y="8004713"/>
                <a:ext cx="6992492" cy="19782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0EA5C80-E1C0-4E88-8367-F7CC0E318A4B}"/>
                  </a:ext>
                </a:extLst>
              </p:cNvPr>
              <p:cNvSpPr/>
              <p:nvPr/>
            </p:nvSpPr>
            <p:spPr>
              <a:xfrm>
                <a:off x="13663171" y="8187623"/>
                <a:ext cx="7949805" cy="1689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0EA5C80-E1C0-4E88-8367-F7CC0E318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171" y="8187623"/>
                <a:ext cx="7949805" cy="16890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A01708-CECC-4207-A3DB-401D72710878}"/>
                  </a:ext>
                </a:extLst>
              </p:cNvPr>
              <p:cNvSpPr/>
              <p:nvPr/>
            </p:nvSpPr>
            <p:spPr>
              <a:xfrm>
                <a:off x="16840200" y="947183"/>
                <a:ext cx="78579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A01708-CECC-4207-A3DB-401D72710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0200" y="947183"/>
                <a:ext cx="785793" cy="18209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0D6EFA3-DD72-4089-8470-B023137EF242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2E3BEEF-C9A8-4EF8-80E8-986630B30A4B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24AC120-AE9E-476B-95D1-148F38F60CE5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4" grpId="0"/>
      <p:bldP spid="15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52967" y="4084721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D3BF94-C797-4CA4-9785-14D8D423A015}"/>
              </a:ext>
            </a:extLst>
          </p:cNvPr>
          <p:cNvSpPr/>
          <p:nvPr/>
        </p:nvSpPr>
        <p:spPr>
          <a:xfrm>
            <a:off x="5075116" y="1625931"/>
            <a:ext cx="169947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Viết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phức</a:t>
            </a: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                                 dưới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dạng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đại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endParaRPr lang="en-US" sz="6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661869-C0D6-4883-94AE-BE5D8717FBB6}"/>
                  </a:ext>
                </a:extLst>
              </p:cNvPr>
              <p:cNvSpPr/>
              <p:nvPr/>
            </p:nvSpPr>
            <p:spPr>
              <a:xfrm>
                <a:off x="9372682" y="1116129"/>
                <a:ext cx="674158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D661869-C0D6-4883-94AE-BE5D8717F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82" y="1116129"/>
                <a:ext cx="6741589" cy="1826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D1ABC8-7A3A-4327-B31B-DF4A0DE8555F}"/>
                  </a:ext>
                </a:extLst>
              </p:cNvPr>
              <p:cNvSpPr/>
              <p:nvPr/>
            </p:nvSpPr>
            <p:spPr>
              <a:xfrm>
                <a:off x="1027890" y="3678880"/>
                <a:ext cx="5115823" cy="1711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5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BD1ABC8-7A3A-4327-B31B-DF4A0DE85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90" y="3678880"/>
                <a:ext cx="5115823" cy="1711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929121-D32A-4912-B7E4-6C49563CFBBD}"/>
                  </a:ext>
                </a:extLst>
              </p:cNvPr>
              <p:cNvSpPr/>
              <p:nvPr/>
            </p:nvSpPr>
            <p:spPr>
              <a:xfrm>
                <a:off x="7123294" y="3639970"/>
                <a:ext cx="4459106" cy="1711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5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929121-D32A-4912-B7E4-6C49563CFB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294" y="3639970"/>
                <a:ext cx="4459106" cy="1711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3C695E-143A-4103-9460-1D858FAC8079}"/>
                  </a:ext>
                </a:extLst>
              </p:cNvPr>
              <p:cNvSpPr/>
              <p:nvPr/>
            </p:nvSpPr>
            <p:spPr>
              <a:xfrm>
                <a:off x="12990694" y="3619236"/>
                <a:ext cx="4459106" cy="1711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5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3C695E-143A-4103-9460-1D858FAC8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694" y="3619236"/>
                <a:ext cx="4459106" cy="1711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4C8B1A-F0E7-4C31-AA7D-083CA6796418}"/>
                  </a:ext>
                </a:extLst>
              </p:cNvPr>
              <p:cNvSpPr/>
              <p:nvPr/>
            </p:nvSpPr>
            <p:spPr>
              <a:xfrm>
                <a:off x="18745200" y="3622634"/>
                <a:ext cx="5115823" cy="1711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56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5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56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5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4C8B1A-F0E7-4C31-AA7D-083CA67964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200" y="3622634"/>
                <a:ext cx="5115823" cy="17113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B752FFC-F87C-4D8A-AC35-8F44442F7431}"/>
                  </a:ext>
                </a:extLst>
              </p:cNvPr>
              <p:cNvSpPr/>
              <p:nvPr/>
            </p:nvSpPr>
            <p:spPr>
              <a:xfrm>
                <a:off x="3585801" y="8165081"/>
                <a:ext cx="114676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B752FFC-F87C-4D8A-AC35-8F44442F7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01" y="8165081"/>
                <a:ext cx="114676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Go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64B2171-502B-4AEC-B83E-F89B87F80F3C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Go Back or Previous 4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1E515E2-103B-4095-8381-51E997B386E9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Home 4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1E093FAF-4EC1-468B-A2EC-2FAF78FED5E1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504860" y="6249450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64686" y="4073355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12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3787E12-CAA4-476E-A2FD-BAE2D8EDD70E}"/>
                  </a:ext>
                </a:extLst>
              </p:cNvPr>
              <p:cNvSpPr/>
              <p:nvPr/>
            </p:nvSpPr>
            <p:spPr>
              <a:xfrm>
                <a:off x="5159867" y="756308"/>
                <a:ext cx="15070706" cy="236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z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liên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hợp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phức </a:t>
                </a:r>
                <a:endPara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3787E12-CAA4-476E-A2FD-BAE2D8EDD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67" y="756308"/>
                <a:ext cx="15070706" cy="2367892"/>
              </a:xfrm>
              <a:prstGeom prst="rect">
                <a:avLst/>
              </a:prstGeom>
              <a:blipFill>
                <a:blip r:embed="rId3"/>
                <a:stretch>
                  <a:fillRect l="-2426" t="-1285" b="-1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1FE551F-AFC3-452F-BA65-A6D726FA6177}"/>
                  </a:ext>
                </a:extLst>
              </p:cNvPr>
              <p:cNvSpPr/>
              <p:nvPr/>
            </p:nvSpPr>
            <p:spPr>
              <a:xfrm>
                <a:off x="16283007" y="1600200"/>
                <a:ext cx="785793" cy="1820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1FE551F-AFC3-452F-BA65-A6D726FA6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3007" y="1600200"/>
                <a:ext cx="785793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89F3C1-FB9E-41C6-8A24-CDB73900540B}"/>
                  </a:ext>
                </a:extLst>
              </p:cNvPr>
              <p:cNvSpPr/>
              <p:nvPr/>
            </p:nvSpPr>
            <p:spPr>
              <a:xfrm>
                <a:off x="1828800" y="3603474"/>
                <a:ext cx="337881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889F3C1-FB9E-41C6-8A24-CDB739005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603474"/>
                <a:ext cx="3378810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50396E-4AFA-4DBB-9052-C94446EE8F5F}"/>
                  </a:ext>
                </a:extLst>
              </p:cNvPr>
              <p:cNvSpPr/>
              <p:nvPr/>
            </p:nvSpPr>
            <p:spPr>
              <a:xfrm>
                <a:off x="7772400" y="3581400"/>
                <a:ext cx="337881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50396E-4AFA-4DBB-9052-C94446EE8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581400"/>
                <a:ext cx="3378810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FC735D-24F4-4DD4-8B69-CC49EACA1D63}"/>
                  </a:ext>
                </a:extLst>
              </p:cNvPr>
              <p:cNvSpPr/>
              <p:nvPr/>
            </p:nvSpPr>
            <p:spPr>
              <a:xfrm>
                <a:off x="13106400" y="3735625"/>
                <a:ext cx="408252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FC735D-24F4-4DD4-8B69-CC49EACA1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0" y="3735625"/>
                <a:ext cx="4082528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20A34-8817-4549-B0A3-8EBC66FE3526}"/>
                  </a:ext>
                </a:extLst>
              </p:cNvPr>
              <p:cNvSpPr/>
              <p:nvPr/>
            </p:nvSpPr>
            <p:spPr>
              <a:xfrm>
                <a:off x="19126200" y="3659425"/>
                <a:ext cx="408252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13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F20A34-8817-4549-B0A3-8EBC66FE3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6200" y="3659425"/>
                <a:ext cx="4082528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4F9224E-F59D-4850-B8EE-A82D83A798C1}"/>
                  </a:ext>
                </a:extLst>
              </p:cNvPr>
              <p:cNvSpPr/>
              <p:nvPr/>
            </p:nvSpPr>
            <p:spPr>
              <a:xfrm>
                <a:off x="3109197" y="7905677"/>
                <a:ext cx="476688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z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4F9224E-F59D-4850-B8EE-A82D83A798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197" y="7905677"/>
                <a:ext cx="4766882" cy="1015663"/>
              </a:xfrm>
              <a:prstGeom prst="rect">
                <a:avLst/>
              </a:prstGeom>
              <a:blipFill>
                <a:blip r:embed="rId9"/>
                <a:stretch>
                  <a:fillRect l="-7673" t="-18072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31A803-832C-4856-A24D-AC6E3050EE92}"/>
                  </a:ext>
                </a:extLst>
              </p:cNvPr>
              <p:cNvSpPr/>
              <p:nvPr/>
            </p:nvSpPr>
            <p:spPr>
              <a:xfrm>
                <a:off x="7789207" y="7941172"/>
                <a:ext cx="525919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=</a:t>
                </a:r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31A803-832C-4856-A24D-AC6E3050EE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9207" y="7941172"/>
                <a:ext cx="5259197" cy="1015663"/>
              </a:xfrm>
              <a:prstGeom prst="rect">
                <a:avLst/>
              </a:prstGeom>
              <a:blipFill>
                <a:blip r:embed="rId10"/>
                <a:stretch>
                  <a:fillRect l="-7077" t="-18072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35DB65-5897-402B-824C-F617511FFBDA}"/>
                  </a:ext>
                </a:extLst>
              </p:cNvPr>
              <p:cNvSpPr/>
              <p:nvPr/>
            </p:nvSpPr>
            <p:spPr>
              <a:xfrm>
                <a:off x="12898467" y="7931827"/>
                <a:ext cx="318215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35DB65-5897-402B-824C-F617511FF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467" y="7931827"/>
                <a:ext cx="318215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35D8EBD-38C2-4797-BFEC-A22DB6C14FBC}"/>
                  </a:ext>
                </a:extLst>
              </p:cNvPr>
              <p:cNvSpPr/>
              <p:nvPr/>
            </p:nvSpPr>
            <p:spPr>
              <a:xfrm>
                <a:off x="4548475" y="9256334"/>
                <a:ext cx="11315981" cy="1842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35D8EBD-38C2-4797-BFEC-A22DB6C14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75" y="9256334"/>
                <a:ext cx="11315981" cy="18423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EB3F766-033A-4B8C-87DC-3646D9CE25DF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7B1E12-755D-4500-AFFB-AED5DEADB302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DB90B7A8-D180-4DB2-B68B-605E258831C4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4" grpId="0"/>
      <p:bldP spid="15" grpId="0"/>
      <p:bldP spid="16" grpId="0"/>
      <p:bldP spid="4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96692" y="4133822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13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55D3159-E6C4-4664-93D1-17EFD8BC7CEB}"/>
              </a:ext>
            </a:extLst>
          </p:cNvPr>
          <p:cNvSpPr/>
          <p:nvPr/>
        </p:nvSpPr>
        <p:spPr>
          <a:xfrm>
            <a:off x="4425348" y="513945"/>
            <a:ext cx="18053643" cy="2691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Tìm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phần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a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phức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z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biết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số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phức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liên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hợp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của</a:t>
            </a:r>
            <a:r>
              <a: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z là</a:t>
            </a:r>
            <a:endParaRPr lang="en-US" sz="60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6E5C32-55C1-49BC-8B4F-F6CE4190EFA3}"/>
                  </a:ext>
                </a:extLst>
              </p:cNvPr>
              <p:cNvSpPr/>
              <p:nvPr/>
            </p:nvSpPr>
            <p:spPr>
              <a:xfrm>
                <a:off x="7115284" y="1659438"/>
                <a:ext cx="5397695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26E5C32-55C1-49BC-8B4F-F6CE4190E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284" y="1659438"/>
                <a:ext cx="5397695" cy="1845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5F24D6-4B80-4A60-B24D-AA490A36B004}"/>
                  </a:ext>
                </a:extLst>
              </p:cNvPr>
              <p:cNvSpPr/>
              <p:nvPr/>
            </p:nvSpPr>
            <p:spPr>
              <a:xfrm>
                <a:off x="2037027" y="4122240"/>
                <a:ext cx="28109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95F24D6-4B80-4A60-B24D-AA490A36B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027" y="4122240"/>
                <a:ext cx="281096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C3BBA5-BB25-4ED7-AAC0-A2BB172C62B1}"/>
                  </a:ext>
                </a:extLst>
              </p:cNvPr>
              <p:cNvSpPr/>
              <p:nvPr/>
            </p:nvSpPr>
            <p:spPr>
              <a:xfrm>
                <a:off x="8077200" y="4089737"/>
                <a:ext cx="223548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4C3BBA5-BB25-4ED7-AAC0-A2BB172C6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089737"/>
                <a:ext cx="2235484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4BE22-492C-4C2F-9336-9EB72BDEEDEE}"/>
                  </a:ext>
                </a:extLst>
              </p:cNvPr>
              <p:cNvSpPr/>
              <p:nvPr/>
            </p:nvSpPr>
            <p:spPr>
              <a:xfrm>
                <a:off x="13898630" y="4083278"/>
                <a:ext cx="223548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D14BE22-492C-4C2F-9336-9EB72BDEED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630" y="4083278"/>
                <a:ext cx="2235484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3E9B87-26FB-44B2-9AF6-D607B6F2BB76}"/>
                  </a:ext>
                </a:extLst>
              </p:cNvPr>
              <p:cNvSpPr/>
              <p:nvPr/>
            </p:nvSpPr>
            <p:spPr>
              <a:xfrm>
                <a:off x="19535271" y="3983097"/>
                <a:ext cx="281096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=−2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3E9B87-26FB-44B2-9AF6-D607B6F2BB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5271" y="3983097"/>
                <a:ext cx="281096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634A7D3-9008-430D-9B0B-7037721F8C3E}"/>
                  </a:ext>
                </a:extLst>
              </p:cNvPr>
              <p:cNvSpPr/>
              <p:nvPr/>
            </p:nvSpPr>
            <p:spPr>
              <a:xfrm>
                <a:off x="2423446" y="7872995"/>
                <a:ext cx="8012578" cy="1845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634A7D3-9008-430D-9B0B-7037721F8C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46" y="7872995"/>
                <a:ext cx="8012578" cy="18457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4FDB5C-2D64-4B50-A175-B1FD6B8CD9E2}"/>
                  </a:ext>
                </a:extLst>
              </p:cNvPr>
              <p:cNvSpPr/>
              <p:nvPr/>
            </p:nvSpPr>
            <p:spPr>
              <a:xfrm>
                <a:off x="10752133" y="8394899"/>
                <a:ext cx="44803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C4FDB5C-2D64-4B50-A175-B1FD6B8CD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133" y="8394899"/>
                <a:ext cx="4480329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A62516C-867B-4985-8137-27A0438A3BBC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942A4E2-011A-4FA3-AA17-79ACCB12AF1D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135C30B4-14BB-4186-99EC-B3B8865049EF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0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833992" y="410009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14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7EA3DB-F0AE-4DB6-8620-09F505B0E3C2}"/>
                  </a:ext>
                </a:extLst>
              </p:cNvPr>
              <p:cNvSpPr/>
              <p:nvPr/>
            </p:nvSpPr>
            <p:spPr>
              <a:xfrm>
                <a:off x="7531839" y="1564916"/>
                <a:ext cx="322319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7EA3DB-F0AE-4DB6-8620-09F505B0E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839" y="1564916"/>
                <a:ext cx="3223190" cy="1015663"/>
              </a:xfrm>
              <a:prstGeom prst="rect">
                <a:avLst/>
              </a:prstGeom>
              <a:blipFill>
                <a:blip r:embed="rId3"/>
                <a:stretch>
                  <a:fillRect l="-11553" t="-18072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EA3BBB-3C3E-46EB-87D2-6857F8884D83}"/>
                  </a:ext>
                </a:extLst>
              </p:cNvPr>
              <p:cNvSpPr/>
              <p:nvPr/>
            </p:nvSpPr>
            <p:spPr>
              <a:xfrm>
                <a:off x="10716119" y="1097209"/>
                <a:ext cx="330391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2019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EEA3BBB-3C3E-46EB-87D2-6857F8884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119" y="1097209"/>
                <a:ext cx="3303918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1BB50A-64B9-4CC8-8E75-5B00A43B64C0}"/>
                  </a:ext>
                </a:extLst>
              </p:cNvPr>
              <p:cNvSpPr/>
              <p:nvPr/>
            </p:nvSpPr>
            <p:spPr>
              <a:xfrm>
                <a:off x="1371600" y="3662740"/>
                <a:ext cx="3913957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1BB50A-64B9-4CC8-8E75-5B00A43B6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662740"/>
                <a:ext cx="3913957" cy="18209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3339E9-9B76-49FA-B601-4846118F392B}"/>
                  </a:ext>
                </a:extLst>
              </p:cNvPr>
              <p:cNvSpPr/>
              <p:nvPr/>
            </p:nvSpPr>
            <p:spPr>
              <a:xfrm>
                <a:off x="7363643" y="3622548"/>
                <a:ext cx="3913957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43339E9-9B76-49FA-B601-4846118F3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643" y="3622548"/>
                <a:ext cx="3913957" cy="1820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ECA6F2-1E91-44A2-A570-60DE190C4E1E}"/>
                  </a:ext>
                </a:extLst>
              </p:cNvPr>
              <p:cNvSpPr/>
              <p:nvPr/>
            </p:nvSpPr>
            <p:spPr>
              <a:xfrm>
                <a:off x="13154843" y="3581400"/>
                <a:ext cx="3913957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ECA6F2-1E91-44A2-A570-60DE190C4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843" y="3581400"/>
                <a:ext cx="3913957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6CB65D-B7F2-4F85-8220-23E91CB31472}"/>
                  </a:ext>
                </a:extLst>
              </p:cNvPr>
              <p:cNvSpPr/>
              <p:nvPr/>
            </p:nvSpPr>
            <p:spPr>
              <a:xfrm>
                <a:off x="19098443" y="3589252"/>
                <a:ext cx="3913957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16CB65D-B7F2-4F85-8220-23E91CB31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8443" y="3589252"/>
                <a:ext cx="3913957" cy="18209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DB1445-59F6-45CF-B8B4-A6F5779A0AE3}"/>
                  </a:ext>
                </a:extLst>
              </p:cNvPr>
              <p:cNvSpPr/>
              <p:nvPr/>
            </p:nvSpPr>
            <p:spPr>
              <a:xfrm>
                <a:off x="2514600" y="7998493"/>
                <a:ext cx="10171566" cy="1990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2019</m:t>
                              </m:r>
                            </m:sup>
                          </m:sSup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6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6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6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6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1009</m:t>
                              </m:r>
                            </m:sup>
                          </m:sSup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DB1445-59F6-45CF-B8B4-A6F5779A0A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998493"/>
                <a:ext cx="10171566" cy="19907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B92F1B-87A9-4A35-8281-A549B67DCF8A}"/>
                  </a:ext>
                </a:extLst>
              </p:cNvPr>
              <p:cNvSpPr/>
              <p:nvPr/>
            </p:nvSpPr>
            <p:spPr>
              <a:xfrm>
                <a:off x="12687831" y="8021262"/>
                <a:ext cx="2760564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B92F1B-87A9-4A35-8281-A549B67DC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7831" y="8021262"/>
                <a:ext cx="2760564" cy="18423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71EDD7-AC57-4129-831F-8A722F75066C}"/>
                  </a:ext>
                </a:extLst>
              </p:cNvPr>
              <p:cNvSpPr/>
              <p:nvPr/>
            </p:nvSpPr>
            <p:spPr>
              <a:xfrm>
                <a:off x="15583710" y="8039910"/>
                <a:ext cx="3315203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F71EDD7-AC57-4129-831F-8A722F750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3710" y="8039910"/>
                <a:ext cx="3315203" cy="18209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ACA02F2-271F-4357-B25B-444D31C0EC31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79779DF-EC17-4655-B0E0-A531BBD359AA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4468CFE8-4034-436A-8FFA-E686F801A211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0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92980" y="408977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15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0EB387B-64FC-42FC-BED2-8ABE8B76DBA5}"/>
                  </a:ext>
                </a:extLst>
              </p:cNvPr>
              <p:cNvSpPr/>
              <p:nvPr/>
            </p:nvSpPr>
            <p:spPr>
              <a:xfrm>
                <a:off x="5682489" y="1594852"/>
                <a:ext cx="1371651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Biết                                                      .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Tính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0EB387B-64FC-42FC-BED2-8ABE8B76D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489" y="1594852"/>
                <a:ext cx="13716512" cy="1015663"/>
              </a:xfrm>
              <a:prstGeom prst="rect">
                <a:avLst/>
              </a:prstGeom>
              <a:blipFill>
                <a:blip r:embed="rId3"/>
                <a:stretch>
                  <a:fillRect l="-2667" t="-18072" r="-1778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3206CC-E3E5-4142-8D17-2742A862CC8C}"/>
                  </a:ext>
                </a:extLst>
              </p:cNvPr>
              <p:cNvSpPr/>
              <p:nvPr/>
            </p:nvSpPr>
            <p:spPr>
              <a:xfrm>
                <a:off x="7298846" y="1069713"/>
                <a:ext cx="9014776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3+4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,(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3206CC-E3E5-4142-8D17-2742A862C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46" y="1069713"/>
                <a:ext cx="9014776" cy="18423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A047D2-88D2-48AD-8DBB-24E4D197A560}"/>
                  </a:ext>
                </a:extLst>
              </p:cNvPr>
              <p:cNvSpPr/>
              <p:nvPr/>
            </p:nvSpPr>
            <p:spPr>
              <a:xfrm>
                <a:off x="2834640" y="3696510"/>
                <a:ext cx="121219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A047D2-88D2-48AD-8DBB-24E4D197A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640" y="3696510"/>
                <a:ext cx="1212191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BF0B09-F333-4886-8270-A9D0D035D3C3}"/>
                  </a:ext>
                </a:extLst>
              </p:cNvPr>
              <p:cNvSpPr/>
              <p:nvPr/>
            </p:nvSpPr>
            <p:spPr>
              <a:xfrm>
                <a:off x="8419810" y="3714345"/>
                <a:ext cx="163859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625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BF0B09-F333-4886-8270-A9D0D035D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810" y="3714345"/>
                <a:ext cx="1638590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357479-091D-4BF7-B11E-04762E479CB6}"/>
                  </a:ext>
                </a:extLst>
              </p:cNvPr>
              <p:cNvSpPr/>
              <p:nvPr/>
            </p:nvSpPr>
            <p:spPr>
              <a:xfrm>
                <a:off x="13868400" y="3735625"/>
                <a:ext cx="234230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625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357479-091D-4BF7-B11E-04762E479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8400" y="3735625"/>
                <a:ext cx="2342308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E58DAC-D531-4BDB-B32C-FC1464798E58}"/>
                  </a:ext>
                </a:extLst>
              </p:cNvPr>
              <p:cNvSpPr/>
              <p:nvPr/>
            </p:nvSpPr>
            <p:spPr>
              <a:xfrm>
                <a:off x="19812000" y="3657600"/>
                <a:ext cx="191590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E58DAC-D531-4BDB-B32C-FC1464798E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0" y="3657600"/>
                <a:ext cx="1915909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76EB28-CDF7-438F-B5E8-EA8753F6B5D5}"/>
                  </a:ext>
                </a:extLst>
              </p:cNvPr>
              <p:cNvSpPr/>
              <p:nvPr/>
            </p:nvSpPr>
            <p:spPr>
              <a:xfrm>
                <a:off x="4541013" y="7086600"/>
                <a:ext cx="9470541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3+4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76EB28-CDF7-438F-B5E8-EA8753F6B5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13" y="7086600"/>
                <a:ext cx="9470541" cy="18423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7E064C-70F0-4D01-BA38-FEFABE5DCBA0}"/>
                  </a:ext>
                </a:extLst>
              </p:cNvPr>
              <p:cNvSpPr/>
              <p:nvPr/>
            </p:nvSpPr>
            <p:spPr>
              <a:xfrm>
                <a:off x="14264737" y="7074839"/>
                <a:ext cx="718799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7E064C-70F0-4D01-BA38-FEFABE5D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4737" y="7074839"/>
                <a:ext cx="7187993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0E7C93-FD37-433A-A52E-0E2BDBA6B655}"/>
                  </a:ext>
                </a:extLst>
              </p:cNvPr>
              <p:cNvSpPr/>
              <p:nvPr/>
            </p:nvSpPr>
            <p:spPr>
              <a:xfrm>
                <a:off x="14249400" y="9069625"/>
                <a:ext cx="532633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0E7C93-FD37-433A-A52E-0E2BDBA6B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9069625"/>
                <a:ext cx="5326330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92B7ED0-C17D-4B8E-86C9-61D37242F24D}"/>
              </a:ext>
            </a:extLst>
          </p:cNvPr>
          <p:cNvSpPr/>
          <p:nvPr/>
        </p:nvSpPr>
        <p:spPr>
          <a:xfrm>
            <a:off x="23402260" y="12835270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631EAF4-BE82-4E0B-92B3-7366492C7679}"/>
              </a:ext>
            </a:extLst>
          </p:cNvPr>
          <p:cNvSpPr/>
          <p:nvPr/>
        </p:nvSpPr>
        <p:spPr>
          <a:xfrm>
            <a:off x="21598370" y="12842240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6348560E-FE43-4ADC-9385-667FC83A6C99}"/>
              </a:ext>
            </a:extLst>
          </p:cNvPr>
          <p:cNvSpPr/>
          <p:nvPr/>
        </p:nvSpPr>
        <p:spPr>
          <a:xfrm>
            <a:off x="22562059" y="12836569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DE9606-B25D-414B-8623-42D1996BA12D}"/>
              </a:ext>
            </a:extLst>
          </p:cNvPr>
          <p:cNvSpPr/>
          <p:nvPr/>
        </p:nvSpPr>
        <p:spPr>
          <a:xfrm>
            <a:off x="6279346" y="457200"/>
            <a:ext cx="13030200" cy="174630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046799-92A3-4559-BEE2-985F448DEF1A}"/>
              </a:ext>
            </a:extLst>
          </p:cNvPr>
          <p:cNvSpPr/>
          <p:nvPr/>
        </p:nvSpPr>
        <p:spPr>
          <a:xfrm>
            <a:off x="5781506" y="2895600"/>
            <a:ext cx="14106694" cy="2057400"/>
          </a:xfrm>
          <a:prstGeom prst="ellipse">
            <a:avLst/>
          </a:prstGeom>
          <a:ln w="10795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PHẦN 3: VẬN DỤNG THẤP</a:t>
            </a:r>
          </a:p>
        </p:txBody>
      </p:sp>
      <p:sp>
        <p:nvSpPr>
          <p:cNvPr id="16" name="TextBox 15">
            <a:hlinkClick r:id="rId3" action="ppaction://hlinksldjump"/>
            <a:extLst>
              <a:ext uri="{FF2B5EF4-FFF2-40B4-BE49-F238E27FC236}">
                <a16:creationId xmlns:a16="http://schemas.microsoft.com/office/drawing/2014/main" id="{3709B7C6-F59A-4409-91F5-0EE52B02D9F8}"/>
              </a:ext>
            </a:extLst>
          </p:cNvPr>
          <p:cNvSpPr txBox="1"/>
          <p:nvPr/>
        </p:nvSpPr>
        <p:spPr>
          <a:xfrm>
            <a:off x="6254746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12.B</a:t>
            </a:r>
          </a:p>
        </p:txBody>
      </p:sp>
      <p:sp>
        <p:nvSpPr>
          <p:cNvPr id="1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CF302BB-869A-4699-AF21-D928B88BF223}"/>
              </a:ext>
            </a:extLst>
          </p:cNvPr>
          <p:cNvSpPr txBox="1"/>
          <p:nvPr/>
        </p:nvSpPr>
        <p:spPr>
          <a:xfrm>
            <a:off x="10540994" y="10222348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0204BA8C-5B37-4077-8E5F-A5FA9C4EE8D0}"/>
              </a:ext>
            </a:extLst>
          </p:cNvPr>
          <p:cNvSpPr txBox="1"/>
          <p:nvPr/>
        </p:nvSpPr>
        <p:spPr>
          <a:xfrm>
            <a:off x="14808196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14.B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D52E949C-EB25-401A-8D27-17FF4019C234}"/>
              </a:ext>
            </a:extLst>
          </p:cNvPr>
          <p:cNvSpPr txBox="1"/>
          <p:nvPr/>
        </p:nvSpPr>
        <p:spPr>
          <a:xfrm>
            <a:off x="19062698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1DE6A73F-6155-476B-B07D-36FA8650B39D}"/>
              </a:ext>
            </a:extLst>
          </p:cNvPr>
          <p:cNvSpPr txBox="1"/>
          <p:nvPr/>
        </p:nvSpPr>
        <p:spPr>
          <a:xfrm>
            <a:off x="6254746" y="8242872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7.B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8" action="ppaction://hlinksldjump"/>
            <a:extLst>
              <a:ext uri="{FF2B5EF4-FFF2-40B4-BE49-F238E27FC236}">
                <a16:creationId xmlns:a16="http://schemas.microsoft.com/office/drawing/2014/main" id="{CB27768C-6013-42A4-85D0-F631302C0CBE}"/>
              </a:ext>
            </a:extLst>
          </p:cNvPr>
          <p:cNvSpPr txBox="1"/>
          <p:nvPr/>
        </p:nvSpPr>
        <p:spPr>
          <a:xfrm>
            <a:off x="10540994" y="8242874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07B90232-2F76-4FC2-A725-DD09FB7BD7CA}"/>
              </a:ext>
            </a:extLst>
          </p:cNvPr>
          <p:cNvSpPr txBox="1"/>
          <p:nvPr/>
        </p:nvSpPr>
        <p:spPr>
          <a:xfrm>
            <a:off x="14808196" y="83058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9.A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96CD2D41-608A-495B-96E9-F580FCC33E70}"/>
              </a:ext>
            </a:extLst>
          </p:cNvPr>
          <p:cNvSpPr txBox="1"/>
          <p:nvPr/>
        </p:nvSpPr>
        <p:spPr>
          <a:xfrm>
            <a:off x="19062698" y="83058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11" action="ppaction://hlinksldjump"/>
            <a:extLst>
              <a:ext uri="{FF2B5EF4-FFF2-40B4-BE49-F238E27FC236}">
                <a16:creationId xmlns:a16="http://schemas.microsoft.com/office/drawing/2014/main" id="{110114CD-5DB2-4A3B-AD88-BE0E95A508E2}"/>
              </a:ext>
            </a:extLst>
          </p:cNvPr>
          <p:cNvSpPr txBox="1"/>
          <p:nvPr/>
        </p:nvSpPr>
        <p:spPr>
          <a:xfrm>
            <a:off x="19062698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5.A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7D29BAEB-7987-43DA-A5D6-30FBD0AED273}"/>
              </a:ext>
            </a:extLst>
          </p:cNvPr>
          <p:cNvSpPr txBox="1"/>
          <p:nvPr/>
        </p:nvSpPr>
        <p:spPr>
          <a:xfrm>
            <a:off x="14808196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4.D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67A4CAD5-5C26-4270-AE0A-482A44C9E876}"/>
              </a:ext>
            </a:extLst>
          </p:cNvPr>
          <p:cNvSpPr txBox="1"/>
          <p:nvPr/>
        </p:nvSpPr>
        <p:spPr>
          <a:xfrm>
            <a:off x="10540994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B44022BC-58F6-40EB-8B87-D923914FDBAC}"/>
              </a:ext>
            </a:extLst>
          </p:cNvPr>
          <p:cNvSpPr txBox="1"/>
          <p:nvPr/>
        </p:nvSpPr>
        <p:spPr>
          <a:xfrm>
            <a:off x="6254746" y="62484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5" action="ppaction://hlinksldjump"/>
            <a:extLst>
              <a:ext uri="{FF2B5EF4-FFF2-40B4-BE49-F238E27FC236}">
                <a16:creationId xmlns:a16="http://schemas.microsoft.com/office/drawing/2014/main" id="{25163881-880C-45D8-B691-D9C61222544A}"/>
              </a:ext>
            </a:extLst>
          </p:cNvPr>
          <p:cNvSpPr txBox="1"/>
          <p:nvPr/>
        </p:nvSpPr>
        <p:spPr>
          <a:xfrm>
            <a:off x="1981200" y="102604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11.D</a:t>
            </a:r>
          </a:p>
        </p:txBody>
      </p:sp>
      <p:sp>
        <p:nvSpPr>
          <p:cNvPr id="31" name="TextBox 30">
            <a:hlinkClick r:id="rId16" action="ppaction://hlinksldjump"/>
            <a:extLst>
              <a:ext uri="{FF2B5EF4-FFF2-40B4-BE49-F238E27FC236}">
                <a16:creationId xmlns:a16="http://schemas.microsoft.com/office/drawing/2014/main" id="{2F5E263D-1B3C-4175-ABC2-B5D23FA7777A}"/>
              </a:ext>
            </a:extLst>
          </p:cNvPr>
          <p:cNvSpPr txBox="1"/>
          <p:nvPr/>
        </p:nvSpPr>
        <p:spPr>
          <a:xfrm>
            <a:off x="1981200" y="8280972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rId17" action="ppaction://hlinksldjump"/>
            <a:extLst>
              <a:ext uri="{FF2B5EF4-FFF2-40B4-BE49-F238E27FC236}">
                <a16:creationId xmlns:a16="http://schemas.microsoft.com/office/drawing/2014/main" id="{EAC097F3-61A7-4A16-B240-8539CFA4E9BE}"/>
              </a:ext>
            </a:extLst>
          </p:cNvPr>
          <p:cNvSpPr txBox="1"/>
          <p:nvPr/>
        </p:nvSpPr>
        <p:spPr>
          <a:xfrm>
            <a:off x="1981200" y="62865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1.B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ction Button: Go Home 1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721FEBF-2615-40E1-A3B2-4F60EB1065C0}"/>
              </a:ext>
            </a:extLst>
          </p:cNvPr>
          <p:cNvSpPr/>
          <p:nvPr/>
        </p:nvSpPr>
        <p:spPr>
          <a:xfrm>
            <a:off x="23012400" y="12608004"/>
            <a:ext cx="1371600" cy="1107996"/>
          </a:xfrm>
          <a:prstGeom prst="actionButtonHom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8A6AAC36-03FF-4760-A535-FD581B0F5070}"/>
              </a:ext>
            </a:extLst>
          </p:cNvPr>
          <p:cNvSpPr/>
          <p:nvPr/>
        </p:nvSpPr>
        <p:spPr>
          <a:xfrm>
            <a:off x="838200" y="2075120"/>
            <a:ext cx="23241000" cy="11125200"/>
          </a:xfrm>
          <a:prstGeom prst="snip2Diag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0" h="317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FCB4905-34EF-44E0-937C-17A98DF52D2B}"/>
                  </a:ext>
                </a:extLst>
              </p:cNvPr>
              <p:cNvSpPr/>
              <p:nvPr/>
            </p:nvSpPr>
            <p:spPr>
              <a:xfrm>
                <a:off x="5562599" y="10515600"/>
                <a:ext cx="1882140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0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60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 </a:t>
                </a:r>
                <a:r>
                  <a:rPr lang="en-US" sz="60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Casio</a:t>
                </a:r>
                <a:r>
                  <a:rPr lang="en-US" sz="6000" b="1" dirty="0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Ấn 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MODE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600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CMPLX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để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vào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chế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độ</a:t>
                </a:r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tính toán </a:t>
                </a:r>
              </a:p>
              <a:p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với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FCB4905-34EF-44E0-937C-17A98DF5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599" y="10515600"/>
                <a:ext cx="18821401" cy="1938992"/>
              </a:xfrm>
              <a:prstGeom prst="rect">
                <a:avLst/>
              </a:prstGeom>
              <a:blipFill>
                <a:blip r:embed="rId3"/>
                <a:stretch>
                  <a:fillRect l="-1943" t="-9748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D50BF63-B98F-46C7-B547-D9C64C9F5395}"/>
              </a:ext>
            </a:extLst>
          </p:cNvPr>
          <p:cNvSpPr/>
          <p:nvPr/>
        </p:nvSpPr>
        <p:spPr>
          <a:xfrm>
            <a:off x="2492298" y="3413844"/>
            <a:ext cx="134521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Dạng </a:t>
            </a:r>
            <a:r>
              <a:rPr lang="en-US" sz="6000" u="sng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sym typeface="Wingdings 2"/>
              </a:rPr>
              <a:t></a:t>
            </a:r>
            <a:r>
              <a:rPr lang="en-US" sz="60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 Thực hiện phép chia hai số phức</a:t>
            </a:r>
            <a:endParaRPr lang="en-US" sz="60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8AE45D-CE36-44B6-BCB7-F4E24F2E57C3}"/>
                  </a:ext>
                </a:extLst>
              </p:cNvPr>
              <p:cNvSpPr/>
              <p:nvPr/>
            </p:nvSpPr>
            <p:spPr>
              <a:xfrm>
                <a:off x="5257800" y="4752657"/>
                <a:ext cx="18592800" cy="3282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nl-NL" sz="6000" b="1" dirty="0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 2"/>
                  </a:rPr>
                  <a:t></a:t>
                </a:r>
                <a:r>
                  <a:rPr lang="nl-NL" sz="6000" b="1" dirty="0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 </a:t>
                </a:r>
                <a:r>
                  <a:rPr lang="en-US" sz="6000" b="1" dirty="0" err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Phương</a:t>
                </a:r>
                <a:r>
                  <a:rPr lang="en-US" sz="6000" b="1" dirty="0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pháp</a:t>
                </a:r>
                <a:r>
                  <a:rPr lang="en-US" sz="6000" b="1" dirty="0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b="1" dirty="0" err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  <a:r>
                  <a:rPr lang="en-US" sz="60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</a:p>
              <a:p>
                <a:pPr algn="just"/>
                <a:r>
                  <a:rPr lang="en-US" sz="60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</a:t>
                </a:r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hiện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phép</a:t>
                </a:r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chia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là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nhân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cả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tử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mẫu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</a:t>
                </a:r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pPr algn="just"/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số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liên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hợp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endParaRPr lang="en-US" sz="6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D8AE45D-CE36-44B6-BCB7-F4E24F2E57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752657"/>
                <a:ext cx="18592800" cy="3282245"/>
              </a:xfrm>
              <a:prstGeom prst="rect">
                <a:avLst/>
              </a:prstGeom>
              <a:blipFill>
                <a:blip r:embed="rId4"/>
                <a:stretch>
                  <a:fillRect l="-2000" t="-5948" b="-1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13DC211-F789-4111-8CA4-76FCD3F73C1F}"/>
                  </a:ext>
                </a:extLst>
              </p:cNvPr>
              <p:cNvSpPr/>
              <p:nvPr/>
            </p:nvSpPr>
            <p:spPr>
              <a:xfrm>
                <a:off x="8077200" y="8358052"/>
                <a:ext cx="14892703" cy="1579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</m:t>
                        </m:r>
                      </m:num>
                      <m:den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</m:t>
                        </m:r>
                      </m:den>
                    </m:f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)(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𝑏𝑖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𝑎𝑐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𝑏𝑑</m:t>
                        </m:r>
                      </m:num>
                      <m:den>
                        <m:sSup>
                          <m:sSupPr>
                            <m:ctrlP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sSup>
                          <m:sSupPr>
                            <m:ctrlP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6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6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600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6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13DC211-F789-4111-8CA4-76FCD3F73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8358052"/>
                <a:ext cx="14892703" cy="1579343"/>
              </a:xfrm>
              <a:prstGeom prst="rect">
                <a:avLst/>
              </a:prstGeom>
              <a:blipFill>
                <a:blip r:embed="rId5"/>
                <a:stretch>
                  <a:fillRect b="-13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F37A6B5-DF52-4C64-8EAE-8EC265C43941}"/>
              </a:ext>
            </a:extLst>
          </p:cNvPr>
          <p:cNvSpPr/>
          <p:nvPr/>
        </p:nvSpPr>
        <p:spPr>
          <a:xfrm>
            <a:off x="6279346" y="158698"/>
            <a:ext cx="13030200" cy="174630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7CAA3A-4C6E-4013-BAE8-A0AFC23FA5BD}"/>
              </a:ext>
            </a:extLst>
          </p:cNvPr>
          <p:cNvSpPr/>
          <p:nvPr/>
        </p:nvSpPr>
        <p:spPr>
          <a:xfrm>
            <a:off x="1219200" y="2279391"/>
            <a:ext cx="9982200" cy="95101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morning" dir="t"/>
          </a:scene3d>
          <a:sp3d>
            <a:bevelT w="6350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II.  CÁC DẠNG TOÁN CƠ BẢN</a:t>
            </a:r>
          </a:p>
        </p:txBody>
      </p:sp>
    </p:spTree>
    <p:extLst>
      <p:ext uri="{BB962C8B-B14F-4D97-AF65-F5344CB8AC3E}">
        <p14:creationId xmlns:p14="http://schemas.microsoft.com/office/powerpoint/2010/main" val="3076734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6253087-BB4D-4801-9FE2-5781B62FEF9A}"/>
              </a:ext>
            </a:extLst>
          </p:cNvPr>
          <p:cNvGrpSpPr/>
          <p:nvPr/>
        </p:nvGrpSpPr>
        <p:grpSpPr>
          <a:xfrm>
            <a:off x="457200" y="8991600"/>
            <a:ext cx="23562015" cy="4175781"/>
            <a:chOff x="397330" y="9258452"/>
            <a:chExt cx="23562015" cy="4175781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02537" y="9569013"/>
              <a:ext cx="23556808" cy="38652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397330" y="9258452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E05E0-A545-46B1-ABB7-48783B7B28C2}"/>
              </a:ext>
            </a:extLst>
          </p:cNvPr>
          <p:cNvGrpSpPr/>
          <p:nvPr/>
        </p:nvGrpSpPr>
        <p:grpSpPr>
          <a:xfrm>
            <a:off x="457200" y="3276600"/>
            <a:ext cx="23317200" cy="1303784"/>
            <a:chOff x="457200" y="3581400"/>
            <a:chExt cx="23317200" cy="1303784"/>
          </a:xfrm>
        </p:grpSpPr>
        <p:sp>
          <p:nvSpPr>
            <p:cNvPr id="52" name="Rectangle 51"/>
            <p:cNvSpPr/>
            <p:nvPr/>
          </p:nvSpPr>
          <p:spPr>
            <a:xfrm>
              <a:off x="1182819" y="3581400"/>
              <a:ext cx="22591581" cy="13037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57200" y="3698021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281767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652420-E12E-4897-88C3-A864AD76655F}"/>
                  </a:ext>
                </a:extLst>
              </p:cNvPr>
              <p:cNvSpPr/>
              <p:nvPr/>
            </p:nvSpPr>
            <p:spPr>
              <a:xfrm>
                <a:off x="3073400" y="1397000"/>
                <a:ext cx="20884470" cy="1467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7677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 phức z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pt-B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Phát biểu nào sau đây đúng?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B652420-E12E-4897-88C3-A864AD766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400" y="1397000"/>
                <a:ext cx="20884470" cy="1467453"/>
              </a:xfrm>
              <a:prstGeom prst="rect">
                <a:avLst/>
              </a:prstGeom>
              <a:blipFill>
                <a:blip r:embed="rId3"/>
                <a:stretch>
                  <a:fillRect l="-1751" b="-1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4DA0A36-C8CE-4274-8877-DD6AC239F832}"/>
              </a:ext>
            </a:extLst>
          </p:cNvPr>
          <p:cNvGrpSpPr/>
          <p:nvPr/>
        </p:nvGrpSpPr>
        <p:grpSpPr>
          <a:xfrm>
            <a:off x="457200" y="4724400"/>
            <a:ext cx="23317200" cy="1303784"/>
            <a:chOff x="457200" y="3581400"/>
            <a:chExt cx="23317200" cy="130378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B4C2308-1C5D-44FF-BF3E-A55FBD445249}"/>
                </a:ext>
              </a:extLst>
            </p:cNvPr>
            <p:cNvSpPr/>
            <p:nvPr/>
          </p:nvSpPr>
          <p:spPr>
            <a:xfrm>
              <a:off x="1182819" y="3581400"/>
              <a:ext cx="22591581" cy="13037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ACFB26F-48FF-4F4C-A8BA-519959A95722}"/>
                </a:ext>
              </a:extLst>
            </p:cNvPr>
            <p:cNvSpPr/>
            <p:nvPr/>
          </p:nvSpPr>
          <p:spPr>
            <a:xfrm>
              <a:off x="457200" y="3698021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7C98A68-546F-435F-B270-E19C3E922543}"/>
              </a:ext>
            </a:extLst>
          </p:cNvPr>
          <p:cNvGrpSpPr/>
          <p:nvPr/>
        </p:nvGrpSpPr>
        <p:grpSpPr>
          <a:xfrm>
            <a:off x="457200" y="6163816"/>
            <a:ext cx="23317200" cy="1303784"/>
            <a:chOff x="457200" y="3581400"/>
            <a:chExt cx="23317200" cy="130378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EFF3E24-43C3-4979-8DDD-4DE4B829F23E}"/>
                </a:ext>
              </a:extLst>
            </p:cNvPr>
            <p:cNvSpPr/>
            <p:nvPr/>
          </p:nvSpPr>
          <p:spPr>
            <a:xfrm>
              <a:off x="1182819" y="3581400"/>
              <a:ext cx="22591581" cy="13037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F7CDFA9-EF71-4871-9A48-101477F31B00}"/>
                </a:ext>
              </a:extLst>
            </p:cNvPr>
            <p:cNvSpPr/>
            <p:nvPr/>
          </p:nvSpPr>
          <p:spPr>
            <a:xfrm>
              <a:off x="457200" y="3698021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B277358-6DBB-4E7D-A2BA-FE6237284C3B}"/>
              </a:ext>
            </a:extLst>
          </p:cNvPr>
          <p:cNvGrpSpPr/>
          <p:nvPr/>
        </p:nvGrpSpPr>
        <p:grpSpPr>
          <a:xfrm>
            <a:off x="457200" y="7611616"/>
            <a:ext cx="23317200" cy="1303784"/>
            <a:chOff x="457200" y="3581400"/>
            <a:chExt cx="23317200" cy="1303784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1BD5844-6025-4E78-8261-DC7ECD2262A1}"/>
                </a:ext>
              </a:extLst>
            </p:cNvPr>
            <p:cNvSpPr/>
            <p:nvPr/>
          </p:nvSpPr>
          <p:spPr>
            <a:xfrm>
              <a:off x="1182819" y="3581400"/>
              <a:ext cx="22591581" cy="130378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8D13158-A77B-41CC-9A0C-3CC1776F542C}"/>
                </a:ext>
              </a:extLst>
            </p:cNvPr>
            <p:cNvSpPr/>
            <p:nvPr/>
          </p:nvSpPr>
          <p:spPr>
            <a:xfrm>
              <a:off x="457200" y="3698021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DD923-12C7-4D7A-9589-42EF3F81CDD7}"/>
              </a:ext>
            </a:extLst>
          </p:cNvPr>
          <p:cNvSpPr/>
          <p:nvPr/>
        </p:nvSpPr>
        <p:spPr>
          <a:xfrm>
            <a:off x="1970252" y="3331346"/>
            <a:ext cx="19670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77"/>
            <a:r>
              <a:rPr lang="en-US" sz="60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Tập hợp các điểm biểu diễn số phức z là một đường tròn</a:t>
            </a:r>
            <a:endParaRPr lang="en-US" sz="6000" dirty="0">
              <a:solidFill>
                <a:prstClr val="white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55CB15-B522-48EE-B00F-12DD9C94253C}"/>
              </a:ext>
            </a:extLst>
          </p:cNvPr>
          <p:cNvSpPr/>
          <p:nvPr/>
        </p:nvSpPr>
        <p:spPr>
          <a:xfrm>
            <a:off x="2026378" y="4800600"/>
            <a:ext cx="168712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Tập hợp các điểm biểu diễn số phức z là hai đường </a:t>
            </a:r>
            <a:endParaRPr lang="en-US" sz="6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DB402F-CCAD-4FDF-B2EE-03E4927F347C}"/>
              </a:ext>
            </a:extLst>
          </p:cNvPr>
          <p:cNvSpPr/>
          <p:nvPr/>
        </p:nvSpPr>
        <p:spPr>
          <a:xfrm>
            <a:off x="2046453" y="6277114"/>
            <a:ext cx="21230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77"/>
            <a:r>
              <a:rPr lang="en-US" sz="60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Tập hợp các điểm biểu diễn số phức z là một đường thẳng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174266-BE4B-4308-8200-62853B7CEA9A}"/>
              </a:ext>
            </a:extLst>
          </p:cNvPr>
          <p:cNvSpPr/>
          <p:nvPr/>
        </p:nvSpPr>
        <p:spPr>
          <a:xfrm>
            <a:off x="2082800" y="7670192"/>
            <a:ext cx="203309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7677"/>
            <a:r>
              <a:rPr lang="en-US" sz="600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Tập hợp các điểm biểu diễn số phức z là hai đường tròn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A90BA8-0A77-43F8-B24A-0D170E0CE8AB}"/>
                  </a:ext>
                </a:extLst>
              </p:cNvPr>
              <p:cNvSpPr/>
              <p:nvPr/>
            </p:nvSpPr>
            <p:spPr>
              <a:xfrm>
                <a:off x="5446629" y="9223964"/>
                <a:ext cx="855784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7677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𝑦𝑖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 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A90BA8-0A77-43F8-B24A-0D170E0CE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29" y="9223964"/>
                <a:ext cx="8557841" cy="1015663"/>
              </a:xfrm>
              <a:prstGeom prst="rect">
                <a:avLst/>
              </a:prstGeom>
              <a:blipFill>
                <a:blip r:embed="rId4"/>
                <a:stretch>
                  <a:fillRect l="-4274"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45818C8-79C3-4346-9462-9FE5ADDE921C}"/>
                  </a:ext>
                </a:extLst>
              </p:cNvPr>
              <p:cNvSpPr/>
              <p:nvPr/>
            </p:nvSpPr>
            <p:spPr>
              <a:xfrm>
                <a:off x="977916" y="10370986"/>
                <a:ext cx="19771194" cy="1467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=2⇔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=15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45818C8-79C3-4346-9462-9FE5ADDE9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916" y="10370986"/>
                <a:ext cx="19771194" cy="1467453"/>
              </a:xfrm>
              <a:prstGeom prst="rect">
                <a:avLst/>
              </a:prstGeom>
              <a:blipFill>
                <a:blip r:embed="rId5"/>
                <a:stretch>
                  <a:fillRect l="-1850" b="-1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66DD472-D379-4324-B290-851796AEF86F}"/>
                  </a:ext>
                </a:extLst>
              </p:cNvPr>
              <p:cNvSpPr/>
              <p:nvPr/>
            </p:nvSpPr>
            <p:spPr>
              <a:xfrm>
                <a:off x="1066387" y="11822935"/>
                <a:ext cx="22270864" cy="1111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7677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được hai đường thẳng là: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y</m:t>
                    </m:r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e>
                    </m:ra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+1=0;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e>
                    </m:ra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+1=0</m:t>
                    </m:r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6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66DD472-D379-4324-B290-851796AEF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87" y="11822935"/>
                <a:ext cx="22270864" cy="1111971"/>
              </a:xfrm>
              <a:prstGeom prst="rect">
                <a:avLst/>
              </a:prstGeom>
              <a:blipFill>
                <a:blip r:embed="rId6"/>
                <a:stretch>
                  <a:fillRect l="-1670" t="-765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>
            <a:extLst>
              <a:ext uri="{FF2B5EF4-FFF2-40B4-BE49-F238E27FC236}">
                <a16:creationId xmlns:a16="http://schemas.microsoft.com/office/drawing/2014/main" id="{9BAAF68C-E62D-43AF-8157-2DD53FFB43D4}"/>
              </a:ext>
            </a:extLst>
          </p:cNvPr>
          <p:cNvSpPr/>
          <p:nvPr/>
        </p:nvSpPr>
        <p:spPr>
          <a:xfrm>
            <a:off x="435000" y="484540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sp>
        <p:nvSpPr>
          <p:cNvPr id="47" name="Action Button: Go Forward or Next 4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A14DF42-246E-4F6C-A84C-746A732E4C75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ction Button: Go Back or Previous 4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9F1C75-31BB-4D5E-AB80-D6A6978C4901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ction Button: Go Home 5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007AFF5-0745-4F45-AE67-D5D4959863C1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92980" y="408977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20AFEA-3692-4095-8463-79CEF5013A76}"/>
                  </a:ext>
                </a:extLst>
              </p:cNvPr>
              <p:cNvSpPr/>
              <p:nvPr/>
            </p:nvSpPr>
            <p:spPr>
              <a:xfrm>
                <a:off x="4785477" y="1765932"/>
                <a:ext cx="811299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867677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 số phức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pt-B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Biết rằng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20AFEA-3692-4095-8463-79CEF5013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477" y="1765932"/>
                <a:ext cx="8112990" cy="1015663"/>
              </a:xfrm>
              <a:prstGeom prst="rect">
                <a:avLst/>
              </a:prstGeom>
              <a:blipFill>
                <a:blip r:embed="rId3"/>
                <a:stretch>
                  <a:fillRect l="-4508" t="-18072" r="-3681" b="-4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FCB830-39CB-4150-860E-F4ECC693C3C6}"/>
                  </a:ext>
                </a:extLst>
              </p:cNvPr>
              <p:cNvSpPr/>
              <p:nvPr/>
            </p:nvSpPr>
            <p:spPr>
              <a:xfrm>
                <a:off x="1413951" y="3668486"/>
                <a:ext cx="408252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3FCB830-39CB-4150-860E-F4ECC693C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51" y="3668486"/>
                <a:ext cx="4082528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3FD472-7FFF-4E3F-8DAE-76356EE639F1}"/>
                  </a:ext>
                </a:extLst>
              </p:cNvPr>
              <p:cNvSpPr/>
              <p:nvPr/>
            </p:nvSpPr>
            <p:spPr>
              <a:xfrm>
                <a:off x="7593990" y="3581400"/>
                <a:ext cx="337881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53FD472-7FFF-4E3F-8DAE-76356EE63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990" y="3581400"/>
                <a:ext cx="3378810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AA3369-3A76-43AE-9351-6A32E080AA57}"/>
                  </a:ext>
                </a:extLst>
              </p:cNvPr>
              <p:cNvSpPr/>
              <p:nvPr/>
            </p:nvSpPr>
            <p:spPr>
              <a:xfrm>
                <a:off x="13563600" y="3659425"/>
                <a:ext cx="337881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AA3369-3A76-43AE-9351-6A32E080A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3600" y="3659425"/>
                <a:ext cx="3378810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583809-D5F7-4793-8070-520105196678}"/>
                  </a:ext>
                </a:extLst>
              </p:cNvPr>
              <p:cNvSpPr/>
              <p:nvPr/>
            </p:nvSpPr>
            <p:spPr>
              <a:xfrm>
                <a:off x="19278600" y="3602665"/>
                <a:ext cx="4082528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583809-D5F7-4793-8070-5201051966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600" y="3602665"/>
                <a:ext cx="4082528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8463C01-E8E1-4B5D-9B63-8EAC5B6F0C3C}"/>
                  </a:ext>
                </a:extLst>
              </p:cNvPr>
              <p:cNvSpPr/>
              <p:nvPr/>
            </p:nvSpPr>
            <p:spPr>
              <a:xfrm>
                <a:off x="12649200" y="1349826"/>
                <a:ext cx="9589485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8463C01-E8E1-4B5D-9B63-8EAC5B6F0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0" y="1349826"/>
                <a:ext cx="9589485" cy="18423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372B2B4-610E-4750-86D4-8327F9D7A4CA}"/>
                  </a:ext>
                </a:extLst>
              </p:cNvPr>
              <p:cNvSpPr/>
              <p:nvPr/>
            </p:nvSpPr>
            <p:spPr>
              <a:xfrm>
                <a:off x="823569" y="7939619"/>
                <a:ext cx="9589485" cy="1842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372B2B4-610E-4750-86D4-8327F9D7A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69" y="7939619"/>
                <a:ext cx="9589485" cy="18423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2D17CDB-58C4-4508-ACA1-BFB594227EF5}"/>
                  </a:ext>
                </a:extLst>
              </p:cNvPr>
              <p:cNvSpPr/>
              <p:nvPr/>
            </p:nvSpPr>
            <p:spPr>
              <a:xfrm>
                <a:off x="10460067" y="8002365"/>
                <a:ext cx="7980333" cy="182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algn="just" defTabSz="8676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−2−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2−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1+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2D17CDB-58C4-4508-ACA1-BFB594227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067" y="8002365"/>
                <a:ext cx="7980333" cy="18274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D74046-E69F-49F6-AF1E-2DA7DBF47A65}"/>
                  </a:ext>
                </a:extLst>
              </p:cNvPr>
              <p:cNvSpPr/>
              <p:nvPr/>
            </p:nvSpPr>
            <p:spPr>
              <a:xfrm>
                <a:off x="17543121" y="8024679"/>
                <a:ext cx="593425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DD74046-E69F-49F6-AF1E-2DA7DBF47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3121" y="8024679"/>
                <a:ext cx="5934253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F6D7584-2066-464F-9720-0822DA3786BD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37DA14E-6D3E-45D0-A2C6-57D1DA0EADE8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A91E1AD4-3CA1-4084-BDE1-D337950D8300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5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8" grpId="0"/>
      <p:bldP spid="70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726" y="6234927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92980" y="408977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756673-9E31-4DA3-9D87-4DA71AD6C200}"/>
                  </a:ext>
                </a:extLst>
              </p:cNvPr>
              <p:cNvSpPr/>
              <p:nvPr/>
            </p:nvSpPr>
            <p:spPr>
              <a:xfrm>
                <a:off x="4925884" y="1594657"/>
                <a:ext cx="811299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 số phức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pt-B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Biết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rằng</a:t>
                </a:r>
                <a:endParaRPr lang="en-US" sz="60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1756673-9E31-4DA3-9D87-4DA71AD6C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884" y="1594657"/>
                <a:ext cx="8112990" cy="1015663"/>
              </a:xfrm>
              <a:prstGeom prst="rect">
                <a:avLst/>
              </a:prstGeom>
              <a:blipFill>
                <a:blip r:embed="rId3"/>
                <a:stretch>
                  <a:fillRect l="-4508" t="-20482" r="-3681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6683C78-845A-4380-89C1-C025874AB08C}"/>
                  </a:ext>
                </a:extLst>
              </p:cNvPr>
              <p:cNvSpPr/>
              <p:nvPr/>
            </p:nvSpPr>
            <p:spPr>
              <a:xfrm>
                <a:off x="12847999" y="1119621"/>
                <a:ext cx="857542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6683C78-845A-4380-89C1-C025874AB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7999" y="1119621"/>
                <a:ext cx="8575424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B82BCDA-6334-4B24-9D2A-38276C343770}"/>
                  </a:ext>
                </a:extLst>
              </p:cNvPr>
              <p:cNvSpPr/>
              <p:nvPr/>
            </p:nvSpPr>
            <p:spPr>
              <a:xfrm>
                <a:off x="1566725" y="3649216"/>
                <a:ext cx="4276627" cy="1773346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483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B82BCDA-6334-4B24-9D2A-38276C343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25" y="3649216"/>
                <a:ext cx="4276627" cy="17733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CD1A823-27B0-4032-9C09-25A7173F6984}"/>
                  </a:ext>
                </a:extLst>
              </p:cNvPr>
              <p:cNvSpPr/>
              <p:nvPr/>
            </p:nvSpPr>
            <p:spPr>
              <a:xfrm>
                <a:off x="7345085" y="3699860"/>
                <a:ext cx="4276627" cy="1773346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483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CD1A823-27B0-4032-9C09-25A7173F6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085" y="3699860"/>
                <a:ext cx="4276627" cy="17733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8BF010C-4283-4E84-A903-39C927C6E225}"/>
                  </a:ext>
                </a:extLst>
              </p:cNvPr>
              <p:cNvSpPr/>
              <p:nvPr/>
            </p:nvSpPr>
            <p:spPr>
              <a:xfrm>
                <a:off x="12836650" y="3654532"/>
                <a:ext cx="4898683" cy="1773346"/>
              </a:xfrm>
              <a:prstGeom prst="rect">
                <a:avLst/>
              </a:prstGeom>
            </p:spPr>
            <p:txBody>
              <a:bodyPr wrap="squar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483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8BF010C-4283-4E84-A903-39C927C6E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6650" y="3654532"/>
                <a:ext cx="4898683" cy="17733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F014008-60C7-4F68-99EA-CFC355C47D6A}"/>
                  </a:ext>
                </a:extLst>
              </p:cNvPr>
              <p:cNvSpPr/>
              <p:nvPr/>
            </p:nvSpPr>
            <p:spPr>
              <a:xfrm>
                <a:off x="18711705" y="3631667"/>
                <a:ext cx="4980346" cy="1773346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483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271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F014008-60C7-4F68-99EA-CFC355C47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1705" y="3631667"/>
                <a:ext cx="4980346" cy="1773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B32E81-1591-4B29-8929-44F9584F7666}"/>
                  </a:ext>
                </a:extLst>
              </p:cNvPr>
              <p:cNvSpPr/>
              <p:nvPr/>
            </p:nvSpPr>
            <p:spPr>
              <a:xfrm>
                <a:off x="13054114" y="7061872"/>
                <a:ext cx="9310561" cy="1812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algn="just" defTabSz="8676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⇔10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5−5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8B32E81-1591-4B29-8929-44F9584F7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4114" y="7061872"/>
                <a:ext cx="9310561" cy="18120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99C59DD-EECA-41D0-A1CC-7BA80CBB4878}"/>
                  </a:ext>
                </a:extLst>
              </p:cNvPr>
              <p:cNvSpPr/>
              <p:nvPr/>
            </p:nvSpPr>
            <p:spPr>
              <a:xfrm>
                <a:off x="4448210" y="7061872"/>
                <a:ext cx="8575424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99C59DD-EECA-41D0-A1CC-7BA80CBB4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10" y="7061872"/>
                <a:ext cx="8575424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CE4E41-66A4-4A80-8E3A-25DEAE8EADC7}"/>
                  </a:ext>
                </a:extLst>
              </p:cNvPr>
              <p:cNvSpPr/>
              <p:nvPr/>
            </p:nvSpPr>
            <p:spPr>
              <a:xfrm>
                <a:off x="12885213" y="9252054"/>
                <a:ext cx="678705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𝑧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271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370</m:t>
                          </m:r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CE4E41-66A4-4A80-8E3A-25DEAE8EA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5213" y="9252054"/>
                <a:ext cx="6787051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ction Button: Go Forward or Next 4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0D683DD-A7D2-4CD9-A882-E30AFB3C24F0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Back or Previous 5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1ECF71A-D150-4588-99EC-59978C9A3759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Home 66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3D792D31-BD92-4CDC-BC98-A764A2AFD878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5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6" grpId="0"/>
      <p:bldP spid="48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2E4DFB-5ED7-46B1-9E0A-A61F17FF41EE}"/>
              </a:ext>
            </a:extLst>
          </p:cNvPr>
          <p:cNvGrpSpPr/>
          <p:nvPr/>
        </p:nvGrpSpPr>
        <p:grpSpPr>
          <a:xfrm>
            <a:off x="442726" y="6234927"/>
            <a:ext cx="23562015" cy="6345503"/>
            <a:chOff x="442726" y="6234927"/>
            <a:chExt cx="23562015" cy="634550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6034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56201" y="406629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9A9949-542A-4969-A794-14CA96A8B9EC}"/>
                  </a:ext>
                </a:extLst>
              </p:cNvPr>
              <p:cNvSpPr/>
              <p:nvPr/>
            </p:nvSpPr>
            <p:spPr>
              <a:xfrm>
                <a:off x="5723733" y="939987"/>
                <a:ext cx="15849600" cy="235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7677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 module của số phức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pt-B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pPr algn="just" defTabSz="867677"/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Biết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rằng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+2</m:t>
                    </m:r>
                    <m:f>
                      <m:fPr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1+</m:t>
                        </m:r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</m:acc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=6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+4(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</m:acc>
                    <m:r>
                      <a:rPr lang="en-US" sz="6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29A9949-542A-4969-A794-14CA96A8B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33" y="939987"/>
                <a:ext cx="15849600" cy="2358915"/>
              </a:xfrm>
              <a:prstGeom prst="rect">
                <a:avLst/>
              </a:prstGeom>
              <a:blipFill>
                <a:blip r:embed="rId3"/>
                <a:stretch>
                  <a:fillRect l="-2346" t="-7494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F040A9-8AED-49D2-900B-350FE848C895}"/>
                  </a:ext>
                </a:extLst>
              </p:cNvPr>
              <p:cNvSpPr/>
              <p:nvPr/>
            </p:nvSpPr>
            <p:spPr>
              <a:xfrm>
                <a:off x="2301019" y="4059605"/>
                <a:ext cx="1762542" cy="1070718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67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0F040A9-8AED-49D2-900B-350FE848C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19" y="4059605"/>
                <a:ext cx="1762542" cy="10707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983EF11-402C-45DF-A9A4-8792CF4B2592}"/>
                  </a:ext>
                </a:extLst>
              </p:cNvPr>
              <p:cNvSpPr/>
              <p:nvPr/>
            </p:nvSpPr>
            <p:spPr>
              <a:xfrm>
                <a:off x="8234149" y="4041097"/>
                <a:ext cx="1762542" cy="1070718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71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983EF11-402C-45DF-A9A4-8792CF4B2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149" y="4041097"/>
                <a:ext cx="1762542" cy="10707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345F5A-BFFD-40C3-A6F7-A4A8295A4FE9}"/>
                  </a:ext>
                </a:extLst>
              </p:cNvPr>
              <p:cNvSpPr/>
              <p:nvPr/>
            </p:nvSpPr>
            <p:spPr>
              <a:xfrm>
                <a:off x="13976553" y="4041097"/>
                <a:ext cx="1762542" cy="1070718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73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5345F5A-BFFD-40C3-A6F7-A4A8295A4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6553" y="4041097"/>
                <a:ext cx="1762542" cy="10707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EE7CB9A-DAD6-4C67-B62A-1194DE8520B3}"/>
                  </a:ext>
                </a:extLst>
              </p:cNvPr>
              <p:cNvSpPr/>
              <p:nvPr/>
            </p:nvSpPr>
            <p:spPr>
              <a:xfrm>
                <a:off x="19930290" y="4059605"/>
                <a:ext cx="1762542" cy="1089505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EE7CB9A-DAD6-4C67-B62A-1194DE852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0290" y="4059605"/>
                <a:ext cx="1762542" cy="1089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1B42633-3DC9-4560-B0AF-D927E34AA56F}"/>
                  </a:ext>
                </a:extLst>
              </p:cNvPr>
              <p:cNvSpPr/>
              <p:nvPr/>
            </p:nvSpPr>
            <p:spPr>
              <a:xfrm>
                <a:off x="1438717" y="7180237"/>
                <a:ext cx="21165524" cy="1527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 defTabSz="867677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𝑏𝑖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Ta có: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+2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1+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</m:acc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=6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+4(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</m:acc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1B42633-3DC9-4560-B0AF-D927E34AA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17" y="7180237"/>
                <a:ext cx="21165524" cy="1527929"/>
              </a:xfrm>
              <a:prstGeom prst="rect">
                <a:avLst/>
              </a:prstGeom>
              <a:blipFill>
                <a:blip r:embed="rId8"/>
                <a:stretch>
                  <a:fillRect l="-1296" b="-9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E996840-2C4C-4DDE-9B75-A92DBBC6F25A}"/>
                  </a:ext>
                </a:extLst>
              </p:cNvPr>
              <p:cNvSpPr/>
              <p:nvPr/>
            </p:nvSpPr>
            <p:spPr>
              <a:xfrm>
                <a:off x="2951795" y="9420989"/>
                <a:ext cx="16611600" cy="1000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algn="just" defTabSz="8676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−1+</m:t>
                      </m:r>
                      <m:d>
                        <m:d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=8−6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E996840-2C4C-4DDE-9B75-A92DBBC6F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795" y="9420989"/>
                <a:ext cx="16611600" cy="1000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DD0D7D2-7339-48B9-9E24-87BD67A552E0}"/>
                  </a:ext>
                </a:extLst>
              </p:cNvPr>
              <p:cNvSpPr/>
              <p:nvPr/>
            </p:nvSpPr>
            <p:spPr>
              <a:xfrm>
                <a:off x="3007746" y="10926448"/>
                <a:ext cx="10711053" cy="1128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algn="just" defTabSz="8676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=1+8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</m:t>
                          </m:r>
                        </m:e>
                      </m:rad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DD0D7D2-7339-48B9-9E24-87BD67A55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46" y="10926448"/>
                <a:ext cx="10711053" cy="112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DFA093-F394-496C-81BA-5F0B6797D575}"/>
                  </a:ext>
                </a:extLst>
              </p:cNvPr>
              <p:cNvSpPr/>
              <p:nvPr/>
            </p:nvSpPr>
            <p:spPr>
              <a:xfrm>
                <a:off x="15953742" y="8858022"/>
                <a:ext cx="3499291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9DFA093-F394-496C-81BA-5F0B6797D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742" y="8858022"/>
                <a:ext cx="3499291" cy="2151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942F05E-45C2-4AF9-9694-36913E4E0771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BC5CA6C-D423-44C4-9DA2-7FF248E05DB5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97DC6C3-B0B5-4AEB-9FD6-E06088D58370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43" grpId="0"/>
      <p:bldP spid="46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2E4DFB-5ED7-46B1-9E0A-A61F17FF41EE}"/>
              </a:ext>
            </a:extLst>
          </p:cNvPr>
          <p:cNvGrpSpPr/>
          <p:nvPr/>
        </p:nvGrpSpPr>
        <p:grpSpPr>
          <a:xfrm>
            <a:off x="442726" y="6234927"/>
            <a:ext cx="23562015" cy="6345503"/>
            <a:chOff x="442726" y="6234927"/>
            <a:chExt cx="23562015" cy="634550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6034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502" y="4069664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46E4DA-27B5-444A-98DF-2EE13B9CC7ED}"/>
                  </a:ext>
                </a:extLst>
              </p:cNvPr>
              <p:cNvSpPr/>
              <p:nvPr/>
            </p:nvSpPr>
            <p:spPr>
              <a:xfrm>
                <a:off x="2001790" y="1707693"/>
                <a:ext cx="22558216" cy="14683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7677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Tính module của số phức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1−2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=7+8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0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46E4DA-27B5-444A-98DF-2EE13B9CC7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790" y="1707693"/>
                <a:ext cx="22558216" cy="1468351"/>
              </a:xfrm>
              <a:prstGeom prst="rect">
                <a:avLst/>
              </a:prstGeom>
              <a:blipFill>
                <a:blip r:embed="rId3"/>
                <a:stretch>
                  <a:fillRect l="-1621" b="-1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D99CCB-26AA-4E20-B738-05F44A34F48F}"/>
                  </a:ext>
                </a:extLst>
              </p:cNvPr>
              <p:cNvSpPr/>
              <p:nvPr/>
            </p:nvSpPr>
            <p:spPr>
              <a:xfrm>
                <a:off x="2210598" y="4043455"/>
                <a:ext cx="1762542" cy="1089505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6D99CCB-26AA-4E20-B738-05F44A34F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598" y="4043455"/>
                <a:ext cx="1762542" cy="10895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70570B-9BBC-4838-96AF-065A53579216}"/>
                  </a:ext>
                </a:extLst>
              </p:cNvPr>
              <p:cNvSpPr/>
              <p:nvPr/>
            </p:nvSpPr>
            <p:spPr>
              <a:xfrm>
                <a:off x="8340644" y="4000562"/>
                <a:ext cx="1762542" cy="1089505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370570B-9BBC-4838-96AF-065A53579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644" y="4000562"/>
                <a:ext cx="1762542" cy="1089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16CFAE9-9C33-4524-90F9-35A549DA46D3}"/>
                  </a:ext>
                </a:extLst>
              </p:cNvPr>
              <p:cNvSpPr/>
              <p:nvPr/>
            </p:nvSpPr>
            <p:spPr>
              <a:xfrm>
                <a:off x="14169111" y="4061978"/>
                <a:ext cx="1762542" cy="1089505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55</m:t>
                          </m:r>
                        </m:e>
                      </m:rad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16CFAE9-9C33-4524-90F9-35A549DA4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9111" y="4061978"/>
                <a:ext cx="1762542" cy="1089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3C12D25-CDC0-4F88-929A-09F926596420}"/>
                  </a:ext>
                </a:extLst>
              </p:cNvPr>
              <p:cNvSpPr/>
              <p:nvPr/>
            </p:nvSpPr>
            <p:spPr>
              <a:xfrm>
                <a:off x="19964400" y="3949453"/>
                <a:ext cx="1762542" cy="1089505"/>
              </a:xfrm>
              <a:prstGeom prst="rect">
                <a:avLst/>
              </a:prstGeom>
            </p:spPr>
            <p:txBody>
              <a:bodyPr wrap="none" lIns="38326" tIns="19165" rIns="38326" bIns="19165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56</m:t>
                          </m:r>
                        </m:e>
                      </m:rad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3C12D25-CDC0-4F88-929A-09F926596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400" y="3949453"/>
                <a:ext cx="1762542" cy="1089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604A5B4-661E-4BF6-B48A-E6B4C379381F}"/>
                  </a:ext>
                </a:extLst>
              </p:cNvPr>
              <p:cNvSpPr/>
              <p:nvPr/>
            </p:nvSpPr>
            <p:spPr>
              <a:xfrm>
                <a:off x="2406184" y="7128176"/>
                <a:ext cx="20259364" cy="1560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7677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2+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=7+8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=2+7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=7−2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00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604A5B4-661E-4BF6-B48A-E6B4C3793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184" y="7128176"/>
                <a:ext cx="20259364" cy="1560694"/>
              </a:xfrm>
              <a:prstGeom prst="rect">
                <a:avLst/>
              </a:prstGeom>
              <a:blipFill>
                <a:blip r:embed="rId8"/>
                <a:stretch>
                  <a:fillRect l="-1384" b="-93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20EC4D4-B20C-4DA3-A7FF-7EBD231790B8}"/>
                  </a:ext>
                </a:extLst>
              </p:cNvPr>
              <p:cNvSpPr/>
              <p:nvPr/>
            </p:nvSpPr>
            <p:spPr>
              <a:xfrm>
                <a:off x="2590800" y="8949973"/>
                <a:ext cx="16992600" cy="1420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defTabSz="867677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1−2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2+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1−2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2+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7−2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=−2−7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20EC4D4-B20C-4DA3-A7FF-7EBD23179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8949973"/>
                <a:ext cx="16992600" cy="1420657"/>
              </a:xfrm>
              <a:prstGeom prst="rect">
                <a:avLst/>
              </a:prstGeom>
              <a:blipFill>
                <a:blip r:embed="rId9"/>
                <a:stretch>
                  <a:fillRect l="-2260" b="-141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B966899-15AA-4A69-9663-7A0C3E82EACF}"/>
                  </a:ext>
                </a:extLst>
              </p:cNvPr>
              <p:cNvSpPr/>
              <p:nvPr/>
            </p:nvSpPr>
            <p:spPr>
              <a:xfrm>
                <a:off x="1802191" y="10880102"/>
                <a:ext cx="6715922" cy="1128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65" tIns="38328" rIns="76665" bIns="38328">
                <a:spAutoFit/>
              </a:bodyPr>
              <a:lstStyle/>
              <a:p>
                <a:pPr defTabSz="8676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53</m:t>
                          </m:r>
                        </m:e>
                      </m:rad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B966899-15AA-4A69-9663-7A0C3E82E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191" y="10880102"/>
                <a:ext cx="6715922" cy="11282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66FF86F-FF1D-4246-AFEE-1C1FCD041BFD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ction Button: Go Back or Previous 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2F71DD3-5EEB-4CF9-A682-D548688BD1A4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ction Button: Go Home 7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5C0EE557-87C5-49DD-B4EF-4BC886BC3873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2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8" grpId="0"/>
      <p:bldP spid="69" grpId="0"/>
      <p:bldP spid="7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32E4DFB-5ED7-46B1-9E0A-A61F17FF41EE}"/>
              </a:ext>
            </a:extLst>
          </p:cNvPr>
          <p:cNvGrpSpPr/>
          <p:nvPr/>
        </p:nvGrpSpPr>
        <p:grpSpPr>
          <a:xfrm>
            <a:off x="442726" y="6234927"/>
            <a:ext cx="23562015" cy="6345503"/>
            <a:chOff x="442726" y="6234927"/>
            <a:chExt cx="23562015" cy="634550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603494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7870" y="407662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813443" y="4500383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7CBC73-84D4-42E4-BEBC-74CCB4956AE3}"/>
              </a:ext>
            </a:extLst>
          </p:cNvPr>
          <p:cNvGrpSpPr/>
          <p:nvPr/>
        </p:nvGrpSpPr>
        <p:grpSpPr>
          <a:xfrm>
            <a:off x="160767" y="270329"/>
            <a:ext cx="24062466" cy="3572815"/>
            <a:chOff x="147870" y="609600"/>
            <a:chExt cx="24062466" cy="3572815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6"/>
              <a:ext cx="23719476" cy="324242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7919A0F-9A24-47E7-BB99-72226C6B6360}"/>
                  </a:ext>
                </a:extLst>
              </p:cNvPr>
              <p:cNvSpPr/>
              <p:nvPr/>
            </p:nvSpPr>
            <p:spPr>
              <a:xfrm>
                <a:off x="4629247" y="600715"/>
                <a:ext cx="19218882" cy="2972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7983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số phức z thỏa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2−</m:t>
                                    </m:r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=3+20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pPr algn="just" defTabSz="867983"/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Tính module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11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1+3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7919A0F-9A24-47E7-BB99-72226C6B6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247" y="600715"/>
                <a:ext cx="19218882" cy="2972737"/>
              </a:xfrm>
              <a:prstGeom prst="rect">
                <a:avLst/>
              </a:prstGeom>
              <a:blipFill>
                <a:blip r:embed="rId3"/>
                <a:stretch>
                  <a:fillRect l="-1903" b="-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0BDF01-7620-4DDB-8BB1-D833184F35F9}"/>
                  </a:ext>
                </a:extLst>
              </p:cNvPr>
              <p:cNvSpPr/>
              <p:nvPr/>
            </p:nvSpPr>
            <p:spPr>
              <a:xfrm>
                <a:off x="2018988" y="4063402"/>
                <a:ext cx="2743608" cy="1981045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73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80BDF01-7620-4DDB-8BB1-D833184F3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988" y="4063402"/>
                <a:ext cx="2743608" cy="1981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5372140-E2F7-4F12-B59E-165D95FC2BF3}"/>
                  </a:ext>
                </a:extLst>
              </p:cNvPr>
              <p:cNvSpPr/>
              <p:nvPr/>
            </p:nvSpPr>
            <p:spPr>
              <a:xfrm>
                <a:off x="8011977" y="4052730"/>
                <a:ext cx="2743608" cy="1981045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94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73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5372140-E2F7-4F12-B59E-165D95FC2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977" y="4052730"/>
                <a:ext cx="2743608" cy="19810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B89E8-562F-4010-91FD-5A06DD476157}"/>
                  </a:ext>
                </a:extLst>
              </p:cNvPr>
              <p:cNvSpPr/>
              <p:nvPr/>
            </p:nvSpPr>
            <p:spPr>
              <a:xfrm>
                <a:off x="13930279" y="4031027"/>
                <a:ext cx="2743608" cy="1981045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73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39B89E8-562F-4010-91FD-5A06DD476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279" y="4031027"/>
                <a:ext cx="2743608" cy="19810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C30C560-6127-4B4F-B1B4-8569F25A955E}"/>
                  </a:ext>
                </a:extLst>
              </p:cNvPr>
              <p:cNvSpPr/>
              <p:nvPr/>
            </p:nvSpPr>
            <p:spPr>
              <a:xfrm>
                <a:off x="19705126" y="4031027"/>
                <a:ext cx="2743608" cy="1981045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73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C30C560-6127-4B4F-B1B4-8569F25A9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5126" y="4031027"/>
                <a:ext cx="2743608" cy="19810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C43263E-42B1-498E-8E90-3D67859B159C}"/>
                  </a:ext>
                </a:extLst>
              </p:cNvPr>
              <p:cNvSpPr/>
              <p:nvPr/>
            </p:nvSpPr>
            <p:spPr>
              <a:xfrm>
                <a:off x="2155661" y="7555835"/>
                <a:ext cx="8893339" cy="110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7983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Gọi 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𝑏𝑖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C43263E-42B1-498E-8E90-3D67859B1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61" y="7555835"/>
                <a:ext cx="8893339" cy="1108006"/>
              </a:xfrm>
              <a:prstGeom prst="rect">
                <a:avLst/>
              </a:prstGeom>
              <a:blipFill>
                <a:blip r:embed="rId8"/>
                <a:stretch>
                  <a:fillRect l="-3153" t="-12088" b="-32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D9200C-7281-4EDF-96EC-0C9377028B45}"/>
                  </a:ext>
                </a:extLst>
              </p:cNvPr>
              <p:cNvSpPr/>
              <p:nvPr/>
            </p:nvSpPr>
            <p:spPr>
              <a:xfrm>
                <a:off x="2155661" y="8974402"/>
                <a:ext cx="18113539" cy="153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7983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pt-BR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2−</m:t>
                                    </m:r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=3+20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D9200C-7281-4EDF-96EC-0C9377028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61" y="8974402"/>
                <a:ext cx="18113539" cy="1532535"/>
              </a:xfrm>
              <a:prstGeom prst="rect">
                <a:avLst/>
              </a:prstGeom>
              <a:blipFill>
                <a:blip r:embed="rId9"/>
                <a:stretch>
                  <a:fillRect l="-2053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E4E86C-9C5F-4C6A-8BC8-5DBC2D470C0B}"/>
                  </a:ext>
                </a:extLst>
              </p:cNvPr>
              <p:cNvSpPr/>
              <p:nvPr/>
            </p:nvSpPr>
            <p:spPr>
              <a:xfrm>
                <a:off x="2191103" y="10356305"/>
                <a:ext cx="14564489" cy="2019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192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512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73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3E4E86C-9C5F-4C6A-8BC8-5DBC2D470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03" y="10356305"/>
                <a:ext cx="14564489" cy="20197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62FC0DB-3531-4697-93CD-0A71725E7845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E298B8-BCD1-4E5A-9842-31B430726930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035F1097-1F38-439D-8AFB-F777BC1A8D13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/>
      <p:bldP spid="6" grpId="0"/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69668D-7FB0-49FD-AABC-5E8B1FF83C28}"/>
              </a:ext>
            </a:extLst>
          </p:cNvPr>
          <p:cNvGrpSpPr/>
          <p:nvPr/>
        </p:nvGrpSpPr>
        <p:grpSpPr>
          <a:xfrm>
            <a:off x="444720" y="5886275"/>
            <a:ext cx="23562015" cy="7220125"/>
            <a:chOff x="444720" y="5886275"/>
            <a:chExt cx="23562015" cy="7220125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9927" y="6196836"/>
              <a:ext cx="23556808" cy="690956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4720" y="5886275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53005" y="4111286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7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AD3D5D-D3A4-4A6F-B38D-20F23605CF7F}"/>
                  </a:ext>
                </a:extLst>
              </p:cNvPr>
              <p:cNvSpPr/>
              <p:nvPr/>
            </p:nvSpPr>
            <p:spPr>
              <a:xfrm>
                <a:off x="4413848" y="839215"/>
                <a:ext cx="18915561" cy="2504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7983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2+6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 </a:t>
                </a:r>
                <a:r>
                  <a:rPr lang="pt-BR" sz="6000" i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nguyên dương. </a:t>
                </a:r>
              </a:p>
              <a:p>
                <a:pPr defTabSz="867983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 bao nhiêu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1;50</m:t>
                        </m:r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để z là số thuần ảo?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AD3D5D-D3A4-4A6F-B38D-20F23605CF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848" y="839215"/>
                <a:ext cx="18915561" cy="2504725"/>
              </a:xfrm>
              <a:prstGeom prst="rect">
                <a:avLst/>
              </a:prstGeom>
              <a:blipFill>
                <a:blip r:embed="rId3"/>
                <a:stretch>
                  <a:fillRect l="-1934" b="-15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468FD0-CD95-450D-99E3-13517FC9753A}"/>
                  </a:ext>
                </a:extLst>
              </p:cNvPr>
              <p:cNvSpPr/>
              <p:nvPr/>
            </p:nvSpPr>
            <p:spPr>
              <a:xfrm>
                <a:off x="2529999" y="4078665"/>
                <a:ext cx="1257239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468FD0-CD95-450D-99E3-13517FC97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999" y="4078665"/>
                <a:ext cx="1257239" cy="9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1FB9C16-2C87-4C6B-B57B-253F7F9E4C3F}"/>
                  </a:ext>
                </a:extLst>
              </p:cNvPr>
              <p:cNvSpPr/>
              <p:nvPr/>
            </p:nvSpPr>
            <p:spPr>
              <a:xfrm>
                <a:off x="8640297" y="4078665"/>
                <a:ext cx="1257239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1FB9C16-2C87-4C6B-B57B-253F7F9E4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297" y="4078665"/>
                <a:ext cx="1257239" cy="9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A7F403-6280-4252-B76D-9BDB41320EE0}"/>
                  </a:ext>
                </a:extLst>
              </p:cNvPr>
              <p:cNvSpPr/>
              <p:nvPr/>
            </p:nvSpPr>
            <p:spPr>
              <a:xfrm>
                <a:off x="14648714" y="4125936"/>
                <a:ext cx="1257239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A7F403-6280-4252-B76D-9BDB41320E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8714" y="4125936"/>
                <a:ext cx="1257239" cy="96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54FF9F-8CCC-4F35-9550-A2C46D387170}"/>
                  </a:ext>
                </a:extLst>
              </p:cNvPr>
              <p:cNvSpPr/>
              <p:nvPr/>
            </p:nvSpPr>
            <p:spPr>
              <a:xfrm>
                <a:off x="20475831" y="4078665"/>
                <a:ext cx="1257239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51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6954FF9F-8CCC-4F35-9550-A2C46D387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5831" y="4078665"/>
                <a:ext cx="1257239" cy="962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4990631-9E1A-4898-8190-F71E83AFC042}"/>
                  </a:ext>
                </a:extLst>
              </p:cNvPr>
              <p:cNvSpPr/>
              <p:nvPr/>
            </p:nvSpPr>
            <p:spPr>
              <a:xfrm>
                <a:off x="2092785" y="6995918"/>
                <a:ext cx="17349386" cy="167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7983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2+6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2+6</m:t>
                                </m:r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4990631-9E1A-4898-8190-F71E83AFC0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785" y="6995918"/>
                <a:ext cx="17349386" cy="1673738"/>
              </a:xfrm>
              <a:prstGeom prst="rect">
                <a:avLst/>
              </a:prstGeom>
              <a:blipFill>
                <a:blip r:embed="rId8"/>
                <a:stretch>
                  <a:fillRect l="-1581" b="-7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3D25628-4243-4048-8E94-425CB25B63C3}"/>
                  </a:ext>
                </a:extLst>
              </p:cNvPr>
              <p:cNvSpPr/>
              <p:nvPr/>
            </p:nvSpPr>
            <p:spPr>
              <a:xfrm>
                <a:off x="2290999" y="8892674"/>
                <a:ext cx="19479285" cy="100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defTabSz="867983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Do đó z là số thuần ảo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+1,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i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nguyên dương.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3D25628-4243-4048-8E94-425CB25B6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99" y="8892674"/>
                <a:ext cx="19479285" cy="1000763"/>
              </a:xfrm>
              <a:prstGeom prst="rect">
                <a:avLst/>
              </a:prstGeom>
              <a:blipFill>
                <a:blip r:embed="rId9"/>
                <a:stretch>
                  <a:fillRect l="-1972" t="-18902" b="-420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5D9F0C8-589D-4973-9D4F-460E39FF0673}"/>
                  </a:ext>
                </a:extLst>
              </p:cNvPr>
              <p:cNvSpPr/>
              <p:nvPr/>
            </p:nvSpPr>
            <p:spPr>
              <a:xfrm>
                <a:off x="2290999" y="10370487"/>
                <a:ext cx="19121201" cy="100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defTabSz="867983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Theo bài ra ta có: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1≤2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+1≤50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⇒0≤2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≤49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5D9F0C8-589D-4973-9D4F-460E39FF0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99" y="10370487"/>
                <a:ext cx="19121201" cy="1000763"/>
              </a:xfrm>
              <a:prstGeom prst="rect">
                <a:avLst/>
              </a:prstGeom>
              <a:blipFill>
                <a:blip r:embed="rId10"/>
                <a:stretch>
                  <a:fillRect l="-2008" t="-18902" b="-420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EA7EE08-2E7E-47E6-ACA8-5BBDDF95C341}"/>
                  </a:ext>
                </a:extLst>
              </p:cNvPr>
              <p:cNvSpPr/>
              <p:nvPr/>
            </p:nvSpPr>
            <p:spPr>
              <a:xfrm>
                <a:off x="2290999" y="11738443"/>
                <a:ext cx="16439308" cy="1924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defTabSz="867983"/>
                <a14:m>
                  <m:oMath xmlns:m="http://schemas.openxmlformats.org/officeDocument/2006/math"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 25 giá trị </a:t>
                </a:r>
                <a:r>
                  <a:rPr lang="en-US" sz="6000" i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k.  </a:t>
                </a:r>
                <a:r>
                  <a:rPr lang="en-US" sz="600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Vậy có 25 giá trị </a:t>
                </a:r>
                <a:r>
                  <a:rPr lang="en-US" sz="6000" i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</a:t>
                </a:r>
              </a:p>
              <a:p>
                <a:pPr defTabSz="867983"/>
                <a:endParaRPr lang="en-US" sz="60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EA7EE08-2E7E-47E6-ACA8-5BBDDF95C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99" y="11738443"/>
                <a:ext cx="16439308" cy="1924092"/>
              </a:xfrm>
              <a:prstGeom prst="rect">
                <a:avLst/>
              </a:prstGeom>
              <a:blipFill>
                <a:blip r:embed="rId11"/>
                <a:stretch>
                  <a:fillRect t="-98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ction Button: Go Forward or Next 4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F55EC21-960D-4AA7-B7FE-93032132515A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Back or Previous 5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6CC098A-36E1-4B5C-9B53-806476DD42CB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ction Button: Go Home 66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00FC3EB8-8474-4F0F-95D2-0A8509A25325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0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43" grpId="0"/>
      <p:bldP spid="46" grpId="0"/>
      <p:bldP spid="4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4E7CC77-A080-4A34-B44B-E064FF13068D}"/>
              </a:ext>
            </a:extLst>
          </p:cNvPr>
          <p:cNvGrpSpPr/>
          <p:nvPr/>
        </p:nvGrpSpPr>
        <p:grpSpPr>
          <a:xfrm>
            <a:off x="371930" y="6084342"/>
            <a:ext cx="23562015" cy="7022057"/>
            <a:chOff x="371930" y="6084342"/>
            <a:chExt cx="23562015" cy="7022057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377137" y="6394902"/>
              <a:ext cx="23556808" cy="671149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371930" y="6084342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6492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09604" y="4064610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47870" y="609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AA0578-D38B-489C-BC13-39AA4D1823C8}"/>
                  </a:ext>
                </a:extLst>
              </p:cNvPr>
              <p:cNvSpPr/>
              <p:nvPr/>
            </p:nvSpPr>
            <p:spPr>
              <a:xfrm>
                <a:off x="5122294" y="971585"/>
                <a:ext cx="18757232" cy="2443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7983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𝑦𝑖</m:t>
                    </m:r>
                  </m:oMath>
                </a14:m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thỏa mãn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 số thực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Giá trị lớn nhất của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𝑃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𝑥𝑦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là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AA0578-D38B-489C-BC13-39AA4D182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94" y="971585"/>
                <a:ext cx="18757232" cy="2443874"/>
              </a:xfrm>
              <a:prstGeom prst="rect">
                <a:avLst/>
              </a:prstGeom>
              <a:blipFill>
                <a:blip r:embed="rId3"/>
                <a:stretch>
                  <a:fillRect l="-1950" b="-16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9CFC355-AD08-4F02-AB2D-D58D6EACCAC9}"/>
                  </a:ext>
                </a:extLst>
              </p:cNvPr>
              <p:cNvSpPr/>
              <p:nvPr/>
            </p:nvSpPr>
            <p:spPr>
              <a:xfrm>
                <a:off x="2193082" y="4168320"/>
                <a:ext cx="2330225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en-US" sz="6000" i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9CFC355-AD08-4F02-AB2D-D58D6EACC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82" y="4168320"/>
                <a:ext cx="2330225" cy="9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607B77E-90A1-4D39-A052-696E95481C41}"/>
                  </a:ext>
                </a:extLst>
              </p:cNvPr>
              <p:cNvSpPr/>
              <p:nvPr/>
            </p:nvSpPr>
            <p:spPr>
              <a:xfrm>
                <a:off x="7680485" y="4059636"/>
                <a:ext cx="3261955" cy="1070732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607B77E-90A1-4D39-A052-696E95481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485" y="4059636"/>
                <a:ext cx="3261955" cy="1070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F8BCDB1-0424-4674-AC43-F4DAB701BD10}"/>
                  </a:ext>
                </a:extLst>
              </p:cNvPr>
              <p:cNvSpPr/>
              <p:nvPr/>
            </p:nvSpPr>
            <p:spPr>
              <a:xfrm>
                <a:off x="13666425" y="4045269"/>
                <a:ext cx="2835556" cy="1070732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i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F8BCDB1-0424-4674-AC43-F4DAB701B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6425" y="4045269"/>
                <a:ext cx="2835556" cy="1070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B6EF31-282D-4C3F-95BF-5CC0ED9AFE41}"/>
                  </a:ext>
                </a:extLst>
              </p:cNvPr>
              <p:cNvSpPr/>
              <p:nvPr/>
            </p:nvSpPr>
            <p:spPr>
              <a:xfrm>
                <a:off x="19842972" y="4039885"/>
                <a:ext cx="2330225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en-US" sz="6000" i="1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8B6EF31-282D-4C3F-95BF-5CC0ED9AF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2972" y="4039885"/>
                <a:ext cx="2330225" cy="962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7703F70-E4F1-41DC-86AA-A55C6153C705}"/>
                  </a:ext>
                </a:extLst>
              </p:cNvPr>
              <p:cNvSpPr/>
              <p:nvPr/>
            </p:nvSpPr>
            <p:spPr>
              <a:xfrm>
                <a:off x="1031206" y="7100725"/>
                <a:ext cx="21984873" cy="163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7983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 Do đó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𝑤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là số thực khi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7703F70-E4F1-41DC-86AA-A55C6153C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206" y="7100725"/>
                <a:ext cx="21984873" cy="1631034"/>
              </a:xfrm>
              <a:prstGeom prst="rect">
                <a:avLst/>
              </a:prstGeom>
              <a:blipFill>
                <a:blip r:embed="rId8"/>
                <a:stretch>
                  <a:fillRect l="-1248" b="-26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7F9B7C-47F3-4224-9E97-8DE4B7AEBD1B}"/>
                  </a:ext>
                </a:extLst>
              </p:cNvPr>
              <p:cNvSpPr/>
              <p:nvPr/>
            </p:nvSpPr>
            <p:spPr>
              <a:xfrm>
                <a:off x="1103728" y="8876641"/>
                <a:ext cx="21984872" cy="1105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Mặt khác: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−2</m:t>
                        </m:r>
                      </m:e>
                    </m:d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e>
                    </m:ra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=2⇒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−2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+1=0.</m:t>
                    </m:r>
                  </m:oMath>
                </a14:m>
                <a:endParaRPr lang="en-US" sz="60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57F9B7C-47F3-4224-9E97-8DE4B7AEB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28" y="8876641"/>
                <a:ext cx="21984872" cy="1105559"/>
              </a:xfrm>
              <a:prstGeom prst="rect">
                <a:avLst/>
              </a:prstGeom>
              <a:blipFill>
                <a:blip r:embed="rId9"/>
                <a:stretch>
                  <a:fillRect l="-1663" t="-989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F1AA621-470F-428B-B414-27E4F3D95B29}"/>
                  </a:ext>
                </a:extLst>
              </p:cNvPr>
              <p:cNvSpPr/>
              <p:nvPr/>
            </p:nvSpPr>
            <p:spPr>
              <a:xfrm>
                <a:off x="1054576" y="10102469"/>
                <a:ext cx="21924313" cy="164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691" tIns="38342" rIns="76691" bIns="38342">
                <a:spAutoFit/>
              </a:bodyPr>
              <a:lstStyle/>
              <a:p>
                <a:pPr defTabSz="867983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được: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=1.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F1AA621-470F-428B-B414-27E4F3D95B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76" y="10102469"/>
                <a:ext cx="21924313" cy="1641644"/>
              </a:xfrm>
              <a:prstGeom prst="rect">
                <a:avLst/>
              </a:prstGeom>
              <a:blipFill>
                <a:blip r:embed="rId10"/>
                <a:stretch>
                  <a:fillRect l="-1751" b="-103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4835CE-F7E4-4A56-BB22-B484A99E42FE}"/>
                  </a:ext>
                </a:extLst>
              </p:cNvPr>
              <p:cNvSpPr/>
              <p:nvPr/>
            </p:nvSpPr>
            <p:spPr>
              <a:xfrm>
                <a:off x="1129703" y="11734800"/>
                <a:ext cx="1075749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67983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Dấu bằng xảy ra khi 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=1.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E4835CE-F7E4-4A56-BB22-B484A99E4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703" y="11734800"/>
                <a:ext cx="10757497" cy="1015663"/>
              </a:xfrm>
              <a:prstGeom prst="rect">
                <a:avLst/>
              </a:prstGeom>
              <a:blipFill>
                <a:blip r:embed="rId11"/>
                <a:stretch>
                  <a:fillRect l="-3399" t="-17365" b="-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91B4F2A-1778-4E76-85FA-31426D47F868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C6F6D2D-8B83-46D7-BA64-3D3AD56829AE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99D1F400-8F44-43B3-95EF-0B2BB6DF5226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3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6" grpId="0"/>
      <p:bldP spid="46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442726" y="5709911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4290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31434" y="3870766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52400" y="228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FB84DD-170B-4374-8E68-DDF83C96D012}"/>
                  </a:ext>
                </a:extLst>
              </p:cNvPr>
              <p:cNvSpPr/>
              <p:nvPr/>
            </p:nvSpPr>
            <p:spPr>
              <a:xfrm>
                <a:off x="4227124" y="433803"/>
                <a:ext cx="19097763" cy="2579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7983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 phức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2019</m:t>
                        </m:r>
                      </m:sup>
                    </m:sSup>
                    <m:r>
                      <a:rPr lang="pt-B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defTabSz="867983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 giá trị của biểu thức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2020</m:t>
                        </m:r>
                      </m:sup>
                    </m:sSup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FB84DD-170B-4374-8E68-DDF83C96D0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24" y="433803"/>
                <a:ext cx="19097763" cy="2579873"/>
              </a:xfrm>
              <a:prstGeom prst="rect">
                <a:avLst/>
              </a:prstGeom>
              <a:blipFill>
                <a:blip r:embed="rId3"/>
                <a:stretch>
                  <a:fillRect l="-1915" b="-1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480CB06-7073-4375-9017-3F23C177FF9A}"/>
                  </a:ext>
                </a:extLst>
              </p:cNvPr>
              <p:cNvSpPr/>
              <p:nvPr/>
            </p:nvSpPr>
            <p:spPr>
              <a:xfrm>
                <a:off x="2118085" y="3927800"/>
                <a:ext cx="2508159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480CB06-7073-4375-9017-3F23C177F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085" y="3927800"/>
                <a:ext cx="2508159" cy="9620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76A0F01-8598-4B09-84FD-250B0994C3A5}"/>
                  </a:ext>
                </a:extLst>
              </p:cNvPr>
              <p:cNvSpPr/>
              <p:nvPr/>
            </p:nvSpPr>
            <p:spPr>
              <a:xfrm>
                <a:off x="8125189" y="3948104"/>
                <a:ext cx="2349846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76A0F01-8598-4B09-84FD-250B0994C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189" y="3948104"/>
                <a:ext cx="2349846" cy="9620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E802D42-78D7-4D9B-B4E4-C3C9098212AE}"/>
                  </a:ext>
                </a:extLst>
              </p:cNvPr>
              <p:cNvSpPr/>
              <p:nvPr/>
            </p:nvSpPr>
            <p:spPr>
              <a:xfrm>
                <a:off x="13663597" y="3868994"/>
                <a:ext cx="3083636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E802D42-78D7-4D9B-B4E4-C3C9098212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597" y="3868994"/>
                <a:ext cx="3083636" cy="96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5ED0E1-4342-43CF-B76E-6921D29CFEB5}"/>
                  </a:ext>
                </a:extLst>
              </p:cNvPr>
              <p:cNvSpPr/>
              <p:nvPr/>
            </p:nvSpPr>
            <p:spPr>
              <a:xfrm>
                <a:off x="19261294" y="3925067"/>
                <a:ext cx="2925324" cy="962048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55ED0E1-4342-43CF-B76E-6921D29CFE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294" y="3925067"/>
                <a:ext cx="2925324" cy="9620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C5A4738-E6D3-40F0-9F36-024EBBA1F227}"/>
                  </a:ext>
                </a:extLst>
              </p:cNvPr>
              <p:cNvSpPr/>
              <p:nvPr/>
            </p:nvSpPr>
            <p:spPr>
              <a:xfrm>
                <a:off x="1470615" y="6858000"/>
                <a:ext cx="22078722" cy="1999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7983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2019</m:t>
                        </m:r>
                      </m:sup>
                    </m:sSup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(1−</m:t>
                                    </m:r>
                                    <m:r>
                                      <a:rPr lang="en-US" sz="6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6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6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6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6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6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2019</m:t>
                        </m:r>
                      </m:sup>
                    </m:sSup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2019</m:t>
                        </m:r>
                      </m:sup>
                    </m:sSup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=(−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504×4+3</m:t>
                        </m:r>
                      </m:sup>
                    </m:sSup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C5A4738-E6D3-40F0-9F36-024EBBA1F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15" y="6858000"/>
                <a:ext cx="22078722" cy="1999853"/>
              </a:xfrm>
              <a:prstGeom prst="rect">
                <a:avLst/>
              </a:prstGeom>
              <a:blipFill>
                <a:blip r:embed="rId8"/>
                <a:stretch>
                  <a:fillRect l="-1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15C878-1829-4D19-9C43-8807D5185E7F}"/>
                  </a:ext>
                </a:extLst>
              </p:cNvPr>
              <p:cNvSpPr/>
              <p:nvPr/>
            </p:nvSpPr>
            <p:spPr>
              <a:xfrm>
                <a:off x="1534958" y="9067800"/>
                <a:ext cx="19668683" cy="1527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7983"/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Do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2020</m:t>
                        </m:r>
                      </m:sup>
                    </m:sSup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2021</m:t>
                            </m:r>
                          </m:sup>
                        </m:sSup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60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15C878-1829-4D19-9C43-8807D5185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958" y="9067800"/>
                <a:ext cx="19668683" cy="1527598"/>
              </a:xfrm>
              <a:prstGeom prst="rect">
                <a:avLst/>
              </a:prstGeom>
              <a:blipFill>
                <a:blip r:embed="rId9"/>
                <a:stretch>
                  <a:fillRect l="-1891" b="-1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08EA3C-7C60-47FB-A843-29A8A871BBFB}"/>
                  </a:ext>
                </a:extLst>
              </p:cNvPr>
              <p:cNvSpPr/>
              <p:nvPr/>
            </p:nvSpPr>
            <p:spPr>
              <a:xfrm>
                <a:off x="4343400" y="10668000"/>
                <a:ext cx="8310417" cy="194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2021</m:t>
                              </m:r>
                            </m:sup>
                          </m:sSup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=1.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08EA3C-7C60-47FB-A843-29A8A871B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0668000"/>
                <a:ext cx="8310417" cy="19450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734AC04-A056-46AC-AB77-2897E07B3F06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E355AD-BB09-49A0-9333-3BD4592337DA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EC30FBC-E443-493D-ABAD-2B381790D228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5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/>
      <p:bldP spid="6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451925" y="5710583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4290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842529" y="389106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52400" y="228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D8D28D-04DE-464C-BB45-AD33F8A8835C}"/>
                  </a:ext>
                </a:extLst>
              </p:cNvPr>
              <p:cNvSpPr/>
              <p:nvPr/>
            </p:nvSpPr>
            <p:spPr>
              <a:xfrm>
                <a:off x="6538307" y="439457"/>
                <a:ext cx="12192000" cy="25904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67983"/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D8D28D-04DE-464C-BB45-AD33F8A88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307" y="439457"/>
                <a:ext cx="12192000" cy="2590453"/>
              </a:xfrm>
              <a:prstGeom prst="rect">
                <a:avLst/>
              </a:prstGeom>
              <a:blipFill>
                <a:blip r:embed="rId3"/>
                <a:stretch>
                  <a:fillRect l="-3050" b="-15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7FC75C6-7704-43CE-A3F0-2028AACBCE9D}"/>
                  </a:ext>
                </a:extLst>
              </p:cNvPr>
              <p:cNvSpPr/>
              <p:nvPr/>
            </p:nvSpPr>
            <p:spPr>
              <a:xfrm>
                <a:off x="2246200" y="3480565"/>
                <a:ext cx="2043736" cy="1807151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7FC75C6-7704-43CE-A3F0-2028AACBCE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200" y="3480565"/>
                <a:ext cx="2043736" cy="1807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BFA339-FC6F-4CF7-BA6D-E9AB4B6B9257}"/>
                  </a:ext>
                </a:extLst>
              </p:cNvPr>
              <p:cNvSpPr/>
              <p:nvPr/>
            </p:nvSpPr>
            <p:spPr>
              <a:xfrm>
                <a:off x="8350814" y="3476851"/>
                <a:ext cx="2043736" cy="1788749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0BFA339-FC6F-4CF7-BA6D-E9AB4B6B9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814" y="3476851"/>
                <a:ext cx="2043736" cy="17887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1F2D59-05AF-449B-ABB4-A1CAC158AA95}"/>
                  </a:ext>
                </a:extLst>
              </p:cNvPr>
              <p:cNvSpPr/>
              <p:nvPr/>
            </p:nvSpPr>
            <p:spPr>
              <a:xfrm>
                <a:off x="13704017" y="3452715"/>
                <a:ext cx="2896534" cy="1807151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81F2D59-05AF-449B-ABB4-A1CAC158A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017" y="3452715"/>
                <a:ext cx="2896534" cy="18071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ECAE416-B02F-4BD2-A96C-7A064CEDF30C}"/>
                  </a:ext>
                </a:extLst>
              </p:cNvPr>
              <p:cNvSpPr/>
              <p:nvPr/>
            </p:nvSpPr>
            <p:spPr>
              <a:xfrm>
                <a:off x="19456529" y="3525552"/>
                <a:ext cx="2896534" cy="1807151"/>
              </a:xfrm>
              <a:prstGeom prst="rect">
                <a:avLst/>
              </a:prstGeom>
            </p:spPr>
            <p:txBody>
              <a:bodyPr wrap="none" lIns="38340" tIns="19172" rIns="38340" bIns="19172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ECAE416-B02F-4BD2-A96C-7A064CEDF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529" y="3525552"/>
                <a:ext cx="2896534" cy="18071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B03805-39BC-4226-B11C-5C64085D41C7}"/>
                  </a:ext>
                </a:extLst>
              </p:cNvPr>
              <p:cNvSpPr/>
              <p:nvPr/>
            </p:nvSpPr>
            <p:spPr>
              <a:xfrm>
                <a:off x="2948502" y="7602409"/>
                <a:ext cx="18970223" cy="2151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798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pt-BR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rad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rad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B03805-39BC-4226-B11C-5C64085D41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502" y="7602409"/>
                <a:ext cx="18970223" cy="2151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280E78-6071-4336-AD36-29FFB8436B95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D50BB79-E797-4517-8BAC-BD71B97B082C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C197C1E-E6EB-4494-BAD9-C1D561C26E67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6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9B819A4F-09DA-4FD1-8C2C-696B4933D636}"/>
              </a:ext>
            </a:extLst>
          </p:cNvPr>
          <p:cNvSpPr/>
          <p:nvPr/>
        </p:nvSpPr>
        <p:spPr>
          <a:xfrm>
            <a:off x="457200" y="2075120"/>
            <a:ext cx="23393400" cy="11125200"/>
          </a:xfrm>
          <a:prstGeom prst="snip2Diag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0" h="317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FCB4905-34EF-44E0-937C-17A98DF52D2B}"/>
                  </a:ext>
                </a:extLst>
              </p:cNvPr>
              <p:cNvSpPr/>
              <p:nvPr/>
            </p:nvSpPr>
            <p:spPr>
              <a:xfrm>
                <a:off x="5257800" y="9572191"/>
                <a:ext cx="1882140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60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60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 </a:t>
                </a:r>
                <a:r>
                  <a:rPr lang="en-US" sz="60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Casio</a:t>
                </a:r>
                <a:r>
                  <a:rPr lang="en-US" sz="6000" b="1" dirty="0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Ấn </a:t>
                </a:r>
                <a:r>
                  <a:rPr lang="en-US" sz="60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MODE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600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CMPLX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để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vào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chế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độ</a:t>
                </a:r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tính toán </a:t>
                </a:r>
              </a:p>
              <a:p>
                <a:r>
                  <a: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với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FCB4905-34EF-44E0-937C-17A98DF5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9572191"/>
                <a:ext cx="18821401" cy="1938992"/>
              </a:xfrm>
              <a:prstGeom prst="rect">
                <a:avLst/>
              </a:prstGeom>
              <a:blipFill>
                <a:blip r:embed="rId3"/>
                <a:stretch>
                  <a:fillRect l="-1976" t="-9748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690D0B1-FC18-42AD-B7D6-463CE67D8361}"/>
              </a:ext>
            </a:extLst>
          </p:cNvPr>
          <p:cNvSpPr/>
          <p:nvPr/>
        </p:nvSpPr>
        <p:spPr>
          <a:xfrm>
            <a:off x="5257800" y="5790353"/>
            <a:ext cx="17602200" cy="331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60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sz="60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 </a:t>
            </a:r>
            <a:r>
              <a:rPr lang="en-US" sz="60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Phương pháp giải:  </a:t>
            </a:r>
          </a:p>
          <a:p>
            <a:pPr algn="just">
              <a:lnSpc>
                <a:spcPct val="120000"/>
              </a:lnSpc>
            </a:pPr>
            <a:r>
              <a:rPr lang="en-US" sz="600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</a:t>
            </a:r>
            <a:r>
              <a:rPr lang="en-US" sz="6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Thực hiện phép chia để tìm ra số phức, sau đó xác </a:t>
            </a:r>
          </a:p>
          <a:p>
            <a:pPr algn="just">
              <a:lnSpc>
                <a:spcPct val="120000"/>
              </a:lnSpc>
            </a:pPr>
            <a:r>
              <a:rPr lang="en-US" sz="6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định phần thực, phần ảo, môđun đã học ở bài 1.</a:t>
            </a:r>
            <a:endParaRPr lang="en-US" sz="6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1DAD0-91BE-4308-B16E-D978D0C1073D}"/>
              </a:ext>
            </a:extLst>
          </p:cNvPr>
          <p:cNvSpPr/>
          <p:nvPr/>
        </p:nvSpPr>
        <p:spPr>
          <a:xfrm>
            <a:off x="2438400" y="3174313"/>
            <a:ext cx="20726400" cy="220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6000" b="1" u="sng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Dạng </a:t>
            </a:r>
            <a:r>
              <a:rPr lang="en-US" sz="6000" u="sng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sym typeface="Wingdings 2"/>
              </a:rPr>
              <a:t></a:t>
            </a:r>
            <a:r>
              <a:rPr lang="en-US" sz="60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 Tìm phần thực, phần ảo, môdun của số phức, số phức </a:t>
            </a:r>
          </a:p>
          <a:p>
            <a:pPr algn="just">
              <a:lnSpc>
                <a:spcPct val="120000"/>
              </a:lnSpc>
            </a:pPr>
            <a:r>
              <a:rPr lang="en-US" sz="60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        liên hợp, số phức nghịch đảo.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AC7101-1AD0-40B9-924A-447EF092E544}"/>
              </a:ext>
            </a:extLst>
          </p:cNvPr>
          <p:cNvSpPr/>
          <p:nvPr/>
        </p:nvSpPr>
        <p:spPr>
          <a:xfrm>
            <a:off x="6279346" y="158698"/>
            <a:ext cx="13030200" cy="174630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CAABE-427D-423B-A4E8-E75BA68CDE1E}"/>
              </a:ext>
            </a:extLst>
          </p:cNvPr>
          <p:cNvSpPr/>
          <p:nvPr/>
        </p:nvSpPr>
        <p:spPr>
          <a:xfrm>
            <a:off x="1066800" y="2279391"/>
            <a:ext cx="9982200" cy="95101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morning" dir="t"/>
          </a:scene3d>
          <a:sp3d>
            <a:bevelT w="6350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II.  CÁC DẠNG TOÁN CƠ BẢN</a:t>
            </a:r>
          </a:p>
        </p:txBody>
      </p:sp>
    </p:spTree>
    <p:extLst>
      <p:ext uri="{BB962C8B-B14F-4D97-AF65-F5344CB8AC3E}">
        <p14:creationId xmlns:p14="http://schemas.microsoft.com/office/powerpoint/2010/main" val="2989500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442726" y="5709911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4290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30801" y="3881643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52400" y="228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0AD6D0-A456-4D11-9F93-C7D1E70A96BE}"/>
                  </a:ext>
                </a:extLst>
              </p:cNvPr>
              <p:cNvSpPr/>
              <p:nvPr/>
            </p:nvSpPr>
            <p:spPr>
              <a:xfrm>
                <a:off x="4161220" y="492509"/>
                <a:ext cx="19967649" cy="2358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8442"/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Biết số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thỏa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mãn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pPr defTabSz="868442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 dạng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Khi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=?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C0AD6D0-A456-4D11-9F93-C7D1E70A9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20" y="492509"/>
                <a:ext cx="19967649" cy="2358915"/>
              </a:xfrm>
              <a:prstGeom prst="rect">
                <a:avLst/>
              </a:prstGeom>
              <a:blipFill>
                <a:blip r:embed="rId3"/>
                <a:stretch>
                  <a:fillRect l="-1863" b="-1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E86FA2C-F54E-426E-B6C9-863505D5941A}"/>
                  </a:ext>
                </a:extLst>
              </p:cNvPr>
              <p:cNvSpPr/>
              <p:nvPr/>
            </p:nvSpPr>
            <p:spPr>
              <a:xfrm>
                <a:off x="2221210" y="3849042"/>
                <a:ext cx="1832760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6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94.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E86FA2C-F54E-426E-B6C9-863505D59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210" y="3849042"/>
                <a:ext cx="1832760" cy="962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22E1AC-AA29-42D7-8CF2-43F1575D4924}"/>
                  </a:ext>
                </a:extLst>
              </p:cNvPr>
              <p:cNvSpPr/>
              <p:nvPr/>
            </p:nvSpPr>
            <p:spPr>
              <a:xfrm>
                <a:off x="8433153" y="3845110"/>
                <a:ext cx="1513762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:r>
                  <a:rPr lang="en-US" sz="600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128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222E1AC-AA29-42D7-8CF2-43F1575D4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153" y="3845110"/>
                <a:ext cx="1513762" cy="962066"/>
              </a:xfrm>
              <a:prstGeom prst="rect">
                <a:avLst/>
              </a:prstGeom>
              <a:blipFill>
                <a:blip r:embed="rId5"/>
                <a:stretch>
                  <a:fillRect l="-27711" t="-21519" r="-16064" b="-44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B55ED4-5B2A-4E4B-912A-201CA850DD83}"/>
                  </a:ext>
                </a:extLst>
              </p:cNvPr>
              <p:cNvSpPr/>
              <p:nvPr/>
            </p:nvSpPr>
            <p:spPr>
              <a:xfrm>
                <a:off x="13753324" y="3845110"/>
                <a:ext cx="2259159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−216</m:t>
                      </m:r>
                      <m:r>
                        <m:rPr>
                          <m:nor/>
                        </m:rPr>
                        <a:rPr lang="en-US" sz="6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B55ED4-5B2A-4E4B-912A-201CA850D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3324" y="3845110"/>
                <a:ext cx="2259159" cy="962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04BBA3-7B30-48BE-A646-E56ACACEC1D5}"/>
                  </a:ext>
                </a:extLst>
              </p:cNvPr>
              <p:cNvSpPr/>
              <p:nvPr/>
            </p:nvSpPr>
            <p:spPr>
              <a:xfrm>
                <a:off x="20392152" y="3941392"/>
                <a:ext cx="1257281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65</m:t>
                      </m:r>
                      <m:r>
                        <m:rPr>
                          <m:nor/>
                        </m:rPr>
                        <a:rPr lang="en-US" sz="6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04BBA3-7B30-48BE-A646-E56ACACEC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2152" y="3941392"/>
                <a:ext cx="1257281" cy="962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EB5C959-15A6-483C-8D12-67C647E4ACF4}"/>
                  </a:ext>
                </a:extLst>
              </p:cNvPr>
              <p:cNvSpPr/>
              <p:nvPr/>
            </p:nvSpPr>
            <p:spPr>
              <a:xfrm>
                <a:off x="5306680" y="6044905"/>
                <a:ext cx="8132003" cy="110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8442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Vì </a:t>
                </a:r>
                <a14:m>
                  <m:oMath xmlns:m="http://schemas.openxmlformats.org/officeDocument/2006/math">
                    <m:r>
                      <a:rPr lang="pt-BR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pt-BR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EB5C959-15A6-483C-8D12-67C647E4A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80" y="6044905"/>
                <a:ext cx="8132003" cy="1108006"/>
              </a:xfrm>
              <a:prstGeom prst="rect">
                <a:avLst/>
              </a:prstGeom>
              <a:blipFill>
                <a:blip r:embed="rId8"/>
                <a:stretch>
                  <a:fillRect l="-3448" t="-12155" b="-331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266EF5-E876-43FA-8CA8-46F00D78BE1E}"/>
                  </a:ext>
                </a:extLst>
              </p:cNvPr>
              <p:cNvSpPr/>
              <p:nvPr/>
            </p:nvSpPr>
            <p:spPr>
              <a:xfrm>
                <a:off x="5306680" y="8823401"/>
                <a:ext cx="18054999" cy="1899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+2.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)=6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266EF5-E876-43FA-8CA8-46F00D78B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80" y="8823401"/>
                <a:ext cx="18054999" cy="18996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663D6F-E161-46C6-ADF5-5A4B3D0D51DD}"/>
                  </a:ext>
                </a:extLst>
              </p:cNvPr>
              <p:cNvSpPr/>
              <p:nvPr/>
            </p:nvSpPr>
            <p:spPr>
              <a:xfrm>
                <a:off x="5306680" y="10645925"/>
                <a:ext cx="15878514" cy="2151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⟺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𝑏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−1+</m:t>
                      </m:r>
                      <m:d>
                        <m:d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𝑎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𝑏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𝑖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=7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𝑎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+6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𝑖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𝑎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𝑏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663D6F-E161-46C6-ADF5-5A4B3D0D5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680" y="10645925"/>
                <a:ext cx="15878514" cy="2151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F4F2E0-92C4-49E2-ABB2-79DB9A42EA6B}"/>
                  </a:ext>
                </a:extLst>
              </p:cNvPr>
              <p:cNvSpPr/>
              <p:nvPr/>
            </p:nvSpPr>
            <p:spPr>
              <a:xfrm>
                <a:off x="5432155" y="7373581"/>
                <a:ext cx="12675842" cy="1435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d>
                      <m:d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F4F2E0-92C4-49E2-ABB2-79DB9A42E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55" y="7373581"/>
                <a:ext cx="12675842" cy="1435586"/>
              </a:xfrm>
              <a:prstGeom prst="rect">
                <a:avLst/>
              </a:prstGeom>
              <a:blipFill>
                <a:blip r:embed="rId11"/>
                <a:stretch>
                  <a:fillRect l="-2886" b="-13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042FE85-FC4C-492A-85C9-859339B1EF0A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76D6B41-10A7-46B7-B02F-49FB86F89C08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F940E9F3-061D-48DA-A955-1D3AE81F3790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5" grpId="0"/>
      <p:bldP spid="6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442726" y="5709911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4290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60871" y="3891070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52400" y="228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12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E34385-BA94-47D5-872C-35616A7BDE6C}"/>
                  </a:ext>
                </a:extLst>
              </p:cNvPr>
              <p:cNvSpPr/>
              <p:nvPr/>
            </p:nvSpPr>
            <p:spPr>
              <a:xfrm>
                <a:off x="4239747" y="1022054"/>
                <a:ext cx="19709237" cy="1530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8442"/>
                <a:r>
                  <a:rPr lang="fr-F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 </a:t>
                </a:r>
                <a:r>
                  <a:rPr lang="fr-FR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tất</a:t>
                </a:r>
                <a:r>
                  <a:rPr lang="fr-F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cả</a:t>
                </a:r>
                <a:r>
                  <a:rPr lang="fr-F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các</a:t>
                </a:r>
                <a:r>
                  <a:rPr lang="fr-F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fr-F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fr-F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fr-FR" sz="6000" i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  </a:t>
                </a:r>
                <a:r>
                  <a:rPr lang="fr-F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fr-F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fr-F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𝑧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𝑧</m:t>
                        </m:r>
                      </m:e>
                    </m:acc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2−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𝑚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E34385-BA94-47D5-872C-35616A7BD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747" y="1022054"/>
                <a:ext cx="19709237" cy="1530355"/>
              </a:xfrm>
              <a:prstGeom prst="rect">
                <a:avLst/>
              </a:prstGeom>
              <a:blipFill>
                <a:blip r:embed="rId3"/>
                <a:stretch>
                  <a:fillRect l="-1855" b="-6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A9DBB4-14CF-4B4B-ADF3-6CC2DD0CD918}"/>
                  </a:ext>
                </a:extLst>
              </p:cNvPr>
              <p:cNvSpPr/>
              <p:nvPr/>
            </p:nvSpPr>
            <p:spPr>
              <a:xfrm>
                <a:off x="1906657" y="3968335"/>
                <a:ext cx="2760385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−1;0</m:t>
                          </m:r>
                        </m:e>
                      </m:d>
                      <m:r>
                        <a:rPr lang="fr-FR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3A9DBB4-14CF-4B4B-ADF3-6CC2DD0CD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657" y="3968335"/>
                <a:ext cx="2760385" cy="962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B965B48-123B-4827-A022-802A2C70FC33}"/>
                  </a:ext>
                </a:extLst>
              </p:cNvPr>
              <p:cNvSpPr/>
              <p:nvPr/>
            </p:nvSpPr>
            <p:spPr>
              <a:xfrm>
                <a:off x="8192622" y="3842046"/>
                <a:ext cx="2184908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0;1</m:t>
                          </m:r>
                        </m:e>
                      </m:d>
                      <m:r>
                        <a:rPr lang="fr-FR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B965B48-123B-4827-A022-802A2C70F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622" y="3842046"/>
                <a:ext cx="2184908" cy="9620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B1D40EE-EC42-4122-8662-A3683727935A}"/>
                  </a:ext>
                </a:extLst>
              </p:cNvPr>
              <p:cNvSpPr/>
              <p:nvPr/>
            </p:nvSpPr>
            <p:spPr>
              <a:xfrm>
                <a:off x="13727443" y="3871403"/>
                <a:ext cx="2760385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−1;1</m:t>
                          </m:r>
                        </m:e>
                      </m:d>
                      <m:r>
                        <a:rPr lang="fr-FR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B1D40EE-EC42-4122-8662-A36837279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7443" y="3871403"/>
                <a:ext cx="2760385" cy="962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DE606F-AFAA-4DCC-B4B2-5A66DD305A04}"/>
                  </a:ext>
                </a:extLst>
              </p:cNvPr>
              <p:cNvSpPr/>
              <p:nvPr/>
            </p:nvSpPr>
            <p:spPr>
              <a:xfrm>
                <a:off x="20514091" y="3879878"/>
                <a:ext cx="1426687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fr-FR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fr-FR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DE606F-AFAA-4DCC-B4B2-5A66DD305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4091" y="3879878"/>
                <a:ext cx="1426687" cy="962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6901D71-1CEC-41E4-B5F1-FECD72F3138B}"/>
                  </a:ext>
                </a:extLst>
              </p:cNvPr>
              <p:cNvSpPr/>
              <p:nvPr/>
            </p:nvSpPr>
            <p:spPr>
              <a:xfrm>
                <a:off x="1748578" y="6944305"/>
                <a:ext cx="7694543" cy="192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pt-BR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6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6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sSup>
                            <m:sSupPr>
                              <m:ctrlPr>
                                <a:rPr lang="pt-BR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6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6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6901D71-1CEC-41E4-B5F1-FECD72F31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78" y="6944305"/>
                <a:ext cx="7694543" cy="19222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D64EF-8B14-4587-A73E-D14D7890BE4E}"/>
                  </a:ext>
                </a:extLst>
              </p:cNvPr>
              <p:cNvSpPr/>
              <p:nvPr/>
            </p:nvSpPr>
            <p:spPr>
              <a:xfrm>
                <a:off x="9353653" y="6848475"/>
                <a:ext cx="12192000" cy="210884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D64EF-8B14-4587-A73E-D14D7890B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653" y="6848475"/>
                <a:ext cx="12192000" cy="21088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18A2C7-096B-4664-8089-BFAE71529CC9}"/>
                  </a:ext>
                </a:extLst>
              </p:cNvPr>
              <p:cNvSpPr/>
              <p:nvPr/>
            </p:nvSpPr>
            <p:spPr>
              <a:xfrm>
                <a:off x="1738977" y="9529528"/>
                <a:ext cx="16322310" cy="2108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𝑧</m:t>
                      </m:r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𝑧</m:t>
                          </m:r>
                        </m:e>
                      </m:acc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2−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⟺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pt-BR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sz="6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2−</m:t>
                          </m:r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518A2C7-096B-4664-8089-BFAE71529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977" y="9529528"/>
                <a:ext cx="16322310" cy="2108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F7BE79-4612-4425-AC3F-884BD7F800D0}"/>
                  </a:ext>
                </a:extLst>
              </p:cNvPr>
              <p:cNvSpPr/>
              <p:nvPr/>
            </p:nvSpPr>
            <p:spPr>
              <a:xfrm>
                <a:off x="17434371" y="9510419"/>
                <a:ext cx="3862532" cy="2147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𝑚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𝑚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0F7BE79-4612-4425-AC3F-884BD7F80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4371" y="9510419"/>
                <a:ext cx="3862532" cy="21470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04B2C02-D7AB-4C22-B7B6-E88D05BB23F7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E9B442F-D809-4234-A636-8EBE9386198E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F1A8302-9E7F-465F-A224-865835D9B0D9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5" grpId="0"/>
      <p:bldP spid="6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435561" y="5771215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4290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806234" y="3874061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52400" y="228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13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9CBA8A-71B0-47DD-8FF3-8CC20852CA7E}"/>
                  </a:ext>
                </a:extLst>
              </p:cNvPr>
              <p:cNvSpPr/>
              <p:nvPr/>
            </p:nvSpPr>
            <p:spPr>
              <a:xfrm>
                <a:off x="2364738" y="428540"/>
                <a:ext cx="22231683" cy="2543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8442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Tìm các giá trị thực của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?</a:t>
                </a:r>
                <a:endParaRPr lang="en-US" sz="600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868442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Biết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[</m:t>
                            </m:r>
                            <m:func>
                              <m:func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2020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2018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2018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2019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2019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2020</m:t>
                                </m:r>
                              </m:e>
                            </m:func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2021</m:t>
                            </m:r>
                          </m:sup>
                        </m:s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9CBA8A-71B0-47DD-8FF3-8CC20852C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38" y="428540"/>
                <a:ext cx="22231683" cy="2543260"/>
              </a:xfrm>
              <a:prstGeom prst="rect">
                <a:avLst/>
              </a:prstGeom>
              <a:blipFill>
                <a:blip r:embed="rId3"/>
                <a:stretch>
                  <a:fillRect l="-1673" t="-6938" b="-4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C33FE93-4B2B-4CCC-A3D3-47786F6E325D}"/>
                  </a:ext>
                </a:extLst>
              </p:cNvPr>
              <p:cNvSpPr/>
              <p:nvPr/>
            </p:nvSpPr>
            <p:spPr>
              <a:xfrm>
                <a:off x="2106175" y="3849042"/>
                <a:ext cx="2265827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C33FE93-4B2B-4CCC-A3D3-47786F6E3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175" y="3849042"/>
                <a:ext cx="2265827" cy="962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48F76A-5DD5-4DB0-ABE3-DEEA310B7AAB}"/>
                  </a:ext>
                </a:extLst>
              </p:cNvPr>
              <p:cNvSpPr/>
              <p:nvPr/>
            </p:nvSpPr>
            <p:spPr>
              <a:xfrm>
                <a:off x="7888991" y="3734225"/>
                <a:ext cx="2771157" cy="1070750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48F76A-5DD5-4DB0-ABE3-DEEA310B7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991" y="3734225"/>
                <a:ext cx="2771157" cy="10707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797CD35-FB21-4BD8-BBC8-105D656959DA}"/>
                  </a:ext>
                </a:extLst>
              </p:cNvPr>
              <p:cNvSpPr/>
              <p:nvPr/>
            </p:nvSpPr>
            <p:spPr>
              <a:xfrm>
                <a:off x="14059904" y="3788567"/>
                <a:ext cx="2108733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797CD35-FB21-4BD8-BBC8-105D65695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904" y="3788567"/>
                <a:ext cx="2108733" cy="962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57F63E-2B7B-433A-86AA-9E1BF77B4A9B}"/>
                  </a:ext>
                </a:extLst>
              </p:cNvPr>
              <p:cNvSpPr/>
              <p:nvPr/>
            </p:nvSpPr>
            <p:spPr>
              <a:xfrm>
                <a:off x="19481899" y="3794700"/>
                <a:ext cx="3197556" cy="1070750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057F63E-2B7B-433A-86AA-9E1BF77B4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899" y="3794700"/>
                <a:ext cx="3197556" cy="1070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E92F10A-9AEE-47C3-8802-DD592D5F4339}"/>
                  </a:ext>
                </a:extLst>
              </p:cNvPr>
              <p:cNvSpPr/>
              <p:nvPr/>
            </p:nvSpPr>
            <p:spPr>
              <a:xfrm>
                <a:off x="1720148" y="7227857"/>
                <a:ext cx="19229451" cy="2781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 defTabSz="868442">
                  <a:lnSpc>
                    <a:spcPct val="150000"/>
                  </a:lnSpc>
                </a:pP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2020</m:t>
                            </m:r>
                          </m:sub>
                        </m:sSub>
                      </m:fName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2018</m:t>
                        </m:r>
                      </m:e>
                    </m:func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2018</m:t>
                            </m:r>
                          </m:sub>
                        </m:sSub>
                      </m:fName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2019</m:t>
                        </m:r>
                      </m:e>
                    </m:func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2019</m:t>
                            </m:r>
                          </m:sub>
                        </m:sSub>
                      </m:fName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2020</m:t>
                        </m:r>
                      </m:e>
                    </m:func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600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algn="just" defTabSz="868442">
                  <a:lnSpc>
                    <a:spcPct val="150000"/>
                  </a:lnSpc>
                </a:pP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anose="05050102010706020507" pitchFamily="18" charset="2"/>
                  </a:rPr>
                  <a:t>        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=0</m:t>
                        </m:r>
                      </m:e>
                    </m:func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E92F10A-9AEE-47C3-8802-DD592D5F43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48" y="7227857"/>
                <a:ext cx="19229451" cy="2781669"/>
              </a:xfrm>
              <a:prstGeom prst="rect">
                <a:avLst/>
              </a:prstGeom>
              <a:blipFill>
                <a:blip r:embed="rId8"/>
                <a:stretch>
                  <a:fillRect l="-1426" b="-1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B53871-AC5A-44EB-89D8-BF0C77FE8CFD}"/>
                  </a:ext>
                </a:extLst>
              </p:cNvPr>
              <p:cNvSpPr/>
              <p:nvPr/>
            </p:nvSpPr>
            <p:spPr>
              <a:xfrm>
                <a:off x="8405500" y="8905115"/>
                <a:ext cx="333693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⟹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𝑥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00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B53871-AC5A-44EB-89D8-BF0C77FE8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500" y="8905115"/>
                <a:ext cx="3336939" cy="1015663"/>
              </a:xfrm>
              <a:prstGeom prst="rect">
                <a:avLst/>
              </a:prstGeom>
              <a:blipFill>
                <a:blip r:embed="rId9"/>
                <a:stretch>
                  <a:fillRect t="-20482" r="-10238" b="-38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ction Button: Go Forward or Next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A94798A-D8A3-4B53-A661-38295BB6E87E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Go Back or Previous 4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B88FA24-A2C6-420E-BA97-A2CE1E1BFA6F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Home 4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C102A3CC-A9C9-4571-9686-B2E0B171E018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4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442726" y="5709911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4290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58611" y="3891070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0B95DD-8D32-4CF9-9E0E-1224443C557C}"/>
              </a:ext>
            </a:extLst>
          </p:cNvPr>
          <p:cNvGrpSpPr/>
          <p:nvPr/>
        </p:nvGrpSpPr>
        <p:grpSpPr>
          <a:xfrm>
            <a:off x="152400" y="228600"/>
            <a:ext cx="24062466" cy="2842433"/>
            <a:chOff x="147870" y="609600"/>
            <a:chExt cx="24062466" cy="284243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26130" y="939987"/>
              <a:ext cx="23719476" cy="25120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47870" y="609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14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574629-AD1A-402C-94B4-A9E383FC9B09}"/>
                  </a:ext>
                </a:extLst>
              </p:cNvPr>
              <p:cNvSpPr/>
              <p:nvPr/>
            </p:nvSpPr>
            <p:spPr>
              <a:xfrm>
                <a:off x="5697774" y="262270"/>
                <a:ext cx="17373600" cy="2748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8442">
                  <a:lnSpc>
                    <a:spcPct val="120000"/>
                  </a:lnSpc>
                </a:pPr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Cho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 phức z thỏa mãn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  <m:r>
                      <a:rPr lang="pt-B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defTabSz="868442">
                  <a:lnSpc>
                    <a:spcPct val="120000"/>
                  </a:lnSpc>
                </a:pP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Tính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𝑀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𝑚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574629-AD1A-402C-94B4-A9E383FC9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774" y="262270"/>
                <a:ext cx="17373600" cy="2748445"/>
              </a:xfrm>
              <a:prstGeom prst="rect">
                <a:avLst/>
              </a:prstGeom>
              <a:blipFill>
                <a:blip r:embed="rId3"/>
                <a:stretch>
                  <a:fillRect l="-2140" b="-14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5AA531D-267F-407B-915B-1A1179E57440}"/>
                  </a:ext>
                </a:extLst>
              </p:cNvPr>
              <p:cNvSpPr/>
              <p:nvPr/>
            </p:nvSpPr>
            <p:spPr>
              <a:xfrm>
                <a:off x="2729554" y="3948095"/>
                <a:ext cx="1257281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5AA531D-267F-407B-915B-1A1179E57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54" y="3948095"/>
                <a:ext cx="1257281" cy="962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D3BBA9-FA7E-459A-B96F-587CABC97234}"/>
                  </a:ext>
                </a:extLst>
              </p:cNvPr>
              <p:cNvSpPr/>
              <p:nvPr/>
            </p:nvSpPr>
            <p:spPr>
              <a:xfrm>
                <a:off x="8472454" y="3845438"/>
                <a:ext cx="1762613" cy="1064723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D3BBA9-FA7E-459A-B96F-587CABC97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454" y="3845438"/>
                <a:ext cx="1762613" cy="10647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6FF2187-CFAC-46C5-9C60-C4F1FA1D322D}"/>
                  </a:ext>
                </a:extLst>
              </p:cNvPr>
              <p:cNvSpPr/>
              <p:nvPr/>
            </p:nvSpPr>
            <p:spPr>
              <a:xfrm>
                <a:off x="14649454" y="3911549"/>
                <a:ext cx="830883" cy="962066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6FF2187-CFAC-46C5-9C60-C4F1FA1D3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454" y="3911549"/>
                <a:ext cx="830883" cy="9620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E27708-498E-4B3D-A8C0-435F4D39B92D}"/>
                  </a:ext>
                </a:extLst>
              </p:cNvPr>
              <p:cNvSpPr/>
              <p:nvPr/>
            </p:nvSpPr>
            <p:spPr>
              <a:xfrm>
                <a:off x="20013429" y="3767423"/>
                <a:ext cx="2189011" cy="1070750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E27708-498E-4B3D-A8C0-435F4D39B9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429" y="3767423"/>
                <a:ext cx="2189011" cy="1070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F52292-7CE6-4A70-BC53-EA547472D979}"/>
                  </a:ext>
                </a:extLst>
              </p:cNvPr>
              <p:cNvSpPr/>
              <p:nvPr/>
            </p:nvSpPr>
            <p:spPr>
              <a:xfrm>
                <a:off x="677551" y="7002460"/>
                <a:ext cx="21192683" cy="3277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8442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 Nếu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𝑀𝑎𝑥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                                    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  <m:sSup>
                              <m:sSup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6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6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6000" b="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6000" b="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1F52292-7CE6-4A70-BC53-EA547472D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51" y="7002460"/>
                <a:ext cx="21192683" cy="3277639"/>
              </a:xfrm>
              <a:prstGeom prst="rect">
                <a:avLst/>
              </a:prstGeom>
              <a:blipFill>
                <a:blip r:embed="rId8"/>
                <a:stretch>
                  <a:fillRect l="-1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1886E0-B1DA-45CB-B65B-1D6954AF4213}"/>
                  </a:ext>
                </a:extLst>
              </p:cNvPr>
              <p:cNvSpPr/>
              <p:nvPr/>
            </p:nvSpPr>
            <p:spPr>
              <a:xfrm>
                <a:off x="834886" y="10582857"/>
                <a:ext cx="23153906" cy="1388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30" tIns="38363" rIns="76730" bIns="38363">
                <a:spAutoFit/>
              </a:bodyPr>
              <a:lstStyle/>
              <a:p>
                <a:pPr defTabSz="868442"/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 thiết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anose="05050102010706020507" pitchFamily="18" charset="2"/>
                  </a:rPr>
                  <a:t>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𝑖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1+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=6.</m:t>
                    </m:r>
                  </m:oMath>
                </a14:m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𝑀𝑎𝑥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1886E0-B1DA-45CB-B65B-1D6954AF4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86" y="10582857"/>
                <a:ext cx="23153906" cy="1388090"/>
              </a:xfrm>
              <a:prstGeom prst="rect">
                <a:avLst/>
              </a:prstGeom>
              <a:blipFill>
                <a:blip r:embed="rId9"/>
                <a:stretch>
                  <a:fillRect l="-1659" t="-3070" b="-140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DE45E9-2FA9-4BD4-A3AA-11674FA3E9B0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A388BF1-F96D-464C-BEA9-1B63D9681D25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734AEAF1-12FA-4B8C-A3F5-51495D0213A7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4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442726" y="5709911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4290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808298" y="3891070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C73CBD1-231D-4191-8221-2902F36A8D06}"/>
              </a:ext>
            </a:extLst>
          </p:cNvPr>
          <p:cNvGrpSpPr/>
          <p:nvPr/>
        </p:nvGrpSpPr>
        <p:grpSpPr>
          <a:xfrm>
            <a:off x="160767" y="70559"/>
            <a:ext cx="24062466" cy="3165703"/>
            <a:chOff x="152400" y="228600"/>
            <a:chExt cx="24062466" cy="3165703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30660" y="558986"/>
              <a:ext cx="23719476" cy="2835317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52400" y="228600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15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CF0059-8465-47FC-AABE-713F7402FD8D}"/>
                  </a:ext>
                </a:extLst>
              </p:cNvPr>
              <p:cNvSpPr/>
              <p:nvPr/>
            </p:nvSpPr>
            <p:spPr>
              <a:xfrm>
                <a:off x="832608" y="498416"/>
                <a:ext cx="22764404" cy="2620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8442">
                  <a:lnSpc>
                    <a:spcPct val="90000"/>
                  </a:lnSpc>
                </a:pP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Cho số phức z thỏa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2+3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pt-BR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lần lượt là GTLN và GTNN của biểu thức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2+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1−3</m:t>
                                </m:r>
                                <m: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2+3</m:t>
                            </m:r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6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0CF0059-8465-47FC-AABE-713F7402F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08" y="498416"/>
                <a:ext cx="22764404" cy="2620782"/>
              </a:xfrm>
              <a:prstGeom prst="rect">
                <a:avLst/>
              </a:prstGeom>
              <a:blipFill>
                <a:blip r:embed="rId3"/>
                <a:stretch>
                  <a:fillRect l="-1634" t="-2791" r="-2330" b="-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9F14671-9D8A-4785-8B49-1A5EB96BD9DF}"/>
                  </a:ext>
                </a:extLst>
              </p:cNvPr>
              <p:cNvSpPr/>
              <p:nvPr/>
            </p:nvSpPr>
            <p:spPr>
              <a:xfrm>
                <a:off x="2497484" y="3286068"/>
                <a:ext cx="2317252" cy="1990489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 b="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65</m:t>
                              </m:r>
                            </m:e>
                          </m:rad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9F14671-9D8A-4785-8B49-1A5EB96BD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484" y="3286068"/>
                <a:ext cx="2317252" cy="1990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4296E64-CE06-4043-8948-3C1797705BEE}"/>
                  </a:ext>
                </a:extLst>
              </p:cNvPr>
              <p:cNvSpPr/>
              <p:nvPr/>
            </p:nvSpPr>
            <p:spPr>
              <a:xfrm>
                <a:off x="8523896" y="3469328"/>
                <a:ext cx="1811920" cy="1792165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4296E64-CE06-4043-8948-3C1797705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896" y="3469328"/>
                <a:ext cx="1811920" cy="17921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8212C-3FA5-4524-99AD-E27E7BA077E5}"/>
                  </a:ext>
                </a:extLst>
              </p:cNvPr>
              <p:cNvSpPr/>
              <p:nvPr/>
            </p:nvSpPr>
            <p:spPr>
              <a:xfrm>
                <a:off x="14402613" y="3429000"/>
                <a:ext cx="1811920" cy="1773379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230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8212C-3FA5-4524-99AD-E27E7BA07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2613" y="3429000"/>
                <a:ext cx="1811920" cy="17733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23228B1-B031-4952-A327-CFC54B787DC6}"/>
                  </a:ext>
                </a:extLst>
              </p:cNvPr>
              <p:cNvSpPr/>
              <p:nvPr/>
            </p:nvSpPr>
            <p:spPr>
              <a:xfrm>
                <a:off x="20387916" y="3404650"/>
                <a:ext cx="1385522" cy="1792165"/>
              </a:xfrm>
              <a:prstGeom prst="rect">
                <a:avLst/>
              </a:prstGeom>
            </p:spPr>
            <p:txBody>
              <a:bodyPr wrap="none" lIns="38361" tIns="19181" rIns="38361" bIns="19181">
                <a:spAutoFit/>
              </a:bodyPr>
              <a:lstStyle/>
              <a:p>
                <a:pPr defTabSz="86844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6000" b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23228B1-B031-4952-A327-CFC54B787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7916" y="3404650"/>
                <a:ext cx="1385522" cy="17921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158CF1-91AE-4B6C-A7DD-1778A7B02D77}"/>
                  </a:ext>
                </a:extLst>
              </p:cNvPr>
              <p:cNvSpPr/>
              <p:nvPr/>
            </p:nvSpPr>
            <p:spPr>
              <a:xfrm>
                <a:off x="1067473" y="6726458"/>
                <a:ext cx="21983119" cy="110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 defTabSz="868442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 Nếu z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thì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biểu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thức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:endParaRPr lang="en-US" sz="60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6158CF1-91AE-4B6C-A7DD-1778A7B02D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73" y="6726458"/>
                <a:ext cx="21983119" cy="1108006"/>
              </a:xfrm>
              <a:prstGeom prst="rect">
                <a:avLst/>
              </a:prstGeom>
              <a:blipFill>
                <a:blip r:embed="rId8"/>
                <a:stretch>
                  <a:fillRect l="-1248" t="-12088" b="-329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7DA955C-9A62-4049-A424-728BB136DB40}"/>
                  </a:ext>
                </a:extLst>
              </p:cNvPr>
              <p:cNvSpPr/>
              <p:nvPr/>
            </p:nvSpPr>
            <p:spPr>
              <a:xfrm>
                <a:off x="1387279" y="9719930"/>
                <a:ext cx="23889856" cy="14534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30" tIns="38363" rIns="76730" bIns="38363">
                <a:spAutoFit/>
              </a:bodyPr>
              <a:lstStyle/>
              <a:p>
                <a:pPr algn="just" defTabSz="868442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ả </m:t>
                    </m:r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𝑡h𝑖</m:t>
                    </m:r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ế</m:t>
                    </m:r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6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 </m:t>
                    </m:r>
                    <m:sSub>
                      <m:sSub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2+3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1+2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2+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</m:e>
                        </m:d>
                        <m:d>
                          <m:d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𝑖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2+3</m:t>
                        </m:r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7DA955C-9A62-4049-A424-728BB136D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79" y="9719930"/>
                <a:ext cx="23889856" cy="1453493"/>
              </a:xfrm>
              <a:prstGeom prst="rect">
                <a:avLst/>
              </a:prstGeom>
              <a:blipFill>
                <a:blip r:embed="rId9"/>
                <a:stretch>
                  <a:fillRect l="-1608" b="-133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7A6470-06FA-468B-8638-5D1ADA57DF72}"/>
                  </a:ext>
                </a:extLst>
              </p:cNvPr>
              <p:cNvSpPr/>
              <p:nvPr/>
            </p:nvSpPr>
            <p:spPr>
              <a:xfrm>
                <a:off x="4437097" y="7798448"/>
                <a:ext cx="15464426" cy="214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868442"/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𝑀𝑎𝑥</m:t>
                    </m:r>
                    <m:r>
                      <a:rPr lang="en-US" sz="6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𝑘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60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𝑀𝑖𝑛</m:t>
                    </m:r>
                    <m:r>
                      <a:rPr lang="en-US" sz="6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𝑘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sz="6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60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6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6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E7A6470-06FA-468B-8638-5D1ADA57D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97" y="7798448"/>
                <a:ext cx="15464426" cy="21466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A58E-3AB1-49E9-B917-6BAB8BD7B846}"/>
                  </a:ext>
                </a:extLst>
              </p:cNvPr>
              <p:cNvSpPr/>
              <p:nvPr/>
            </p:nvSpPr>
            <p:spPr>
              <a:xfrm>
                <a:off x="1447800" y="11327032"/>
                <a:ext cx="20882822" cy="1572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được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455</m:t>
                            </m:r>
                          </m:e>
                        </m:rad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+4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65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455</m:t>
                            </m:r>
                          </m:e>
                        </m:rad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+4</m:t>
                        </m:r>
                        <m:rad>
                          <m:radPr>
                            <m:degHide m:val="on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65</m:t>
                            </m:r>
                          </m:e>
                        </m:rad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⇒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230</m:t>
                        </m:r>
                      </m:num>
                      <m:den>
                        <m: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  <m:r>
                      <a:rPr lang="en-US" sz="6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r>
                  <a:rPr lang="en-US" sz="6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00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A58E-3AB1-49E9-B917-6BAB8BD7B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1327032"/>
                <a:ext cx="20882822" cy="1572033"/>
              </a:xfrm>
              <a:prstGeom prst="rect">
                <a:avLst/>
              </a:prstGeom>
              <a:blipFill>
                <a:blip r:embed="rId11"/>
                <a:stretch>
                  <a:fillRect l="-1781" b="-12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44EC30A-364B-41DD-8471-47324A0B366F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74E6CCB-C835-4A09-80C4-2077F776C9B8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0EA87A87-C3DC-4B8B-B43E-EDE986FC455A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5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3" grpId="0"/>
      <p:bldP spid="46" grpId="0"/>
      <p:bldP spid="6" grpId="0"/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DE9606-B25D-414B-8623-42D1996BA12D}"/>
              </a:ext>
            </a:extLst>
          </p:cNvPr>
          <p:cNvSpPr/>
          <p:nvPr/>
        </p:nvSpPr>
        <p:spPr>
          <a:xfrm>
            <a:off x="6279346" y="457200"/>
            <a:ext cx="13030200" cy="174630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046799-92A3-4559-BEE2-985F448DEF1A}"/>
              </a:ext>
            </a:extLst>
          </p:cNvPr>
          <p:cNvSpPr/>
          <p:nvPr/>
        </p:nvSpPr>
        <p:spPr>
          <a:xfrm>
            <a:off x="5781506" y="2895600"/>
            <a:ext cx="14106694" cy="2057400"/>
          </a:xfrm>
          <a:prstGeom prst="ellipse">
            <a:avLst/>
          </a:prstGeom>
          <a:ln w="10795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PHẦN 4: VẬN DỤNG CAO</a:t>
            </a:r>
          </a:p>
        </p:txBody>
      </p:sp>
      <p:sp>
        <p:nvSpPr>
          <p:cNvPr id="26" name="TextBox 25">
            <a:hlinkClick r:id="rId3" action="ppaction://hlinksldjump"/>
            <a:extLst>
              <a:ext uri="{FF2B5EF4-FFF2-40B4-BE49-F238E27FC236}">
                <a16:creationId xmlns:a16="http://schemas.microsoft.com/office/drawing/2014/main" id="{110114CD-5DB2-4A3B-AD88-BE0E95A508E2}"/>
              </a:ext>
            </a:extLst>
          </p:cNvPr>
          <p:cNvSpPr txBox="1"/>
          <p:nvPr/>
        </p:nvSpPr>
        <p:spPr>
          <a:xfrm>
            <a:off x="19062698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5.D</a:t>
            </a:r>
          </a:p>
        </p:txBody>
      </p:sp>
      <p:sp>
        <p:nvSpPr>
          <p:cNvPr id="27" name="TextBox 26">
            <a:hlinkClick r:id="rId4" action="ppaction://hlinksldjump"/>
            <a:extLst>
              <a:ext uri="{FF2B5EF4-FFF2-40B4-BE49-F238E27FC236}">
                <a16:creationId xmlns:a16="http://schemas.microsoft.com/office/drawing/2014/main" id="{7D29BAEB-7987-43DA-A5D6-30FBD0AED273}"/>
              </a:ext>
            </a:extLst>
          </p:cNvPr>
          <p:cNvSpPr txBox="1"/>
          <p:nvPr/>
        </p:nvSpPr>
        <p:spPr>
          <a:xfrm>
            <a:off x="14808196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5" action="ppaction://hlinksldjump"/>
            <a:extLst>
              <a:ext uri="{FF2B5EF4-FFF2-40B4-BE49-F238E27FC236}">
                <a16:creationId xmlns:a16="http://schemas.microsoft.com/office/drawing/2014/main" id="{67A4CAD5-5C26-4270-AE0A-482A44C9E876}"/>
              </a:ext>
            </a:extLst>
          </p:cNvPr>
          <p:cNvSpPr txBox="1"/>
          <p:nvPr/>
        </p:nvSpPr>
        <p:spPr>
          <a:xfrm>
            <a:off x="10540994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3.B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6" action="ppaction://hlinksldjump"/>
            <a:extLst>
              <a:ext uri="{FF2B5EF4-FFF2-40B4-BE49-F238E27FC236}">
                <a16:creationId xmlns:a16="http://schemas.microsoft.com/office/drawing/2014/main" id="{B44022BC-58F6-40EB-8B87-D923914FDBAC}"/>
              </a:ext>
            </a:extLst>
          </p:cNvPr>
          <p:cNvSpPr txBox="1"/>
          <p:nvPr/>
        </p:nvSpPr>
        <p:spPr>
          <a:xfrm>
            <a:off x="6254746" y="62484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2.A</a:t>
            </a:r>
          </a:p>
        </p:txBody>
      </p:sp>
      <p:sp>
        <p:nvSpPr>
          <p:cNvPr id="32" name="TextBox 31">
            <a:hlinkClick r:id="rId7" action="ppaction://hlinksldjump"/>
            <a:extLst>
              <a:ext uri="{FF2B5EF4-FFF2-40B4-BE49-F238E27FC236}">
                <a16:creationId xmlns:a16="http://schemas.microsoft.com/office/drawing/2014/main" id="{EAC097F3-61A7-4A16-B240-8539CFA4E9BE}"/>
              </a:ext>
            </a:extLst>
          </p:cNvPr>
          <p:cNvSpPr txBox="1"/>
          <p:nvPr/>
        </p:nvSpPr>
        <p:spPr>
          <a:xfrm>
            <a:off x="1981200" y="62865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1.D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837EA2C-3478-4532-9FFB-18C6570A547D}"/>
              </a:ext>
            </a:extLst>
          </p:cNvPr>
          <p:cNvSpPr/>
          <p:nvPr/>
        </p:nvSpPr>
        <p:spPr>
          <a:xfrm>
            <a:off x="23012400" y="12608004"/>
            <a:ext cx="1371600" cy="1107996"/>
          </a:xfrm>
          <a:prstGeom prst="actionButtonHom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442726" y="6311127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41826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46505" y="4625436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3E2841-E584-4FAF-9ED1-00A513D882B4}"/>
              </a:ext>
            </a:extLst>
          </p:cNvPr>
          <p:cNvGrpSpPr/>
          <p:nvPr/>
        </p:nvGrpSpPr>
        <p:grpSpPr>
          <a:xfrm>
            <a:off x="160767" y="70559"/>
            <a:ext cx="24062466" cy="3800957"/>
            <a:chOff x="160767" y="70559"/>
            <a:chExt cx="24062466" cy="3800957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39027" y="400945"/>
              <a:ext cx="23719476" cy="34705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60767" y="70559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1C2582-EFAB-4C44-B81B-F90818BB49DA}"/>
                  </a:ext>
                </a:extLst>
              </p:cNvPr>
              <p:cNvSpPr/>
              <p:nvPr/>
            </p:nvSpPr>
            <p:spPr>
              <a:xfrm>
                <a:off x="447933" y="634603"/>
                <a:ext cx="23547985" cy="3290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 defTabSz="869054">
                  <a:lnSpc>
                    <a:spcPct val="80000"/>
                  </a:lnSpc>
                  <a:tabLst>
                    <a:tab pos="1275631" algn="l"/>
                  </a:tabLst>
                </a:pP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	               Trong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mặt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phẳng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xét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bình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hành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tạo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bởi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các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0;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Cho z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dương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bình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hành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bằng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91</m:t>
                        </m:r>
                      </m:den>
                    </m:f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 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Giá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trị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nhỏ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nhất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6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6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𝑍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41C2582-EFAB-4C44-B81B-F90818BB4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33" y="634603"/>
                <a:ext cx="23547985" cy="3290142"/>
              </a:xfrm>
              <a:prstGeom prst="rect">
                <a:avLst/>
              </a:prstGeom>
              <a:blipFill>
                <a:blip r:embed="rId3"/>
                <a:stretch>
                  <a:fillRect l="-1165" t="-9630" r="-1191" b="-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0649F0-72E3-44F7-A174-50B4011D9099}"/>
                  </a:ext>
                </a:extLst>
              </p:cNvPr>
              <p:cNvSpPr/>
              <p:nvPr/>
            </p:nvSpPr>
            <p:spPr>
              <a:xfrm>
                <a:off x="2730383" y="4262202"/>
                <a:ext cx="1100244" cy="1773405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50649F0-72E3-44F7-A174-50B4011D9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383" y="4262202"/>
                <a:ext cx="1100244" cy="1773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9D83EAE-2306-4754-B031-AA2FF9E92C80}"/>
                  </a:ext>
                </a:extLst>
              </p:cNvPr>
              <p:cNvSpPr/>
              <p:nvPr/>
            </p:nvSpPr>
            <p:spPr>
              <a:xfrm>
                <a:off x="8726925" y="4241795"/>
                <a:ext cx="1100244" cy="1773405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9D83EAE-2306-4754-B031-AA2FF9E92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925" y="4241795"/>
                <a:ext cx="1100244" cy="1773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A04CF6E-F392-40D4-B4BF-86672C283E15}"/>
                  </a:ext>
                </a:extLst>
              </p:cNvPr>
              <p:cNvSpPr/>
              <p:nvPr/>
            </p:nvSpPr>
            <p:spPr>
              <a:xfrm>
                <a:off x="14668677" y="4219817"/>
                <a:ext cx="1100244" cy="1792192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A04CF6E-F392-40D4-B4BF-86672C283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677" y="4219817"/>
                <a:ext cx="1100244" cy="1792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37F4B76-45EA-485C-9DB0-702184F95D8C}"/>
                  </a:ext>
                </a:extLst>
              </p:cNvPr>
              <p:cNvSpPr/>
              <p:nvPr/>
            </p:nvSpPr>
            <p:spPr>
              <a:xfrm>
                <a:off x="20482927" y="4238251"/>
                <a:ext cx="1100244" cy="1773405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6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37F4B76-45EA-485C-9DB0-702184F95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927" y="4238251"/>
                <a:ext cx="1100244" cy="1773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F9AFC44-E61B-4E62-8A5B-B35F169ED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881" y="7757917"/>
            <a:ext cx="4242413" cy="5500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35000" h="317500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7D1A520-7133-43D6-80FE-70CE3C0F7526}"/>
                  </a:ext>
                </a:extLst>
              </p:cNvPr>
              <p:cNvSpPr/>
              <p:nvPr/>
            </p:nvSpPr>
            <p:spPr>
              <a:xfrm>
                <a:off x="5392839" y="6544746"/>
                <a:ext cx="18762561" cy="1227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 defTabSz="869054"/>
                <a:r>
                  <a:rPr lang="pt-BR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Gọi </a:t>
                </a:r>
                <a:r>
                  <a:rPr lang="pt-BR" sz="48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O, A, B, C </a:t>
                </a:r>
                <a:r>
                  <a:rPr lang="pt-BR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lần lượt là điểm biểu diễn số phức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0;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7D1A520-7133-43D6-80FE-70CE3C0F7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39" y="6544746"/>
                <a:ext cx="18762561" cy="1227654"/>
              </a:xfrm>
              <a:prstGeom prst="rect">
                <a:avLst/>
              </a:prstGeom>
              <a:blipFill>
                <a:blip r:embed="rId9"/>
                <a:stretch>
                  <a:fillRect l="-1007" b="-79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42A8D1-7394-4D99-8BF5-A990EED083BE}"/>
                  </a:ext>
                </a:extLst>
              </p:cNvPr>
              <p:cNvSpPr/>
              <p:nvPr/>
            </p:nvSpPr>
            <p:spPr>
              <a:xfrm>
                <a:off x="5486400" y="7696200"/>
                <a:ext cx="19324875" cy="1192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9054"/>
                <a:r>
                  <a:rPr lang="pt-BR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𝑂𝐴𝐶𝐵</m:t>
                        </m:r>
                      </m:sub>
                    </m:sSub>
                    <m:r>
                      <a:rPr lang="pt-BR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91</m:t>
                        </m:r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84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91</m:t>
                        </m:r>
                      </m:den>
                    </m:f>
                  </m:oMath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42A8D1-7394-4D99-8BF5-A990EED08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696200"/>
                <a:ext cx="19324875" cy="1192378"/>
              </a:xfrm>
              <a:prstGeom prst="rect">
                <a:avLst/>
              </a:prstGeom>
              <a:blipFill>
                <a:blip r:embed="rId10"/>
                <a:stretch>
                  <a:fillRect l="-1420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C80ED4-4BE5-4E66-98AC-C619555ECAA4}"/>
                  </a:ext>
                </a:extLst>
              </p:cNvPr>
              <p:cNvSpPr/>
              <p:nvPr/>
            </p:nvSpPr>
            <p:spPr>
              <a:xfrm>
                <a:off x="5562601" y="8839200"/>
                <a:ext cx="5105400" cy="1495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905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4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. </m:t>
                      </m:r>
                    </m:oMath>
                  </m:oMathPara>
                </a14:m>
                <a:endParaRPr lang="en-US" sz="48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BC80ED4-4BE5-4E66-98AC-C619555EC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8839200"/>
                <a:ext cx="5105400" cy="14950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085510-DBC5-471C-B091-259238704575}"/>
                  </a:ext>
                </a:extLst>
              </p:cNvPr>
              <p:cNvSpPr/>
              <p:nvPr/>
            </p:nvSpPr>
            <p:spPr>
              <a:xfrm>
                <a:off x="5562600" y="10134600"/>
                <a:ext cx="18006639" cy="1881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905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𝑧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4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085510-DBC5-471C-B091-259238704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0134600"/>
                <a:ext cx="18006639" cy="188166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932F74-B457-4988-92C6-FA48A5A9C762}"/>
                  </a:ext>
                </a:extLst>
              </p:cNvPr>
              <p:cNvSpPr/>
              <p:nvPr/>
            </p:nvSpPr>
            <p:spPr>
              <a:xfrm>
                <a:off x="5709960" y="12075546"/>
                <a:ext cx="10874259" cy="1151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869054"/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Dấu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bằng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xảy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ra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932F74-B457-4988-92C6-FA48A5A9C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60" y="12075546"/>
                <a:ext cx="10874259" cy="1151213"/>
              </a:xfrm>
              <a:prstGeom prst="rect">
                <a:avLst/>
              </a:prstGeom>
              <a:blipFill>
                <a:blip r:embed="rId13"/>
                <a:stretch>
                  <a:fillRect l="-2578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CED5E8-F41E-481A-B2C1-D372677A88C0}"/>
                  </a:ext>
                </a:extLst>
              </p:cNvPr>
              <p:cNvSpPr/>
              <p:nvPr/>
            </p:nvSpPr>
            <p:spPr>
              <a:xfrm>
                <a:off x="10091060" y="8923854"/>
                <a:ext cx="13936233" cy="1338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Khi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𝑧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itchFamily="18" charset="0"/>
                                  </a:rPr>
                                  <m:t>𝑍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𝑂𝐶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𝑂𝐴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−2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𝑂𝐴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𝐴𝐶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endParaRPr lang="en-US" sz="48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CED5E8-F41E-481A-B2C1-D372677A8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060" y="8923854"/>
                <a:ext cx="13936233" cy="1338251"/>
              </a:xfrm>
              <a:prstGeom prst="rect">
                <a:avLst/>
              </a:prstGeom>
              <a:blipFill>
                <a:blip r:embed="rId14"/>
                <a:stretch>
                  <a:fillRect l="-1969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ction Button: Go Forward or Next 4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0FA78F-0C42-49E7-A104-3750ADDDB194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147FD27-62C1-491A-9163-C16CD6111BB9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744D9F91-AD8B-4A26-8F5F-02730D4A18C3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" grpId="0"/>
      <p:bldP spid="12" grpId="0"/>
      <p:bldP spid="13" grpId="0"/>
      <p:bldP spid="14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42D6753-6647-48E6-9821-11714A56D7D6}"/>
              </a:ext>
            </a:extLst>
          </p:cNvPr>
          <p:cNvGrpSpPr/>
          <p:nvPr/>
        </p:nvGrpSpPr>
        <p:grpSpPr>
          <a:xfrm>
            <a:off x="520940" y="3709863"/>
            <a:ext cx="23562015" cy="9935577"/>
            <a:chOff x="520940" y="3709863"/>
            <a:chExt cx="23562015" cy="9935577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26147" y="4020423"/>
              <a:ext cx="23556808" cy="962501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20940" y="3709863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2590800"/>
            <a:ext cx="23736972" cy="1015663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42554" y="2785022"/>
            <a:ext cx="1092233" cy="5493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E9A42A-8891-45D3-9960-645317880360}"/>
              </a:ext>
            </a:extLst>
          </p:cNvPr>
          <p:cNvGrpSpPr/>
          <p:nvPr/>
        </p:nvGrpSpPr>
        <p:grpSpPr>
          <a:xfrm>
            <a:off x="160767" y="70559"/>
            <a:ext cx="24062466" cy="2353540"/>
            <a:chOff x="160767" y="70559"/>
            <a:chExt cx="24062466" cy="2353540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39027" y="400946"/>
              <a:ext cx="23719476" cy="202315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60767" y="70559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6B8510-E722-4720-9AA2-574E8D963F97}"/>
                  </a:ext>
                </a:extLst>
              </p:cNvPr>
              <p:cNvSpPr/>
              <p:nvPr/>
            </p:nvSpPr>
            <p:spPr>
              <a:xfrm>
                <a:off x="4484534" y="409990"/>
                <a:ext cx="20419540" cy="2025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Cho</a:t>
                </a:r>
                <a:r>
                  <a:rPr lang="vi-VN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số phức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thỏa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mãn</a:t>
                </a:r>
                <a:r>
                  <a:rPr lang="vi-VN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giá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trị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lớn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nhất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biểu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thức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−5−2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−3+8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E6B8510-E722-4720-9AA2-574E8D963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34" y="409990"/>
                <a:ext cx="20419540" cy="2025939"/>
              </a:xfrm>
              <a:prstGeom prst="rect">
                <a:avLst/>
              </a:prstGeom>
              <a:blipFill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CC5D147-AF88-43FA-96EF-950ACDBA2A2A}"/>
                  </a:ext>
                </a:extLst>
              </p:cNvPr>
              <p:cNvSpPr/>
              <p:nvPr/>
            </p:nvSpPr>
            <p:spPr>
              <a:xfrm>
                <a:off x="1854251" y="2640890"/>
                <a:ext cx="2967614" cy="864310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vi-VN" sz="48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  <m:r>
                        <m:rPr>
                          <m:nor/>
                        </m:rPr>
                        <a:rPr lang="en-US" sz="4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CC5D147-AF88-43FA-96EF-950ACDBA2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51" y="2640890"/>
                <a:ext cx="2967614" cy="864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D15FAF5-9F95-4360-9237-C1B7CA957D8A}"/>
                  </a:ext>
                </a:extLst>
              </p:cNvPr>
              <p:cNvSpPr/>
              <p:nvPr/>
            </p:nvSpPr>
            <p:spPr>
              <a:xfrm>
                <a:off x="7907721" y="2585955"/>
                <a:ext cx="2967614" cy="864310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vi-VN" sz="48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</m:e>
                      </m:rad>
                      <m:r>
                        <m:rPr>
                          <m:nor/>
                        </m:rPr>
                        <a:rPr lang="en-US" sz="4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D15FAF5-9F95-4360-9237-C1B7CA957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721" y="2585955"/>
                <a:ext cx="2967614" cy="864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2B181DC-1CE0-45BC-989E-EBEBE59AC4A9}"/>
                  </a:ext>
                </a:extLst>
              </p:cNvPr>
              <p:cNvSpPr/>
              <p:nvPr/>
            </p:nvSpPr>
            <p:spPr>
              <a:xfrm>
                <a:off x="13814106" y="2564690"/>
                <a:ext cx="2967614" cy="864310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vi-VN" sz="48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8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  <m:r>
                        <m:rPr>
                          <m:nor/>
                        </m:rPr>
                        <a:rPr lang="en-US" sz="48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2B181DC-1CE0-45BC-989E-EBEBE59AC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4106" y="2564690"/>
                <a:ext cx="2967614" cy="864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220063C-6B1D-4362-9D14-F8B392614218}"/>
                  </a:ext>
                </a:extLst>
              </p:cNvPr>
              <p:cNvSpPr/>
              <p:nvPr/>
            </p:nvSpPr>
            <p:spPr>
              <a:xfrm>
                <a:off x="19551077" y="2564690"/>
                <a:ext cx="2271846" cy="846869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:r>
                  <a:rPr lang="en-US" sz="4800" b="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vi-VN" sz="4800" b="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78</m:t>
                        </m:r>
                      </m:e>
                    </m:rad>
                    <m:r>
                      <m:rPr>
                        <m:nor/>
                      </m:rPr>
                      <a:rPr lang="en-US" sz="4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220063C-6B1D-4362-9D14-F8B392614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1077" y="2564690"/>
                <a:ext cx="2271846" cy="846869"/>
              </a:xfrm>
              <a:prstGeom prst="rect">
                <a:avLst/>
              </a:prstGeom>
              <a:blipFill>
                <a:blip r:embed="rId7"/>
                <a:stretch>
                  <a:fillRect l="-14477" t="-11511" b="-40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76DA8E3-002E-461B-944A-CFBB352CA561}"/>
                  </a:ext>
                </a:extLst>
              </p:cNvPr>
              <p:cNvSpPr/>
              <p:nvPr/>
            </p:nvSpPr>
            <p:spPr>
              <a:xfrm>
                <a:off x="1067473" y="4023147"/>
                <a:ext cx="22812053" cy="2005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 defTabSz="869054">
                  <a:lnSpc>
                    <a:spcPct val="130000"/>
                  </a:lnSpc>
                  <a:tabLst>
                    <a:tab pos="2043409" algn="l"/>
                  </a:tabLst>
                </a:pPr>
                <a:r>
                  <a:rPr lang="en-US" sz="4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          </a:t>
                </a:r>
                <a:r>
                  <a:rPr lang="en-US" sz="48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𝑦𝑖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trong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mặt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phẳng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tọa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độ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biểu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diễn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76DA8E3-002E-461B-944A-CFBB352CA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73" y="4023147"/>
                <a:ext cx="22812053" cy="2005111"/>
              </a:xfrm>
              <a:prstGeom prst="rect">
                <a:avLst/>
              </a:prstGeom>
              <a:blipFill>
                <a:blip r:embed="rId8"/>
                <a:stretch>
                  <a:fillRect l="-802" r="-828"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D1478F-2B8F-424C-A3E6-DADBEF28276A}"/>
                  </a:ext>
                </a:extLst>
              </p:cNvPr>
              <p:cNvSpPr/>
              <p:nvPr/>
            </p:nvSpPr>
            <p:spPr>
              <a:xfrm>
                <a:off x="5510369" y="4902995"/>
                <a:ext cx="18453078" cy="1217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9054">
                  <a:tabLst>
                    <a:tab pos="2043409" algn="l"/>
                  </a:tabLst>
                </a:pP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+2−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−1+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+2−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48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D1478F-2B8F-424C-A3E6-DADBEF282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369" y="4902995"/>
                <a:ext cx="18453078" cy="1217834"/>
              </a:xfrm>
              <a:prstGeom prst="rect">
                <a:avLst/>
              </a:prstGeom>
              <a:blipFill>
                <a:blip r:embed="rId9"/>
                <a:stretch>
                  <a:fillRect l="-152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968001-019F-4C64-9924-46BEBEAC5ACE}"/>
                  </a:ext>
                </a:extLst>
              </p:cNvPr>
              <p:cNvSpPr/>
              <p:nvPr/>
            </p:nvSpPr>
            <p:spPr>
              <a:xfrm>
                <a:off x="2041207" y="6148999"/>
                <a:ext cx="229045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9054">
                  <a:tabLst>
                    <a:tab pos="2043409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=26</m:t>
                      </m:r>
                      <m:r>
                        <a:rPr lang="en-US" sz="4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968001-019F-4C64-9924-46BEBEAC5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07" y="6148999"/>
                <a:ext cx="22904527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682148-D859-466E-98E1-C66F56F53BB3}"/>
                  </a:ext>
                </a:extLst>
              </p:cNvPr>
              <p:cNvSpPr/>
              <p:nvPr/>
            </p:nvSpPr>
            <p:spPr>
              <a:xfrm>
                <a:off x="836466" y="6993567"/>
                <a:ext cx="21644554" cy="90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869054">
                  <a:tabLst>
                    <a:tab pos="2043409" algn="l"/>
                  </a:tabLst>
                </a:pP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Vậy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Tập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hợp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các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i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</a:t>
                </a:r>
                <a:r>
                  <a:rPr lang="en-US" sz="48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là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tròn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(C)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tâm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𝐼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4;−3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bán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kính</a:t>
                </a:r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𝑅</m:t>
                    </m:r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26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682148-D859-466E-98E1-C66F56F53B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66" y="6993567"/>
                <a:ext cx="21644554" cy="900439"/>
              </a:xfrm>
              <a:prstGeom prst="rect">
                <a:avLst/>
              </a:prstGeom>
              <a:blipFill>
                <a:blip r:embed="rId11"/>
                <a:stretch>
                  <a:fillRect l="-1267" t="-7432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EF802B-0A0A-4F97-B8D2-E7F21F805D68}"/>
                  </a:ext>
                </a:extLst>
              </p:cNvPr>
              <p:cNvSpPr/>
              <p:nvPr/>
            </p:nvSpPr>
            <p:spPr>
              <a:xfrm>
                <a:off x="725619" y="8329684"/>
                <a:ext cx="21984807" cy="777427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Gọi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5;2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3;−8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lần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lượt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biểu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diễn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=5+2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48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=3−8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48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EF802B-0A0A-4F97-B8D2-E7F21F805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9" y="8329684"/>
                <a:ext cx="21984807" cy="777427"/>
              </a:xfrm>
              <a:prstGeom prst="rect">
                <a:avLst/>
              </a:prstGeom>
              <a:blipFill>
                <a:blip r:embed="rId12"/>
                <a:stretch>
                  <a:fillRect l="-1498" t="-21094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78E5A1-5035-4339-BDEE-043B6F9300A6}"/>
                  </a:ext>
                </a:extLst>
              </p:cNvPr>
              <p:cNvSpPr/>
              <p:nvPr/>
            </p:nvSpPr>
            <p:spPr>
              <a:xfrm>
                <a:off x="725619" y="9528622"/>
                <a:ext cx="22981483" cy="90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69054"/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Dễ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thấy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26</m:t>
                        </m:r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𝐴𝐵</m:t>
                    </m:r>
                  </m:oMath>
                </a14:m>
                <a:r>
                  <a:rPr lang="en-US" sz="48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kính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Do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𝑀𝐴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𝑀𝐵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=104</m:t>
                    </m:r>
                  </m:oMath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278E5A1-5035-4339-BDEE-043B6F930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19" y="9528622"/>
                <a:ext cx="22981483" cy="900439"/>
              </a:xfrm>
              <a:prstGeom prst="rect">
                <a:avLst/>
              </a:prstGeom>
              <a:blipFill>
                <a:blip r:embed="rId13"/>
                <a:stretch>
                  <a:fillRect l="-1194" t="-7432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A2383AB-1A8B-4A74-9928-808D8FDA1910}"/>
                  </a:ext>
                </a:extLst>
              </p:cNvPr>
              <p:cNvSpPr/>
              <p:nvPr/>
            </p:nvSpPr>
            <p:spPr>
              <a:xfrm>
                <a:off x="836466" y="10578126"/>
                <a:ext cx="25192479" cy="1541867"/>
              </a:xfrm>
              <a:prstGeom prst="rect">
                <a:avLst/>
              </a:prstGeom>
            </p:spPr>
            <p:txBody>
              <a:bodyPr wrap="squar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−5−2</m:t>
                          </m:r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𝑧</m:t>
                          </m:r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−3+8</m:t>
                          </m:r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𝐴𝑀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𝐵𝑀</m:t>
                      </m:r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4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  <m:sup>
                                  <m:r>
                                    <a:rPr lang="en-US" sz="4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𝐴𝑀</m:t>
                                  </m:r>
                                </m:e>
                                <m:sup>
                                  <m:r>
                                    <a:rPr lang="en-US" sz="4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𝐵𝑀</m:t>
                                  </m:r>
                                </m:e>
                                <m:sup>
                                  <m:r>
                                    <a:rPr lang="en-US" sz="48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=4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26</m:t>
                          </m:r>
                        </m:e>
                      </m:rad>
                      <m:r>
                        <a:rPr lang="en-US" sz="4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A2383AB-1A8B-4A74-9928-808D8FDA19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466" y="10578126"/>
                <a:ext cx="25192479" cy="15418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943801-8388-444C-BAFB-B0E21248E771}"/>
                  </a:ext>
                </a:extLst>
              </p:cNvPr>
              <p:cNvSpPr/>
              <p:nvPr/>
            </p:nvSpPr>
            <p:spPr>
              <a:xfrm>
                <a:off x="1067056" y="12279626"/>
                <a:ext cx="12426415" cy="900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69054"/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𝑀𝑎𝑥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𝑃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26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</a:t>
                </a:r>
                <a:r>
                  <a:rPr lang="en-US" sz="48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Khi</a:t>
                </a:r>
                <a:r>
                  <a:rPr lang="en-US" sz="48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𝐴𝑀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26</m:t>
                        </m:r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𝐵𝑀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78</m:t>
                        </m:r>
                      </m:e>
                    </m:rad>
                  </m:oMath>
                </a14:m>
                <a:endParaRPr lang="en-US" sz="48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943801-8388-444C-BAFB-B0E21248E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56" y="12279626"/>
                <a:ext cx="12426415" cy="900439"/>
              </a:xfrm>
              <a:prstGeom prst="rect">
                <a:avLst/>
              </a:prstGeom>
              <a:blipFill>
                <a:blip r:embed="rId15"/>
                <a:stretch>
                  <a:fillRect l="-2208" t="-7432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Go Forward or Next 6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4F2034-073B-435E-BB89-0F62F50E7FED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Go Back or Previous 6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42B16EB-B619-41AB-851E-6E186FC3FD52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ction Button: Go Home 68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64D703B9-ED3B-407B-9CF0-C4C8CCAD0347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9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8" grpId="0"/>
      <p:bldP spid="13" grpId="0"/>
      <p:bldP spid="14" grpId="0"/>
      <p:bldP spid="15" grpId="0"/>
      <p:bldP spid="49" grpId="0"/>
      <p:bldP spid="16" grpId="0"/>
      <p:bldP spid="54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F7F84B-C957-4C64-9CDB-606BD35D80DA}"/>
              </a:ext>
            </a:extLst>
          </p:cNvPr>
          <p:cNvGrpSpPr/>
          <p:nvPr/>
        </p:nvGrpSpPr>
        <p:grpSpPr>
          <a:xfrm>
            <a:off x="533400" y="6390221"/>
            <a:ext cx="23562015" cy="7328673"/>
            <a:chOff x="442726" y="6234927"/>
            <a:chExt cx="23562015" cy="7328673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447933" y="6545488"/>
              <a:ext cx="23556808" cy="701811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442726" y="6234927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4182616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5991083" y="4625436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3E2841-E584-4FAF-9ED1-00A513D882B4}"/>
              </a:ext>
            </a:extLst>
          </p:cNvPr>
          <p:cNvGrpSpPr/>
          <p:nvPr/>
        </p:nvGrpSpPr>
        <p:grpSpPr>
          <a:xfrm>
            <a:off x="160767" y="70559"/>
            <a:ext cx="24062466" cy="3800957"/>
            <a:chOff x="160767" y="70559"/>
            <a:chExt cx="24062466" cy="3800957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39027" y="400945"/>
              <a:ext cx="23719476" cy="34705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60767" y="70559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20DA3B-0A09-43DC-B359-FE86C23700D1}"/>
                  </a:ext>
                </a:extLst>
              </p:cNvPr>
              <p:cNvSpPr/>
              <p:nvPr/>
            </p:nvSpPr>
            <p:spPr>
              <a:xfrm>
                <a:off x="1344133" y="283232"/>
                <a:ext cx="22671859" cy="3069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9054">
                  <a:lnSpc>
                    <a:spcPct val="130000"/>
                  </a:lnSpc>
                </a:pP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Gọi </a:t>
                </a:r>
                <a:r>
                  <a:rPr lang="pt-BR" sz="6000" i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M, m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lần lượt là giá trị lớn nhất và giá trị nhỏ nhất của  </a:t>
                </a:r>
                <a:endParaRPr lang="en-US" sz="6000" b="0" i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defTabSz="869054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pt-BR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</m:oMath>
                </a14:m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pt-BR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 số phức khác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𝑧</m:t>
                        </m:r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≥3</m:t>
                    </m:r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Tính </a:t>
                </a:r>
                <a14:m>
                  <m:oMath xmlns:m="http://schemas.openxmlformats.org/officeDocument/2006/math"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5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𝑀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+2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𝑚</m:t>
                    </m:r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20DA3B-0A09-43DC-B359-FE86C2370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133" y="283232"/>
                <a:ext cx="22671859" cy="3069568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7AC384-8E51-485E-8B3F-A6CDB334A065}"/>
                  </a:ext>
                </a:extLst>
              </p:cNvPr>
              <p:cNvSpPr/>
              <p:nvPr/>
            </p:nvSpPr>
            <p:spPr>
              <a:xfrm>
                <a:off x="2974241" y="4690505"/>
                <a:ext cx="830939" cy="96209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en-US" sz="6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47AC384-8E51-485E-8B3F-A6CDB334A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241" y="4690505"/>
                <a:ext cx="830939" cy="9620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89543FC-6692-4D8E-878A-21BC1C306AA2}"/>
                  </a:ext>
                </a:extLst>
              </p:cNvPr>
              <p:cNvSpPr/>
              <p:nvPr/>
            </p:nvSpPr>
            <p:spPr>
              <a:xfrm>
                <a:off x="8895825" y="4553427"/>
                <a:ext cx="830939" cy="1074816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	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89543FC-6692-4D8E-878A-21BC1C306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825" y="4553427"/>
                <a:ext cx="830939" cy="1074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08EAC45-663F-4CD7-9C5C-88D834C109D4}"/>
                  </a:ext>
                </a:extLst>
              </p:cNvPr>
              <p:cNvSpPr/>
              <p:nvPr/>
            </p:nvSpPr>
            <p:spPr>
              <a:xfrm>
                <a:off x="14896170" y="4625436"/>
                <a:ext cx="661021" cy="96209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:r>
                  <a:rPr lang="en-US" sz="6000">
                    <a:solidFill>
                      <a:prstClr val="whit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08EAC45-663F-4CD7-9C5C-88D834C10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6170" y="4625436"/>
                <a:ext cx="661021" cy="962093"/>
              </a:xfrm>
              <a:prstGeom prst="rect">
                <a:avLst/>
              </a:prstGeom>
              <a:blipFill>
                <a:blip r:embed="rId6"/>
                <a:stretch>
                  <a:fillRect l="-64815" t="-21519" r="-38889" b="-44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9839F8F-0AE1-45B5-BE8E-369E7F6A60DD}"/>
                  </a:ext>
                </a:extLst>
              </p:cNvPr>
              <p:cNvSpPr/>
              <p:nvPr/>
            </p:nvSpPr>
            <p:spPr>
              <a:xfrm>
                <a:off x="20586440" y="4718181"/>
                <a:ext cx="830939" cy="962093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US" sz="6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9839F8F-0AE1-45B5-BE8E-369E7F6A6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440" y="4718181"/>
                <a:ext cx="830939" cy="962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808D2F6-CE03-4D47-B145-69B4A1E73BDC}"/>
                  </a:ext>
                </a:extLst>
              </p:cNvPr>
              <p:cNvSpPr/>
              <p:nvPr/>
            </p:nvSpPr>
            <p:spPr>
              <a:xfrm>
                <a:off x="1748578" y="7334593"/>
                <a:ext cx="20886844" cy="1559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9054"/>
                <a:r>
                  <a:rPr lang="pt-BR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r>
                      <a:rPr lang="en-US" sz="6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pt-BR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</a:t>
                </a:r>
                <a:r>
                  <a:rPr lang="en-US" sz="6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pt-BR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en-US" sz="6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808D2F6-CE03-4D47-B145-69B4A1E73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578" y="7334593"/>
                <a:ext cx="20886844" cy="1559796"/>
              </a:xfrm>
              <a:prstGeom prst="rect">
                <a:avLst/>
              </a:prstGeom>
              <a:blipFill>
                <a:blip r:embed="rId8"/>
                <a:stretch>
                  <a:fillRect l="-1343" b="-82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AEBDC32-773D-4473-964F-5D17A5DAE94F}"/>
                  </a:ext>
                </a:extLst>
              </p:cNvPr>
              <p:cNvSpPr txBox="1"/>
              <p:nvPr/>
            </p:nvSpPr>
            <p:spPr>
              <a:xfrm>
                <a:off x="1948753" y="9035794"/>
                <a:ext cx="13032167" cy="1413883"/>
              </a:xfrm>
              <a:prstGeom prst="rect">
                <a:avLst/>
              </a:prstGeom>
              <a:noFill/>
            </p:spPr>
            <p:txBody>
              <a:bodyPr wrap="square" lIns="38389" tIns="19194" rIns="38389" bIns="19194" rtlCol="0">
                <a:spAutoFit/>
              </a:bodyPr>
              <a:lstStyle/>
              <a:p>
                <a:pPr defTabSz="869054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Suy ra: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𝑃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𝑧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AEBDC32-773D-4473-964F-5D17A5DAE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53" y="9035794"/>
                <a:ext cx="13032167" cy="1413883"/>
              </a:xfrm>
              <a:prstGeom prst="rect">
                <a:avLst/>
              </a:prstGeom>
              <a:blipFill>
                <a:blip r:embed="rId9"/>
                <a:stretch>
                  <a:fillRect l="-3274" b="-14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0925DF1-2646-4A70-B988-7441227049A2}"/>
                  </a:ext>
                </a:extLst>
              </p:cNvPr>
              <p:cNvSpPr txBox="1"/>
              <p:nvPr/>
            </p:nvSpPr>
            <p:spPr>
              <a:xfrm>
                <a:off x="1948753" y="10624922"/>
                <a:ext cx="23227144" cy="1413883"/>
              </a:xfrm>
              <a:prstGeom prst="rect">
                <a:avLst/>
              </a:prstGeom>
              <a:noFill/>
            </p:spPr>
            <p:txBody>
              <a:bodyPr wrap="square" lIns="38389" tIns="19194" rIns="38389" bIns="19194" rtlCol="0">
                <a:spAutoFit/>
              </a:bodyPr>
              <a:lstStyle/>
              <a:p>
                <a:pPr defTabSz="869054"/>
                <a:r>
                  <a:rPr lang="en-US" sz="6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Do: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𝑧</m:t>
                        </m:r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≥3⇒0≤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𝑃</m:t>
                    </m:r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f>
                      <m:fPr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3</m:t>
                        </m:r>
                      </m:num>
                      <m:den>
                        <m:r>
                          <a:rPr lang="en-US" sz="6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6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6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fPr>
                          <m:num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6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≤1</m:t>
                    </m:r>
                  </m:oMath>
                </a14:m>
                <a:endParaRPr lang="en-US" sz="600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0925DF1-2646-4A70-B988-744122704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753" y="10624922"/>
                <a:ext cx="23227144" cy="1413883"/>
              </a:xfrm>
              <a:prstGeom prst="rect">
                <a:avLst/>
              </a:prstGeom>
              <a:blipFill>
                <a:blip r:embed="rId10"/>
                <a:stretch>
                  <a:fillRect l="-1837" b="-14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5FB488-BD93-4BD5-A9D3-5E3D57782330}"/>
                  </a:ext>
                </a:extLst>
              </p:cNvPr>
              <p:cNvSpPr/>
              <p:nvPr/>
            </p:nvSpPr>
            <p:spPr>
              <a:xfrm>
                <a:off x="17297400" y="10824031"/>
                <a:ext cx="576670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⇒5</m:t>
                    </m:r>
                    <m:r>
                      <a:rPr lang="en-US" sz="6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𝑀</m:t>
                    </m:r>
                    <m:r>
                      <a:rPr lang="en-US" sz="6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+2</m:t>
                    </m:r>
                    <m:r>
                      <a:rPr lang="en-US" sz="6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𝑚</m:t>
                    </m:r>
                    <m:r>
                      <a:rPr lang="en-US" sz="6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=5</m:t>
                    </m:r>
                  </m:oMath>
                </a14:m>
                <a:r>
                  <a:rPr lang="en-US" sz="60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600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15FB488-BD93-4BD5-A9D3-5E3D57782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400" y="10824031"/>
                <a:ext cx="5766707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471B71A-4CDF-4FDF-858E-C8A6E7F29177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ction Button: Go Back or Previous 7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DB8B842-4AA1-42DB-97B1-66992435C0BF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ction Button: Go Home 72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1478FF5A-D94B-43ED-BDCB-B300FC56B52D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9" grpId="0"/>
      <p:bldP spid="70" grpId="0"/>
      <p:bldP spid="71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714511-2DC7-4D67-83DF-04CBBFEBC586}"/>
              </a:ext>
            </a:extLst>
          </p:cNvPr>
          <p:cNvGrpSpPr/>
          <p:nvPr/>
        </p:nvGrpSpPr>
        <p:grpSpPr>
          <a:xfrm>
            <a:off x="596488" y="5233863"/>
            <a:ext cx="23562015" cy="7872537"/>
            <a:chOff x="520940" y="3709863"/>
            <a:chExt cx="23562015" cy="7872537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26147" y="4020423"/>
              <a:ext cx="23556808" cy="75619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20940" y="3709863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218102" y="4114800"/>
            <a:ext cx="23736972" cy="1015663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945525" y="4337632"/>
            <a:ext cx="1092233" cy="5493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EFA3D3-242A-4934-9BD7-05784B5EBA7D}"/>
              </a:ext>
            </a:extLst>
          </p:cNvPr>
          <p:cNvGrpSpPr/>
          <p:nvPr/>
        </p:nvGrpSpPr>
        <p:grpSpPr>
          <a:xfrm>
            <a:off x="160767" y="70559"/>
            <a:ext cx="24680433" cy="3739441"/>
            <a:chOff x="160767" y="70559"/>
            <a:chExt cx="24680433" cy="3739441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39027" y="400945"/>
              <a:ext cx="23719476" cy="3409055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60767" y="70559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DAE1E33-016D-4B47-9F8F-1473283A90D1}"/>
                    </a:ext>
                  </a:extLst>
                </p:cNvPr>
                <p:cNvSpPr/>
                <p:nvPr/>
              </p:nvSpPr>
              <p:spPr>
                <a:xfrm>
                  <a:off x="4020434" y="352697"/>
                  <a:ext cx="20820766" cy="3457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869054"/>
                  <a:r>
                    <a:rPr lang="pt-BR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Cho số phức </a:t>
                  </a:r>
                  <a14:m>
                    <m:oMath xmlns:m="http://schemas.openxmlformats.org/officeDocument/2006/math">
                      <m:r>
                        <a:rPr lang="pt-BR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pt-BR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𝑦𝑖</m:t>
                      </m:r>
                    </m:oMath>
                  </a14:m>
                  <a:r>
                    <a:rPr lang="pt-BR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với</a:t>
                  </a:r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i="1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x, y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là</a:t>
                  </a:r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các</a:t>
                  </a:r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số</a:t>
                  </a:r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thực</a:t>
                  </a:r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không</a:t>
                  </a:r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âm</a:t>
                  </a:r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thỏa</a:t>
                  </a:r>
                  <a:r>
                    <a:rPr lang="pt-BR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5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+4+7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−2+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d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pt-BR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</a:p>
                <a:p>
                  <a:pPr defTabSz="869054"/>
                  <a:r>
                    <a:rPr lang="pt-BR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và </a:t>
                  </a:r>
                  <a:r>
                    <a:rPr lang="pt-BR" sz="5000" i="1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M, m </a:t>
                  </a:r>
                  <a:r>
                    <a:rPr lang="pt-BR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lần lượt là GTLN, GTNN của biểu thức </a:t>
                  </a:r>
                </a:p>
                <a:p>
                  <a:pPr defTabSz="869054"/>
                  <a14:m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5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5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5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50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5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5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5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5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5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5000" b="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5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en-US" sz="5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5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acc>
                                <m:accPr>
                                  <m:chr m:val="̅"/>
                                  <m:ctrlPr>
                                    <a:rPr lang="en-US" sz="5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5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5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pt-BR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Tính </a:t>
                  </a:r>
                  <a:r>
                    <a:rPr lang="pt-BR" sz="5000" i="1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M.m</a:t>
                  </a:r>
                  <a:endParaRPr lang="en-US" sz="50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9DAE1E33-016D-4B47-9F8F-1473283A90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434" y="352697"/>
                  <a:ext cx="20820766" cy="3457303"/>
                </a:xfrm>
                <a:prstGeom prst="rect">
                  <a:avLst/>
                </a:prstGeom>
                <a:blipFill>
                  <a:blip r:embed="rId3"/>
                  <a:stretch>
                    <a:fillRect l="-9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17EA233-1A86-4BB5-8352-5658C88CEF57}"/>
                  </a:ext>
                </a:extLst>
              </p:cNvPr>
              <p:cNvSpPr/>
              <p:nvPr/>
            </p:nvSpPr>
            <p:spPr>
              <a:xfrm>
                <a:off x="2747890" y="4208204"/>
                <a:ext cx="1372754" cy="808204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5/</m:t>
                      </m:r>
                      <m:r>
                        <m:rPr>
                          <m:nor/>
                        </m:rPr>
                        <a:rPr lang="en-US" sz="5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pt-BR" sz="5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17EA233-1A86-4BB5-8352-5658C88CE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890" y="4208204"/>
                <a:ext cx="1372754" cy="808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E9D641F-2698-4370-A669-1687F3169230}"/>
                  </a:ext>
                </a:extLst>
              </p:cNvPr>
              <p:cNvSpPr/>
              <p:nvPr/>
            </p:nvSpPr>
            <p:spPr>
              <a:xfrm>
                <a:off x="8649211" y="4179593"/>
                <a:ext cx="1372754" cy="808204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3/4</m:t>
                      </m:r>
                      <m:r>
                        <m:rPr>
                          <m:nor/>
                        </m:rPr>
                        <a:rPr lang="pt-BR" sz="5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E9D641F-2698-4370-A669-1687F3169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11" y="4179593"/>
                <a:ext cx="1372754" cy="808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667E638-150F-4573-99D9-E4478F7D71A6}"/>
                  </a:ext>
                </a:extLst>
              </p:cNvPr>
              <p:cNvSpPr/>
              <p:nvPr/>
            </p:nvSpPr>
            <p:spPr>
              <a:xfrm>
                <a:off x="14280210" y="4161390"/>
                <a:ext cx="1852053" cy="808204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−5/6</m:t>
                      </m:r>
                      <m:r>
                        <m:rPr>
                          <m:nor/>
                        </m:rPr>
                        <a:rPr lang="pt-BR" sz="5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667E638-150F-4573-99D9-E4478F7D7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210" y="4161390"/>
                <a:ext cx="1852053" cy="808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58D1977-5850-47AD-BBE2-1AC6895BCF03}"/>
                  </a:ext>
                </a:extLst>
              </p:cNvPr>
              <p:cNvSpPr/>
              <p:nvPr/>
            </p:nvSpPr>
            <p:spPr>
              <a:xfrm>
                <a:off x="20130197" y="4161390"/>
                <a:ext cx="1852053" cy="808204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−3/4</m:t>
                      </m:r>
                      <m:r>
                        <m:rPr>
                          <m:nor/>
                        </m:rPr>
                        <a:rPr lang="pt-BR" sz="500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58D1977-5850-47AD-BBE2-1AC6895BCF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197" y="4161390"/>
                <a:ext cx="1852053" cy="808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62A02E3-F082-41FE-BE37-60FC65196260}"/>
                  </a:ext>
                </a:extLst>
              </p:cNvPr>
              <p:cNvSpPr/>
              <p:nvPr/>
            </p:nvSpPr>
            <p:spPr>
              <a:xfrm>
                <a:off x="704191" y="6365633"/>
                <a:ext cx="21938475" cy="1330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9054"/>
                <a:r>
                  <a:rPr lang="en-US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pt-BR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𝑦𝑖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từ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+2−2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+1−3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e>
                    </m:d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=1⇒</m:t>
                    </m:r>
                    <m:d>
                      <m:dPr>
                        <m:begChr m:val="|"/>
                        <m:endChr m:val="|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+2−2</m:t>
                        </m:r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+1−3</m:t>
                        </m:r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5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1  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62A02E3-F082-41FE-BE37-60FC65196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91" y="6365633"/>
                <a:ext cx="21938475" cy="1330567"/>
              </a:xfrm>
              <a:prstGeom prst="rect">
                <a:avLst/>
              </a:prstGeom>
              <a:blipFill>
                <a:blip r:embed="rId8"/>
                <a:stretch>
                  <a:fillRect l="-917" b="-59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1D084D-4684-4530-9E2C-EA48E8286099}"/>
                  </a:ext>
                </a:extLst>
              </p:cNvPr>
              <p:cNvSpPr/>
              <p:nvPr/>
            </p:nvSpPr>
            <p:spPr>
              <a:xfrm>
                <a:off x="939768" y="8063641"/>
                <a:ext cx="23211891" cy="1308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defTabSz="869054"/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acc>
                              <m:accPr>
                                <m:chr m:val="̅"/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=3</m:t>
                    </m:r>
                    <m:sSup>
                      <m:sSup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𝑥𝑦𝑖</m:t>
                            </m:r>
                          </m:e>
                        </m:d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−4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d>
                      <m:d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</m:d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=48</m:t>
                    </m:r>
                    <m:sSup>
                      <m:sSup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−4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B1D084D-4684-4530-9E2C-EA48E82860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68" y="8063641"/>
                <a:ext cx="23211891" cy="13089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8C7DC6A-9063-44E5-9947-510B3323005D}"/>
                  </a:ext>
                </a:extLst>
              </p:cNvPr>
              <p:cNvSpPr/>
              <p:nvPr/>
            </p:nvSpPr>
            <p:spPr>
              <a:xfrm>
                <a:off x="943047" y="9731765"/>
                <a:ext cx="21039203" cy="1381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defTabSz="869054"/>
                <a:r>
                  <a:rPr lang="en-US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𝑥𝑦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, Ta được </a:t>
                </a:r>
                <a14:m>
                  <m:oMath xmlns:m="http://schemas.openxmlformats.org/officeDocument/2006/math">
                    <m:r>
                      <a:rPr lang="en-US" sz="5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P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=48</m:t>
                    </m:r>
                    <m:sSup>
                      <m:sSup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−4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0;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8C7DC6A-9063-44E5-9947-510B33230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047" y="9731765"/>
                <a:ext cx="21039203" cy="1381030"/>
              </a:xfrm>
              <a:prstGeom prst="rect">
                <a:avLst/>
              </a:prstGeom>
              <a:blipFill>
                <a:blip r:embed="rId10"/>
                <a:stretch>
                  <a:fillRect l="-1478" b="-101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03A6756-BF97-41D9-A89B-20D9AEE057A0}"/>
                  </a:ext>
                </a:extLst>
              </p:cNvPr>
              <p:cNvSpPr/>
              <p:nvPr/>
            </p:nvSpPr>
            <p:spPr>
              <a:xfrm>
                <a:off x="1022367" y="11549468"/>
                <a:ext cx="17439691" cy="118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defTabSz="869054"/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⇒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=10,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𝑚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503A6756-BF97-41D9-A89B-20D9AEE05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7" y="11549468"/>
                <a:ext cx="17439691" cy="1181360"/>
              </a:xfrm>
              <a:prstGeom prst="rect">
                <a:avLst/>
              </a:prstGeom>
              <a:blipFill>
                <a:blip r:embed="rId11"/>
                <a:stretch>
                  <a:fillRect t="-518" b="-134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ction Button: Go Forward or Next 4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7D1A49E-CDD6-4169-BC20-CD0482CD174F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Go Back or Previous 4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9AFA02D-172B-4AB8-B8A7-656CE1172D74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Go Home 4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155EDB0-17BC-487A-BE13-83AD13B04969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2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72" grpId="0"/>
      <p:bldP spid="73" grpId="0"/>
      <p:bldP spid="79" grpId="0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FE612EEA-410D-4498-BD41-7A9E24C64D17}"/>
              </a:ext>
            </a:extLst>
          </p:cNvPr>
          <p:cNvSpPr/>
          <p:nvPr/>
        </p:nvSpPr>
        <p:spPr>
          <a:xfrm>
            <a:off x="228600" y="1828800"/>
            <a:ext cx="23612866" cy="11734800"/>
          </a:xfrm>
          <a:prstGeom prst="snip2DiagRect">
            <a:avLst/>
          </a:prstGeom>
          <a:solidFill>
            <a:schemeClr val="accent5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7500" h="317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FCB4905-34EF-44E0-937C-17A98DF52D2B}"/>
                  </a:ext>
                </a:extLst>
              </p:cNvPr>
              <p:cNvSpPr/>
              <p:nvPr/>
            </p:nvSpPr>
            <p:spPr>
              <a:xfrm>
                <a:off x="5039558" y="11359587"/>
                <a:ext cx="18821401" cy="1994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54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 2"/>
                  </a:rPr>
                  <a:t></a:t>
                </a:r>
                <a:r>
                  <a:rPr lang="nl-NL" sz="54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 </a:t>
                </a:r>
                <a:r>
                  <a:rPr lang="en-US" sz="5400" b="1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Casio</a:t>
                </a:r>
                <a:r>
                  <a:rPr lang="en-US" sz="5400" b="1" dirty="0">
                    <a:solidFill>
                      <a:srgbClr val="92D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Ấn </a:t>
                </a:r>
                <a:r>
                  <a:rPr lang="en-US" sz="5400" dirty="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MODE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540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2</a:t>
                </a: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CMPLX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để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vào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chế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độ</a:t>
                </a: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tính toán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với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FCB4905-34EF-44E0-937C-17A98DF52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58" y="11359587"/>
                <a:ext cx="18821401" cy="1994905"/>
              </a:xfrm>
              <a:prstGeom prst="rect">
                <a:avLst/>
              </a:prstGeom>
              <a:blipFill>
                <a:blip r:embed="rId3"/>
                <a:stretch>
                  <a:fillRect l="-1749" t="-4573" b="-17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2CAF557-DBB5-4698-AB45-30DC4AE0F88D}"/>
              </a:ext>
            </a:extLst>
          </p:cNvPr>
          <p:cNvSpPr/>
          <p:nvPr/>
        </p:nvSpPr>
        <p:spPr>
          <a:xfrm>
            <a:off x="2362200" y="2743200"/>
            <a:ext cx="19291937" cy="1994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5400" b="1" u="sng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Dạng </a:t>
            </a:r>
            <a:r>
              <a:rPr lang="en-US" sz="5400" u="sng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sym typeface="Wingdings 2"/>
              </a:rPr>
              <a:t></a:t>
            </a:r>
            <a:r>
              <a:rPr lang="en-US" sz="54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: Giải phương trình bậc nhất, tìm số phức thỏa mãn </a:t>
            </a:r>
          </a:p>
          <a:p>
            <a:pPr>
              <a:lnSpc>
                <a:spcPct val="120000"/>
              </a:lnSpc>
            </a:pPr>
            <a:r>
              <a:rPr lang="en-US" sz="54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       điều kiện cho trước.</a:t>
            </a:r>
            <a:r>
              <a:rPr lang="nl-NL" sz="54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endParaRPr lang="nl-NL" sz="5400" b="1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021715-439D-4303-8658-03A10ABE139F}"/>
              </a:ext>
            </a:extLst>
          </p:cNvPr>
          <p:cNvSpPr/>
          <p:nvPr/>
        </p:nvSpPr>
        <p:spPr>
          <a:xfrm>
            <a:off x="4876800" y="4623497"/>
            <a:ext cx="6631624" cy="100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54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  <a:sym typeface="Wingdings 2"/>
              </a:rPr>
              <a:t></a:t>
            </a:r>
            <a:r>
              <a:rPr lang="nl-NL" sz="54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  <a:r>
              <a:rPr lang="en-US" sz="5400" b="1">
                <a:solidFill>
                  <a:srgbClr val="92D05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Phương pháp giải: </a:t>
            </a:r>
            <a:endParaRPr lang="en-US" sz="5400" b="1" dirty="0">
              <a:solidFill>
                <a:srgbClr val="92D05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B048B6-7EFB-45AB-9E2C-29E03FE35D88}"/>
                  </a:ext>
                </a:extLst>
              </p:cNvPr>
              <p:cNvSpPr/>
              <p:nvPr/>
            </p:nvSpPr>
            <p:spPr>
              <a:xfrm>
                <a:off x="5782066" y="5763397"/>
                <a:ext cx="18059400" cy="2465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40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" panose="05000000000000000000" pitchFamily="2" charset="2"/>
                  </a:rPr>
                  <a:t></a:t>
                </a:r>
                <a:r>
                  <a:rPr lang="en-US" sz="54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Phương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trình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𝑎𝑧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nghiệm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r>
                  <a:rPr lang="en-US" sz="5400" b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endParaRPr lang="en-US" sz="54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B048B6-7EFB-45AB-9E2C-29E03FE35D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066" y="5763397"/>
                <a:ext cx="18059400" cy="2465996"/>
              </a:xfrm>
              <a:prstGeom prst="rect">
                <a:avLst/>
              </a:prstGeom>
              <a:blipFill>
                <a:blip r:embed="rId4"/>
                <a:stretch>
                  <a:fillRect l="-1823" t="-3704"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E242C5C-7559-448F-89DD-641BE2178905}"/>
                  </a:ext>
                </a:extLst>
              </p:cNvPr>
              <p:cNvSpPr/>
              <p:nvPr/>
            </p:nvSpPr>
            <p:spPr>
              <a:xfrm>
                <a:off x="5782066" y="8212844"/>
                <a:ext cx="18059400" cy="2992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400">
                    <a:solidFill>
                      <a:srgbClr val="FFC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" panose="05000000000000000000" pitchFamily="2" charset="2"/>
                  </a:rPr>
                  <a:t></a:t>
                </a:r>
                <a:r>
                  <a:rPr lang="en-US" sz="540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Nếu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điều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kiện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ban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đầu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liên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quan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đến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...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thì 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gọi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với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  Sau </a:t>
                </a:r>
                <a:r>
                  <a:rPr lang="en-US" sz="540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đó</a:t>
                </a: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tính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54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ba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...</m:t>
                    </m:r>
                  </m:oMath>
                </a14:m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rồi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thay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vào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điều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kiện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,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tìm</a:t>
                </a:r>
                <a:r>
                  <a:rPr lang="en-US" sz="5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5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E242C5C-7559-448F-89DD-641BE2178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066" y="8212844"/>
                <a:ext cx="18059400" cy="2992101"/>
              </a:xfrm>
              <a:prstGeom prst="rect">
                <a:avLst/>
              </a:prstGeom>
              <a:blipFill>
                <a:blip r:embed="rId5"/>
                <a:stretch>
                  <a:fillRect l="-1823" t="-3055" b="-1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661B97-4872-42FD-BA57-21CE3F041D8E}"/>
              </a:ext>
            </a:extLst>
          </p:cNvPr>
          <p:cNvSpPr/>
          <p:nvPr/>
        </p:nvSpPr>
        <p:spPr>
          <a:xfrm>
            <a:off x="6477000" y="152400"/>
            <a:ext cx="13030200" cy="15240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623F43-197B-4040-891A-68DE87526285}"/>
              </a:ext>
            </a:extLst>
          </p:cNvPr>
          <p:cNvSpPr/>
          <p:nvPr/>
        </p:nvSpPr>
        <p:spPr>
          <a:xfrm>
            <a:off x="1066800" y="1959935"/>
            <a:ext cx="9982200" cy="95101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morning" dir="t"/>
          </a:scene3d>
          <a:sp3d>
            <a:bevelT w="635000" h="317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ahoma" pitchFamily="34" charset="0"/>
              </a:rPr>
              <a:t>II.  CÁC DẠNG TOÁN CƠ BẢN</a:t>
            </a:r>
          </a:p>
        </p:txBody>
      </p:sp>
    </p:spTree>
    <p:extLst>
      <p:ext uri="{BB962C8B-B14F-4D97-AF65-F5344CB8AC3E}">
        <p14:creationId xmlns:p14="http://schemas.microsoft.com/office/powerpoint/2010/main" val="40693939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714511-2DC7-4D67-83DF-04CBBFEBC586}"/>
              </a:ext>
            </a:extLst>
          </p:cNvPr>
          <p:cNvGrpSpPr/>
          <p:nvPr/>
        </p:nvGrpSpPr>
        <p:grpSpPr>
          <a:xfrm>
            <a:off x="596488" y="4374377"/>
            <a:ext cx="23562015" cy="7872537"/>
            <a:chOff x="520940" y="3709863"/>
            <a:chExt cx="23562015" cy="7872537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26147" y="4020423"/>
              <a:ext cx="23556808" cy="75619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20940" y="3709863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218102" y="3255314"/>
            <a:ext cx="23736972" cy="1015663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4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686002" y="3478146"/>
            <a:ext cx="1092233" cy="549347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34F31A-4F3A-44F1-A792-A58E2B175D58}"/>
              </a:ext>
            </a:extLst>
          </p:cNvPr>
          <p:cNvGrpSpPr/>
          <p:nvPr/>
        </p:nvGrpSpPr>
        <p:grpSpPr>
          <a:xfrm>
            <a:off x="160767" y="70559"/>
            <a:ext cx="24110752" cy="2939819"/>
            <a:chOff x="160767" y="70559"/>
            <a:chExt cx="24110752" cy="2939819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39027" y="400946"/>
              <a:ext cx="23719476" cy="260943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lnSpc>
                  <a:spcPct val="150000"/>
                </a:lnSpc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60767" y="70559"/>
              <a:ext cx="24062466" cy="1703149"/>
              <a:chOff x="147870" y="609600"/>
              <a:chExt cx="24062466" cy="17031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>
                  <a:lnSpc>
                    <a:spcPct val="150000"/>
                  </a:lnSpc>
                </a:pPr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lnSpc>
                    <a:spcPct val="150000"/>
                  </a:lnSpc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lnSpc>
                    <a:spcPct val="150000"/>
                  </a:lnSpc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609600"/>
                <a:ext cx="3421434" cy="1289071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BC2CAC4-3489-48D8-938D-0AC87E4480DE}"/>
                    </a:ext>
                  </a:extLst>
                </p:cNvPr>
                <p:cNvSpPr/>
                <p:nvPr/>
              </p:nvSpPr>
              <p:spPr>
                <a:xfrm>
                  <a:off x="1383918" y="426913"/>
                  <a:ext cx="22887601" cy="24258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defTabSz="869054">
                    <a:lnSpc>
                      <a:spcPct val="120000"/>
                    </a:lnSpc>
                  </a:pPr>
                  <a:r>
                    <a:rPr lang="nl-NL" sz="500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                   Cho </a:t>
                  </a:r>
                  <a:r>
                    <a:rPr lang="nl-NL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các số phức </a:t>
                  </a:r>
                  <a14:m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nl-NL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 Thỏa mãn  </a:t>
                  </a:r>
                  <a14:m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l-NL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nl-NL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a14:m>
                  <a:r>
                    <a:rPr lang="nl-NL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l-NL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nl-NL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với a là số thực dương. Tính giá trị của biểu thức </a:t>
                  </a:r>
                  <a14:m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50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𝑧𝑣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𝑣𝑤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𝑤𝑧</m:t>
                              </m:r>
                            </m:num>
                            <m:den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dirty="0" err="1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theo</a:t>
                  </a:r>
                  <a:r>
                    <a:rPr lang="en-US" sz="5000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5000" i="1" dirty="0">
                      <a:solidFill>
                        <a:prstClr val="black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a?</a:t>
                  </a: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CBC2CAC4-3489-48D8-938D-0AC87E4480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3918" y="426913"/>
                  <a:ext cx="22887601" cy="2425802"/>
                </a:xfrm>
                <a:prstGeom prst="rect">
                  <a:avLst/>
                </a:prstGeom>
                <a:blipFill>
                  <a:blip r:embed="rId3"/>
                  <a:stretch>
                    <a:fillRect l="-879" t="-1256" b="-301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A1E7CF1-C000-414E-B519-7ABA897823BD}"/>
                  </a:ext>
                </a:extLst>
              </p:cNvPr>
              <p:cNvSpPr/>
              <p:nvPr/>
            </p:nvSpPr>
            <p:spPr>
              <a:xfrm>
                <a:off x="2097420" y="3348718"/>
                <a:ext cx="2268064" cy="808204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NL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5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A1E7CF1-C000-414E-B519-7ABA89782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20" y="3348718"/>
                <a:ext cx="2268064" cy="8082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AA7CA6C-3583-4C13-9E08-76188D46B713}"/>
                  </a:ext>
                </a:extLst>
              </p:cNvPr>
              <p:cNvSpPr/>
              <p:nvPr/>
            </p:nvSpPr>
            <p:spPr>
              <a:xfrm>
                <a:off x="8263526" y="3313135"/>
                <a:ext cx="2324810" cy="808204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NL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AA7CA6C-3583-4C13-9E08-76188D46B7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526" y="3313135"/>
                <a:ext cx="2324810" cy="8082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F66D861-D0BF-453F-BB54-531FE6100461}"/>
                  </a:ext>
                </a:extLst>
              </p:cNvPr>
              <p:cNvSpPr/>
              <p:nvPr/>
            </p:nvSpPr>
            <p:spPr>
              <a:xfrm>
                <a:off x="14055933" y="3266675"/>
                <a:ext cx="2268064" cy="808204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NL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l-NL" sz="50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5000" b="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F66D861-D0BF-453F-BB54-531FE6100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933" y="3266675"/>
                <a:ext cx="2268064" cy="8082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C33DA06-5E3B-40F2-9F68-BD7841842130}"/>
                  </a:ext>
                </a:extLst>
              </p:cNvPr>
              <p:cNvSpPr/>
              <p:nvPr/>
            </p:nvSpPr>
            <p:spPr>
              <a:xfrm>
                <a:off x="20101815" y="3313135"/>
                <a:ext cx="1970547" cy="808204"/>
              </a:xfrm>
              <a:prstGeom prst="rect">
                <a:avLst/>
              </a:prstGeom>
            </p:spPr>
            <p:txBody>
              <a:bodyPr wrap="none" lIns="38389" tIns="19194" rIns="38389" bIns="19194">
                <a:spAutoFit/>
              </a:bodyPr>
              <a:lstStyle/>
              <a:p>
                <a:pPr defTabSz="8690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nl-NL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5000" b="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5000" dirty="0">
                  <a:solidFill>
                    <a:prstClr val="white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C33DA06-5E3B-40F2-9F68-BD7841842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1815" y="3313135"/>
                <a:ext cx="1970547" cy="8082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18E4F51-0BF4-49DE-9BAA-16F4B7380EFB}"/>
                  </a:ext>
                </a:extLst>
              </p:cNvPr>
              <p:cNvSpPr/>
              <p:nvPr/>
            </p:nvSpPr>
            <p:spPr>
              <a:xfrm>
                <a:off x="5517831" y="4632232"/>
                <a:ext cx="18339157" cy="1438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defTabSz="869054"/>
                <a:r>
                  <a:rPr lang="nl-NL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5000" b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̅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và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den>
                            </m:f>
                          </m:e>
                        </m:d>
                      </m:e>
                    </m:acc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18E4F51-0BF4-49DE-9BAA-16F4B7380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831" y="4632232"/>
                <a:ext cx="18339157" cy="1438545"/>
              </a:xfrm>
              <a:prstGeom prst="rect">
                <a:avLst/>
              </a:prstGeom>
              <a:blipFill>
                <a:blip r:embed="rId8"/>
                <a:stretch>
                  <a:fillRect l="-1097" b="-59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AF3493D-3EDC-4FF0-84A0-B69C7C40ADDD}"/>
                  </a:ext>
                </a:extLst>
              </p:cNvPr>
              <p:cNvSpPr/>
              <p:nvPr/>
            </p:nvSpPr>
            <p:spPr>
              <a:xfrm>
                <a:off x="5635865" y="6194338"/>
                <a:ext cx="19216700" cy="1378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defTabSz="869054"/>
                <a:r>
                  <a:rPr lang="nl-NL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Thế thì: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nl-NL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𝑧𝑣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𝑣𝑤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𝑤𝑧</m:t>
                                </m:r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𝑧𝑣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𝑣𝑤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𝑤𝑧</m:t>
                            </m:r>
                          </m:num>
                          <m:den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nl-NL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nl-NL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nl-NL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̅"/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nl-NL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endParaRPr lang="en-US" sz="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AF3493D-3EDC-4FF0-84A0-B69C7C40A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65" y="6194338"/>
                <a:ext cx="19216700" cy="1378209"/>
              </a:xfrm>
              <a:prstGeom prst="rect">
                <a:avLst/>
              </a:prstGeom>
              <a:blipFill>
                <a:blip r:embed="rId9"/>
                <a:stretch>
                  <a:fillRect l="-1618" b="-9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9E20739-452E-4907-8193-25AA562C22D8}"/>
                  </a:ext>
                </a:extLst>
              </p:cNvPr>
              <p:cNvSpPr/>
              <p:nvPr/>
            </p:nvSpPr>
            <p:spPr>
              <a:xfrm>
                <a:off x="5738446" y="7848903"/>
                <a:ext cx="18580480" cy="1277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defTabSz="869054"/>
                <a:r>
                  <a:rPr lang="nl-NL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Mặt kác: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nl-NL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acc>
                      <m:accPr>
                        <m:chr m:val="̅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acc>
                      <m:accPr>
                        <m:chr m:val="̅"/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sz="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9E20739-452E-4907-8193-25AA562C2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446" y="7848903"/>
                <a:ext cx="18580480" cy="1277476"/>
              </a:xfrm>
              <a:prstGeom prst="rect">
                <a:avLst/>
              </a:prstGeom>
              <a:blipFill>
                <a:blip r:embed="rId10"/>
                <a:stretch>
                  <a:fillRect l="-1640" b="-124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A43D2CD-92C7-4A84-A072-81BB951C3A4F}"/>
                  </a:ext>
                </a:extLst>
              </p:cNvPr>
              <p:cNvSpPr/>
              <p:nvPr/>
            </p:nvSpPr>
            <p:spPr>
              <a:xfrm>
                <a:off x="5635865" y="9563328"/>
                <a:ext cx="21388187" cy="2067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6782" tIns="38391" rIns="76782" bIns="38391">
                <a:spAutoFit/>
              </a:bodyPr>
              <a:lstStyle/>
              <a:p>
                <a:pPr defTabSz="869054"/>
                <a:r>
                  <a:rPr lang="nl-NL" sz="500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𝑧𝑣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𝑣𝑤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𝑤𝑧</m:t>
                            </m:r>
                          </m:num>
                          <m:den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nl-NL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NL" sz="5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  <m:r>
                              <a:rPr lang="en-US" sz="5000" b="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5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5000" b="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5000" b="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</m:den>
                        </m:f>
                      </m:e>
                    </m:d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0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50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A43D2CD-92C7-4A84-A072-81BB951C3A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865" y="9563328"/>
                <a:ext cx="21388187" cy="2067564"/>
              </a:xfrm>
              <a:prstGeom prst="rect">
                <a:avLst/>
              </a:prstGeom>
              <a:blipFill>
                <a:blip r:embed="rId11"/>
                <a:stretch>
                  <a:fillRect l="-7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ction Button: Go Forward or Next 6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68AC320-1864-4A9C-9703-82EF4C8ECC21}"/>
              </a:ext>
            </a:extLst>
          </p:cNvPr>
          <p:cNvSpPr/>
          <p:nvPr/>
        </p:nvSpPr>
        <p:spPr>
          <a:xfrm>
            <a:off x="23401770" y="1283716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ction Button: Go Back or Previous 6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4E52C90-5919-4005-A5E5-31542374F156}"/>
              </a:ext>
            </a:extLst>
          </p:cNvPr>
          <p:cNvSpPr/>
          <p:nvPr/>
        </p:nvSpPr>
        <p:spPr>
          <a:xfrm>
            <a:off x="21597880" y="1284413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ction Button: Go Home 6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9A1DFDDC-A350-4991-B1F7-83284C096160}"/>
              </a:ext>
            </a:extLst>
          </p:cNvPr>
          <p:cNvSpPr/>
          <p:nvPr/>
        </p:nvSpPr>
        <p:spPr>
          <a:xfrm>
            <a:off x="22561569" y="1283846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3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2" grpId="0"/>
      <p:bldP spid="83" grpId="0"/>
      <p:bldP spid="84" grpId="0"/>
      <p:bldP spid="8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6FB081-082F-42BC-84EF-99D7EDC55A00}"/>
              </a:ext>
            </a:extLst>
          </p:cNvPr>
          <p:cNvGrpSpPr/>
          <p:nvPr/>
        </p:nvGrpSpPr>
        <p:grpSpPr>
          <a:xfrm>
            <a:off x="69557" y="0"/>
            <a:ext cx="24410571" cy="13824860"/>
            <a:chOff x="69557" y="0"/>
            <a:chExt cx="24410571" cy="138248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A189A7-B641-40B5-8EF1-6C61066F71A2}"/>
                </a:ext>
              </a:extLst>
            </p:cNvPr>
            <p:cNvGrpSpPr/>
            <p:nvPr/>
          </p:nvGrpSpPr>
          <p:grpSpPr>
            <a:xfrm>
              <a:off x="147870" y="293547"/>
              <a:ext cx="24062466" cy="2198577"/>
              <a:chOff x="147870" y="293547"/>
              <a:chExt cx="24062466" cy="2198577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0BFE7B6-E44B-4FA0-9CA6-4595DA347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372562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Isosceles Triangle 44">
                <a:extLst>
                  <a:ext uri="{FF2B5EF4-FFF2-40B4-BE49-F238E27FC236}">
                    <a16:creationId xmlns:a16="http://schemas.microsoft.com/office/drawing/2014/main" id="{B18CB07D-36A1-45F6-9791-162394CEB57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1585101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ounded Rectangle 24">
                <a:extLst>
                  <a:ext uri="{FF2B5EF4-FFF2-40B4-BE49-F238E27FC236}">
                    <a16:creationId xmlns:a16="http://schemas.microsoft.com/office/drawing/2014/main" id="{873E1F1B-67AE-4D43-9BDE-15EA6774728A}"/>
                  </a:ext>
                </a:extLst>
              </p:cNvPr>
              <p:cNvSpPr/>
              <p:nvPr/>
            </p:nvSpPr>
            <p:spPr bwMode="auto">
              <a:xfrm>
                <a:off x="435924" y="459330"/>
                <a:ext cx="23719476" cy="2032794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/>
              </a:p>
            </p:txBody>
          </p:sp>
          <p:sp>
            <p:nvSpPr>
              <p:cNvPr id="85" name="Pentagon 27">
                <a:extLst>
                  <a:ext uri="{FF2B5EF4-FFF2-40B4-BE49-F238E27FC236}">
                    <a16:creationId xmlns:a16="http://schemas.microsoft.com/office/drawing/2014/main" id="{5D18034B-5CB9-4A06-A7F6-051C17A9A87C}"/>
                  </a:ext>
                </a:extLst>
              </p:cNvPr>
              <p:cNvSpPr/>
              <p:nvPr/>
            </p:nvSpPr>
            <p:spPr bwMode="auto">
              <a:xfrm>
                <a:off x="169224" y="441720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7710A9BB-8637-4165-B759-C69AE6AEF7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699061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543BD785-CC1F-40FF-9812-22152EA0B7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015769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08CABC90-7045-462F-B305-20B070A5B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667117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1EC5391-05CA-4FD4-A8E3-CA6C8A51C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55307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4C085CD8-B99D-422D-8A32-DCE2E0EEC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934601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128D54-BCCD-4370-9172-FFAC05D70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148849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0A5FDF-9A73-4EA3-9E97-BC893FED0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82814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94" name="Chevron 29">
                <a:extLst>
                  <a:ext uri="{FF2B5EF4-FFF2-40B4-BE49-F238E27FC236}">
                    <a16:creationId xmlns:a16="http://schemas.microsoft.com/office/drawing/2014/main" id="{83E41558-0B65-4E3B-A860-29F96872A64B}"/>
                  </a:ext>
                </a:extLst>
              </p:cNvPr>
              <p:cNvSpPr/>
              <p:nvPr/>
            </p:nvSpPr>
            <p:spPr bwMode="auto">
              <a:xfrm>
                <a:off x="1054576" y="589291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TextBox 13">
                <a:extLst>
                  <a:ext uri="{FF2B5EF4-FFF2-40B4-BE49-F238E27FC236}">
                    <a16:creationId xmlns:a16="http://schemas.microsoft.com/office/drawing/2014/main" id="{959752C6-8EA2-498D-9916-00DD5ACCA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479163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BC1FCD8A-E3F9-49BD-BEE1-1AE424F8E0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293547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C43E1D2-536F-4501-99AB-6B20E01F9A6A}"/>
                </a:ext>
              </a:extLst>
            </p:cNvPr>
            <p:cNvGrpSpPr/>
            <p:nvPr/>
          </p:nvGrpSpPr>
          <p:grpSpPr>
            <a:xfrm>
              <a:off x="323923" y="5324253"/>
              <a:ext cx="23562015" cy="5053647"/>
              <a:chOff x="323923" y="5324253"/>
              <a:chExt cx="23562015" cy="5053647"/>
            </a:xfrm>
          </p:grpSpPr>
          <p:sp>
            <p:nvSpPr>
              <p:cNvPr id="63" name="Rounded Rectangle 64">
                <a:extLst>
                  <a:ext uri="{FF2B5EF4-FFF2-40B4-BE49-F238E27FC236}">
                    <a16:creationId xmlns:a16="http://schemas.microsoft.com/office/drawing/2014/main" id="{89232DA1-E6AD-45C1-9B71-A6029836B720}"/>
                  </a:ext>
                </a:extLst>
              </p:cNvPr>
              <p:cNvSpPr/>
              <p:nvPr/>
            </p:nvSpPr>
            <p:spPr>
              <a:xfrm>
                <a:off x="329130" y="5634814"/>
                <a:ext cx="23556808" cy="474308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0BF50C4-12B7-4091-ACAB-73172AAF9F5E}"/>
                  </a:ext>
                </a:extLst>
              </p:cNvPr>
              <p:cNvGrpSpPr/>
              <p:nvPr/>
            </p:nvGrpSpPr>
            <p:grpSpPr>
              <a:xfrm>
                <a:off x="323923" y="5324253"/>
                <a:ext cx="4989429" cy="1093340"/>
                <a:chOff x="425833" y="6455999"/>
                <a:chExt cx="4989429" cy="1093340"/>
              </a:xfrm>
            </p:grpSpPr>
            <p:sp>
              <p:nvSpPr>
                <p:cNvPr id="7" name="Freeform 20"/>
                <p:cNvSpPr>
                  <a:spLocks/>
                </p:cNvSpPr>
                <p:nvPr/>
              </p:nvSpPr>
              <p:spPr bwMode="auto">
                <a:xfrm rot="16200000" flipV="1">
                  <a:off x="2716942" y="5160881"/>
                  <a:ext cx="1093340" cy="3683576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1731685" y="6463802"/>
                  <a:ext cx="3683577" cy="1015663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60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Lời Giải</a:t>
                  </a:r>
                  <a:endParaRPr lang="en-US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BB00E18E-ACED-482F-820A-02A37B73B89C}"/>
                    </a:ext>
                  </a:extLst>
                </p:cNvPr>
                <p:cNvGrpSpPr/>
                <p:nvPr/>
              </p:nvGrpSpPr>
              <p:grpSpPr>
                <a:xfrm>
                  <a:off x="425833" y="6455999"/>
                  <a:ext cx="1092232" cy="1090090"/>
                  <a:chOff x="425833" y="6455999"/>
                  <a:chExt cx="869686" cy="932801"/>
                </a:xfrm>
              </p:grpSpPr>
              <p:sp>
                <p:nvSpPr>
                  <p:cNvPr id="9" name="Round Diagonal Corner Rectangle 8"/>
                  <p:cNvSpPr/>
                  <p:nvPr/>
                </p:nvSpPr>
                <p:spPr>
                  <a:xfrm flipV="1">
                    <a:off x="425833" y="6455999"/>
                    <a:ext cx="869686" cy="932801"/>
                  </a:xfrm>
                  <a:prstGeom prst="round2Diag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57150">
                    <a:solidFill>
                      <a:schemeClr val="accent6">
                        <a:lumMod val="50000"/>
                      </a:schemeClr>
                    </a:solidFill>
                  </a:ln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threePt" dir="t"/>
                  </a:scene3d>
                  <a:sp3d extrusionH="76200">
                    <a:bevelT w="635000" h="635000"/>
                    <a:extrusionClr>
                      <a:srgbClr val="FFFF00"/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399"/>
                  </a:p>
                </p:txBody>
              </p:sp>
              <p:sp>
                <p:nvSpPr>
                  <p:cNvPr id="10" name="Freeform 9"/>
                  <p:cNvSpPr>
                    <a:spLocks noEditPoints="1"/>
                  </p:cNvSpPr>
                  <p:nvPr/>
                </p:nvSpPr>
                <p:spPr bwMode="auto">
                  <a:xfrm>
                    <a:off x="556516" y="6509681"/>
                    <a:ext cx="556220" cy="840297"/>
                  </a:xfrm>
                  <a:custGeom>
                    <a:avLst/>
                    <a:gdLst>
                      <a:gd name="T0" fmla="*/ 135 w 145"/>
                      <a:gd name="T1" fmla="*/ 72 h 197"/>
                      <a:gd name="T2" fmla="*/ 72 w 145"/>
                      <a:gd name="T3" fmla="*/ 135 h 197"/>
                      <a:gd name="T4" fmla="*/ 9 w 145"/>
                      <a:gd name="T5" fmla="*/ 72 h 197"/>
                      <a:gd name="T6" fmla="*/ 72 w 145"/>
                      <a:gd name="T7" fmla="*/ 9 h 197"/>
                      <a:gd name="T8" fmla="*/ 115 w 145"/>
                      <a:gd name="T9" fmla="*/ 26 h 197"/>
                      <a:gd name="T10" fmla="*/ 60 w 145"/>
                      <a:gd name="T11" fmla="*/ 82 h 197"/>
                      <a:gd name="T12" fmla="*/ 30 w 145"/>
                      <a:gd name="T13" fmla="*/ 60 h 197"/>
                      <a:gd name="T14" fmla="*/ 20 w 145"/>
                      <a:gd name="T15" fmla="*/ 68 h 197"/>
                      <a:gd name="T16" fmla="*/ 61 w 145"/>
                      <a:gd name="T17" fmla="*/ 126 h 197"/>
                      <a:gd name="T18" fmla="*/ 123 w 145"/>
                      <a:gd name="T19" fmla="*/ 35 h 197"/>
                      <a:gd name="T20" fmla="*/ 135 w 145"/>
                      <a:gd name="T21" fmla="*/ 72 h 197"/>
                      <a:gd name="T22" fmla="*/ 145 w 145"/>
                      <a:gd name="T23" fmla="*/ 12 h 197"/>
                      <a:gd name="T24" fmla="*/ 135 w 145"/>
                      <a:gd name="T25" fmla="*/ 12 h 197"/>
                      <a:gd name="T26" fmla="*/ 123 w 145"/>
                      <a:gd name="T27" fmla="*/ 21 h 197"/>
                      <a:gd name="T28" fmla="*/ 72 w 145"/>
                      <a:gd name="T29" fmla="*/ 0 h 197"/>
                      <a:gd name="T30" fmla="*/ 0 w 145"/>
                      <a:gd name="T31" fmla="*/ 72 h 197"/>
                      <a:gd name="T32" fmla="*/ 30 w 145"/>
                      <a:gd name="T33" fmla="*/ 131 h 197"/>
                      <a:gd name="T34" fmla="*/ 7 w 145"/>
                      <a:gd name="T35" fmla="*/ 175 h 197"/>
                      <a:gd name="T36" fmla="*/ 13 w 145"/>
                      <a:gd name="T37" fmla="*/ 193 h 197"/>
                      <a:gd name="T38" fmla="*/ 32 w 145"/>
                      <a:gd name="T39" fmla="*/ 187 h 197"/>
                      <a:gd name="T40" fmla="*/ 51 w 145"/>
                      <a:gd name="T41" fmla="*/ 141 h 197"/>
                      <a:gd name="T42" fmla="*/ 51 w 145"/>
                      <a:gd name="T43" fmla="*/ 141 h 197"/>
                      <a:gd name="T44" fmla="*/ 72 w 145"/>
                      <a:gd name="T45" fmla="*/ 145 h 197"/>
                      <a:gd name="T46" fmla="*/ 145 w 145"/>
                      <a:gd name="T47" fmla="*/ 72 h 197"/>
                      <a:gd name="T48" fmla="*/ 129 w 145"/>
                      <a:gd name="T49" fmla="*/ 28 h 197"/>
                      <a:gd name="T50" fmla="*/ 145 w 145"/>
                      <a:gd name="T51" fmla="*/ 12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45" h="197">
                        <a:moveTo>
                          <a:pt x="135" y="72"/>
                        </a:moveTo>
                        <a:cubicBezTo>
                          <a:pt x="135" y="107"/>
                          <a:pt x="107" y="135"/>
                          <a:pt x="72" y="135"/>
                        </a:cubicBezTo>
                        <a:cubicBezTo>
                          <a:pt x="37" y="135"/>
                          <a:pt x="9" y="107"/>
                          <a:pt x="9" y="72"/>
                        </a:cubicBezTo>
                        <a:cubicBezTo>
                          <a:pt x="9" y="37"/>
                          <a:pt x="37" y="9"/>
                          <a:pt x="72" y="9"/>
                        </a:cubicBezTo>
                        <a:cubicBezTo>
                          <a:pt x="89" y="9"/>
                          <a:pt x="104" y="15"/>
                          <a:pt x="115" y="26"/>
                        </a:cubicBezTo>
                        <a:cubicBezTo>
                          <a:pt x="101" y="38"/>
                          <a:pt x="80" y="57"/>
                          <a:pt x="60" y="82"/>
                        </a:cubicBezTo>
                        <a:cubicBezTo>
                          <a:pt x="50" y="74"/>
                          <a:pt x="40" y="67"/>
                          <a:pt x="30" y="60"/>
                        </a:cubicBezTo>
                        <a:cubicBezTo>
                          <a:pt x="26" y="63"/>
                          <a:pt x="24" y="65"/>
                          <a:pt x="20" y="68"/>
                        </a:cubicBezTo>
                        <a:cubicBezTo>
                          <a:pt x="34" y="88"/>
                          <a:pt x="47" y="107"/>
                          <a:pt x="61" y="126"/>
                        </a:cubicBezTo>
                        <a:cubicBezTo>
                          <a:pt x="80" y="95"/>
                          <a:pt x="99" y="63"/>
                          <a:pt x="123" y="35"/>
                        </a:cubicBezTo>
                        <a:cubicBezTo>
                          <a:pt x="130" y="45"/>
                          <a:pt x="135" y="58"/>
                          <a:pt x="135" y="72"/>
                        </a:cubicBezTo>
                        <a:close/>
                        <a:moveTo>
                          <a:pt x="145" y="12"/>
                        </a:moveTo>
                        <a:cubicBezTo>
                          <a:pt x="141" y="12"/>
                          <a:pt x="138" y="12"/>
                          <a:pt x="135" y="12"/>
                        </a:cubicBezTo>
                        <a:cubicBezTo>
                          <a:pt x="135" y="12"/>
                          <a:pt x="130" y="15"/>
                          <a:pt x="123" y="21"/>
                        </a:cubicBezTo>
                        <a:cubicBezTo>
                          <a:pt x="110" y="8"/>
                          <a:pt x="92" y="0"/>
                          <a:pt x="72" y="0"/>
                        </a:cubicBezTo>
                        <a:cubicBezTo>
                          <a:pt x="32" y="0"/>
                          <a:pt x="0" y="32"/>
                          <a:pt x="0" y="72"/>
                        </a:cubicBezTo>
                        <a:cubicBezTo>
                          <a:pt x="0" y="97"/>
                          <a:pt x="11" y="118"/>
                          <a:pt x="30" y="131"/>
                        </a:cubicBezTo>
                        <a:cubicBezTo>
                          <a:pt x="7" y="175"/>
                          <a:pt x="7" y="175"/>
                          <a:pt x="7" y="175"/>
                        </a:cubicBezTo>
                        <a:cubicBezTo>
                          <a:pt x="3" y="182"/>
                          <a:pt x="6" y="190"/>
                          <a:pt x="13" y="193"/>
                        </a:cubicBezTo>
                        <a:cubicBezTo>
                          <a:pt x="20" y="197"/>
                          <a:pt x="28" y="194"/>
                          <a:pt x="32" y="187"/>
                        </a:cubicBezTo>
                        <a:cubicBezTo>
                          <a:pt x="51" y="141"/>
                          <a:pt x="51" y="141"/>
                          <a:pt x="51" y="141"/>
                        </a:cubicBezTo>
                        <a:cubicBezTo>
                          <a:pt x="51" y="141"/>
                          <a:pt x="51" y="141"/>
                          <a:pt x="51" y="141"/>
                        </a:cubicBezTo>
                        <a:cubicBezTo>
                          <a:pt x="58" y="143"/>
                          <a:pt x="65" y="145"/>
                          <a:pt x="72" y="145"/>
                        </a:cubicBezTo>
                        <a:cubicBezTo>
                          <a:pt x="112" y="145"/>
                          <a:pt x="145" y="112"/>
                          <a:pt x="145" y="72"/>
                        </a:cubicBezTo>
                        <a:cubicBezTo>
                          <a:pt x="145" y="55"/>
                          <a:pt x="138" y="40"/>
                          <a:pt x="129" y="28"/>
                        </a:cubicBezTo>
                        <a:cubicBezTo>
                          <a:pt x="134" y="22"/>
                          <a:pt x="139" y="17"/>
                          <a:pt x="145" y="1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extrusionH="76200">
                    <a:bevelT w="635000" h="635000"/>
                    <a:extrusionClr>
                      <a:srgbClr val="FFFF00"/>
                    </a:extrusionClr>
                  </a:sp3d>
                </p:spPr>
                <p:txBody>
                  <a:bodyPr vert="horz" wrap="square" lIns="91428" tIns="45715" rIns="91428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6399"/>
                  </a:p>
                </p:txBody>
              </p:sp>
            </p:grpSp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1208755-C8CA-4AAF-8FD0-9807EE60257E}"/>
                </a:ext>
              </a:extLst>
            </p:cNvPr>
            <p:cNvGrpSpPr/>
            <p:nvPr/>
          </p:nvGrpSpPr>
          <p:grpSpPr>
            <a:xfrm>
              <a:off x="76203" y="2887216"/>
              <a:ext cx="23736972" cy="1989584"/>
              <a:chOff x="152400" y="5176264"/>
              <a:chExt cx="23736972" cy="198958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9A8BC1E-CC81-40C3-832A-459CA5B55F90}"/>
                  </a:ext>
                </a:extLst>
              </p:cNvPr>
              <p:cNvSpPr/>
              <p:nvPr/>
            </p:nvSpPr>
            <p:spPr>
              <a:xfrm>
                <a:off x="18291675" y="5186936"/>
                <a:ext cx="5597697" cy="19789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FA8451-C8AB-405E-A610-C385660F16AA}"/>
                  </a:ext>
                </a:extLst>
              </p:cNvPr>
              <p:cNvSpPr/>
              <p:nvPr/>
            </p:nvSpPr>
            <p:spPr>
              <a:xfrm>
                <a:off x="12443460" y="5181600"/>
                <a:ext cx="5597697" cy="19789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7FA3DFA-122E-4129-A1F7-1F6DBB95FA8C}"/>
                  </a:ext>
                </a:extLst>
              </p:cNvPr>
              <p:cNvSpPr/>
              <p:nvPr/>
            </p:nvSpPr>
            <p:spPr>
              <a:xfrm>
                <a:off x="6583680" y="5181600"/>
                <a:ext cx="5597697" cy="19789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5465" y="5176264"/>
                <a:ext cx="5597697" cy="197891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52400" y="5627142"/>
                <a:ext cx="1092233" cy="107611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endParaRPr lang="en-US" sz="6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984240" y="5627148"/>
                <a:ext cx="1092233" cy="107611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6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endParaRPr lang="en-US" sz="6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816080" y="5627144"/>
                <a:ext cx="1092233" cy="107611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endParaRPr lang="en-US" sz="6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7647920" y="5627147"/>
                <a:ext cx="1092233" cy="107611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endParaRPr lang="en-US" sz="60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4E4121E-5E64-4E3D-830F-6D502EA4FAA1}"/>
                </a:ext>
              </a:extLst>
            </p:cNvPr>
            <p:cNvSpPr/>
            <p:nvPr/>
          </p:nvSpPr>
          <p:spPr>
            <a:xfrm>
              <a:off x="69557" y="3338098"/>
              <a:ext cx="1092233" cy="1076116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0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3A126E-4BE4-427C-85B6-10BDD7B2E84F}"/>
                </a:ext>
              </a:extLst>
            </p:cNvPr>
            <p:cNvSpPr/>
            <p:nvPr/>
          </p:nvSpPr>
          <p:spPr>
            <a:xfrm>
              <a:off x="5300272" y="961216"/>
              <a:ext cx="13609816" cy="10156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Phần </a:t>
              </a:r>
              <a:r>
                <a:rPr lang="en-US" sz="60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thực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của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</a:t>
              </a:r>
              <a:r>
                <a:rPr lang="en-US" sz="6000" err="1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số</a:t>
              </a:r>
              <a:r>
                <a:rPr lang="en-US" sz="6000"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</a:rPr>
                <a:t> phức                          bằng</a:t>
              </a:r>
              <a:endParaRPr lang="en-US" sz="6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19EC35F-237B-49D4-8DD5-6322DD4E32F8}"/>
                    </a:ext>
                  </a:extLst>
                </p:cNvPr>
                <p:cNvSpPr/>
                <p:nvPr/>
              </p:nvSpPr>
              <p:spPr>
                <a:xfrm>
                  <a:off x="19798615" y="2903452"/>
                  <a:ext cx="1770036" cy="182094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F19EC35F-237B-49D4-8DD5-6322DD4E32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8615" y="2903452"/>
                  <a:ext cx="1770036" cy="18209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6489C7E-D99A-494D-BA4D-4E47D85D114D}"/>
                    </a:ext>
                  </a:extLst>
                </p:cNvPr>
                <p:cNvSpPr/>
                <p:nvPr/>
              </p:nvSpPr>
              <p:spPr>
                <a:xfrm>
                  <a:off x="13740814" y="2917347"/>
                  <a:ext cx="2196435" cy="1823576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6489C7E-D99A-494D-BA4D-4E47D85D1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40814" y="2917347"/>
                  <a:ext cx="2196435" cy="182357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0610704-67AD-4D50-AB0F-9E17518C5594}"/>
                    </a:ext>
                  </a:extLst>
                </p:cNvPr>
                <p:cNvSpPr/>
                <p:nvPr/>
              </p:nvSpPr>
              <p:spPr>
                <a:xfrm>
                  <a:off x="8776023" y="2916865"/>
                  <a:ext cx="780983" cy="1820948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0610704-67AD-4D50-AB0F-9E17518C55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6023" y="2916865"/>
                  <a:ext cx="780983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9C30095-EF44-43A5-BCC9-85B04BB0F2EC}"/>
                    </a:ext>
                  </a:extLst>
                </p:cNvPr>
                <p:cNvSpPr/>
                <p:nvPr/>
              </p:nvSpPr>
              <p:spPr>
                <a:xfrm>
                  <a:off x="2677633" y="2949375"/>
                  <a:ext cx="1492716" cy="1823576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6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D9C30095-EF44-43A5-BCC9-85B04BB0F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633" y="2949375"/>
                  <a:ext cx="1492716" cy="1823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9FB5F71-5A74-475E-A845-39848A7CE4E1}"/>
                    </a:ext>
                  </a:extLst>
                </p:cNvPr>
                <p:cNvSpPr/>
                <p:nvPr/>
              </p:nvSpPr>
              <p:spPr>
                <a:xfrm>
                  <a:off x="12832116" y="459330"/>
                  <a:ext cx="3785716" cy="182697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3−4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</m:oMath>
                    </m:oMathPara>
                  </a14:m>
                  <a:endParaRPr lang="en-US" sz="600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9FB5F71-5A74-475E-A845-39848A7CE4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32116" y="459330"/>
                  <a:ext cx="3785716" cy="1826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72EABC0-1201-4FA0-9A1F-8762C6DC3688}"/>
                    </a:ext>
                  </a:extLst>
                </p:cNvPr>
                <p:cNvSpPr/>
                <p:nvPr/>
              </p:nvSpPr>
              <p:spPr>
                <a:xfrm>
                  <a:off x="6515589" y="6864485"/>
                  <a:ext cx="7808035" cy="182697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 extrusionH="76200">
                  <a:bevelT w="635000" h="635000"/>
                  <a:extrusionClr>
                    <a:srgbClr val="FFFF00"/>
                  </a:extrusionClr>
                </a:sp3d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3−4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6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17</m:t>
                            </m:r>
                          </m:den>
                        </m:f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sz="600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72EABC0-1201-4FA0-9A1F-8762C6DC3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589" y="6864485"/>
                  <a:ext cx="7808035" cy="1826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A6A3E02-D416-4E58-8911-47997BF37005}"/>
                </a:ext>
              </a:extLst>
            </p:cNvPr>
            <p:cNvSpPr/>
            <p:nvPr/>
          </p:nvSpPr>
          <p:spPr>
            <a:xfrm>
              <a:off x="73981" y="0"/>
              <a:ext cx="24406147" cy="13824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635000" h="317500" prst="coolSlant"/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5">
              <a:extLst>
                <a:ext uri="{FF2B5EF4-FFF2-40B4-BE49-F238E27FC236}">
                  <a16:creationId xmlns:a16="http://schemas.microsoft.com/office/drawing/2014/main" id="{8D0F81D0-1218-413A-BEB5-7126189F74D6}"/>
                </a:ext>
              </a:extLst>
            </p:cNvPr>
            <p:cNvSpPr/>
            <p:nvPr/>
          </p:nvSpPr>
          <p:spPr>
            <a:xfrm>
              <a:off x="4894614" y="7622411"/>
              <a:ext cx="15138801" cy="3740134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7" tIns="45698" rIns="91397" bIns="45698"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D7908BD-8A4A-45A7-AB5F-708E6D0FD55C}"/>
                </a:ext>
              </a:extLst>
            </p:cNvPr>
            <p:cNvSpPr txBox="1"/>
            <p:nvPr/>
          </p:nvSpPr>
          <p:spPr>
            <a:xfrm>
              <a:off x="7844621" y="3807869"/>
              <a:ext cx="8864866" cy="83096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97" tIns="45698" rIns="91397" bIns="45698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DIỄN ĐÀN GIÁO VIÊN TOÁN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C398CB2-61C1-4161-917D-EDCD34C01AFC}"/>
                </a:ext>
              </a:extLst>
            </p:cNvPr>
            <p:cNvSpPr txBox="1"/>
            <p:nvPr/>
          </p:nvSpPr>
          <p:spPr>
            <a:xfrm>
              <a:off x="11057717" y="4503554"/>
              <a:ext cx="3001785" cy="120028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397" tIns="45698" rIns="91397" bIns="4569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PPT TIVI</a:t>
              </a:r>
              <a:endPara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4FACB7D-6E07-438D-8987-DC81ACD9EB6D}"/>
                </a:ext>
              </a:extLst>
            </p:cNvPr>
            <p:cNvGrpSpPr/>
            <p:nvPr/>
          </p:nvGrpSpPr>
          <p:grpSpPr>
            <a:xfrm>
              <a:off x="7480204" y="5770237"/>
              <a:ext cx="9771204" cy="5223828"/>
              <a:chOff x="8456108" y="3843489"/>
              <a:chExt cx="8251098" cy="254646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D3F43A2-5D8F-43C9-97BA-7DE12CE077B3}"/>
                  </a:ext>
                </a:extLst>
              </p:cNvPr>
              <p:cNvSpPr/>
              <p:nvPr/>
            </p:nvSpPr>
            <p:spPr>
              <a:xfrm>
                <a:off x="9838457" y="3901213"/>
                <a:ext cx="5486401" cy="8332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extrusionH="76200" prstMaterial="matte">
                <a:bevelT w="317500" h="317500"/>
                <a:extrusionClr>
                  <a:srgbClr val="FFFF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80DDF53-74FA-4726-B9E8-06682667A3F0}"/>
                  </a:ext>
                </a:extLst>
              </p:cNvPr>
              <p:cNvSpPr txBox="1"/>
              <p:nvPr/>
            </p:nvSpPr>
            <p:spPr>
              <a:xfrm>
                <a:off x="8456108" y="3843489"/>
                <a:ext cx="8251098" cy="254646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 wrap="none" lIns="91410" tIns="45705" rIns="91410" bIns="45705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6600" b="1" dirty="0">
                    <a:solidFill>
                      <a:srgbClr val="002060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rPr>
                  <a:t>ÔN THI THPTQG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3600" b="1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5600" b="1">
                    <a:solidFill>
                      <a:srgbClr val="FF0000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rPr>
                  <a:t>CHUYÊN ĐỀ:</a:t>
                </a:r>
                <a:endPara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7200" b="1">
                    <a:solidFill>
                      <a:srgbClr val="135F82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rPr>
                  <a:t> </a:t>
                </a:r>
                <a:r>
                  <a:rPr lang="en-US" sz="7200" b="1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CHIA SỐ </a:t>
                </a:r>
                <a:r>
                  <a:rPr lang="en-US" sz="7200" b="1" dirty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PHỨC</a:t>
                </a:r>
                <a:endParaRPr lang="en-US" sz="7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D651FB5-7FDD-4C84-BF22-294E35605E7D}"/>
                </a:ext>
              </a:extLst>
            </p:cNvPr>
            <p:cNvGrpSpPr/>
            <p:nvPr/>
          </p:nvGrpSpPr>
          <p:grpSpPr>
            <a:xfrm>
              <a:off x="12784885" y="1743251"/>
              <a:ext cx="1814128" cy="1813395"/>
              <a:chOff x="12784885" y="1066801"/>
              <a:chExt cx="1814128" cy="181339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B8421D6-85E8-4016-81FD-946C4972EDEC}"/>
                  </a:ext>
                </a:extLst>
              </p:cNvPr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 wrap="square" lIns="91410" tIns="45705" rIns="91410" bIns="45705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65A40EC-4CEC-4F8F-8637-D263D0488394}"/>
                  </a:ext>
                </a:extLst>
              </p:cNvPr>
              <p:cNvSpPr txBox="1"/>
              <p:nvPr/>
            </p:nvSpPr>
            <p:spPr>
              <a:xfrm>
                <a:off x="13020904" y="1556787"/>
                <a:ext cx="1210527" cy="132340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</p:spPr>
            <p:txBody>
              <a:bodyPr wrap="none" lIns="91410" tIns="45705" rIns="91410" bIns="45705" rtlCol="0">
                <a:spAutoFit/>
              </a:bodyPr>
              <a:lstStyle/>
              <a:p>
                <a:r>
                  <a:rPr lang="en-US" sz="8000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FE22AA1-2452-471F-92D6-09F878120C10}"/>
                </a:ext>
              </a:extLst>
            </p:cNvPr>
            <p:cNvGrpSpPr/>
            <p:nvPr/>
          </p:nvGrpSpPr>
          <p:grpSpPr>
            <a:xfrm>
              <a:off x="11186391" y="1865008"/>
              <a:ext cx="2238375" cy="1707028"/>
              <a:chOff x="11186391" y="149817"/>
              <a:chExt cx="2238375" cy="1707027"/>
            </a:xfrm>
          </p:grpSpPr>
          <p:pic>
            <p:nvPicPr>
              <p:cNvPr id="62" name="Picture 53">
                <a:extLst>
                  <a:ext uri="{FF2B5EF4-FFF2-40B4-BE49-F238E27FC236}">
                    <a16:creationId xmlns:a16="http://schemas.microsoft.com/office/drawing/2014/main" id="{C542F26A-6EE6-4B2E-BA30-231CE01F6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635000" h="635000"/>
                <a:bevelB w="635000" h="635000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2">
                <a:extLst>
                  <a:ext uri="{FF2B5EF4-FFF2-40B4-BE49-F238E27FC236}">
                    <a16:creationId xmlns:a16="http://schemas.microsoft.com/office/drawing/2014/main" id="{380D50A8-2BD1-4276-B2D4-D96A155869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extrusionH="76200">
                <a:bevelT w="635000" h="635000"/>
                <a:extrusionClr>
                  <a:srgbClr val="FFFF00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73" name="Picture 2">
              <a:extLst>
                <a:ext uri="{FF2B5EF4-FFF2-40B4-BE49-F238E27FC236}">
                  <a16:creationId xmlns:a16="http://schemas.microsoft.com/office/drawing/2014/main" id="{9BC07392-0815-47AE-AC9D-B86682424E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500" b="99500" l="13137" r="79625">
                          <a14:foregroundMark x1="15013" y1="16500" x2="41823" y2="58500"/>
                          <a14:foregroundMark x1="41823" y1="58500" x2="54960" y2="62000"/>
                          <a14:foregroundMark x1="54960" y1="62000" x2="65952" y2="43500"/>
                          <a14:foregroundMark x1="65952" y1="43500" x2="70241" y2="32500"/>
                          <a14:foregroundMark x1="70241" y1="32500" x2="72654" y2="20500"/>
                          <a14:foregroundMark x1="72654" y1="20500" x2="64343" y2="22500"/>
                          <a14:foregroundMark x1="64343" y1="22500" x2="58445" y2="36500"/>
                          <a14:foregroundMark x1="58445" y1="36500" x2="56032" y2="52000"/>
                          <a14:foregroundMark x1="56032" y1="52000" x2="61662" y2="60500"/>
                          <a14:foregroundMark x1="61662" y1="60500" x2="67828" y2="60500"/>
                          <a14:foregroundMark x1="67828" y1="60500" x2="31099" y2="64500"/>
                          <a14:foregroundMark x1="31099" y1="64500" x2="23861" y2="60500"/>
                          <a14:foregroundMark x1="23861" y1="60500" x2="49062" y2="69000"/>
                          <a14:foregroundMark x1="49062" y1="69000" x2="63271" y2="63500"/>
                          <a14:foregroundMark x1="63271" y1="63500" x2="68365" y2="58500"/>
                          <a14:foregroundMark x1="68365" y1="58500" x2="21984" y2="31000"/>
                          <a14:foregroundMark x1="21984" y1="31000" x2="25737" y2="17500"/>
                          <a14:foregroundMark x1="25737" y1="17500" x2="31367" y2="15000"/>
                          <a14:foregroundMark x1="31367" y1="15000" x2="49598" y2="27000"/>
                          <a14:foregroundMark x1="49598" y1="27000" x2="56568" y2="27500"/>
                          <a14:foregroundMark x1="56568" y1="27500" x2="61662" y2="19000"/>
                          <a14:foregroundMark x1="61662" y1="19000" x2="56300" y2="10500"/>
                          <a14:foregroundMark x1="56300" y1="10500" x2="48794" y2="18500"/>
                          <a14:foregroundMark x1="48794" y1="18500" x2="42895" y2="20000"/>
                          <a14:foregroundMark x1="42895" y1="20000" x2="31099" y2="9500"/>
                          <a14:foregroundMark x1="31099" y1="9500" x2="25469" y2="10000"/>
                          <a14:foregroundMark x1="25469" y1="10000" x2="29223" y2="21500"/>
                          <a14:foregroundMark x1="29223" y1="21500" x2="41823" y2="34500"/>
                          <a14:foregroundMark x1="41823" y1="34500" x2="60054" y2="38000"/>
                          <a14:foregroundMark x1="60054" y1="38000" x2="69169" y2="34000"/>
                          <a14:foregroundMark x1="69169" y1="34000" x2="64075" y2="25000"/>
                          <a14:foregroundMark x1="64075" y1="25000" x2="28418" y2="31500"/>
                          <a14:foregroundMark x1="24397" y1="91500" x2="36193" y2="89500"/>
                          <a14:foregroundMark x1="36193" y1="89500" x2="69437" y2="92000"/>
                          <a14:foregroundMark x1="69437" y1="92000" x2="26542" y2="94000"/>
                          <a14:foregroundMark x1="26542" y1="94000" x2="43968" y2="90000"/>
                          <a14:foregroundMark x1="43968" y1="90000" x2="62735" y2="90000"/>
                          <a14:foregroundMark x1="62735" y1="90000" x2="68901" y2="89500"/>
                          <a14:foregroundMark x1="68901" y1="89500" x2="69169" y2="89500"/>
                          <a14:foregroundMark x1="24397" y1="84000" x2="24397" y2="98500"/>
                          <a14:foregroundMark x1="24397" y1="98500" x2="25469" y2="85000"/>
                          <a14:foregroundMark x1="25469" y1="85000" x2="30295" y2="92000"/>
                          <a14:foregroundMark x1="30295" y1="92000" x2="52547" y2="79000"/>
                          <a14:foregroundMark x1="52547" y1="79000" x2="69973" y2="96000"/>
                          <a14:foregroundMark x1="69973" y1="96000" x2="65147" y2="84500"/>
                          <a14:foregroundMark x1="65147" y1="84500" x2="23861" y2="88000"/>
                          <a14:foregroundMark x1="23861" y1="88000" x2="29759" y2="98500"/>
                          <a14:foregroundMark x1="29759" y1="98500" x2="57641" y2="92500"/>
                          <a14:foregroundMark x1="57641" y1="92500" x2="65684" y2="94500"/>
                          <a14:foregroundMark x1="65684" y1="94500" x2="58981" y2="86500"/>
                          <a14:foregroundMark x1="58981" y1="86500" x2="37265" y2="99500"/>
                          <a14:foregroundMark x1="22788" y1="83000" x2="25201" y2="97000"/>
                          <a14:foregroundMark x1="25201" y1="97000" x2="47989" y2="99000"/>
                          <a14:foregroundMark x1="47989" y1="99000" x2="77480" y2="95000"/>
                          <a14:foregroundMark x1="77480" y1="95000" x2="70241" y2="81500"/>
                          <a14:foregroundMark x1="70241" y1="81500" x2="63807" y2="79000"/>
                          <a14:foregroundMark x1="63807" y1="79000" x2="55496" y2="90500"/>
                          <a14:foregroundMark x1="55496" y1="90500" x2="27882" y2="85000"/>
                          <a14:foregroundMark x1="27882" y1="85000" x2="21180" y2="90500"/>
                          <a14:foregroundMark x1="21180" y1="90500" x2="32708" y2="98500"/>
                          <a14:foregroundMark x1="32708" y1="98500" x2="46917" y2="99500"/>
                          <a14:foregroundMark x1="46917" y1="99500" x2="73190" y2="97000"/>
                          <a14:foregroundMark x1="73190" y1="97000" x2="69437" y2="82000"/>
                          <a14:foregroundMark x1="69437" y1="82000" x2="53351" y2="81000"/>
                          <a14:foregroundMark x1="53351" y1="81000" x2="28418" y2="99000"/>
                          <a14:foregroundMark x1="28418" y1="99000" x2="35925" y2="99500"/>
                          <a14:foregroundMark x1="35925" y1="99500" x2="69705" y2="99500"/>
                          <a14:foregroundMark x1="69705" y1="99500" x2="61394" y2="91000"/>
                          <a14:foregroundMark x1="61394" y1="91000" x2="28418" y2="96000"/>
                          <a14:foregroundMark x1="28418" y1="96000" x2="27882" y2="96500"/>
                          <a14:foregroundMark x1="12332" y1="15000" x2="24397" y2="4500"/>
                          <a14:foregroundMark x1="24397" y1="4500" x2="30831" y2="4000"/>
                          <a14:foregroundMark x1="30831" y1="4000" x2="37534" y2="5500"/>
                          <a14:foregroundMark x1="37534" y1="5500" x2="31367" y2="2500"/>
                          <a14:foregroundMark x1="31367" y1="2500" x2="25201" y2="5000"/>
                          <a14:foregroundMark x1="25201" y1="5000" x2="20107" y2="11500"/>
                          <a14:foregroundMark x1="20107" y1="11500" x2="35925" y2="10000"/>
                          <a14:foregroundMark x1="35925" y1="10000" x2="69705" y2="13500"/>
                          <a14:foregroundMark x1="69705" y1="13500" x2="62198" y2="4000"/>
                          <a14:foregroundMark x1="62198" y1="4000" x2="80161" y2="22000"/>
                          <a14:foregroundMark x1="80161" y1="22000" x2="74531" y2="17500"/>
                          <a14:foregroundMark x1="74531" y1="17500" x2="70777" y2="7000"/>
                          <a14:foregroundMark x1="70777" y1="7000" x2="64879" y2="7000"/>
                          <a14:foregroundMark x1="64879" y1="7000" x2="72386" y2="17000"/>
                          <a14:foregroundMark x1="72386" y1="17000" x2="63807" y2="14000"/>
                          <a14:foregroundMark x1="63807" y1="14000" x2="50402" y2="26000"/>
                          <a14:foregroundMark x1="50402" y1="26000" x2="45576" y2="38500"/>
                          <a14:foregroundMark x1="45576" y1="38500" x2="44504" y2="53000"/>
                          <a14:foregroundMark x1="44504" y1="53000" x2="39142" y2="61000"/>
                          <a14:foregroundMark x1="39142" y1="61000" x2="19303" y2="59000"/>
                          <a14:foregroundMark x1="19303" y1="59000" x2="52011" y2="75000"/>
                          <a14:foregroundMark x1="18231" y1="58000" x2="53619" y2="82000"/>
                          <a14:foregroundMark x1="53619" y1="82000" x2="67292" y2="82000"/>
                          <a14:foregroundMark x1="67292" y1="82000" x2="73190" y2="79500"/>
                          <a14:foregroundMark x1="73190" y1="79500" x2="76408" y2="65500"/>
                          <a14:foregroundMark x1="76408" y1="65500" x2="71314" y2="56000"/>
                          <a14:foregroundMark x1="71314" y1="56000" x2="65952" y2="63000"/>
                          <a14:foregroundMark x1="65952" y1="63000" x2="72386" y2="65000"/>
                          <a14:foregroundMark x1="72386" y1="65000" x2="74531" y2="51500"/>
                          <a14:foregroundMark x1="74531" y1="51500" x2="74531" y2="30500"/>
                          <a14:foregroundMark x1="74531" y1="30500" x2="67828" y2="32000"/>
                          <a14:foregroundMark x1="67828" y1="32000" x2="62198" y2="28000"/>
                          <a14:foregroundMark x1="62198" y1="28000" x2="57909" y2="16500"/>
                          <a14:foregroundMark x1="57909" y1="16500" x2="59786" y2="3000"/>
                          <a14:foregroundMark x1="59786" y1="3000" x2="56300" y2="7000"/>
                          <a14:foregroundMark x1="31635" y1="1000" x2="24665" y2="1000"/>
                          <a14:foregroundMark x1="24665" y1="1000" x2="18767" y2="5000"/>
                          <a14:foregroundMark x1="18767" y1="5000" x2="13673" y2="13000"/>
                          <a14:foregroundMark x1="13673" y1="13000" x2="16354" y2="25500"/>
                          <a14:foregroundMark x1="16354" y1="25500" x2="31367" y2="58000"/>
                          <a14:foregroundMark x1="31367" y1="58000" x2="30563" y2="67500"/>
                          <a14:foregroundMark x1="61662" y1="500" x2="76139" y2="6500"/>
                          <a14:foregroundMark x1="76139" y1="6500" x2="79357" y2="18000"/>
                          <a14:foregroundMark x1="79357" y1="18000" x2="75067" y2="10000"/>
                          <a14:foregroundMark x1="75067" y1="10000" x2="68365" y2="6000"/>
                          <a14:foregroundMark x1="68365" y1="6000" x2="78284" y2="24500"/>
                          <a14:foregroundMark x1="78284" y1="24500" x2="75067" y2="10500"/>
                          <a14:foregroundMark x1="75067" y1="10500" x2="69705" y2="4000"/>
                          <a14:foregroundMark x1="69705" y1="4000" x2="79625" y2="14000"/>
                          <a14:foregroundMark x1="19035" y1="2000" x2="14209" y2="8500"/>
                          <a14:foregroundMark x1="14209" y1="8500" x2="13137" y2="22000"/>
                          <a14:foregroundMark x1="13137" y1="22000" x2="18767" y2="29000"/>
                          <a14:foregroundMark x1="18767" y1="29000" x2="27882" y2="56000"/>
                          <a14:foregroundMark x1="75871" y1="7500" x2="80965" y2="16500"/>
                          <a14:foregroundMark x1="80965" y1="16500" x2="75603" y2="8500"/>
                          <a14:foregroundMark x1="75603" y1="8500" x2="64879" y2="4000"/>
                          <a14:foregroundMark x1="64879" y1="4000" x2="80429" y2="17000"/>
                          <a14:foregroundMark x1="80429" y1="17000" x2="64343" y2="4000"/>
                          <a14:foregroundMark x1="64343" y1="4000" x2="50670" y2="3000"/>
                          <a14:foregroundMark x1="50670" y1="3000" x2="35657" y2="12000"/>
                          <a14:foregroundMark x1="35657" y1="12000" x2="45576" y2="10500"/>
                          <a14:foregroundMark x1="45576" y1="10500" x2="32440" y2="7500"/>
                          <a14:foregroundMark x1="32440" y1="7500" x2="53351" y2="6500"/>
                          <a14:foregroundMark x1="53351" y1="6500" x2="32440" y2="5000"/>
                          <a14:foregroundMark x1="32440" y1="5000" x2="38070" y2="5000"/>
                          <a14:foregroundMark x1="38070" y1="5000" x2="32172" y2="4000"/>
                          <a14:foregroundMark x1="32172" y1="4000" x2="48257" y2="3500"/>
                          <a14:foregroundMark x1="48257" y1="3500" x2="35389" y2="3500"/>
                          <a14:foregroundMark x1="35389" y1="3500" x2="47721" y2="3500"/>
                          <a14:foregroundMark x1="47721" y1="3500" x2="32708" y2="1500"/>
                          <a14:foregroundMark x1="32708" y1="1500" x2="54960" y2="1000"/>
                          <a14:foregroundMark x1="54960" y1="1000" x2="69437" y2="2500"/>
                          <a14:foregroundMark x1="69437" y1="2500" x2="43700" y2="6500"/>
                          <a14:foregroundMark x1="43700" y1="6500" x2="71046" y2="18500"/>
                          <a14:foregroundMark x1="71046" y1="18500" x2="60054" y2="31000"/>
                          <a14:foregroundMark x1="60054" y1="31000" x2="51743" y2="32000"/>
                          <a14:foregroundMark x1="51743" y1="32000" x2="50134" y2="31000"/>
                          <a14:foregroundMark x1="24397" y1="88500" x2="24665" y2="98000"/>
                          <a14:foregroundMark x1="23861" y1="83500" x2="22788" y2="99000"/>
                          <a14:foregroundMark x1="22788" y1="99000" x2="23324" y2="99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28" r="16509"/>
            <a:stretch/>
          </p:blipFill>
          <p:spPr bwMode="auto">
            <a:xfrm>
              <a:off x="17126605" y="2329714"/>
              <a:ext cx="7214113" cy="41540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 extrusionH="76200">
              <a:bevelT w="635000" h="635000"/>
              <a:extrusionClr>
                <a:srgbClr val="FFFF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FB4DF72-D5B3-4D0D-BF16-0F771DB74661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56" y="1682609"/>
              <a:ext cx="5222238" cy="531022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76200">
              <a:bevelT w="635000" h="635000" prst="coolSlant"/>
              <a:bevelB w="635000" h="635000"/>
              <a:extrusionClr>
                <a:srgbClr val="FFFF00"/>
              </a:extrusionClr>
            </a:sp3d>
          </p:spPr>
        </p:pic>
      </p:grpSp>
      <p:sp>
        <p:nvSpPr>
          <p:cNvPr id="75" name="Action Button: Go Home 7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5F4B3E8-E9AC-49B5-A496-E18B53313724}"/>
              </a:ext>
            </a:extLst>
          </p:cNvPr>
          <p:cNvSpPr/>
          <p:nvPr/>
        </p:nvSpPr>
        <p:spPr>
          <a:xfrm>
            <a:off x="23012400" y="12608004"/>
            <a:ext cx="1371600" cy="1107996"/>
          </a:xfrm>
          <a:prstGeom prst="actionButtonHom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DE9606-B25D-414B-8623-42D1996BA12D}"/>
              </a:ext>
            </a:extLst>
          </p:cNvPr>
          <p:cNvSpPr/>
          <p:nvPr/>
        </p:nvSpPr>
        <p:spPr>
          <a:xfrm>
            <a:off x="6279346" y="457200"/>
            <a:ext cx="13030200" cy="174630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476250" h="2984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CHIA SỐ PHỨC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046799-92A3-4559-BEE2-985F448DEF1A}"/>
              </a:ext>
            </a:extLst>
          </p:cNvPr>
          <p:cNvSpPr/>
          <p:nvPr/>
        </p:nvSpPr>
        <p:spPr>
          <a:xfrm>
            <a:off x="6086306" y="2663080"/>
            <a:ext cx="13223240" cy="2057400"/>
          </a:xfrm>
          <a:prstGeom prst="ellipse">
            <a:avLst/>
          </a:prstGeom>
          <a:ln w="107950">
            <a:solidFill>
              <a:srgbClr val="FFFF00"/>
            </a:solidFill>
          </a:ln>
          <a:scene3d>
            <a:camera prst="orthographicFront"/>
            <a:lightRig rig="threePt" dir="t"/>
          </a:scene3d>
          <a:sp3d extrusionH="762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Cambria Math" panose="02040503050406030204" pitchFamily="18" charset="0"/>
                <a:ea typeface="Cambria Math" panose="02040503050406030204" pitchFamily="18" charset="0"/>
                <a:cs typeface="Tahoma" panose="020B0604030504040204" pitchFamily="34" charset="0"/>
              </a:rPr>
              <a:t>PHẦN 1: NHẬN BIẾT </a:t>
            </a:r>
          </a:p>
        </p:txBody>
      </p:sp>
      <p:sp>
        <p:nvSpPr>
          <p:cNvPr id="16" name="TextBox 15">
            <a:hlinkClick r:id="rId3" action="ppaction://hlinksldjump"/>
            <a:extLst>
              <a:ext uri="{FF2B5EF4-FFF2-40B4-BE49-F238E27FC236}">
                <a16:creationId xmlns:a16="http://schemas.microsoft.com/office/drawing/2014/main" id="{3709B7C6-F59A-4409-91F5-0EE52B02D9F8}"/>
              </a:ext>
            </a:extLst>
          </p:cNvPr>
          <p:cNvSpPr txBox="1"/>
          <p:nvPr/>
        </p:nvSpPr>
        <p:spPr>
          <a:xfrm>
            <a:off x="6254746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12.D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4" action="ppaction://hlinksldjump"/>
            <a:extLst>
              <a:ext uri="{FF2B5EF4-FFF2-40B4-BE49-F238E27FC236}">
                <a16:creationId xmlns:a16="http://schemas.microsoft.com/office/drawing/2014/main" id="{FCF302BB-869A-4699-AF21-D928B88BF223}"/>
              </a:ext>
            </a:extLst>
          </p:cNvPr>
          <p:cNvSpPr txBox="1"/>
          <p:nvPr/>
        </p:nvSpPr>
        <p:spPr>
          <a:xfrm>
            <a:off x="10540994" y="10222348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13.A</a:t>
            </a:r>
          </a:p>
        </p:txBody>
      </p:sp>
      <p:sp>
        <p:nvSpPr>
          <p:cNvPr id="20" name="TextBox 19">
            <a:hlinkClick r:id="rId5" action="ppaction://hlinksldjump"/>
            <a:extLst>
              <a:ext uri="{FF2B5EF4-FFF2-40B4-BE49-F238E27FC236}">
                <a16:creationId xmlns:a16="http://schemas.microsoft.com/office/drawing/2014/main" id="{0204BA8C-5B37-4077-8E5F-A5FA9C4EE8D0}"/>
              </a:ext>
            </a:extLst>
          </p:cNvPr>
          <p:cNvSpPr txBox="1"/>
          <p:nvPr/>
        </p:nvSpPr>
        <p:spPr>
          <a:xfrm>
            <a:off x="14808196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14.B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D52E949C-EB25-401A-8D27-17FF4019C234}"/>
              </a:ext>
            </a:extLst>
          </p:cNvPr>
          <p:cNvSpPr txBox="1"/>
          <p:nvPr/>
        </p:nvSpPr>
        <p:spPr>
          <a:xfrm>
            <a:off x="19062698" y="102223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15.B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1DE6A73F-6155-476B-B07D-36FA8650B39D}"/>
              </a:ext>
            </a:extLst>
          </p:cNvPr>
          <p:cNvSpPr txBox="1"/>
          <p:nvPr/>
        </p:nvSpPr>
        <p:spPr>
          <a:xfrm>
            <a:off x="6254746" y="8242872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7.A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8" action="ppaction://hlinksldjump"/>
            <a:extLst>
              <a:ext uri="{FF2B5EF4-FFF2-40B4-BE49-F238E27FC236}">
                <a16:creationId xmlns:a16="http://schemas.microsoft.com/office/drawing/2014/main" id="{CB27768C-6013-42A4-85D0-F631302C0CBE}"/>
              </a:ext>
            </a:extLst>
          </p:cNvPr>
          <p:cNvSpPr txBox="1"/>
          <p:nvPr/>
        </p:nvSpPr>
        <p:spPr>
          <a:xfrm>
            <a:off x="10540994" y="8242874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8.A</a:t>
            </a:r>
          </a:p>
        </p:txBody>
      </p:sp>
      <p:sp>
        <p:nvSpPr>
          <p:cNvPr id="24" name="TextBox 23">
            <a:hlinkClick r:id="rId9" action="ppaction://hlinksldjump"/>
            <a:extLst>
              <a:ext uri="{FF2B5EF4-FFF2-40B4-BE49-F238E27FC236}">
                <a16:creationId xmlns:a16="http://schemas.microsoft.com/office/drawing/2014/main" id="{07B90232-2F76-4FC2-A725-DD09FB7BD7CA}"/>
              </a:ext>
            </a:extLst>
          </p:cNvPr>
          <p:cNvSpPr txBox="1"/>
          <p:nvPr/>
        </p:nvSpPr>
        <p:spPr>
          <a:xfrm>
            <a:off x="14808196" y="83058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10" action="ppaction://hlinksldjump"/>
            <a:extLst>
              <a:ext uri="{FF2B5EF4-FFF2-40B4-BE49-F238E27FC236}">
                <a16:creationId xmlns:a16="http://schemas.microsoft.com/office/drawing/2014/main" id="{96CD2D41-608A-495B-96E9-F580FCC33E70}"/>
              </a:ext>
            </a:extLst>
          </p:cNvPr>
          <p:cNvSpPr txBox="1"/>
          <p:nvPr/>
        </p:nvSpPr>
        <p:spPr>
          <a:xfrm>
            <a:off x="19062698" y="83058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10.A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11" action="ppaction://hlinksldjump"/>
            <a:extLst>
              <a:ext uri="{FF2B5EF4-FFF2-40B4-BE49-F238E27FC236}">
                <a16:creationId xmlns:a16="http://schemas.microsoft.com/office/drawing/2014/main" id="{110114CD-5DB2-4A3B-AD88-BE0E95A508E2}"/>
              </a:ext>
            </a:extLst>
          </p:cNvPr>
          <p:cNvSpPr txBox="1"/>
          <p:nvPr/>
        </p:nvSpPr>
        <p:spPr>
          <a:xfrm>
            <a:off x="19062698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5.D</a:t>
            </a:r>
          </a:p>
        </p:txBody>
      </p:sp>
      <p:sp>
        <p:nvSpPr>
          <p:cNvPr id="27" name="TextBox 26">
            <a:hlinkClick r:id="rId12" action="ppaction://hlinksldjump"/>
            <a:extLst>
              <a:ext uri="{FF2B5EF4-FFF2-40B4-BE49-F238E27FC236}">
                <a16:creationId xmlns:a16="http://schemas.microsoft.com/office/drawing/2014/main" id="{7D29BAEB-7987-43DA-A5D6-30FBD0AED273}"/>
              </a:ext>
            </a:extLst>
          </p:cNvPr>
          <p:cNvSpPr txBox="1"/>
          <p:nvPr/>
        </p:nvSpPr>
        <p:spPr>
          <a:xfrm>
            <a:off x="14808196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4.B</a:t>
            </a:r>
          </a:p>
        </p:txBody>
      </p:sp>
      <p:sp>
        <p:nvSpPr>
          <p:cNvPr id="28" name="TextBox 27">
            <a:hlinkClick r:id="rId13" action="ppaction://hlinksldjump"/>
            <a:extLst>
              <a:ext uri="{FF2B5EF4-FFF2-40B4-BE49-F238E27FC236}">
                <a16:creationId xmlns:a16="http://schemas.microsoft.com/office/drawing/2014/main" id="{67A4CAD5-5C26-4270-AE0A-482A44C9E876}"/>
              </a:ext>
            </a:extLst>
          </p:cNvPr>
          <p:cNvSpPr txBox="1"/>
          <p:nvPr/>
        </p:nvSpPr>
        <p:spPr>
          <a:xfrm>
            <a:off x="10540994" y="63096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14" action="ppaction://hlinksldjump"/>
            <a:extLst>
              <a:ext uri="{FF2B5EF4-FFF2-40B4-BE49-F238E27FC236}">
                <a16:creationId xmlns:a16="http://schemas.microsoft.com/office/drawing/2014/main" id="{B44022BC-58F6-40EB-8B87-D923914FDBAC}"/>
              </a:ext>
            </a:extLst>
          </p:cNvPr>
          <p:cNvSpPr txBox="1"/>
          <p:nvPr/>
        </p:nvSpPr>
        <p:spPr>
          <a:xfrm>
            <a:off x="6254746" y="62484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15" action="ppaction://hlinksldjump"/>
            <a:extLst>
              <a:ext uri="{FF2B5EF4-FFF2-40B4-BE49-F238E27FC236}">
                <a16:creationId xmlns:a16="http://schemas.microsoft.com/office/drawing/2014/main" id="{25163881-880C-45D8-B691-D9C61222544A}"/>
              </a:ext>
            </a:extLst>
          </p:cNvPr>
          <p:cNvSpPr txBox="1"/>
          <p:nvPr/>
        </p:nvSpPr>
        <p:spPr>
          <a:xfrm>
            <a:off x="1981200" y="1026045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11.C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16" action="ppaction://hlinksldjump"/>
            <a:extLst>
              <a:ext uri="{FF2B5EF4-FFF2-40B4-BE49-F238E27FC236}">
                <a16:creationId xmlns:a16="http://schemas.microsoft.com/office/drawing/2014/main" id="{2F5E263D-1B3C-4175-ABC2-B5D23FA7777A}"/>
              </a:ext>
            </a:extLst>
          </p:cNvPr>
          <p:cNvSpPr txBox="1"/>
          <p:nvPr/>
        </p:nvSpPr>
        <p:spPr>
          <a:xfrm>
            <a:off x="1981200" y="8280972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6.D</a:t>
            </a:r>
          </a:p>
        </p:txBody>
      </p:sp>
      <p:sp>
        <p:nvSpPr>
          <p:cNvPr id="32" name="TextBox 31">
            <a:hlinkClick r:id="rId17" action="ppaction://hlinksldjump"/>
            <a:extLst>
              <a:ext uri="{FF2B5EF4-FFF2-40B4-BE49-F238E27FC236}">
                <a16:creationId xmlns:a16="http://schemas.microsoft.com/office/drawing/2014/main" id="{EAC097F3-61A7-4A16-B240-8539CFA4E9BE}"/>
              </a:ext>
            </a:extLst>
          </p:cNvPr>
          <p:cNvSpPr txBox="1"/>
          <p:nvPr/>
        </p:nvSpPr>
        <p:spPr>
          <a:xfrm>
            <a:off x="1981200" y="6286500"/>
            <a:ext cx="3949702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85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016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635000" h="6350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1.A</a:t>
            </a:r>
            <a:endParaRPr lang="en-US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354DF07-1716-4BE8-88A2-EC1464205BFA}"/>
              </a:ext>
            </a:extLst>
          </p:cNvPr>
          <p:cNvSpPr/>
          <p:nvPr/>
        </p:nvSpPr>
        <p:spPr>
          <a:xfrm>
            <a:off x="23012400" y="12608004"/>
            <a:ext cx="1371600" cy="1107996"/>
          </a:xfrm>
          <a:prstGeom prst="actionButtonHome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42079" y="6451291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142554" y="3829369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069" y="4280285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54D1C7-EACD-4A51-AAA2-50642FA68B39}"/>
              </a:ext>
            </a:extLst>
          </p:cNvPr>
          <p:cNvGrpSpPr/>
          <p:nvPr/>
        </p:nvGrpSpPr>
        <p:grpSpPr>
          <a:xfrm>
            <a:off x="160767" y="653194"/>
            <a:ext cx="24062466" cy="2707128"/>
            <a:chOff x="160767" y="759519"/>
            <a:chExt cx="24062466" cy="2707128"/>
          </a:xfrm>
        </p:grpSpPr>
        <p:sp>
          <p:nvSpPr>
            <p:cNvPr id="77" name="Rounded Rectangle 24">
              <a:extLst>
                <a:ext uri="{FF2B5EF4-FFF2-40B4-BE49-F238E27FC236}">
                  <a16:creationId xmlns:a16="http://schemas.microsoft.com/office/drawing/2014/main" id="{7F1D9BC0-851E-48BC-8935-09326B63B92B}"/>
                </a:ext>
              </a:extLst>
            </p:cNvPr>
            <p:cNvSpPr/>
            <p:nvPr/>
          </p:nvSpPr>
          <p:spPr bwMode="auto">
            <a:xfrm>
              <a:off x="439027" y="937507"/>
              <a:ext cx="23719476" cy="252914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499208-87CE-4F66-A70E-AC56A49B619E}"/>
                </a:ext>
              </a:extLst>
            </p:cNvPr>
            <p:cNvGrpSpPr/>
            <p:nvPr/>
          </p:nvGrpSpPr>
          <p:grpSpPr>
            <a:xfrm>
              <a:off x="160767" y="759519"/>
              <a:ext cx="24062466" cy="1550749"/>
              <a:chOff x="147870" y="762000"/>
              <a:chExt cx="24062466" cy="1550749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EA04B968-0D7B-4680-B0D2-B1C6B199C98B}"/>
                  </a:ext>
                </a:extLst>
              </p:cNvPr>
              <p:cNvSpPr/>
              <p:nvPr/>
            </p:nvSpPr>
            <p:spPr bwMode="auto">
              <a:xfrm rot="5400000" flipV="1">
                <a:off x="136394" y="2053554"/>
                <a:ext cx="270671" cy="24771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Pentagon 27">
                <a:extLst>
                  <a:ext uri="{FF2B5EF4-FFF2-40B4-BE49-F238E27FC236}">
                    <a16:creationId xmlns:a16="http://schemas.microsoft.com/office/drawing/2014/main" id="{E6864C21-3F12-44F1-94CB-3B8259928EAF}"/>
                  </a:ext>
                </a:extLst>
              </p:cNvPr>
              <p:cNvSpPr/>
              <p:nvPr/>
            </p:nvSpPr>
            <p:spPr bwMode="auto">
              <a:xfrm>
                <a:off x="169224" y="910173"/>
                <a:ext cx="3864842" cy="1129332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54230"/>
                <a:endParaRPr lang="en-US" sz="6399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C7994E2F-69CE-4CD5-8CBC-6FD2AFD606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167514"/>
                <a:ext cx="303891" cy="288772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029C566B-3FF1-4648-AF2D-E1F18B17FF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3114" y="1484222"/>
                <a:ext cx="303891" cy="292763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8" name="Freeform 33">
                <a:extLst>
                  <a:ext uri="{FF2B5EF4-FFF2-40B4-BE49-F238E27FC236}">
                    <a16:creationId xmlns:a16="http://schemas.microsoft.com/office/drawing/2014/main" id="{1E3C42E2-74DA-405E-8CF9-EC1A1242A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30" y="1135570"/>
                <a:ext cx="301091" cy="24219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09996-B861-4AB0-A431-9EF4909AF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723760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3B71E3E-6D73-4DD4-88A9-9C2ED67FE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403054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B5AD3B-5E7E-41A5-BF88-FDCC4C49F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617302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EBE7CD0-B251-4216-837F-D1DC73171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022" y="1296595"/>
                <a:ext cx="315095" cy="532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/>
              <a:lstStyle/>
              <a:p>
                <a:pPr defTabSz="4354230">
                  <a:defRPr/>
                </a:pPr>
                <a:endParaRPr lang="en-US" sz="6399"/>
              </a:p>
            </p:txBody>
          </p:sp>
          <p:sp>
            <p:nvSpPr>
              <p:cNvPr id="75" name="Chevron 29">
                <a:extLst>
                  <a:ext uri="{FF2B5EF4-FFF2-40B4-BE49-F238E27FC236}">
                    <a16:creationId xmlns:a16="http://schemas.microsoft.com/office/drawing/2014/main" id="{CEB69152-68DC-48BD-B81D-701A5DB8862E}"/>
                  </a:ext>
                </a:extLst>
              </p:cNvPr>
              <p:cNvSpPr/>
              <p:nvPr/>
            </p:nvSpPr>
            <p:spPr bwMode="auto">
              <a:xfrm>
                <a:off x="1054576" y="1057744"/>
                <a:ext cx="163644" cy="844040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230">
                  <a:defRPr/>
                </a:pPr>
                <a:endParaRPr lang="en-US" sz="6399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13">
                <a:extLst>
                  <a:ext uri="{FF2B5EF4-FFF2-40B4-BE49-F238E27FC236}">
                    <a16:creationId xmlns:a16="http://schemas.microsoft.com/office/drawing/2014/main" id="{52FA0020-A18D-4114-9563-74343FDA2C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1078" y="947616"/>
                <a:ext cx="2581355" cy="101566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60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</a:t>
                </a:r>
                <a:endPara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38AEDDC-8BFE-429A-8A26-E3DC8ACE33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210336" y="762000"/>
                <a:ext cx="0" cy="1239005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BC87FE5-C132-464D-B732-43107331C2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9599" y="841015"/>
                <a:ext cx="24050737" cy="0"/>
              </a:xfrm>
              <a:prstGeom prst="line">
                <a:avLst/>
              </a:prstGeom>
              <a:ln w="171450">
                <a:solidFill>
                  <a:srgbClr val="145F82"/>
                </a:solidFill>
              </a:ln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3C1CBA-5E20-49BC-96BD-7DAC2E5FC98F}"/>
                  </a:ext>
                </a:extLst>
              </p:cNvPr>
              <p:cNvSpPr/>
              <p:nvPr/>
            </p:nvSpPr>
            <p:spPr>
              <a:xfrm>
                <a:off x="5776020" y="1549568"/>
                <a:ext cx="1243693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Phần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6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6000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phức</a:t>
                </a:r>
                <a:r>
                  <a: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</m:t>
                    </m:r>
                    <m:r>
                      <m:rPr>
                        <m:sty m:val="p"/>
                      </m:rP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a:rPr lang="en-US" sz="6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</m:t>
                    </m:r>
                  </m:oMath>
                </a14:m>
                <a:endParaRPr lang="en-US" sz="60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3C1CBA-5E20-49BC-96BD-7DAC2E5FC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020" y="1549568"/>
                <a:ext cx="12436931" cy="1015663"/>
              </a:xfrm>
              <a:prstGeom prst="rect">
                <a:avLst/>
              </a:prstGeom>
              <a:blipFill>
                <a:blip r:embed="rId3"/>
                <a:stretch>
                  <a:fillRect l="-2990" t="-17964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9B10F-B480-4AE2-BE79-C8E8A74D6054}"/>
                  </a:ext>
                </a:extLst>
              </p:cNvPr>
              <p:cNvSpPr/>
              <p:nvPr/>
            </p:nvSpPr>
            <p:spPr>
              <a:xfrm>
                <a:off x="13196776" y="1101238"/>
                <a:ext cx="3795107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3−4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9B10F-B480-4AE2-BE79-C8E8A74D6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776" y="1101238"/>
                <a:ext cx="3795107" cy="1826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>
            <a:extLst>
              <a:ext uri="{FF2B5EF4-FFF2-40B4-BE49-F238E27FC236}">
                <a16:creationId xmlns:a16="http://schemas.microsoft.com/office/drawing/2014/main" id="{0F03D29E-465B-4D9B-968B-E42003796B50}"/>
              </a:ext>
            </a:extLst>
          </p:cNvPr>
          <p:cNvSpPr/>
          <p:nvPr/>
        </p:nvSpPr>
        <p:spPr>
          <a:xfrm>
            <a:off x="2999150" y="8508888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 có: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98680F-B4A8-438E-884F-08D29C8D0752}"/>
                  </a:ext>
                </a:extLst>
              </p:cNvPr>
              <p:cNvSpPr/>
              <p:nvPr/>
            </p:nvSpPr>
            <p:spPr>
              <a:xfrm>
                <a:off x="1485305" y="3889022"/>
                <a:ext cx="3795107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798680F-B4A8-438E-884F-08D29C8D0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305" y="3889022"/>
                <a:ext cx="3795107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751C2B-DCB7-4B7D-BD67-0976548537A5}"/>
                  </a:ext>
                </a:extLst>
              </p:cNvPr>
              <p:cNvSpPr/>
              <p:nvPr/>
            </p:nvSpPr>
            <p:spPr>
              <a:xfrm>
                <a:off x="7543800" y="3886200"/>
                <a:ext cx="3795107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8751C2B-DCB7-4B7D-BD67-0976548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886200"/>
                <a:ext cx="3795107" cy="1826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5DFB5E6-665E-40B1-8EC1-E9474B1412CD}"/>
                  </a:ext>
                </a:extLst>
              </p:cNvPr>
              <p:cNvSpPr/>
              <p:nvPr/>
            </p:nvSpPr>
            <p:spPr>
              <a:xfrm>
                <a:off x="12877800" y="3965222"/>
                <a:ext cx="3795107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5DFB5E6-665E-40B1-8EC1-E9474B141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3965222"/>
                <a:ext cx="3795107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D6461D6-E37E-49FF-98C3-08066CDF77A3}"/>
                  </a:ext>
                </a:extLst>
              </p:cNvPr>
              <p:cNvSpPr/>
              <p:nvPr/>
            </p:nvSpPr>
            <p:spPr>
              <a:xfrm>
                <a:off x="18936295" y="3962400"/>
                <a:ext cx="3795107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D6461D6-E37E-49FF-98C3-08066CDF7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6295" y="3962400"/>
                <a:ext cx="3795107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C43E8CF-306F-446E-8E20-EE58CC2D1242}"/>
                  </a:ext>
                </a:extLst>
              </p:cNvPr>
              <p:cNvSpPr/>
              <p:nvPr/>
            </p:nvSpPr>
            <p:spPr>
              <a:xfrm>
                <a:off x="5562600" y="8039436"/>
                <a:ext cx="10439400" cy="18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3−4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C43E8CF-306F-446E-8E20-EE58CC2D1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8039436"/>
                <a:ext cx="10439400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96AE31-5218-4258-9B99-2FA731F961EC}"/>
              </a:ext>
            </a:extLst>
          </p:cNvPr>
          <p:cNvSpPr/>
          <p:nvPr/>
        </p:nvSpPr>
        <p:spPr>
          <a:xfrm>
            <a:off x="23402260" y="1287083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E2181C0-96FA-4C83-8994-0BF12165C90D}"/>
              </a:ext>
            </a:extLst>
          </p:cNvPr>
          <p:cNvSpPr/>
          <p:nvPr/>
        </p:nvSpPr>
        <p:spPr>
          <a:xfrm>
            <a:off x="21598370" y="1287780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Go Home 5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F6E761E-FB85-41EF-BFA8-1116CDA780D1}"/>
              </a:ext>
            </a:extLst>
          </p:cNvPr>
          <p:cNvSpPr/>
          <p:nvPr/>
        </p:nvSpPr>
        <p:spPr>
          <a:xfrm>
            <a:off x="22562059" y="1287213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6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6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1259BD-68FD-4BAD-97DF-9E0C64BAECC5}"/>
              </a:ext>
            </a:extLst>
          </p:cNvPr>
          <p:cNvGrpSpPr/>
          <p:nvPr/>
        </p:nvGrpSpPr>
        <p:grpSpPr>
          <a:xfrm>
            <a:off x="477956" y="6664591"/>
            <a:ext cx="23562015" cy="5207309"/>
            <a:chOff x="571186" y="7253384"/>
            <a:chExt cx="23562015" cy="5207309"/>
          </a:xfrm>
        </p:grpSpPr>
        <p:sp>
          <p:nvSpPr>
            <p:cNvPr id="63" name="Rounded Rectangle 64">
              <a:extLst>
                <a:ext uri="{FF2B5EF4-FFF2-40B4-BE49-F238E27FC236}">
                  <a16:creationId xmlns:a16="http://schemas.microsoft.com/office/drawing/2014/main" id="{89232DA1-E6AD-45C1-9B71-A6029836B720}"/>
                </a:ext>
              </a:extLst>
            </p:cNvPr>
            <p:cNvSpPr/>
            <p:nvPr/>
          </p:nvSpPr>
          <p:spPr>
            <a:xfrm>
              <a:off x="576393" y="7563945"/>
              <a:ext cx="23556808" cy="489674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0BF50C4-12B7-4091-ACAB-73172AAF9F5E}"/>
                </a:ext>
              </a:extLst>
            </p:cNvPr>
            <p:cNvGrpSpPr/>
            <p:nvPr/>
          </p:nvGrpSpPr>
          <p:grpSpPr>
            <a:xfrm>
              <a:off x="571186" y="7253384"/>
              <a:ext cx="4989429" cy="1093340"/>
              <a:chOff x="425833" y="6455999"/>
              <a:chExt cx="4989429" cy="109334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716942" y="5160881"/>
                <a:ext cx="1093340" cy="3683576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vert="horz" wrap="square" lIns="91428" tIns="45715" rIns="91428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3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31685" y="6463802"/>
                <a:ext cx="3683577" cy="101566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635000" h="3175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vi-VN" sz="6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BB00E18E-ACED-482F-820A-02A37B73B89C}"/>
                  </a:ext>
                </a:extLst>
              </p:cNvPr>
              <p:cNvGrpSpPr/>
              <p:nvPr/>
            </p:nvGrpSpPr>
            <p:grpSpPr>
              <a:xfrm>
                <a:off x="425833" y="6455999"/>
                <a:ext cx="1092232" cy="1090090"/>
                <a:chOff x="425833" y="6455999"/>
                <a:chExt cx="869686" cy="932801"/>
              </a:xfrm>
            </p:grpSpPr>
            <p:sp>
              <p:nvSpPr>
                <p:cNvPr id="9" name="Round Diagonal Corner Rectangle 8"/>
                <p:cNvSpPr/>
                <p:nvPr/>
              </p:nvSpPr>
              <p:spPr>
                <a:xfrm flipV="1">
                  <a:off x="425833" y="6455999"/>
                  <a:ext cx="869686" cy="932801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399"/>
                </a:p>
              </p:txBody>
            </p:sp>
            <p:sp>
              <p:nvSpPr>
                <p:cNvPr id="10" name="Freeform 9"/>
                <p:cNvSpPr>
                  <a:spLocks noEditPoints="1"/>
                </p:cNvSpPr>
                <p:nvPr/>
              </p:nvSpPr>
              <p:spPr bwMode="auto">
                <a:xfrm>
                  <a:off x="556516" y="6509681"/>
                  <a:ext cx="556220" cy="840297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vert="horz" wrap="square" lIns="91428" tIns="45715" rIns="91428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6399"/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208755-C8CA-4AAF-8FD0-9807EE60257E}"/>
              </a:ext>
            </a:extLst>
          </p:cNvPr>
          <p:cNvGrpSpPr/>
          <p:nvPr/>
        </p:nvGrpSpPr>
        <p:grpSpPr>
          <a:xfrm>
            <a:off x="76203" y="4038600"/>
            <a:ext cx="23736972" cy="1989584"/>
            <a:chOff x="152400" y="5176264"/>
            <a:chExt cx="23736972" cy="198958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9A8BC1E-CC81-40C3-832A-459CA5B55F90}"/>
                </a:ext>
              </a:extLst>
            </p:cNvPr>
            <p:cNvSpPr/>
            <p:nvPr/>
          </p:nvSpPr>
          <p:spPr>
            <a:xfrm>
              <a:off x="18291675" y="5186936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FA8451-C8AB-405E-A610-C385660F16AA}"/>
                </a:ext>
              </a:extLst>
            </p:cNvPr>
            <p:cNvSpPr/>
            <p:nvPr/>
          </p:nvSpPr>
          <p:spPr>
            <a:xfrm>
              <a:off x="1244346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FA3DFA-122E-4129-A1F7-1F6DBB95FA8C}"/>
                </a:ext>
              </a:extLst>
            </p:cNvPr>
            <p:cNvSpPr/>
            <p:nvPr/>
          </p:nvSpPr>
          <p:spPr>
            <a:xfrm>
              <a:off x="6583680" y="5181600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5465" y="5176264"/>
              <a:ext cx="5597697" cy="197891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52400" y="5627142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984240" y="5627148"/>
              <a:ext cx="1092233" cy="107611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1816080" y="5627144"/>
              <a:ext cx="1092233" cy="107611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17647920" y="5627147"/>
              <a:ext cx="1092233" cy="107611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1728719" y="4477049"/>
            <a:ext cx="1092233" cy="107611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4EA702-0A7A-4469-B7AF-1BF342BCECD7}"/>
                  </a:ext>
                </a:extLst>
              </p:cNvPr>
              <p:cNvSpPr/>
              <p:nvPr/>
            </p:nvSpPr>
            <p:spPr>
              <a:xfrm>
                <a:off x="1447800" y="4343912"/>
                <a:ext cx="4041171" cy="1532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6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B4EA702-0A7A-4469-B7AF-1BF342BCE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343912"/>
                <a:ext cx="4041171" cy="1532856"/>
              </a:xfrm>
              <a:prstGeom prst="rect">
                <a:avLst/>
              </a:prstGeom>
              <a:blipFill>
                <a:blip r:embed="rId3"/>
                <a:stretch>
                  <a:fillRect t="-1992" r="-9366" b="-1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1FC98E-DB55-4424-9E44-9F007C6C0518}"/>
                  </a:ext>
                </a:extLst>
              </p:cNvPr>
              <p:cNvSpPr/>
              <p:nvPr/>
            </p:nvSpPr>
            <p:spPr>
              <a:xfrm>
                <a:off x="6976912" y="4271648"/>
                <a:ext cx="4756110" cy="1532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6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81FC98E-DB55-4424-9E44-9F007C6C05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2" y="4271648"/>
                <a:ext cx="4756110" cy="1532856"/>
              </a:xfrm>
              <a:prstGeom prst="rect">
                <a:avLst/>
              </a:prstGeom>
              <a:blipFill>
                <a:blip r:embed="rId4"/>
                <a:stretch>
                  <a:fillRect t="-1992" r="-7821" b="-1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70CA31-AF5B-4894-90E4-1E6FA364C664}"/>
                  </a:ext>
                </a:extLst>
              </p:cNvPr>
              <p:cNvSpPr/>
              <p:nvPr/>
            </p:nvSpPr>
            <p:spPr>
              <a:xfrm>
                <a:off x="12932735" y="4250774"/>
                <a:ext cx="4041171" cy="1532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6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70CA31-AF5B-4894-90E4-1E6FA364C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2735" y="4250774"/>
                <a:ext cx="4041171" cy="1532856"/>
              </a:xfrm>
              <a:prstGeom prst="rect">
                <a:avLst/>
              </a:prstGeom>
              <a:blipFill>
                <a:blip r:embed="rId5"/>
                <a:stretch>
                  <a:fillRect t="-1587" r="-9366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CA8DDD3-8309-4AC5-AB41-98956F2F8A18}"/>
                  </a:ext>
                </a:extLst>
              </p:cNvPr>
              <p:cNvSpPr/>
              <p:nvPr/>
            </p:nvSpPr>
            <p:spPr>
              <a:xfrm>
                <a:off x="18599697" y="4208245"/>
                <a:ext cx="5528758" cy="1532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6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6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66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rPr>
                  <a:t>.</a:t>
                </a:r>
                <a:endParaRPr lang="en-US" sz="66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CA8DDD3-8309-4AC5-AB41-98956F2F8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697" y="4208245"/>
                <a:ext cx="5528758" cy="1532856"/>
              </a:xfrm>
              <a:prstGeom prst="rect">
                <a:avLst/>
              </a:prstGeom>
              <a:blipFill>
                <a:blip r:embed="rId6"/>
                <a:stretch>
                  <a:fillRect t="-1587" r="-6615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6F5EF12-DDF2-4EDF-A9ED-C8E9E999F795}"/>
              </a:ext>
            </a:extLst>
          </p:cNvPr>
          <p:cNvGrpSpPr/>
          <p:nvPr/>
        </p:nvGrpSpPr>
        <p:grpSpPr>
          <a:xfrm>
            <a:off x="160767" y="302381"/>
            <a:ext cx="24062466" cy="3381690"/>
            <a:chOff x="102033" y="9619298"/>
            <a:chExt cx="24062466" cy="3381690"/>
          </a:xfrm>
        </p:grpSpPr>
        <p:sp>
          <p:nvSpPr>
            <p:cNvPr id="83" name="Isosceles Triangle 44">
              <a:extLst>
                <a:ext uri="{FF2B5EF4-FFF2-40B4-BE49-F238E27FC236}">
                  <a16:creationId xmlns:a16="http://schemas.microsoft.com/office/drawing/2014/main" id="{E27B976B-39E5-4AC6-91B2-940CA757184B}"/>
                </a:ext>
              </a:extLst>
            </p:cNvPr>
            <p:cNvSpPr/>
            <p:nvPr/>
          </p:nvSpPr>
          <p:spPr bwMode="auto">
            <a:xfrm rot="5400000" flipV="1">
              <a:off x="76649" y="11041083"/>
              <a:ext cx="298487" cy="247719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30"/>
              <a:endParaRPr lang="en-US" sz="6399">
                <a:solidFill>
                  <a:prstClr val="white"/>
                </a:solidFill>
              </a:endParaRPr>
            </a:p>
          </p:txBody>
        </p:sp>
        <p:sp>
          <p:nvSpPr>
            <p:cNvPr id="84" name="Rounded Rectangle 24">
              <a:extLst>
                <a:ext uri="{FF2B5EF4-FFF2-40B4-BE49-F238E27FC236}">
                  <a16:creationId xmlns:a16="http://schemas.microsoft.com/office/drawing/2014/main" id="{0B76D98D-8385-4DF2-8F05-2AE1F902DE1C}"/>
                </a:ext>
              </a:extLst>
            </p:cNvPr>
            <p:cNvSpPr/>
            <p:nvPr/>
          </p:nvSpPr>
          <p:spPr bwMode="auto">
            <a:xfrm>
              <a:off x="390087" y="9786890"/>
              <a:ext cx="23719476" cy="321409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/>
            </a:p>
          </p:txBody>
        </p:sp>
        <p:sp>
          <p:nvSpPr>
            <p:cNvPr id="85" name="Pentagon 27">
              <a:extLst>
                <a:ext uri="{FF2B5EF4-FFF2-40B4-BE49-F238E27FC236}">
                  <a16:creationId xmlns:a16="http://schemas.microsoft.com/office/drawing/2014/main" id="{6B1DC730-3183-4321-A5C6-235A1223CB75}"/>
                </a:ext>
              </a:extLst>
            </p:cNvPr>
            <p:cNvSpPr/>
            <p:nvPr/>
          </p:nvSpPr>
          <p:spPr bwMode="auto">
            <a:xfrm>
              <a:off x="123387" y="9767470"/>
              <a:ext cx="3864842" cy="1245391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230"/>
              <a:endParaRPr lang="en-US" sz="6399">
                <a:solidFill>
                  <a:prstClr val="white"/>
                </a:solidFill>
              </a:endParaRPr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B178FD2A-1ED0-489E-ADC2-7016BEE519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277" y="10051257"/>
              <a:ext cx="303891" cy="318449"/>
            </a:xfrm>
            <a:custGeom>
              <a:avLst/>
              <a:gdLst/>
              <a:ahLst/>
              <a:cxnLst>
                <a:cxn ang="0">
                  <a:pos x="33" y="184"/>
                </a:cxn>
                <a:cxn ang="0">
                  <a:pos x="181" y="184"/>
                </a:cxn>
                <a:cxn ang="0">
                  <a:pos x="181" y="33"/>
                </a:cxn>
                <a:cxn ang="0">
                  <a:pos x="33" y="33"/>
                </a:cxn>
                <a:cxn ang="0">
                  <a:pos x="33" y="184"/>
                </a:cxn>
                <a:cxn ang="0">
                  <a:pos x="217" y="217"/>
                </a:cxn>
                <a:cxn ang="0">
                  <a:pos x="0" y="217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17"/>
                </a:cxn>
              </a:cxnLst>
              <a:rect l="0" t="0" r="r" b="b"/>
              <a:pathLst>
                <a:path w="217" h="217">
                  <a:moveTo>
                    <a:pt x="33" y="184"/>
                  </a:moveTo>
                  <a:lnTo>
                    <a:pt x="181" y="184"/>
                  </a:lnTo>
                  <a:lnTo>
                    <a:pt x="181" y="33"/>
                  </a:lnTo>
                  <a:lnTo>
                    <a:pt x="33" y="33"/>
                  </a:lnTo>
                  <a:lnTo>
                    <a:pt x="33" y="184"/>
                  </a:lnTo>
                  <a:close/>
                  <a:moveTo>
                    <a:pt x="217" y="217"/>
                  </a:moveTo>
                  <a:lnTo>
                    <a:pt x="0" y="217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txBody>
            <a:bodyPr/>
            <a:lstStyle/>
            <a:p>
              <a:pPr defTabSz="4354230">
                <a:defRPr/>
              </a:pPr>
              <a:endParaRPr lang="en-US" sz="6399"/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F7E6A3D0-27A7-4268-80EC-A77162D35C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277" y="10400513"/>
              <a:ext cx="303891" cy="322850"/>
            </a:xfrm>
            <a:custGeom>
              <a:avLst/>
              <a:gdLst/>
              <a:ahLst/>
              <a:cxnLst>
                <a:cxn ang="0">
                  <a:pos x="33" y="185"/>
                </a:cxn>
                <a:cxn ang="0">
                  <a:pos x="181" y="185"/>
                </a:cxn>
                <a:cxn ang="0">
                  <a:pos x="181" y="36"/>
                </a:cxn>
                <a:cxn ang="0">
                  <a:pos x="33" y="36"/>
                </a:cxn>
                <a:cxn ang="0">
                  <a:pos x="33" y="185"/>
                </a:cxn>
                <a:cxn ang="0">
                  <a:pos x="217" y="220"/>
                </a:cxn>
                <a:cxn ang="0">
                  <a:pos x="0" y="220"/>
                </a:cxn>
                <a:cxn ang="0">
                  <a:pos x="0" y="0"/>
                </a:cxn>
                <a:cxn ang="0">
                  <a:pos x="217" y="0"/>
                </a:cxn>
                <a:cxn ang="0">
                  <a:pos x="217" y="220"/>
                </a:cxn>
              </a:cxnLst>
              <a:rect l="0" t="0" r="r" b="b"/>
              <a:pathLst>
                <a:path w="217" h="220">
                  <a:moveTo>
                    <a:pt x="33" y="185"/>
                  </a:moveTo>
                  <a:lnTo>
                    <a:pt x="181" y="185"/>
                  </a:lnTo>
                  <a:lnTo>
                    <a:pt x="181" y="36"/>
                  </a:lnTo>
                  <a:lnTo>
                    <a:pt x="33" y="36"/>
                  </a:lnTo>
                  <a:lnTo>
                    <a:pt x="33" y="185"/>
                  </a:lnTo>
                  <a:close/>
                  <a:moveTo>
                    <a:pt x="217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217" y="2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txBody>
            <a:bodyPr/>
            <a:lstStyle/>
            <a:p>
              <a:pPr defTabSz="4354230">
                <a:defRPr/>
              </a:pPr>
              <a:endParaRPr lang="en-US" sz="6399"/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E71504F7-5E79-49E1-9377-3A9620BC2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93" y="10016031"/>
              <a:ext cx="301091" cy="267085"/>
            </a:xfrm>
            <a:custGeom>
              <a:avLst/>
              <a:gdLst/>
              <a:ahLst/>
              <a:cxnLst>
                <a:cxn ang="0">
                  <a:pos x="76" y="182"/>
                </a:cxn>
                <a:cxn ang="0">
                  <a:pos x="0" y="114"/>
                </a:cxn>
                <a:cxn ang="0">
                  <a:pos x="24" y="88"/>
                </a:cxn>
                <a:cxn ang="0">
                  <a:pos x="73" y="132"/>
                </a:cxn>
                <a:cxn ang="0">
                  <a:pos x="187" y="0"/>
                </a:cxn>
                <a:cxn ang="0">
                  <a:pos x="215" y="24"/>
                </a:cxn>
                <a:cxn ang="0">
                  <a:pos x="76" y="182"/>
                </a:cxn>
              </a:cxnLst>
              <a:rect l="0" t="0" r="r" b="b"/>
              <a:pathLst>
                <a:path w="215" h="182">
                  <a:moveTo>
                    <a:pt x="76" y="182"/>
                  </a:moveTo>
                  <a:lnTo>
                    <a:pt x="0" y="114"/>
                  </a:lnTo>
                  <a:lnTo>
                    <a:pt x="24" y="88"/>
                  </a:lnTo>
                  <a:lnTo>
                    <a:pt x="73" y="132"/>
                  </a:lnTo>
                  <a:lnTo>
                    <a:pt x="187" y="0"/>
                  </a:lnTo>
                  <a:lnTo>
                    <a:pt x="215" y="24"/>
                  </a:lnTo>
                  <a:lnTo>
                    <a:pt x="76" y="1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txBody>
            <a:bodyPr/>
            <a:lstStyle/>
            <a:p>
              <a:pPr defTabSz="4354230">
                <a:defRPr/>
              </a:pPr>
              <a:endParaRPr lang="en-US" sz="6399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CB66B55-F577-464C-93D4-0178D5F48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85" y="10664668"/>
              <a:ext cx="315095" cy="58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txBody>
            <a:bodyPr/>
            <a:lstStyle/>
            <a:p>
              <a:pPr defTabSz="4354230">
                <a:defRPr/>
              </a:pPr>
              <a:endParaRPr lang="en-US" sz="6399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3D05719-C4C1-4A0E-A802-0DE08FD75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85" y="10311003"/>
              <a:ext cx="315095" cy="58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txBody>
            <a:bodyPr/>
            <a:lstStyle/>
            <a:p>
              <a:pPr defTabSz="4354230">
                <a:defRPr/>
              </a:pPr>
              <a:endParaRPr lang="en-US" sz="6399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369C08C-C20A-46D6-BEAB-D7208370D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85" y="10547269"/>
              <a:ext cx="315095" cy="58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txBody>
            <a:bodyPr/>
            <a:lstStyle/>
            <a:p>
              <a:pPr defTabSz="4354230">
                <a:defRPr/>
              </a:pPr>
              <a:endParaRPr lang="en-US" sz="6399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EF7DD89-D2BD-4DEE-BC1B-DA589B031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85" y="10193604"/>
              <a:ext cx="315095" cy="58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txBody>
            <a:bodyPr/>
            <a:lstStyle/>
            <a:p>
              <a:pPr defTabSz="4354230">
                <a:defRPr/>
              </a:pPr>
              <a:endParaRPr lang="en-US" sz="6399"/>
            </a:p>
          </p:txBody>
        </p:sp>
        <p:sp>
          <p:nvSpPr>
            <p:cNvPr id="93" name="Chevron 29">
              <a:extLst>
                <a:ext uri="{FF2B5EF4-FFF2-40B4-BE49-F238E27FC236}">
                  <a16:creationId xmlns:a16="http://schemas.microsoft.com/office/drawing/2014/main" id="{EAFE63C5-5946-4DA0-A9F2-99A2C03564F1}"/>
                </a:ext>
              </a:extLst>
            </p:cNvPr>
            <p:cNvSpPr/>
            <p:nvPr/>
          </p:nvSpPr>
          <p:spPr bwMode="auto">
            <a:xfrm>
              <a:off x="1008739" y="9930207"/>
              <a:ext cx="163644" cy="930780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230">
                <a:defRPr/>
              </a:pPr>
              <a:endParaRPr lang="en-US" sz="6399">
                <a:solidFill>
                  <a:schemeClr val="tx1"/>
                </a:solidFill>
              </a:endParaRPr>
            </a:p>
          </p:txBody>
        </p:sp>
        <p:sp>
          <p:nvSpPr>
            <p:cNvPr id="94" name="TextBox 13">
              <a:extLst>
                <a:ext uri="{FF2B5EF4-FFF2-40B4-BE49-F238E27FC236}">
                  <a16:creationId xmlns:a16="http://schemas.microsoft.com/office/drawing/2014/main" id="{B5F59E12-6E73-4C24-A387-F6FC6BD7A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241" y="9808761"/>
              <a:ext cx="2581355" cy="101566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635000" h="317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60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60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4F078769-0596-41E8-BC7D-D44241F76031}"/>
                    </a:ext>
                  </a:extLst>
                </p:cNvPr>
                <p:cNvSpPr/>
                <p:nvPr/>
              </p:nvSpPr>
              <p:spPr>
                <a:xfrm>
                  <a:off x="4722106" y="9892821"/>
                  <a:ext cx="17461013" cy="2529475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w="635000" h="317500"/>
                </a:sp3d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40000"/>
                    </a:lnSpc>
                  </a:pPr>
                  <a:r>
                    <a:rPr lang="en-US" sz="600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     Cho </a:t>
                  </a:r>
                  <a:r>
                    <a:rPr lang="en-US" sz="60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hai</a:t>
                  </a:r>
                  <a:r>
                    <a:rPr lang="en-US" sz="6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số</a:t>
                  </a:r>
                  <a:r>
                    <a:rPr lang="en-US" sz="6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phức</a:t>
                  </a:r>
                  <a:r>
                    <a:rPr lang="en-US" sz="6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=1+2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6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=3−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sz="600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. </a:t>
                  </a:r>
                </a:p>
                <a:p>
                  <a:pPr>
                    <a:lnSpc>
                      <a:spcPct val="140000"/>
                    </a:lnSpc>
                  </a:pPr>
                  <a:r>
                    <a:rPr lang="en-US" sz="600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     Tìm </a:t>
                  </a:r>
                  <a:r>
                    <a:rPr lang="en-US" sz="60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số</a:t>
                  </a:r>
                  <a:r>
                    <a:rPr lang="en-US" sz="6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:r>
                    <a:rPr lang="en-US" sz="6000" dirty="0" err="1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phức</a:t>
                  </a:r>
                  <a:r>
                    <a:rPr lang="en-US" sz="6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endParaRPr lang="en-US" sz="60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4F078769-0596-41E8-BC7D-D44241F760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106" y="9892821"/>
                  <a:ext cx="17461013" cy="2529475"/>
                </a:xfrm>
                <a:prstGeom prst="rect">
                  <a:avLst/>
                </a:prstGeom>
                <a:blipFill>
                  <a:blip r:embed="rId7"/>
                  <a:stretch>
                    <a:fillRect b="-1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3C5C97B-6EED-45F3-9452-980E592A0B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64499" y="9619298"/>
              <a:ext cx="0" cy="1239005"/>
            </a:xfrm>
            <a:prstGeom prst="line">
              <a:avLst/>
            </a:prstGeom>
            <a:ln w="171450">
              <a:solidFill>
                <a:srgbClr val="145F82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9355E75-DFC7-4DED-AEF2-DCBB72C24537}"/>
                </a:ext>
              </a:extLst>
            </p:cNvPr>
            <p:cNvCxnSpPr>
              <a:cxnSpLocks/>
            </p:cNvCxnSpPr>
            <p:nvPr/>
          </p:nvCxnSpPr>
          <p:spPr>
            <a:xfrm>
              <a:off x="113762" y="9698313"/>
              <a:ext cx="24050737" cy="0"/>
            </a:xfrm>
            <a:prstGeom prst="line">
              <a:avLst/>
            </a:prstGeom>
            <a:ln w="171450">
              <a:solidFill>
                <a:srgbClr val="145F82"/>
              </a:solidFill>
            </a:ln>
            <a:scene3d>
              <a:camera prst="orthographicFront"/>
              <a:lightRig rig="threePt" dir="t"/>
            </a:scene3d>
            <a:sp3d>
              <a:bevelT w="635000" h="317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208A31-6316-4853-84EA-7E8A9A6E8CD1}"/>
                  </a:ext>
                </a:extLst>
              </p:cNvPr>
              <p:cNvSpPr/>
              <p:nvPr/>
            </p:nvSpPr>
            <p:spPr>
              <a:xfrm>
                <a:off x="11258066" y="1855576"/>
                <a:ext cx="1069845" cy="1818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208A31-6316-4853-84EA-7E8A9A6E8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8066" y="1855576"/>
                <a:ext cx="1069845" cy="18183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40BF9D-D87F-4C6F-A900-E3DD5DC060A2}"/>
                  </a:ext>
                </a:extLst>
              </p:cNvPr>
              <p:cNvSpPr/>
              <p:nvPr/>
            </p:nvSpPr>
            <p:spPr>
              <a:xfrm>
                <a:off x="5365964" y="8108619"/>
                <a:ext cx="5499069" cy="1977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240BF9D-D87F-4C6F-A900-E3DD5DC06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964" y="8108619"/>
                <a:ext cx="5499069" cy="19779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A3B594-631C-462F-B93C-0C63861E6DDA}"/>
                  </a:ext>
                </a:extLst>
              </p:cNvPr>
              <p:cNvSpPr/>
              <p:nvPr/>
            </p:nvSpPr>
            <p:spPr>
              <a:xfrm>
                <a:off x="10865033" y="8108619"/>
                <a:ext cx="3315203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600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CA3B594-631C-462F-B93C-0C63861E6D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033" y="8108619"/>
                <a:ext cx="3315203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ction Button: Go Forward or Next 4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691817-F153-4C0F-8877-75E2B8C1E2A9}"/>
              </a:ext>
            </a:extLst>
          </p:cNvPr>
          <p:cNvSpPr/>
          <p:nvPr/>
        </p:nvSpPr>
        <p:spPr>
          <a:xfrm>
            <a:off x="23402260" y="12870833"/>
            <a:ext cx="906030" cy="838197"/>
          </a:xfrm>
          <a:prstGeom prst="actionButtonForwardNext">
            <a:avLst/>
          </a:prstGeom>
          <a:solidFill>
            <a:srgbClr val="00B05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ction Button: Go Back or Previous 5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5A62B8F-7902-4351-B449-4333651E32CF}"/>
              </a:ext>
            </a:extLst>
          </p:cNvPr>
          <p:cNvSpPr/>
          <p:nvPr/>
        </p:nvSpPr>
        <p:spPr>
          <a:xfrm>
            <a:off x="21598370" y="12877803"/>
            <a:ext cx="906030" cy="838197"/>
          </a:xfrm>
          <a:prstGeom prst="actionButtonBackPrevious">
            <a:avLst/>
          </a:prstGeom>
          <a:solidFill>
            <a:srgbClr val="FF00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Go Home 53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C5330B8C-7DFD-4816-A20A-35CEAFB98B38}"/>
              </a:ext>
            </a:extLst>
          </p:cNvPr>
          <p:cNvSpPr/>
          <p:nvPr/>
        </p:nvSpPr>
        <p:spPr>
          <a:xfrm>
            <a:off x="22562059" y="12872132"/>
            <a:ext cx="781980" cy="838197"/>
          </a:xfrm>
          <a:prstGeom prst="actionButtonHome">
            <a:avLst/>
          </a:prstGeom>
          <a:solidFill>
            <a:srgbClr val="FFFF00"/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254000" h="254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7129</Words>
  <PresentationFormat>Custom</PresentationFormat>
  <Paragraphs>1089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AvantGarde-Demi</vt:lpstr>
      <vt:lpstr>Calibri</vt:lpstr>
      <vt:lpstr>Cambria Math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2020-03-12T07:15:08Z</dcterms:modified>
</cp:coreProperties>
</file>