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76" r:id="rId3"/>
    <p:sldId id="278" r:id="rId4"/>
    <p:sldId id="279" r:id="rId5"/>
    <p:sldId id="344" r:id="rId6"/>
    <p:sldId id="337" r:id="rId7"/>
    <p:sldId id="348" r:id="rId8"/>
    <p:sldId id="339" r:id="rId9"/>
    <p:sldId id="301" r:id="rId10"/>
    <p:sldId id="280" r:id="rId11"/>
    <p:sldId id="287" r:id="rId12"/>
    <p:sldId id="349" r:id="rId13"/>
    <p:sldId id="343" r:id="rId14"/>
    <p:sldId id="350" r:id="rId15"/>
    <p:sldId id="328" r:id="rId16"/>
    <p:sldId id="29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73"/>
    <a:srgbClr val="F26532"/>
    <a:srgbClr val="D55A95"/>
    <a:srgbClr val="05788C"/>
    <a:srgbClr val="048DA4"/>
    <a:srgbClr val="05A0B8"/>
    <a:srgbClr val="A3DBE1"/>
    <a:srgbClr val="E26714"/>
    <a:srgbClr val="EE8640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6" autoAdjust="0"/>
    <p:restoredTop sz="94090" autoAdjust="0"/>
  </p:normalViewPr>
  <p:slideViewPr>
    <p:cSldViewPr snapToGrid="0" showGuides="1">
      <p:cViewPr varScale="1">
        <p:scale>
          <a:sx n="104" d="100"/>
          <a:sy n="104" d="100"/>
        </p:scale>
        <p:origin x="61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56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62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1115994"/>
            <a:ext cx="10346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Fill in the gaps with the correct forms of the words in brackets.</a:t>
            </a:r>
            <a:endParaRPr lang="x-none" sz="2800" dirty="0">
              <a:solidFill>
                <a:srgbClr val="006673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DBEEA0-9C6D-6F4B-8698-DCA1F63C112F}"/>
              </a:ext>
            </a:extLst>
          </p:cNvPr>
          <p:cNvSpPr txBox="1"/>
          <p:nvPr/>
        </p:nvSpPr>
        <p:spPr>
          <a:xfrm>
            <a:off x="746747" y="1769805"/>
            <a:ext cx="114152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There are (end) __________ opportunities for teenagers to volunteer these days.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We were very (excite) __________ to help children </a:t>
            </a:r>
            <a:r>
              <a:rPr lang="en-US" sz="2400" dirty="0" err="1"/>
              <a:t>organise</a:t>
            </a:r>
            <a:r>
              <a:rPr lang="en-US" sz="2400" dirty="0"/>
              <a:t> afterschool activities.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The local people were really (help) __________. They supported us all the time we stayed there.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4. We need more (volunteer) __________ for our community projects.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5. Our charity groups received generous (donate) __________ from the local people.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135234-D34D-E445-88CE-4C43968C9CD7}"/>
              </a:ext>
            </a:extLst>
          </p:cNvPr>
          <p:cNvSpPr txBox="1"/>
          <p:nvPr/>
        </p:nvSpPr>
        <p:spPr>
          <a:xfrm>
            <a:off x="3327216" y="1912914"/>
            <a:ext cx="1127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endless</a:t>
            </a:r>
          </a:p>
          <a:p>
            <a:endParaRPr lang="x-none" sz="2400" dirty="0">
              <a:solidFill>
                <a:srgbClr val="00B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0E9D12-2BC7-E349-B383-ADA42BFF850D}"/>
              </a:ext>
            </a:extLst>
          </p:cNvPr>
          <p:cNvSpPr/>
          <p:nvPr/>
        </p:nvSpPr>
        <p:spPr>
          <a:xfrm>
            <a:off x="4131025" y="2420748"/>
            <a:ext cx="1075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excited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1B866F-4234-0845-A9A8-987DE4F3E3C4}"/>
              </a:ext>
            </a:extLst>
          </p:cNvPr>
          <p:cNvSpPr txBox="1"/>
          <p:nvPr/>
        </p:nvSpPr>
        <p:spPr>
          <a:xfrm>
            <a:off x="5678578" y="3013501"/>
            <a:ext cx="1057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helpful</a:t>
            </a:r>
          </a:p>
          <a:p>
            <a:endParaRPr lang="x-none" sz="2400" dirty="0">
              <a:solidFill>
                <a:srgbClr val="00B05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0EB8AA-564C-954D-BC56-8F38C2A7FFE7}"/>
              </a:ext>
            </a:extLst>
          </p:cNvPr>
          <p:cNvSpPr/>
          <p:nvPr/>
        </p:nvSpPr>
        <p:spPr>
          <a:xfrm>
            <a:off x="4454448" y="4071183"/>
            <a:ext cx="1504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volunteers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782512-625C-8949-A18C-A096A28E0C74}"/>
              </a:ext>
            </a:extLst>
          </p:cNvPr>
          <p:cNvSpPr/>
          <p:nvPr/>
        </p:nvSpPr>
        <p:spPr>
          <a:xfrm>
            <a:off x="7022613" y="4660181"/>
            <a:ext cx="1432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donations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55406" y="1030096"/>
            <a:ext cx="110966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Complete the sentences using the correct forms of the verbs in brackets. Use the past simple or past continuous.</a:t>
            </a:r>
            <a:endParaRPr lang="x-none" sz="2800" dirty="0">
              <a:solidFill>
                <a:srgbClr val="006673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E07E5E-8F9C-284B-9237-3C696C27D97C}"/>
              </a:ext>
            </a:extLst>
          </p:cNvPr>
          <p:cNvSpPr/>
          <p:nvPr/>
        </p:nvSpPr>
        <p:spPr>
          <a:xfrm>
            <a:off x="855406" y="1956215"/>
            <a:ext cx="11336594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I first (meet) __________ Lan while we (work) _____________ as volunteers.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While we (walk) ______________ home, we (see) __________ a girl crying near a bus stop.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Kim (notice) __________ the poverty of the area while she (deliver) _____________ free meals to old people.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4. When I (arrive) __________ at the community </a:t>
            </a:r>
            <a:r>
              <a:rPr lang="en-US" sz="2400" dirty="0" err="1"/>
              <a:t>centre</a:t>
            </a:r>
            <a:r>
              <a:rPr lang="en-US" sz="2400" dirty="0"/>
              <a:t>, a guest speaker (give) __________ a speech.</a:t>
            </a:r>
            <a:endParaRPr lang="en-US" sz="2400" dirty="0"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96C42-ECDB-AD47-9657-538548BEB2A3}"/>
              </a:ext>
            </a:extLst>
          </p:cNvPr>
          <p:cNvSpPr/>
          <p:nvPr/>
        </p:nvSpPr>
        <p:spPr>
          <a:xfrm>
            <a:off x="3032747" y="2105539"/>
            <a:ext cx="684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met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0B99BC-EFBD-4248-9ED3-95E2B377CD5E}"/>
              </a:ext>
            </a:extLst>
          </p:cNvPr>
          <p:cNvSpPr/>
          <p:nvPr/>
        </p:nvSpPr>
        <p:spPr>
          <a:xfrm>
            <a:off x="7013006" y="2126284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were working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4DC259-DD87-E44C-850D-0FC57E51D210}"/>
              </a:ext>
            </a:extLst>
          </p:cNvPr>
          <p:cNvSpPr/>
          <p:nvPr/>
        </p:nvSpPr>
        <p:spPr>
          <a:xfrm>
            <a:off x="3375116" y="2633075"/>
            <a:ext cx="1912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were walking,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0AFC76-E621-F949-883F-1AEB94E62A00}"/>
              </a:ext>
            </a:extLst>
          </p:cNvPr>
          <p:cNvSpPr/>
          <p:nvPr/>
        </p:nvSpPr>
        <p:spPr>
          <a:xfrm>
            <a:off x="7734955" y="2633075"/>
            <a:ext cx="669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saw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02A11E-10D1-974B-B2B9-FE6658436F26}"/>
              </a:ext>
            </a:extLst>
          </p:cNvPr>
          <p:cNvSpPr/>
          <p:nvPr/>
        </p:nvSpPr>
        <p:spPr>
          <a:xfrm>
            <a:off x="2873322" y="3750584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noticed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C5363-1079-F94C-9374-9C59030D424B}"/>
              </a:ext>
            </a:extLst>
          </p:cNvPr>
          <p:cNvSpPr/>
          <p:nvPr/>
        </p:nvSpPr>
        <p:spPr>
          <a:xfrm>
            <a:off x="9715094" y="3750583"/>
            <a:ext cx="1968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was delivering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4BCDD2-F755-1040-86BC-376908CE3106}"/>
              </a:ext>
            </a:extLst>
          </p:cNvPr>
          <p:cNvSpPr/>
          <p:nvPr/>
        </p:nvSpPr>
        <p:spPr>
          <a:xfrm>
            <a:off x="3436938" y="4831383"/>
            <a:ext cx="1069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arrived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DD3631-92A5-6A4F-B330-CA4B1FD49A52}"/>
              </a:ext>
            </a:extLst>
          </p:cNvPr>
          <p:cNvSpPr/>
          <p:nvPr/>
        </p:nvSpPr>
        <p:spPr>
          <a:xfrm>
            <a:off x="963513" y="5394227"/>
            <a:ext cx="1468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was giving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124599" y="315116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646886" y="135840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10556" y="2669887"/>
            <a:ext cx="2074655" cy="6742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64584" y="412394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8684" y="1386883"/>
            <a:ext cx="5936695" cy="5818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Brainstorming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58684" y="2181094"/>
            <a:ext cx="5936334" cy="1942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x-none" b="1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Listen and mark the stressed syllables.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x-none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Fill in the gaps.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x-none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Complete the sentences.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530653" y="1686102"/>
            <a:ext cx="917231" cy="9837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539952" y="3006994"/>
            <a:ext cx="870605" cy="111694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460817" y="364235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39981" y="330550"/>
            <a:ext cx="5795589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4858323" y="4351854"/>
            <a:ext cx="5936695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A volunteer project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D4C3F6-6296-C746-8F6F-C35D950D7DD0}"/>
              </a:ext>
            </a:extLst>
          </p:cNvPr>
          <p:cNvSpPr txBox="1"/>
          <p:nvPr/>
        </p:nvSpPr>
        <p:spPr>
          <a:xfrm>
            <a:off x="4576036" y="296259"/>
            <a:ext cx="4956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570819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538842-D2E4-B045-83F1-9D97B26DB99F}"/>
              </a:ext>
            </a:extLst>
          </p:cNvPr>
          <p:cNvSpPr/>
          <p:nvPr/>
        </p:nvSpPr>
        <p:spPr>
          <a:xfrm>
            <a:off x="432847" y="1775937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Your presentation should include:</a:t>
            </a:r>
          </a:p>
          <a:p>
            <a:r>
              <a:rPr lang="en-US" sz="2800" i="1" dirty="0"/>
              <a:t>• What is the volunteer project about?</a:t>
            </a:r>
          </a:p>
          <a:p>
            <a:r>
              <a:rPr lang="en-US" sz="2800" i="1" dirty="0"/>
              <a:t>• What are the aims of the project?</a:t>
            </a:r>
          </a:p>
          <a:p>
            <a:r>
              <a:rPr lang="en-US" sz="2800" i="1" dirty="0"/>
              <a:t>• Where is it carried out?</a:t>
            </a:r>
          </a:p>
          <a:p>
            <a:r>
              <a:rPr lang="en-US" sz="2800" i="1" dirty="0"/>
              <a:t>• Who takes part in the project?</a:t>
            </a:r>
          </a:p>
          <a:p>
            <a:r>
              <a:rPr lang="en-US" sz="2800" i="1" dirty="0"/>
              <a:t>• What are the main activities of the project?</a:t>
            </a:r>
          </a:p>
          <a:p>
            <a:r>
              <a:rPr lang="en-US" sz="2800" i="1" dirty="0"/>
              <a:t>• Who will benefit from the project?</a:t>
            </a:r>
            <a:endParaRPr lang="en-US" sz="2800" i="1" dirty="0">
              <a:effectLst/>
            </a:endParaRPr>
          </a:p>
        </p:txBody>
      </p:sp>
      <p:pic>
        <p:nvPicPr>
          <p:cNvPr id="4" name="Picture 3" descr="A group of children in a classroom&#10;&#10;Description automatically generated">
            <a:extLst>
              <a:ext uri="{FF2B5EF4-FFF2-40B4-BE49-F238E27FC236}">
                <a16:creationId xmlns:a16="http://schemas.microsoft.com/office/drawing/2014/main" id="{75F8F74F-D460-8249-B1FD-F6A2C527D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276" y="1024604"/>
            <a:ext cx="3562350" cy="2521048"/>
          </a:xfrm>
          <a:prstGeom prst="rect">
            <a:avLst/>
          </a:prstGeom>
        </p:spPr>
      </p:pic>
      <p:pic>
        <p:nvPicPr>
          <p:cNvPr id="5" name="Picture 4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46E7D680-514D-6741-825A-442219958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125" y="3163698"/>
            <a:ext cx="3456858" cy="2304572"/>
          </a:xfrm>
          <a:prstGeom prst="rect">
            <a:avLst/>
          </a:prstGeom>
        </p:spPr>
      </p:pic>
      <p:pic>
        <p:nvPicPr>
          <p:cNvPr id="6" name="Picture 5" descr="A group of people standing on a hill by the water&#10;&#10;Description automatically generated with low confidence">
            <a:extLst>
              <a:ext uri="{FF2B5EF4-FFF2-40B4-BE49-F238E27FC236}">
                <a16:creationId xmlns:a16="http://schemas.microsoft.com/office/drawing/2014/main" id="{FCDDBAF5-97D4-3F40-B96B-40781AA84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1615" y="4131629"/>
            <a:ext cx="3159011" cy="236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43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124599" y="315116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646886" y="135840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10556" y="2669887"/>
            <a:ext cx="2074655" cy="6742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64584" y="412394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8684" y="1386883"/>
            <a:ext cx="5936695" cy="5818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Brainstorming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58684" y="2181094"/>
            <a:ext cx="5936334" cy="1942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x-none" b="1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Listen and mark the stressed syllables.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x-none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Fill in the gaps.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x-none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Complete the sentences.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530653" y="1686102"/>
            <a:ext cx="917231" cy="9837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539952" y="3006994"/>
            <a:ext cx="870605" cy="111694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3" idx="0"/>
          </p:cNvCxnSpPr>
          <p:nvPr/>
        </p:nvCxnSpPr>
        <p:spPr>
          <a:xfrm>
            <a:off x="2515317" y="4479047"/>
            <a:ext cx="588102" cy="85143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858684" y="5311670"/>
            <a:ext cx="5936334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460817" y="364235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39981" y="330550"/>
            <a:ext cx="5795589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4858323" y="4351854"/>
            <a:ext cx="5936695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A volunteer project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FCE8F04-21AC-5E41-9A76-D02B0A2FAE2F}"/>
              </a:ext>
            </a:extLst>
          </p:cNvPr>
          <p:cNvSpPr/>
          <p:nvPr/>
        </p:nvSpPr>
        <p:spPr>
          <a:xfrm>
            <a:off x="2011919" y="533048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D4C3F6-6296-C746-8F6F-C35D950D7DD0}"/>
              </a:ext>
            </a:extLst>
          </p:cNvPr>
          <p:cNvSpPr txBox="1"/>
          <p:nvPr/>
        </p:nvSpPr>
        <p:spPr>
          <a:xfrm>
            <a:off x="4576036" y="296259"/>
            <a:ext cx="4956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2870352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AA6652-BB6A-1642-8189-EBFA2265C387}"/>
              </a:ext>
            </a:extLst>
          </p:cNvPr>
          <p:cNvSpPr txBox="1"/>
          <p:nvPr/>
        </p:nvSpPr>
        <p:spPr>
          <a:xfrm>
            <a:off x="1275517" y="2226027"/>
            <a:ext cx="10357658" cy="373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x-none" sz="2800" dirty="0"/>
              <a:t>Review the vocabulary and grammar of </a:t>
            </a:r>
            <a:r>
              <a:rPr lang="x-none" sz="2800" i="1" dirty="0"/>
              <a:t>Unit </a:t>
            </a:r>
            <a:r>
              <a:rPr lang="en-GB" sz="2800" i="1" dirty="0"/>
              <a:t>4;</a:t>
            </a:r>
            <a:endParaRPr lang="x-none" sz="2800" i="1" dirty="0"/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x-none" sz="2800" dirty="0"/>
              <a:t>Apply what they have learnt (vocabulary and grammar) into practice through a project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x-none" sz="4000" dirty="0"/>
          </a:p>
        </p:txBody>
      </p:sp>
    </p:spTree>
    <p:extLst>
      <p:ext uri="{BB962C8B-B14F-4D97-AF65-F5344CB8AC3E}">
        <p14:creationId xmlns:p14="http://schemas.microsoft.com/office/powerpoint/2010/main" val="3783509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399333" y="2411774"/>
            <a:ext cx="956462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GB" sz="3200" dirty="0"/>
              <a:t>Prepare for the next lesson: Getting started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dirty="0"/>
              <a:t>Do exercises in the workbook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AA3B96-BE03-203C-46E7-FEB86EBF4F6C}"/>
              </a:ext>
            </a:extLst>
          </p:cNvPr>
          <p:cNvSpPr/>
          <p:nvPr/>
        </p:nvSpPr>
        <p:spPr>
          <a:xfrm>
            <a:off x="3157182" y="6055304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9475" y="2805341"/>
            <a:ext cx="8443076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FOR A BETTER COMMUNITY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261460" y="2816215"/>
            <a:ext cx="7481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1228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56124" y="2839165"/>
            <a:ext cx="3208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275517" y="2226027"/>
            <a:ext cx="1035765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x-none" sz="2800" dirty="0"/>
              <a:t>Review the vocabulary and grammar of </a:t>
            </a:r>
            <a:r>
              <a:rPr lang="x-none" sz="2800" i="1" dirty="0"/>
              <a:t>Unit </a:t>
            </a:r>
            <a:r>
              <a:rPr lang="en-GB" sz="2800" i="1" dirty="0"/>
              <a:t>4;</a:t>
            </a:r>
            <a:endParaRPr lang="x-none" sz="2800" i="1" dirty="0"/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x-none" sz="2800" dirty="0"/>
              <a:t>Apply what they have learnt (vocabulary and grammar) into practice through a project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124599" y="315116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646886" y="135840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10556" y="2669887"/>
            <a:ext cx="2074655" cy="6742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64584" y="412394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8684" y="1386883"/>
            <a:ext cx="5936695" cy="5818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Brainstorming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58684" y="2181094"/>
            <a:ext cx="5936334" cy="1942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x-none" b="1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Listen and mark the stressed syllables.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x-none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Fill in the gaps.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x-none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Complete the sentences.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530653" y="1686102"/>
            <a:ext cx="917231" cy="9837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539952" y="3006994"/>
            <a:ext cx="870605" cy="111694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3" idx="0"/>
          </p:cNvCxnSpPr>
          <p:nvPr/>
        </p:nvCxnSpPr>
        <p:spPr>
          <a:xfrm>
            <a:off x="2515317" y="4479047"/>
            <a:ext cx="588102" cy="85143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858684" y="5311670"/>
            <a:ext cx="5936334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460817" y="364235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39981" y="330550"/>
            <a:ext cx="5795589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4858323" y="4351854"/>
            <a:ext cx="5936695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A volunteer project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FCE8F04-21AC-5E41-9A76-D02B0A2FAE2F}"/>
              </a:ext>
            </a:extLst>
          </p:cNvPr>
          <p:cNvSpPr/>
          <p:nvPr/>
        </p:nvSpPr>
        <p:spPr>
          <a:xfrm>
            <a:off x="2011919" y="533048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D4C3F6-6296-C746-8F6F-C35D950D7DD0}"/>
              </a:ext>
            </a:extLst>
          </p:cNvPr>
          <p:cNvSpPr txBox="1"/>
          <p:nvPr/>
        </p:nvSpPr>
        <p:spPr>
          <a:xfrm>
            <a:off x="4576036" y="296259"/>
            <a:ext cx="4956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124599" y="315116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48942" y="1376693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8684" y="1386883"/>
            <a:ext cx="5936695" cy="5818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Brainstorming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460817" y="364235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39981" y="330550"/>
            <a:ext cx="5795589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D4C3F6-6296-C746-8F6F-C35D950D7DD0}"/>
              </a:ext>
            </a:extLst>
          </p:cNvPr>
          <p:cNvSpPr txBox="1"/>
          <p:nvPr/>
        </p:nvSpPr>
        <p:spPr>
          <a:xfrm>
            <a:off x="4576036" y="296259"/>
            <a:ext cx="4956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263043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222CA5-E992-4144-ADFD-7B4FD6112684}"/>
              </a:ext>
            </a:extLst>
          </p:cNvPr>
          <p:cNvSpPr txBox="1"/>
          <p:nvPr/>
        </p:nvSpPr>
        <p:spPr>
          <a:xfrm>
            <a:off x="4920841" y="997251"/>
            <a:ext cx="2889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6673"/>
                </a:solidFill>
              </a:rPr>
              <a:t>Brainstorming</a:t>
            </a:r>
            <a:endParaRPr lang="x-none" sz="3600" dirty="0">
              <a:solidFill>
                <a:srgbClr val="006673"/>
              </a:solidFill>
            </a:endParaRPr>
          </a:p>
        </p:txBody>
      </p:sp>
      <p:pic>
        <p:nvPicPr>
          <p:cNvPr id="1028" name="Picture 4" descr="Syllable Stress in Nouns and Verbs">
            <a:extLst>
              <a:ext uri="{FF2B5EF4-FFF2-40B4-BE49-F238E27FC236}">
                <a16:creationId xmlns:a16="http://schemas.microsoft.com/office/drawing/2014/main" id="{755E9DA1-4C7E-7C4D-B264-49BA5BF3E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952" y="2640831"/>
            <a:ext cx="7013733" cy="350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60394" y="116973"/>
            <a:ext cx="7183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222CA5-E992-4144-ADFD-7B4FD6112684}"/>
              </a:ext>
            </a:extLst>
          </p:cNvPr>
          <p:cNvSpPr txBox="1"/>
          <p:nvPr/>
        </p:nvSpPr>
        <p:spPr>
          <a:xfrm>
            <a:off x="2062620" y="1877527"/>
            <a:ext cx="8606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List </a:t>
            </a:r>
            <a:r>
              <a:rPr lang="en-US" sz="2400" dirty="0"/>
              <a:t>two-syllable words with the same spelling but different stress</a:t>
            </a:r>
            <a:r>
              <a:rPr lang="x-none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7168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124599" y="315116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646886" y="135840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10556" y="2669887"/>
            <a:ext cx="2074655" cy="6742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8684" y="1386883"/>
            <a:ext cx="5936695" cy="5818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Brainstorming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58684" y="2181094"/>
            <a:ext cx="5936334" cy="1942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x-none" b="1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Listen and mark the stressed syllables.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x-none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Fill in the gaps.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x-none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Complete the sentences.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530653" y="1686102"/>
            <a:ext cx="917231" cy="9837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460817" y="364235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39981" y="330550"/>
            <a:ext cx="5795589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D4C3F6-6296-C746-8F6F-C35D950D7DD0}"/>
              </a:ext>
            </a:extLst>
          </p:cNvPr>
          <p:cNvSpPr txBox="1"/>
          <p:nvPr/>
        </p:nvSpPr>
        <p:spPr>
          <a:xfrm>
            <a:off x="4576036" y="296259"/>
            <a:ext cx="4956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64731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7183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257CC-4385-7A4C-A77D-C72B0FDA51B0}"/>
              </a:ext>
            </a:extLst>
          </p:cNvPr>
          <p:cNvSpPr txBox="1"/>
          <p:nvPr/>
        </p:nvSpPr>
        <p:spPr>
          <a:xfrm>
            <a:off x="691315" y="1190432"/>
            <a:ext cx="115006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Listen and mark the stressed syllables in the words in bold. Then </a:t>
            </a:r>
            <a:r>
              <a:rPr lang="en-US" sz="2800" b="1" dirty="0" err="1">
                <a:solidFill>
                  <a:srgbClr val="006673"/>
                </a:solidFill>
              </a:rPr>
              <a:t>practise</a:t>
            </a:r>
            <a:r>
              <a:rPr lang="en-US" sz="2800" b="1" dirty="0">
                <a:solidFill>
                  <a:srgbClr val="006673"/>
                </a:solidFill>
              </a:rPr>
              <a:t> saying the sentences.</a:t>
            </a:r>
            <a:endParaRPr lang="x-none" sz="2800" b="1" dirty="0">
              <a:solidFill>
                <a:srgbClr val="00667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5F6FC5-B6E2-C34A-A268-869BB1BF295C}"/>
              </a:ext>
            </a:extLst>
          </p:cNvPr>
          <p:cNvSpPr txBox="1"/>
          <p:nvPr/>
        </p:nvSpPr>
        <p:spPr>
          <a:xfrm>
            <a:off x="888908" y="2215101"/>
            <a:ext cx="106570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1. We hope that the number of volunteers will </a:t>
            </a:r>
            <a:r>
              <a:rPr lang="en-US" sz="2800" b="1" dirty="0"/>
              <a:t>increase </a:t>
            </a:r>
            <a:r>
              <a:rPr lang="en-US" sz="2800" dirty="0"/>
              <a:t>this year.</a:t>
            </a:r>
            <a:endParaRPr lang="x-none" sz="2800" dirty="0"/>
          </a:p>
          <a:p>
            <a:pPr>
              <a:lnSpc>
                <a:spcPct val="200000"/>
              </a:lnSpc>
            </a:pPr>
            <a:r>
              <a:rPr lang="en-US" sz="2800" dirty="0"/>
              <a:t>2. When will you </a:t>
            </a:r>
            <a:r>
              <a:rPr lang="en-US" sz="2800" b="1" dirty="0"/>
              <a:t>present </a:t>
            </a:r>
            <a:r>
              <a:rPr lang="en-US" sz="2800" dirty="0"/>
              <a:t>your report about the volunteer project?</a:t>
            </a:r>
            <a:endParaRPr lang="x-none" sz="2800" dirty="0"/>
          </a:p>
          <a:p>
            <a:pPr>
              <a:lnSpc>
                <a:spcPct val="200000"/>
              </a:lnSpc>
            </a:pPr>
            <a:r>
              <a:rPr lang="en-US" sz="2800" dirty="0"/>
              <a:t>3. I always keep a </a:t>
            </a:r>
            <a:r>
              <a:rPr lang="en-US" sz="2800" b="1" dirty="0"/>
              <a:t>record</a:t>
            </a:r>
            <a:r>
              <a:rPr lang="en-US" sz="2800" dirty="0"/>
              <a:t> of visitors’ donations.</a:t>
            </a:r>
            <a:endParaRPr lang="x-none" sz="2800" dirty="0"/>
          </a:p>
          <a:p>
            <a:pPr>
              <a:lnSpc>
                <a:spcPct val="200000"/>
              </a:lnSpc>
            </a:pPr>
            <a:r>
              <a:rPr lang="en-US" sz="2800" dirty="0"/>
              <a:t>4. We still </a:t>
            </a:r>
            <a:r>
              <a:rPr lang="en-US" sz="2800" b="1" dirty="0"/>
              <a:t>import </a:t>
            </a:r>
            <a:r>
              <a:rPr lang="en-US" sz="2800" dirty="0"/>
              <a:t>too many products that can be made in our country.</a:t>
            </a:r>
            <a:endParaRPr lang="x-none" sz="2800" dirty="0"/>
          </a:p>
          <a:p>
            <a:pPr>
              <a:lnSpc>
                <a:spcPct val="200000"/>
              </a:lnSpc>
            </a:pPr>
            <a:endParaRPr lang="x-none" sz="2800" dirty="0"/>
          </a:p>
        </p:txBody>
      </p:sp>
      <p:pic>
        <p:nvPicPr>
          <p:cNvPr id="4" name="0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0334" y="1353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1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7183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5F6FC5-B6E2-C34A-A268-869BB1BF295C}"/>
              </a:ext>
            </a:extLst>
          </p:cNvPr>
          <p:cNvSpPr txBox="1"/>
          <p:nvPr/>
        </p:nvSpPr>
        <p:spPr>
          <a:xfrm>
            <a:off x="1033350" y="2205957"/>
            <a:ext cx="107257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1. We hope that the number of volunteers will </a:t>
            </a:r>
            <a:r>
              <a:rPr lang="en-US" sz="2800" b="1" dirty="0" err="1"/>
              <a:t>in'crease</a:t>
            </a:r>
            <a:r>
              <a:rPr lang="en-US" sz="2800" b="1" dirty="0"/>
              <a:t> </a:t>
            </a:r>
            <a:r>
              <a:rPr lang="en-US" sz="2800" dirty="0"/>
              <a:t>this year.</a:t>
            </a:r>
            <a:endParaRPr lang="x-none" sz="2800" dirty="0"/>
          </a:p>
          <a:p>
            <a:pPr>
              <a:lnSpc>
                <a:spcPct val="200000"/>
              </a:lnSpc>
            </a:pPr>
            <a:r>
              <a:rPr lang="en-US" sz="2800" dirty="0"/>
              <a:t>2. When will you </a:t>
            </a:r>
            <a:r>
              <a:rPr lang="en-US" sz="2800" b="1" dirty="0" err="1"/>
              <a:t>pre'sent</a:t>
            </a:r>
            <a:r>
              <a:rPr lang="en-US" sz="2800" b="1" dirty="0"/>
              <a:t> </a:t>
            </a:r>
            <a:r>
              <a:rPr lang="en-US" sz="2800" dirty="0"/>
              <a:t>your report about the volunteer project?</a:t>
            </a:r>
            <a:endParaRPr lang="x-none" sz="2800" dirty="0"/>
          </a:p>
          <a:p>
            <a:pPr>
              <a:lnSpc>
                <a:spcPct val="200000"/>
              </a:lnSpc>
            </a:pPr>
            <a:r>
              <a:rPr lang="en-US" sz="2800" dirty="0"/>
              <a:t>3. I always keep a </a:t>
            </a:r>
            <a:r>
              <a:rPr lang="en-US" sz="2800" b="1" dirty="0"/>
              <a:t>'record</a:t>
            </a:r>
            <a:r>
              <a:rPr lang="en-US" sz="2800" dirty="0"/>
              <a:t> of visitors’ donations.</a:t>
            </a:r>
            <a:endParaRPr lang="x-none" sz="2800" dirty="0"/>
          </a:p>
          <a:p>
            <a:pPr>
              <a:lnSpc>
                <a:spcPct val="200000"/>
              </a:lnSpc>
            </a:pPr>
            <a:r>
              <a:rPr lang="en-US" sz="2800" dirty="0"/>
              <a:t>4. We still </a:t>
            </a:r>
            <a:r>
              <a:rPr lang="en-US" sz="2800" b="1" dirty="0" err="1"/>
              <a:t>im'port</a:t>
            </a:r>
            <a:r>
              <a:rPr lang="en-US" sz="2800" b="1" dirty="0"/>
              <a:t> </a:t>
            </a:r>
            <a:r>
              <a:rPr lang="en-US" sz="2800" dirty="0"/>
              <a:t>too many products that can be made in our country.</a:t>
            </a:r>
            <a:endParaRPr lang="x-none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2257CC-4385-7A4C-A77D-C72B0FDA51B0}"/>
              </a:ext>
            </a:extLst>
          </p:cNvPr>
          <p:cNvSpPr txBox="1"/>
          <p:nvPr/>
        </p:nvSpPr>
        <p:spPr>
          <a:xfrm>
            <a:off x="691315" y="1190432"/>
            <a:ext cx="115006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Listen and mark the stressed syllables in the words in bold. Then </a:t>
            </a:r>
            <a:r>
              <a:rPr lang="en-US" sz="2800" b="1" dirty="0" err="1">
                <a:solidFill>
                  <a:srgbClr val="006673"/>
                </a:solidFill>
              </a:rPr>
              <a:t>practise</a:t>
            </a:r>
            <a:r>
              <a:rPr lang="en-US" sz="2800" b="1" dirty="0">
                <a:solidFill>
                  <a:srgbClr val="006673"/>
                </a:solidFill>
              </a:rPr>
              <a:t> saying the sentences.</a:t>
            </a:r>
            <a:endParaRPr lang="x-none" sz="2800" b="1" dirty="0">
              <a:solidFill>
                <a:srgbClr val="006673"/>
              </a:solidFill>
            </a:endParaRPr>
          </a:p>
        </p:txBody>
      </p:sp>
      <p:pic>
        <p:nvPicPr>
          <p:cNvPr id="6" name="0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05470" y="1353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9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2464</TotalTime>
  <Words>714</Words>
  <Application>Microsoft Office PowerPoint</Application>
  <PresentationFormat>Widescreen</PresentationFormat>
  <Paragraphs>148</Paragraphs>
  <Slides>17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Bookman Old Style</vt:lpstr>
      <vt:lpstr>Calibri</vt:lpstr>
      <vt:lpstr>Calibri Light</vt:lpstr>
      <vt:lpstr>Courier New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QuynhAnh-NgoaiNgu</cp:lastModifiedBy>
  <cp:revision>117</cp:revision>
  <dcterms:created xsi:type="dcterms:W3CDTF">2020-12-09T02:04:09Z</dcterms:created>
  <dcterms:modified xsi:type="dcterms:W3CDTF">2023-07-17T08:19:04Z</dcterms:modified>
</cp:coreProperties>
</file>