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6" r:id="rId3"/>
    <p:sldId id="27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79" d="100"/>
          <a:sy n="79" d="100"/>
        </p:scale>
        <p:origin x="15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vi-VN"/>
              <a:t>Bấm để sửa kiểu tiêu đề Bản cái</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fld id="{B47B6789-DE3D-4BBB-B271-6B6F9F7D6261}" type="datetimeFigureOut">
              <a:rPr lang="vi-VN" smtClean="0"/>
              <a:t>11/11/2023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224181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B47B6789-DE3D-4BBB-B271-6B6F9F7D6261}" type="datetimeFigureOut">
              <a:rPr lang="vi-VN" smtClean="0"/>
              <a:t>11/11/2023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3806658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B47B6789-DE3D-4BBB-B271-6B6F9F7D6261}" type="datetimeFigureOut">
              <a:rPr lang="vi-VN" smtClean="0"/>
              <a:t>11/11/2023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73361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B47B6789-DE3D-4BBB-B271-6B6F9F7D6261}" type="datetimeFigureOut">
              <a:rPr lang="vi-VN" smtClean="0"/>
              <a:t>11/11/2023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205213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vi-VN"/>
              <a:t>Bấm để sửa kiểu tiêu đề Bản cái</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B47B6789-DE3D-4BBB-B271-6B6F9F7D6261}" type="datetimeFigureOut">
              <a:rPr lang="vi-VN" smtClean="0"/>
              <a:t>11/11/2023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45400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B47B6789-DE3D-4BBB-B271-6B6F9F7D6261}" type="datetimeFigureOut">
              <a:rPr lang="vi-VN" smtClean="0"/>
              <a:t>11/11/2023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2572763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29842" y="2505075"/>
            <a:ext cx="3868340"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4629150" y="2505075"/>
            <a:ext cx="3887391"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B47B6789-DE3D-4BBB-B271-6B6F9F7D6261}" type="datetimeFigureOut">
              <a:rPr lang="vi-VN" smtClean="0"/>
              <a:t>11/11/2023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157062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B47B6789-DE3D-4BBB-B271-6B6F9F7D6261}" type="datetimeFigureOut">
              <a:rPr lang="vi-VN" smtClean="0"/>
              <a:t>11/11/2023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404416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B6789-DE3D-4BBB-B271-6B6F9F7D6261}" type="datetimeFigureOut">
              <a:rPr lang="vi-VN" smtClean="0"/>
              <a:t>11/11/2023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292001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vi-VN"/>
              <a:t>Bấm để sửa kiểu tiêu đề Bản cái</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B47B6789-DE3D-4BBB-B271-6B6F9F7D6261}" type="datetimeFigureOut">
              <a:rPr lang="vi-VN" smtClean="0"/>
              <a:t>11/11/2023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4141124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B47B6789-DE3D-4BBB-B271-6B6F9F7D6261}" type="datetimeFigureOut">
              <a:rPr lang="vi-VN" smtClean="0"/>
              <a:t>11/11/2023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F0F9C75-49BE-46A2-8F61-120EA4A351B2}" type="slidenum">
              <a:rPr lang="vi-VN" smtClean="0"/>
              <a:t>‹#›</a:t>
            </a:fld>
            <a:endParaRPr lang="vi-VN"/>
          </a:p>
        </p:txBody>
      </p:sp>
    </p:spTree>
    <p:extLst>
      <p:ext uri="{BB962C8B-B14F-4D97-AF65-F5344CB8AC3E}">
        <p14:creationId xmlns:p14="http://schemas.microsoft.com/office/powerpoint/2010/main" val="3119518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B6789-DE3D-4BBB-B271-6B6F9F7D6261}" type="datetimeFigureOut">
              <a:rPr lang="vi-VN" smtClean="0"/>
              <a:t>11/11/2023</a:t>
            </a:fld>
            <a:endParaRPr lang="vi-V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F9C75-49BE-46A2-8F61-120EA4A351B2}" type="slidenum">
              <a:rPr lang="vi-VN" smtClean="0"/>
              <a:t>‹#›</a:t>
            </a:fld>
            <a:endParaRPr lang="vi-VN"/>
          </a:p>
        </p:txBody>
      </p:sp>
    </p:spTree>
    <p:extLst>
      <p:ext uri="{BB962C8B-B14F-4D97-AF65-F5344CB8AC3E}">
        <p14:creationId xmlns:p14="http://schemas.microsoft.com/office/powerpoint/2010/main" val="494923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14.bin"/><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16.bin"/><Relationship Id="rId1" Type="http://schemas.openxmlformats.org/officeDocument/2006/relationships/slideLayout" Target="../slideLayouts/slideLayout2.xml"/><Relationship Id="rId6" Type="http://schemas.openxmlformats.org/officeDocument/2006/relationships/oleObject" Target="../embeddings/oleObject18.bin"/><Relationship Id="rId5" Type="http://schemas.openxmlformats.org/officeDocument/2006/relationships/image" Target="../media/image10.w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oleObject" Target="../embeddings/oleObject8.bin"/><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9.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oleObject" Target="../embeddings/oleObject13.bin"/><Relationship Id="rId2"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oleObject" Target="../embeddings/oleObject12.bin"/><Relationship Id="rId5" Type="http://schemas.openxmlformats.org/officeDocument/2006/relationships/image" Target="../media/image6.wmf"/><Relationship Id="rId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01178133-E181-E9C0-62DD-6CCFE3D4A8ED}"/>
              </a:ext>
            </a:extLst>
          </p:cNvPr>
          <p:cNvSpPr txBox="1"/>
          <p:nvPr/>
        </p:nvSpPr>
        <p:spPr>
          <a:xfrm>
            <a:off x="426720" y="133931"/>
            <a:ext cx="8625840" cy="1022459"/>
          </a:xfrm>
          <a:prstGeom prst="rect">
            <a:avLst/>
          </a:prstGeom>
          <a:noFill/>
        </p:spPr>
        <p:txBody>
          <a:bodyPr wrap="square">
            <a:spAutoFit/>
          </a:bodyPr>
          <a:lstStyle/>
          <a:p>
            <a:pPr algn="ctr">
              <a:lnSpc>
                <a:spcPct val="115000"/>
              </a:lnSpc>
            </a:pPr>
            <a:r>
              <a:rPr lang="en-US" sz="1800" b="1">
                <a:solidFill>
                  <a:srgbClr val="000000"/>
                </a:solidFill>
                <a:effectLst/>
                <a:latin typeface="Times New Roman" panose="02020603050405020304" pitchFamily="18" charset="0"/>
                <a:ea typeface="Times New Roman" panose="02020603050405020304" pitchFamily="18" charset="0"/>
              </a:rPr>
              <a:t>CHUYÊN ĐỀ 5. KIM LOẠI </a:t>
            </a:r>
            <a:endParaRPr lang="vi-VN" sz="1800">
              <a:effectLst/>
              <a:latin typeface="Times New Roman" panose="02020603050405020304" pitchFamily="18" charset="0"/>
              <a:ea typeface="Times New Roman" panose="02020603050405020304" pitchFamily="18" charset="0"/>
            </a:endParaRPr>
          </a:p>
          <a:p>
            <a:pPr algn="just">
              <a:lnSpc>
                <a:spcPct val="115000"/>
              </a:lnSpc>
            </a:pPr>
            <a:r>
              <a:rPr lang="en-US" sz="1800" b="1">
                <a:solidFill>
                  <a:srgbClr val="000000"/>
                </a:solidFill>
                <a:effectLst/>
                <a:latin typeface="Times New Roman" panose="02020603050405020304" pitchFamily="18" charset="0"/>
                <a:ea typeface="Times New Roman" panose="02020603050405020304" pitchFamily="18" charset="0"/>
              </a:rPr>
              <a:t>A. Lý thuyết </a:t>
            </a:r>
            <a:endParaRPr lang="vi-VN" sz="1800">
              <a:effectLst/>
              <a:latin typeface="Times New Roman" panose="02020603050405020304" pitchFamily="18" charset="0"/>
              <a:ea typeface="Times New Roman" panose="02020603050405020304" pitchFamily="18" charset="0"/>
            </a:endParaRPr>
          </a:p>
          <a:p>
            <a:pPr algn="just">
              <a:lnSpc>
                <a:spcPct val="115000"/>
              </a:lnSpc>
            </a:pPr>
            <a:r>
              <a:rPr lang="en-US" sz="1800" b="1">
                <a:solidFill>
                  <a:srgbClr val="000000"/>
                </a:solidFill>
                <a:effectLst/>
                <a:latin typeface="Times New Roman" panose="02020603050405020304" pitchFamily="18" charset="0"/>
                <a:ea typeface="Times New Roman" panose="02020603050405020304" pitchFamily="18" charset="0"/>
              </a:rPr>
              <a:t>I. DÃY HOẠT ĐỘNG HÓA HỌC</a:t>
            </a:r>
            <a:endParaRPr lang="vi-VN" sz="1800">
              <a:effectLst/>
              <a:latin typeface="Times New Roman" panose="02020603050405020304" pitchFamily="18" charset="0"/>
              <a:ea typeface="Times New Roman" panose="02020603050405020304" pitchFamily="18" charset="0"/>
            </a:endParaRPr>
          </a:p>
        </p:txBody>
      </p:sp>
      <p:graphicFrame>
        <p:nvGraphicFramePr>
          <p:cNvPr id="8" name="Bảng 7">
            <a:extLst>
              <a:ext uri="{FF2B5EF4-FFF2-40B4-BE49-F238E27FC236}">
                <a16:creationId xmlns:a16="http://schemas.microsoft.com/office/drawing/2014/main" id="{3E554B1E-6794-AA96-93BB-49A234782CCB}"/>
              </a:ext>
            </a:extLst>
          </p:cNvPr>
          <p:cNvGraphicFramePr>
            <a:graphicFrameLocks noGrp="1"/>
          </p:cNvGraphicFramePr>
          <p:nvPr>
            <p:extLst>
              <p:ext uri="{D42A27DB-BD31-4B8C-83A1-F6EECF244321}">
                <p14:modId xmlns:p14="http://schemas.microsoft.com/office/powerpoint/2010/main" val="207894861"/>
              </p:ext>
            </p:extLst>
          </p:nvPr>
        </p:nvGraphicFramePr>
        <p:xfrm>
          <a:off x="426720" y="1244345"/>
          <a:ext cx="8352000" cy="1492758"/>
        </p:xfrm>
        <a:graphic>
          <a:graphicData uri="http://schemas.openxmlformats.org/drawingml/2006/table">
            <a:tbl>
              <a:tblPr firstRow="1" firstCol="1" bandRow="1">
                <a:tableStyleId>{5C22544A-7EE6-4342-B048-85BDC9FD1C3A}</a:tableStyleId>
              </a:tblPr>
              <a:tblGrid>
                <a:gridCol w="556800">
                  <a:extLst>
                    <a:ext uri="{9D8B030D-6E8A-4147-A177-3AD203B41FA5}">
                      <a16:colId xmlns:a16="http://schemas.microsoft.com/office/drawing/2014/main" val="1802740490"/>
                    </a:ext>
                  </a:extLst>
                </a:gridCol>
                <a:gridCol w="556800">
                  <a:extLst>
                    <a:ext uri="{9D8B030D-6E8A-4147-A177-3AD203B41FA5}">
                      <a16:colId xmlns:a16="http://schemas.microsoft.com/office/drawing/2014/main" val="3078833824"/>
                    </a:ext>
                  </a:extLst>
                </a:gridCol>
                <a:gridCol w="556800">
                  <a:extLst>
                    <a:ext uri="{9D8B030D-6E8A-4147-A177-3AD203B41FA5}">
                      <a16:colId xmlns:a16="http://schemas.microsoft.com/office/drawing/2014/main" val="3140811284"/>
                    </a:ext>
                  </a:extLst>
                </a:gridCol>
                <a:gridCol w="556800">
                  <a:extLst>
                    <a:ext uri="{9D8B030D-6E8A-4147-A177-3AD203B41FA5}">
                      <a16:colId xmlns:a16="http://schemas.microsoft.com/office/drawing/2014/main" val="2765405503"/>
                    </a:ext>
                  </a:extLst>
                </a:gridCol>
                <a:gridCol w="556800">
                  <a:extLst>
                    <a:ext uri="{9D8B030D-6E8A-4147-A177-3AD203B41FA5}">
                      <a16:colId xmlns:a16="http://schemas.microsoft.com/office/drawing/2014/main" val="206060028"/>
                    </a:ext>
                  </a:extLst>
                </a:gridCol>
                <a:gridCol w="556800">
                  <a:extLst>
                    <a:ext uri="{9D8B030D-6E8A-4147-A177-3AD203B41FA5}">
                      <a16:colId xmlns:a16="http://schemas.microsoft.com/office/drawing/2014/main" val="1364301396"/>
                    </a:ext>
                  </a:extLst>
                </a:gridCol>
                <a:gridCol w="556800">
                  <a:extLst>
                    <a:ext uri="{9D8B030D-6E8A-4147-A177-3AD203B41FA5}">
                      <a16:colId xmlns:a16="http://schemas.microsoft.com/office/drawing/2014/main" val="2771350166"/>
                    </a:ext>
                  </a:extLst>
                </a:gridCol>
                <a:gridCol w="556800">
                  <a:extLst>
                    <a:ext uri="{9D8B030D-6E8A-4147-A177-3AD203B41FA5}">
                      <a16:colId xmlns:a16="http://schemas.microsoft.com/office/drawing/2014/main" val="365767517"/>
                    </a:ext>
                  </a:extLst>
                </a:gridCol>
                <a:gridCol w="556800">
                  <a:extLst>
                    <a:ext uri="{9D8B030D-6E8A-4147-A177-3AD203B41FA5}">
                      <a16:colId xmlns:a16="http://schemas.microsoft.com/office/drawing/2014/main" val="1850957679"/>
                    </a:ext>
                  </a:extLst>
                </a:gridCol>
                <a:gridCol w="556800">
                  <a:extLst>
                    <a:ext uri="{9D8B030D-6E8A-4147-A177-3AD203B41FA5}">
                      <a16:colId xmlns:a16="http://schemas.microsoft.com/office/drawing/2014/main" val="4264620004"/>
                    </a:ext>
                  </a:extLst>
                </a:gridCol>
                <a:gridCol w="556800">
                  <a:extLst>
                    <a:ext uri="{9D8B030D-6E8A-4147-A177-3AD203B41FA5}">
                      <a16:colId xmlns:a16="http://schemas.microsoft.com/office/drawing/2014/main" val="494482866"/>
                    </a:ext>
                  </a:extLst>
                </a:gridCol>
                <a:gridCol w="556800">
                  <a:extLst>
                    <a:ext uri="{9D8B030D-6E8A-4147-A177-3AD203B41FA5}">
                      <a16:colId xmlns:a16="http://schemas.microsoft.com/office/drawing/2014/main" val="3432444889"/>
                    </a:ext>
                  </a:extLst>
                </a:gridCol>
                <a:gridCol w="556800">
                  <a:extLst>
                    <a:ext uri="{9D8B030D-6E8A-4147-A177-3AD203B41FA5}">
                      <a16:colId xmlns:a16="http://schemas.microsoft.com/office/drawing/2014/main" val="1035584504"/>
                    </a:ext>
                  </a:extLst>
                </a:gridCol>
                <a:gridCol w="556800">
                  <a:extLst>
                    <a:ext uri="{9D8B030D-6E8A-4147-A177-3AD203B41FA5}">
                      <a16:colId xmlns:a16="http://schemas.microsoft.com/office/drawing/2014/main" val="1504753750"/>
                    </a:ext>
                  </a:extLst>
                </a:gridCol>
                <a:gridCol w="556800">
                  <a:extLst>
                    <a:ext uri="{9D8B030D-6E8A-4147-A177-3AD203B41FA5}">
                      <a16:colId xmlns:a16="http://schemas.microsoft.com/office/drawing/2014/main" val="286492480"/>
                    </a:ext>
                  </a:extLst>
                </a:gridCol>
              </a:tblGrid>
              <a:tr h="746379">
                <a:tc>
                  <a:txBody>
                    <a:bodyPr/>
                    <a:lstStyle/>
                    <a:p>
                      <a:pPr algn="ctr">
                        <a:lnSpc>
                          <a:spcPct val="115000"/>
                        </a:lnSpc>
                      </a:pPr>
                      <a:r>
                        <a:rPr lang="en-US" sz="2200">
                          <a:effectLst/>
                        </a:rPr>
                        <a:t>K</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Na</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Ba</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Ca</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Mg</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Al</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Zn</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Fe</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Sn</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Pb</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H</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Cu</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Hg</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Ag</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2200">
                          <a:effectLst/>
                        </a:rPr>
                        <a:t>Au</a:t>
                      </a: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3581176"/>
                  </a:ext>
                </a:extLst>
              </a:tr>
              <a:tr h="746379">
                <a:tc gridSpan="15">
                  <a:txBody>
                    <a:bodyPr/>
                    <a:lstStyle/>
                    <a:p>
                      <a:pPr algn="just">
                        <a:lnSpc>
                          <a:spcPct val="115000"/>
                        </a:lnSpc>
                      </a:pPr>
                      <a:endParaRPr lang="vi-VN"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532864390"/>
                  </a:ext>
                </a:extLst>
              </a:tr>
            </a:tbl>
          </a:graphicData>
        </a:graphic>
      </p:graphicFrame>
      <p:sp>
        <p:nvSpPr>
          <p:cNvPr id="9" name="AutoShape 1">
            <a:extLst>
              <a:ext uri="{FF2B5EF4-FFF2-40B4-BE49-F238E27FC236}">
                <a16:creationId xmlns:a16="http://schemas.microsoft.com/office/drawing/2014/main" id="{E0A950A7-E966-0BAE-5AF5-31394CBB9557}"/>
              </a:ext>
            </a:extLst>
          </p:cNvPr>
          <p:cNvSpPr>
            <a:spLocks noChangeShapeType="1"/>
          </p:cNvSpPr>
          <p:nvPr/>
        </p:nvSpPr>
        <p:spPr bwMode="auto">
          <a:xfrm>
            <a:off x="731138" y="2230564"/>
            <a:ext cx="7833741" cy="6667"/>
          </a:xfrm>
          <a:prstGeom prst="straightConnector1">
            <a:avLst/>
          </a:prstGeom>
          <a:noFill/>
          <a:ln w="76200">
            <a:solidFill>
              <a:schemeClr val="bg1"/>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vi-VN" sz="2200"/>
          </a:p>
        </p:txBody>
      </p:sp>
      <p:sp>
        <p:nvSpPr>
          <p:cNvPr id="12" name="Hộp Văn bản 11">
            <a:extLst>
              <a:ext uri="{FF2B5EF4-FFF2-40B4-BE49-F238E27FC236}">
                <a16:creationId xmlns:a16="http://schemas.microsoft.com/office/drawing/2014/main" id="{0FAE05E1-5863-49C7-80C7-891F78EF248A}"/>
              </a:ext>
            </a:extLst>
          </p:cNvPr>
          <p:cNvSpPr txBox="1"/>
          <p:nvPr/>
        </p:nvSpPr>
        <p:spPr>
          <a:xfrm>
            <a:off x="335088" y="2825058"/>
            <a:ext cx="8625840" cy="3567451"/>
          </a:xfrm>
          <a:prstGeom prst="rect">
            <a:avLst/>
          </a:prstGeom>
          <a:noFill/>
        </p:spPr>
        <p:txBody>
          <a:bodyPr wrap="square">
            <a:spAutoFit/>
          </a:bodyPr>
          <a:lstStyle/>
          <a:p>
            <a:pPr algn="just">
              <a:lnSpc>
                <a:spcPct val="130000"/>
              </a:lnSpc>
            </a:pPr>
            <a:r>
              <a:rPr lang="en-US" sz="2200" b="1">
                <a:solidFill>
                  <a:srgbClr val="000000"/>
                </a:solidFill>
                <a:effectLst/>
                <a:latin typeface="+mj-lt"/>
                <a:ea typeface="Times New Roman" panose="02020603050405020304" pitchFamily="18" charset="0"/>
              </a:rPr>
              <a:t>* Ý nghĩa của dãy hoạt động hóa học.</a:t>
            </a:r>
            <a:endParaRPr lang="vi-VN" sz="2200">
              <a:effectLst/>
              <a:latin typeface="+mj-lt"/>
              <a:ea typeface="Times New Roman" panose="02020603050405020304" pitchFamily="18" charset="0"/>
            </a:endParaRPr>
          </a:p>
          <a:p>
            <a:pPr algn="just">
              <a:lnSpc>
                <a:spcPct val="130000"/>
              </a:lnSpc>
            </a:pPr>
            <a:r>
              <a:rPr lang="en-US" sz="2200">
                <a:solidFill>
                  <a:srgbClr val="000000"/>
                </a:solidFill>
                <a:effectLst/>
                <a:latin typeface="+mj-lt"/>
                <a:ea typeface="Times New Roman" panose="02020603050405020304" pitchFamily="18" charset="0"/>
              </a:rPr>
              <a:t>1. Mức độ hoạt động của các kim loại giảm dần từ trái qua phải.</a:t>
            </a:r>
            <a:endParaRPr lang="vi-VN" sz="2200">
              <a:effectLst/>
              <a:latin typeface="+mj-lt"/>
              <a:ea typeface="Times New Roman" panose="02020603050405020304" pitchFamily="18" charset="0"/>
            </a:endParaRPr>
          </a:p>
          <a:p>
            <a:pPr algn="just">
              <a:lnSpc>
                <a:spcPct val="130000"/>
              </a:lnSpc>
            </a:pPr>
            <a:r>
              <a:rPr lang="en-US" sz="2200">
                <a:solidFill>
                  <a:srgbClr val="000000"/>
                </a:solidFill>
                <a:effectLst/>
                <a:latin typeface="+mj-lt"/>
                <a:ea typeface="Times New Roman" panose="02020603050405020304" pitchFamily="18" charset="0"/>
              </a:rPr>
              <a:t>2. Kim loại đứng trước Mg phản ứng với nước ở điều kiện thường tạo thành kiềm và giải phóng khí H</a:t>
            </a:r>
            <a:r>
              <a:rPr lang="en-US" sz="2200" baseline="-25000">
                <a:solidFill>
                  <a:srgbClr val="000000"/>
                </a:solidFill>
                <a:effectLst/>
                <a:latin typeface="+mj-lt"/>
                <a:ea typeface="Times New Roman" panose="02020603050405020304" pitchFamily="18" charset="0"/>
              </a:rPr>
              <a:t>2</a:t>
            </a:r>
            <a:r>
              <a:rPr lang="en-US" sz="2200">
                <a:solidFill>
                  <a:srgbClr val="000000"/>
                </a:solidFill>
                <a:effectLst/>
                <a:latin typeface="+mj-lt"/>
                <a:ea typeface="Times New Roman" panose="02020603050405020304" pitchFamily="18" charset="0"/>
              </a:rPr>
              <a:t>.</a:t>
            </a:r>
            <a:endParaRPr lang="vi-VN" sz="2200">
              <a:effectLst/>
              <a:latin typeface="+mj-lt"/>
              <a:ea typeface="Times New Roman" panose="02020603050405020304" pitchFamily="18" charset="0"/>
            </a:endParaRPr>
          </a:p>
          <a:p>
            <a:pPr algn="just">
              <a:lnSpc>
                <a:spcPct val="130000"/>
              </a:lnSpc>
            </a:pPr>
            <a:r>
              <a:rPr lang="en-US" sz="2200">
                <a:solidFill>
                  <a:srgbClr val="000000"/>
                </a:solidFill>
                <a:effectLst/>
                <a:latin typeface="+mj-lt"/>
                <a:ea typeface="Times New Roman" panose="02020603050405020304" pitchFamily="18" charset="0"/>
              </a:rPr>
              <a:t>3. Kim loại đứng trước H phản ứng được với một số dung dịch acid (HCl, H</a:t>
            </a:r>
            <a:r>
              <a:rPr lang="en-US" sz="2200" baseline="-25000">
                <a:solidFill>
                  <a:srgbClr val="000000"/>
                </a:solidFill>
                <a:effectLst/>
                <a:latin typeface="+mj-lt"/>
                <a:ea typeface="Times New Roman" panose="02020603050405020304" pitchFamily="18" charset="0"/>
              </a:rPr>
              <a:t>2</a:t>
            </a:r>
            <a:r>
              <a:rPr lang="en-US" sz="2200">
                <a:solidFill>
                  <a:srgbClr val="000000"/>
                </a:solidFill>
                <a:effectLst/>
                <a:latin typeface="+mj-lt"/>
                <a:ea typeface="Times New Roman" panose="02020603050405020304" pitchFamily="18" charset="0"/>
              </a:rPr>
              <a:t>SO</a:t>
            </a:r>
            <a:r>
              <a:rPr lang="en-US" sz="2200" baseline="-25000">
                <a:solidFill>
                  <a:srgbClr val="000000"/>
                </a:solidFill>
                <a:effectLst/>
                <a:latin typeface="+mj-lt"/>
                <a:ea typeface="Times New Roman" panose="02020603050405020304" pitchFamily="18" charset="0"/>
              </a:rPr>
              <a:t>4</a:t>
            </a:r>
            <a:r>
              <a:rPr lang="en-US" sz="2200">
                <a:solidFill>
                  <a:srgbClr val="000000"/>
                </a:solidFill>
                <a:effectLst/>
                <a:latin typeface="+mj-lt"/>
                <a:ea typeface="Times New Roman" panose="02020603050405020304" pitchFamily="18" charset="0"/>
              </a:rPr>
              <a:t> loãng) giải phóng khí H</a:t>
            </a:r>
            <a:r>
              <a:rPr lang="en-US" sz="2200" baseline="-25000">
                <a:solidFill>
                  <a:srgbClr val="000000"/>
                </a:solidFill>
                <a:effectLst/>
                <a:latin typeface="+mj-lt"/>
                <a:ea typeface="Times New Roman" panose="02020603050405020304" pitchFamily="18" charset="0"/>
              </a:rPr>
              <a:t>2</a:t>
            </a:r>
            <a:r>
              <a:rPr lang="en-US" sz="2200">
                <a:solidFill>
                  <a:srgbClr val="000000"/>
                </a:solidFill>
                <a:effectLst/>
                <a:latin typeface="+mj-lt"/>
                <a:ea typeface="Times New Roman" panose="02020603050405020304" pitchFamily="18" charset="0"/>
              </a:rPr>
              <a:t>.</a:t>
            </a:r>
            <a:endParaRPr lang="vi-VN" sz="2200">
              <a:effectLst/>
              <a:latin typeface="+mj-lt"/>
              <a:ea typeface="Times New Roman" panose="02020603050405020304" pitchFamily="18" charset="0"/>
            </a:endParaRPr>
          </a:p>
          <a:p>
            <a:pPr algn="just">
              <a:lnSpc>
                <a:spcPct val="130000"/>
              </a:lnSpc>
            </a:pPr>
            <a:r>
              <a:rPr lang="en-US" sz="2200">
                <a:solidFill>
                  <a:srgbClr val="000000"/>
                </a:solidFill>
                <a:effectLst/>
                <a:latin typeface="+mj-lt"/>
                <a:ea typeface="Times New Roman" panose="02020603050405020304" pitchFamily="18" charset="0"/>
              </a:rPr>
              <a:t>4. Kim loại đứng trước (trừ K, Na, Ba, Ca…) đẩy được kim loại đứng sau ra khỏi dung dịch muối.</a:t>
            </a:r>
            <a:endParaRPr lang="vi-VN" sz="2200">
              <a:effectLst/>
              <a:latin typeface="+mj-lt"/>
              <a:ea typeface="Times New Roman" panose="02020603050405020304" pitchFamily="18" charset="0"/>
            </a:endParaRPr>
          </a:p>
        </p:txBody>
      </p:sp>
    </p:spTree>
    <p:extLst>
      <p:ext uri="{BB962C8B-B14F-4D97-AF65-F5344CB8AC3E}">
        <p14:creationId xmlns:p14="http://schemas.microsoft.com/office/powerpoint/2010/main" val="400485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0B6E0CB3-AC96-0683-6249-7393B3C89A6D}"/>
              </a:ext>
            </a:extLst>
          </p:cNvPr>
          <p:cNvSpPr txBox="1"/>
          <p:nvPr/>
        </p:nvSpPr>
        <p:spPr>
          <a:xfrm>
            <a:off x="214007" y="115298"/>
            <a:ext cx="8784077" cy="461665"/>
          </a:xfrm>
          <a:prstGeom prst="rect">
            <a:avLst/>
          </a:prstGeom>
          <a:noFill/>
        </p:spPr>
        <p:txBody>
          <a:bodyPr wrap="square">
            <a:spAutoFit/>
          </a:bodyPr>
          <a:lstStyle/>
          <a:p>
            <a:pPr algn="just"/>
            <a:r>
              <a:rPr lang="pt-BR" sz="2400" b="1">
                <a:solidFill>
                  <a:srgbClr val="000000"/>
                </a:solidFill>
                <a:effectLst/>
                <a:latin typeface="Times New Roman" panose="02020603050405020304" pitchFamily="18" charset="0"/>
                <a:ea typeface="Times New Roman" panose="02020603050405020304" pitchFamily="18" charset="0"/>
              </a:rPr>
              <a:t>III. ĐIỀU CHẾ KIM LOẠI.</a:t>
            </a:r>
            <a:endParaRPr lang="vi-VN" sz="240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DFA46E01-1870-097A-4E33-2F7E9D933460}"/>
              </a:ext>
            </a:extLst>
          </p:cNvPr>
          <p:cNvSpPr txBox="1"/>
          <p:nvPr/>
        </p:nvSpPr>
        <p:spPr>
          <a:xfrm>
            <a:off x="214007" y="576963"/>
            <a:ext cx="8784077" cy="2414764"/>
          </a:xfrm>
          <a:prstGeom prst="rect">
            <a:avLst/>
          </a:prstGeom>
          <a:noFill/>
        </p:spPr>
        <p:txBody>
          <a:bodyPr wrap="square">
            <a:spAutoFit/>
          </a:bodyPr>
          <a:lstStyle/>
          <a:p>
            <a:pPr marL="30480" marR="30480" indent="426720" algn="just">
              <a:lnSpc>
                <a:spcPct val="115714"/>
              </a:lnSpc>
            </a:pPr>
            <a:r>
              <a:rPr lang="vi-VN" sz="2200" b="1">
                <a:solidFill>
                  <a:srgbClr val="000000"/>
                </a:solidFill>
                <a:effectLst/>
                <a:highlight>
                  <a:srgbClr val="FFFF00"/>
                </a:highlight>
                <a:latin typeface="+mj-lt"/>
                <a:ea typeface="Times New Roman" panose="02020603050405020304" pitchFamily="18" charset="0"/>
              </a:rPr>
              <a:t>2. Phương pháp nhiệt luyện</a:t>
            </a:r>
            <a:endParaRPr lang="vi-VN" sz="2200">
              <a:effectLst/>
              <a:latin typeface="+mj-lt"/>
              <a:ea typeface="Times New Roman" panose="02020603050405020304" pitchFamily="18" charset="0"/>
            </a:endParaRPr>
          </a:p>
          <a:p>
            <a:pPr marL="30480" marR="30480" indent="426720" algn="just">
              <a:lnSpc>
                <a:spcPct val="115714"/>
              </a:lnSpc>
            </a:pPr>
            <a:r>
              <a:rPr lang="vi-VN" sz="2200">
                <a:solidFill>
                  <a:srgbClr val="000000"/>
                </a:solidFill>
                <a:effectLst/>
                <a:latin typeface="+mj-lt"/>
                <a:ea typeface="Times New Roman" panose="02020603050405020304" pitchFamily="18" charset="0"/>
              </a:rPr>
              <a:t>- Phương pháp nhiệt luyện được ứng dụng rộng rãi trong công nghiệp dùng để điều chế những kim loại có độ hoạt động hóa học trung bình như Zn, Fe, Sn, Pb,...</a:t>
            </a:r>
            <a:endParaRPr lang="vi-VN" sz="2200">
              <a:effectLst/>
              <a:latin typeface="+mj-lt"/>
              <a:ea typeface="Times New Roman" panose="02020603050405020304" pitchFamily="18" charset="0"/>
            </a:endParaRPr>
          </a:p>
          <a:p>
            <a:pPr marL="30480" marR="30480" indent="426720" algn="just">
              <a:lnSpc>
                <a:spcPct val="115714"/>
              </a:lnSpc>
            </a:pPr>
            <a:r>
              <a:rPr lang="vi-VN" sz="2200" b="1">
                <a:solidFill>
                  <a:srgbClr val="000000"/>
                </a:solidFill>
                <a:effectLst/>
                <a:latin typeface="+mj-lt"/>
                <a:ea typeface="Times New Roman" panose="02020603050405020304" pitchFamily="18" charset="0"/>
              </a:rPr>
              <a:t>- Nguyên tắc điều chế: </a:t>
            </a:r>
            <a:r>
              <a:rPr lang="vi-VN" sz="2200">
                <a:solidFill>
                  <a:srgbClr val="000000"/>
                </a:solidFill>
                <a:effectLst/>
                <a:latin typeface="+mj-lt"/>
                <a:ea typeface="Times New Roman" panose="02020603050405020304" pitchFamily="18" charset="0"/>
              </a:rPr>
              <a:t>khử ion kim loại trong hợp chất ở nhiệt độ cao bằng các chất khử như </a:t>
            </a:r>
            <a:r>
              <a:rPr lang="vi-VN" sz="2200" b="1">
                <a:solidFill>
                  <a:srgbClr val="000000"/>
                </a:solidFill>
                <a:effectLst/>
                <a:latin typeface="+mj-lt"/>
                <a:ea typeface="Times New Roman" panose="02020603050405020304" pitchFamily="18" charset="0"/>
              </a:rPr>
              <a:t>Al, C, H</a:t>
            </a:r>
            <a:r>
              <a:rPr lang="vi-VN" sz="2200" b="1" baseline="-25000">
                <a:solidFill>
                  <a:srgbClr val="000000"/>
                </a:solidFill>
                <a:effectLst/>
                <a:latin typeface="+mj-lt"/>
                <a:ea typeface="Times New Roman" panose="02020603050405020304" pitchFamily="18" charset="0"/>
              </a:rPr>
              <a:t>2</a:t>
            </a:r>
            <a:r>
              <a:rPr lang="vi-VN" sz="2200" b="1">
                <a:solidFill>
                  <a:srgbClr val="000000"/>
                </a:solidFill>
                <a:effectLst/>
                <a:latin typeface="+mj-lt"/>
                <a:ea typeface="Times New Roman" panose="02020603050405020304" pitchFamily="18" charset="0"/>
              </a:rPr>
              <a:t>, CO.</a:t>
            </a:r>
            <a:endParaRPr lang="vi-VN" sz="2200">
              <a:effectLst/>
              <a:latin typeface="+mj-lt"/>
              <a:ea typeface="Times New Roman" panose="02020603050405020304" pitchFamily="18" charset="0"/>
            </a:endParaRPr>
          </a:p>
        </p:txBody>
      </p:sp>
      <p:sp>
        <p:nvSpPr>
          <p:cNvPr id="5" name="Hộp Văn bản 4">
            <a:extLst>
              <a:ext uri="{FF2B5EF4-FFF2-40B4-BE49-F238E27FC236}">
                <a16:creationId xmlns:a16="http://schemas.microsoft.com/office/drawing/2014/main" id="{0CC1E3BC-140F-B10A-B9C6-F2B8A930FBF8}"/>
              </a:ext>
            </a:extLst>
          </p:cNvPr>
          <p:cNvSpPr txBox="1"/>
          <p:nvPr/>
        </p:nvSpPr>
        <p:spPr>
          <a:xfrm>
            <a:off x="569069" y="2991727"/>
            <a:ext cx="8429015" cy="769441"/>
          </a:xfrm>
          <a:prstGeom prst="rect">
            <a:avLst/>
          </a:prstGeom>
          <a:noFill/>
        </p:spPr>
        <p:txBody>
          <a:bodyPr wrap="square">
            <a:spAutoFit/>
          </a:bodyPr>
          <a:lstStyle/>
          <a:p>
            <a:pPr marL="30163" marR="30480" indent="-30163" algn="just"/>
            <a:r>
              <a:rPr lang="vi-VN" sz="2200">
                <a:solidFill>
                  <a:srgbClr val="000000"/>
                </a:solidFill>
                <a:effectLst/>
                <a:latin typeface="+mj-lt"/>
                <a:ea typeface="Times New Roman" panose="02020603050405020304" pitchFamily="18" charset="0"/>
              </a:rPr>
              <a:t>• Điều chế sắt kim loại từ oxit sắt từ hoặc sắt (II) Oxit bằng CO hoặc phản ứng nhiệt Al:</a:t>
            </a:r>
            <a:endParaRPr lang="vi-VN" sz="2200">
              <a:effectLst/>
              <a:latin typeface="+mj-lt"/>
              <a:ea typeface="Times New Roman" panose="02020603050405020304" pitchFamily="18" charset="0"/>
            </a:endParaRPr>
          </a:p>
        </p:txBody>
      </p:sp>
      <p:graphicFrame>
        <p:nvGraphicFramePr>
          <p:cNvPr id="6" name="Đối tượng 5">
            <a:extLst>
              <a:ext uri="{FF2B5EF4-FFF2-40B4-BE49-F238E27FC236}">
                <a16:creationId xmlns:a16="http://schemas.microsoft.com/office/drawing/2014/main" id="{2E5570F3-B7AB-32C4-87E5-5241A892E2DF}"/>
              </a:ext>
            </a:extLst>
          </p:cNvPr>
          <p:cNvGraphicFramePr>
            <a:graphicFrameLocks noChangeAspect="1"/>
          </p:cNvGraphicFramePr>
          <p:nvPr>
            <p:extLst>
              <p:ext uri="{D42A27DB-BD31-4B8C-83A1-F6EECF244321}">
                <p14:modId xmlns:p14="http://schemas.microsoft.com/office/powerpoint/2010/main" val="1056956369"/>
              </p:ext>
            </p:extLst>
          </p:nvPr>
        </p:nvGraphicFramePr>
        <p:xfrm>
          <a:off x="2605526" y="3586070"/>
          <a:ext cx="4356100" cy="1079500"/>
        </p:xfrm>
        <a:graphic>
          <a:graphicData uri="http://schemas.openxmlformats.org/presentationml/2006/ole">
            <mc:AlternateContent xmlns:mc="http://schemas.openxmlformats.org/markup-compatibility/2006">
              <mc:Choice xmlns:v="urn:schemas-microsoft-com:vml" Requires="v">
                <p:oleObj name="Equation" r:id="rId2" imgW="4356000" imgH="1079280" progId="Equation.DSMT4">
                  <p:embed/>
                </p:oleObj>
              </mc:Choice>
              <mc:Fallback>
                <p:oleObj name="Equation" r:id="rId2" imgW="4356000" imgH="1079280" progId="Equation.DSMT4">
                  <p:embed/>
                  <p:pic>
                    <p:nvPicPr>
                      <p:cNvPr id="0" name=""/>
                      <p:cNvPicPr/>
                      <p:nvPr/>
                    </p:nvPicPr>
                    <p:blipFill>
                      <a:blip r:embed="rId3"/>
                      <a:stretch>
                        <a:fillRect/>
                      </a:stretch>
                    </p:blipFill>
                    <p:spPr>
                      <a:xfrm>
                        <a:off x="2605526" y="3586070"/>
                        <a:ext cx="4356100" cy="1079500"/>
                      </a:xfrm>
                      <a:prstGeom prst="rect">
                        <a:avLst/>
                      </a:prstGeom>
                    </p:spPr>
                  </p:pic>
                </p:oleObj>
              </mc:Fallback>
            </mc:AlternateContent>
          </a:graphicData>
        </a:graphic>
      </p:graphicFrame>
      <p:sp>
        <p:nvSpPr>
          <p:cNvPr id="9" name="Rectangle 2">
            <a:extLst>
              <a:ext uri="{FF2B5EF4-FFF2-40B4-BE49-F238E27FC236}">
                <a16:creationId xmlns:a16="http://schemas.microsoft.com/office/drawing/2014/main" id="{54F38BF1-7C9A-7358-F1EA-A8AB2CCFD21D}"/>
              </a:ext>
            </a:extLst>
          </p:cNvPr>
          <p:cNvSpPr>
            <a:spLocks noChangeArrowheads="1"/>
          </p:cNvSpPr>
          <p:nvPr/>
        </p:nvSpPr>
        <p:spPr bwMode="auto">
          <a:xfrm>
            <a:off x="68091" y="4600507"/>
            <a:ext cx="845487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2703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27038"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Điều chế kim loại kẽm từ kẽm oxit bằng chất khử là C và CO:</a:t>
            </a:r>
            <a:endPar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427038" algn="l" defTabSz="914400" rtl="0" eaLnBrk="0" fontAlgn="base" latinLnBrk="0" hangingPunct="0">
              <a:lnSpc>
                <a:spcPct val="100000"/>
              </a:lnSpc>
              <a:spcBef>
                <a:spcPct val="0"/>
              </a:spcBef>
              <a:spcAft>
                <a:spcPct val="0"/>
              </a:spcAft>
              <a:buClrTx/>
              <a:buSzTx/>
              <a:buFontTx/>
              <a:buNone/>
              <a:tabLst/>
            </a:pPr>
            <a:endParaRPr kumimoji="0" lang="en-US" altLang="vi-VN" sz="2200" b="0" i="0" u="none" strike="noStrike" cap="none" normalizeH="0" baseline="0">
              <a:ln>
                <a:noFill/>
              </a:ln>
              <a:solidFill>
                <a:schemeClr val="tx1"/>
              </a:solidFill>
              <a:effectLst/>
              <a:latin typeface="Arial" panose="020B0604020202020204" pitchFamily="34" charset="0"/>
            </a:endParaRPr>
          </a:p>
        </p:txBody>
      </p:sp>
      <p:graphicFrame>
        <p:nvGraphicFramePr>
          <p:cNvPr id="10" name="Đối tượng 9">
            <a:extLst>
              <a:ext uri="{FF2B5EF4-FFF2-40B4-BE49-F238E27FC236}">
                <a16:creationId xmlns:a16="http://schemas.microsoft.com/office/drawing/2014/main" id="{76B391CD-F6C6-799F-00D0-B31ABFDD8236}"/>
              </a:ext>
            </a:extLst>
          </p:cNvPr>
          <p:cNvGraphicFramePr>
            <a:graphicFrameLocks noChangeAspect="1"/>
          </p:cNvGraphicFramePr>
          <p:nvPr>
            <p:extLst>
              <p:ext uri="{D42A27DB-BD31-4B8C-83A1-F6EECF244321}">
                <p14:modId xmlns:p14="http://schemas.microsoft.com/office/powerpoint/2010/main" val="3797062004"/>
              </p:ext>
            </p:extLst>
          </p:nvPr>
        </p:nvGraphicFramePr>
        <p:xfrm>
          <a:off x="2802376" y="5039606"/>
          <a:ext cx="4159250" cy="1054100"/>
        </p:xfrm>
        <a:graphic>
          <a:graphicData uri="http://schemas.openxmlformats.org/presentationml/2006/ole">
            <mc:AlternateContent xmlns:mc="http://schemas.openxmlformats.org/markup-compatibility/2006">
              <mc:Choice xmlns:v="urn:schemas-microsoft-com:vml" Requires="v">
                <p:oleObj name="Equation" r:id="rId4" imgW="4165560" imgH="1054080" progId="Equation.DSMT4">
                  <p:embed/>
                </p:oleObj>
              </mc:Choice>
              <mc:Fallback>
                <p:oleObj name="Equation" r:id="rId4" imgW="4165560" imgH="1054080" progId="Equation.DSMT4">
                  <p:embed/>
                  <p:pic>
                    <p:nvPicPr>
                      <p:cNvPr id="0" name="Object 1"/>
                      <p:cNvPicPr>
                        <a:picLocks noChangeAspect="1" noChangeArrowheads="1"/>
                      </p:cNvPicPr>
                      <p:nvPr/>
                    </p:nvPicPr>
                    <p:blipFill>
                      <a:blip r:embed="rId5"/>
                      <a:srcRect/>
                      <a:stretch>
                        <a:fillRect/>
                      </a:stretch>
                    </p:blipFill>
                    <p:spPr bwMode="auto">
                      <a:xfrm>
                        <a:off x="2802376" y="5039606"/>
                        <a:ext cx="4159250" cy="105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9669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0B6E0CB3-AC96-0683-6249-7393B3C89A6D}"/>
              </a:ext>
            </a:extLst>
          </p:cNvPr>
          <p:cNvSpPr txBox="1"/>
          <p:nvPr/>
        </p:nvSpPr>
        <p:spPr>
          <a:xfrm>
            <a:off x="214007" y="115298"/>
            <a:ext cx="8784077" cy="461665"/>
          </a:xfrm>
          <a:prstGeom prst="rect">
            <a:avLst/>
          </a:prstGeom>
          <a:noFill/>
        </p:spPr>
        <p:txBody>
          <a:bodyPr wrap="square">
            <a:spAutoFit/>
          </a:bodyPr>
          <a:lstStyle/>
          <a:p>
            <a:pPr algn="just"/>
            <a:r>
              <a:rPr lang="pt-BR" sz="2400" b="1">
                <a:solidFill>
                  <a:srgbClr val="000000"/>
                </a:solidFill>
                <a:effectLst/>
                <a:latin typeface="Times New Roman" panose="02020603050405020304" pitchFamily="18" charset="0"/>
                <a:ea typeface="Times New Roman" panose="02020603050405020304" pitchFamily="18" charset="0"/>
              </a:rPr>
              <a:t>III. ĐIỀU CHẾ KIM LOẠI.</a:t>
            </a:r>
            <a:endParaRPr lang="vi-VN" sz="240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669A53B8-68FC-44FD-17EB-B7F3C22739E5}"/>
              </a:ext>
            </a:extLst>
          </p:cNvPr>
          <p:cNvSpPr>
            <a:spLocks noChangeArrowheads="1"/>
          </p:cNvSpPr>
          <p:nvPr/>
        </p:nvSpPr>
        <p:spPr bwMode="auto">
          <a:xfrm>
            <a:off x="158069" y="520147"/>
            <a:ext cx="8895949" cy="1180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10000"/>
              </a:lnSpc>
              <a:spcBef>
                <a:spcPct val="0"/>
              </a:spcBef>
              <a:spcAft>
                <a:spcPct val="0"/>
              </a:spcAft>
              <a:buClrTx/>
              <a:buSzTx/>
              <a:buFontTx/>
              <a:buNone/>
              <a:tabLst/>
            </a:pPr>
            <a:r>
              <a:rPr kumimoji="0" lang="pt-BR" altLang="vi-VN" sz="2200" b="1"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Trường hợp điều chế từ quặng</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là sunfide kim loại như Cu,S, ZnS, FeS,... Thì phải chuyển sunfide kim loại thành oxide kim loại. Sau đó khử oxide kim loại bằng chất khử thích hợp.</a:t>
            </a:r>
            <a:endPar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p:txBody>
      </p:sp>
      <p:graphicFrame>
        <p:nvGraphicFramePr>
          <p:cNvPr id="7" name="Đối tượng 6">
            <a:extLst>
              <a:ext uri="{FF2B5EF4-FFF2-40B4-BE49-F238E27FC236}">
                <a16:creationId xmlns:a16="http://schemas.microsoft.com/office/drawing/2014/main" id="{C743614B-3F4E-60DA-9A02-A809A9B7B9FE}"/>
              </a:ext>
            </a:extLst>
          </p:cNvPr>
          <p:cNvGraphicFramePr>
            <a:graphicFrameLocks noChangeAspect="1"/>
          </p:cNvGraphicFramePr>
          <p:nvPr>
            <p:extLst>
              <p:ext uri="{D42A27DB-BD31-4B8C-83A1-F6EECF244321}">
                <p14:modId xmlns:p14="http://schemas.microsoft.com/office/powerpoint/2010/main" val="1315262106"/>
              </p:ext>
            </p:extLst>
          </p:nvPr>
        </p:nvGraphicFramePr>
        <p:xfrm>
          <a:off x="2523631" y="1601608"/>
          <a:ext cx="4164823" cy="1008063"/>
        </p:xfrm>
        <a:graphic>
          <a:graphicData uri="http://schemas.openxmlformats.org/presentationml/2006/ole">
            <mc:AlternateContent xmlns:mc="http://schemas.openxmlformats.org/markup-compatibility/2006">
              <mc:Choice xmlns:v="urn:schemas-microsoft-com:vml" Requires="v">
                <p:oleObj name="Equation" r:id="rId2" imgW="3911400" imgH="1002960" progId="Equation.DSMT4">
                  <p:embed/>
                </p:oleObj>
              </mc:Choice>
              <mc:Fallback>
                <p:oleObj name="Equation" r:id="rId2" imgW="3911400" imgH="1002960" progId="Equation.DSMT4">
                  <p:embed/>
                  <p:pic>
                    <p:nvPicPr>
                      <p:cNvPr id="0" name="Object 1"/>
                      <p:cNvPicPr>
                        <a:picLocks noChangeAspect="1" noChangeArrowheads="1"/>
                      </p:cNvPicPr>
                      <p:nvPr/>
                    </p:nvPicPr>
                    <p:blipFill>
                      <a:blip r:embed="rId3"/>
                      <a:srcRect/>
                      <a:stretch>
                        <a:fillRect/>
                      </a:stretch>
                    </p:blipFill>
                    <p:spPr bwMode="auto">
                      <a:xfrm>
                        <a:off x="2523631" y="1601608"/>
                        <a:ext cx="4164823" cy="1008063"/>
                      </a:xfrm>
                      <a:prstGeom prst="rect">
                        <a:avLst/>
                      </a:prstGeom>
                      <a:noFill/>
                    </p:spPr>
                  </p:pic>
                </p:oleObj>
              </mc:Fallback>
            </mc:AlternateContent>
          </a:graphicData>
        </a:graphic>
      </p:graphicFrame>
      <p:sp>
        <p:nvSpPr>
          <p:cNvPr id="12" name="Rectangle 4">
            <a:extLst>
              <a:ext uri="{FF2B5EF4-FFF2-40B4-BE49-F238E27FC236}">
                <a16:creationId xmlns:a16="http://schemas.microsoft.com/office/drawing/2014/main" id="{9C8AF540-F2B7-420D-8EDA-12603AC898BB}"/>
              </a:ext>
            </a:extLst>
          </p:cNvPr>
          <p:cNvSpPr>
            <a:spLocks noChangeArrowheads="1"/>
          </p:cNvSpPr>
          <p:nvPr/>
        </p:nvSpPr>
        <p:spPr bwMode="auto">
          <a:xfrm>
            <a:off x="44991" y="2725436"/>
            <a:ext cx="9054018"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Với những kim loại kém hoạt động như Hg, Ag chỉ cần đốt cháy quặng cũng đã thu được kim loại mà không cần thiết phải khử bằng các tác nhân khác:</a:t>
            </a:r>
            <a:endPar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vi-VN" sz="2200" b="0" i="0" u="none" strike="noStrike" cap="none" normalizeH="0" baseline="0">
              <a:ln>
                <a:noFill/>
              </a:ln>
              <a:solidFill>
                <a:schemeClr val="tx1"/>
              </a:solidFill>
              <a:effectLst/>
              <a:latin typeface="Arial" panose="020B0604020202020204" pitchFamily="34" charset="0"/>
            </a:endParaRPr>
          </a:p>
        </p:txBody>
      </p:sp>
      <p:graphicFrame>
        <p:nvGraphicFramePr>
          <p:cNvPr id="13" name="Đối tượng 12">
            <a:extLst>
              <a:ext uri="{FF2B5EF4-FFF2-40B4-BE49-F238E27FC236}">
                <a16:creationId xmlns:a16="http://schemas.microsoft.com/office/drawing/2014/main" id="{CF4EC3A8-97B0-4611-0058-ACA9734D9AEF}"/>
              </a:ext>
            </a:extLst>
          </p:cNvPr>
          <p:cNvGraphicFramePr>
            <a:graphicFrameLocks noChangeAspect="1"/>
          </p:cNvGraphicFramePr>
          <p:nvPr>
            <p:extLst>
              <p:ext uri="{D42A27DB-BD31-4B8C-83A1-F6EECF244321}">
                <p14:modId xmlns:p14="http://schemas.microsoft.com/office/powerpoint/2010/main" val="2131113139"/>
              </p:ext>
            </p:extLst>
          </p:nvPr>
        </p:nvGraphicFramePr>
        <p:xfrm>
          <a:off x="2920048" y="3696266"/>
          <a:ext cx="3009900" cy="525462"/>
        </p:xfrm>
        <a:graphic>
          <a:graphicData uri="http://schemas.openxmlformats.org/presentationml/2006/ole">
            <mc:AlternateContent xmlns:mc="http://schemas.openxmlformats.org/markup-compatibility/2006">
              <mc:Choice xmlns:v="urn:schemas-microsoft-com:vml" Requires="v">
                <p:oleObj name="Equation" r:id="rId4" imgW="3009600" imgH="520560" progId="Equation.DSMT4">
                  <p:embed/>
                </p:oleObj>
              </mc:Choice>
              <mc:Fallback>
                <p:oleObj name="Equation" r:id="rId4" imgW="3009600" imgH="520560" progId="Equation.DSMT4">
                  <p:embed/>
                  <p:pic>
                    <p:nvPicPr>
                      <p:cNvPr id="0" name="Object 3"/>
                      <p:cNvPicPr>
                        <a:picLocks noChangeAspect="1" noChangeArrowheads="1"/>
                      </p:cNvPicPr>
                      <p:nvPr/>
                    </p:nvPicPr>
                    <p:blipFill>
                      <a:blip r:embed="rId5"/>
                      <a:srcRect/>
                      <a:stretch>
                        <a:fillRect/>
                      </a:stretch>
                    </p:blipFill>
                    <p:spPr bwMode="auto">
                      <a:xfrm>
                        <a:off x="2920048" y="3696266"/>
                        <a:ext cx="3009900" cy="525462"/>
                      </a:xfrm>
                      <a:prstGeom prst="rect">
                        <a:avLst/>
                      </a:prstGeom>
                      <a:noFill/>
                    </p:spPr>
                  </p:pic>
                </p:oleObj>
              </mc:Fallback>
            </mc:AlternateContent>
          </a:graphicData>
        </a:graphic>
      </p:graphicFrame>
      <p:sp>
        <p:nvSpPr>
          <p:cNvPr id="16" name="Hộp Văn bản 15">
            <a:extLst>
              <a:ext uri="{FF2B5EF4-FFF2-40B4-BE49-F238E27FC236}">
                <a16:creationId xmlns:a16="http://schemas.microsoft.com/office/drawing/2014/main" id="{808A5C4B-875A-3DC0-5F2E-81757E24355F}"/>
              </a:ext>
            </a:extLst>
          </p:cNvPr>
          <p:cNvSpPr txBox="1"/>
          <p:nvPr/>
        </p:nvSpPr>
        <p:spPr>
          <a:xfrm>
            <a:off x="44991" y="4271470"/>
            <a:ext cx="8953093" cy="2134430"/>
          </a:xfrm>
          <a:prstGeom prst="rect">
            <a:avLst/>
          </a:prstGeom>
          <a:noFill/>
        </p:spPr>
        <p:txBody>
          <a:bodyPr wrap="square">
            <a:spAutoFit/>
          </a:bodyPr>
          <a:lstStyle/>
          <a:p>
            <a:pPr marL="30480" marR="30480" indent="426720" algn="just">
              <a:lnSpc>
                <a:spcPct val="122857"/>
              </a:lnSpc>
            </a:pPr>
            <a:r>
              <a:rPr lang="en-US" sz="2200" b="1">
                <a:solidFill>
                  <a:srgbClr val="000000"/>
                </a:solidFill>
                <a:effectLst/>
                <a:highlight>
                  <a:srgbClr val="FFFF00"/>
                </a:highlight>
                <a:latin typeface="+mj-lt"/>
                <a:ea typeface="Times New Roman" panose="02020603050405020304" pitchFamily="18" charset="0"/>
              </a:rPr>
              <a:t>3. Phương pháp điện phân</a:t>
            </a:r>
            <a:endParaRPr lang="vi-VN" sz="2200">
              <a:effectLst/>
              <a:latin typeface="+mj-lt"/>
              <a:ea typeface="Times New Roman" panose="02020603050405020304" pitchFamily="18" charset="0"/>
            </a:endParaRPr>
          </a:p>
          <a:p>
            <a:pPr marL="30480" marR="30480" algn="just">
              <a:lnSpc>
                <a:spcPct val="122857"/>
              </a:lnSpc>
            </a:pPr>
            <a:r>
              <a:rPr lang="en-US" sz="2200">
                <a:solidFill>
                  <a:srgbClr val="000000"/>
                </a:solidFill>
                <a:effectLst/>
                <a:latin typeface="+mj-lt"/>
                <a:ea typeface="Times New Roman" panose="02020603050405020304" pitchFamily="18" charset="0"/>
              </a:rPr>
              <a:t>- Điều chế kim loại có tính khử mạnh như Li, Na, K, Al, ... bằng cách điện phân các hợp chất (muối, base, oxide) nóng chảy của chúng.</a:t>
            </a:r>
            <a:endParaRPr lang="vi-VN" sz="2200">
              <a:effectLst/>
              <a:latin typeface="+mj-lt"/>
              <a:ea typeface="Times New Roman" panose="02020603050405020304" pitchFamily="18" charset="0"/>
            </a:endParaRPr>
          </a:p>
          <a:p>
            <a:pPr marL="30480" marR="30480" algn="just">
              <a:lnSpc>
                <a:spcPct val="122857"/>
              </a:lnSpc>
            </a:pPr>
            <a:r>
              <a:rPr lang="pt-BR" sz="2200" b="1">
                <a:solidFill>
                  <a:srgbClr val="000000"/>
                </a:solidFill>
                <a:effectLst/>
                <a:latin typeface="+mj-lt"/>
                <a:ea typeface="Times New Roman" panose="02020603050405020304" pitchFamily="18" charset="0"/>
              </a:rPr>
              <a:t>- Ví dụ:</a:t>
            </a:r>
            <a:endParaRPr lang="vi-VN" sz="2200">
              <a:effectLst/>
              <a:latin typeface="+mj-lt"/>
              <a:ea typeface="Times New Roman" panose="02020603050405020304" pitchFamily="18" charset="0"/>
            </a:endParaRPr>
          </a:p>
          <a:p>
            <a:pPr marL="30480" marR="30480" indent="426720" algn="just">
              <a:lnSpc>
                <a:spcPct val="122857"/>
              </a:lnSpc>
            </a:pPr>
            <a:r>
              <a:rPr lang="pt-BR" sz="2200" b="1">
                <a:solidFill>
                  <a:srgbClr val="000000"/>
                </a:solidFill>
                <a:effectLst/>
                <a:latin typeface="+mj-lt"/>
                <a:ea typeface="Times New Roman" panose="02020603050405020304" pitchFamily="18" charset="0"/>
              </a:rPr>
              <a:t>+</a:t>
            </a:r>
            <a:r>
              <a:rPr lang="pt-BR" sz="2200">
                <a:solidFill>
                  <a:srgbClr val="000000"/>
                </a:solidFill>
                <a:effectLst/>
                <a:latin typeface="+mj-lt"/>
                <a:ea typeface="Times New Roman" panose="02020603050405020304" pitchFamily="18" charset="0"/>
              </a:rPr>
              <a:t> Điều chế Al từ Al</a:t>
            </a:r>
            <a:r>
              <a:rPr lang="pt-BR" sz="2200" baseline="-25000">
                <a:solidFill>
                  <a:srgbClr val="000000"/>
                </a:solidFill>
                <a:effectLst/>
                <a:latin typeface="+mj-lt"/>
                <a:ea typeface="Times New Roman" panose="02020603050405020304" pitchFamily="18" charset="0"/>
              </a:rPr>
              <a:t>2</a:t>
            </a:r>
            <a:r>
              <a:rPr lang="pt-BR" sz="2200">
                <a:solidFill>
                  <a:srgbClr val="000000"/>
                </a:solidFill>
                <a:effectLst/>
                <a:latin typeface="+mj-lt"/>
                <a:ea typeface="Times New Roman" panose="02020603050405020304" pitchFamily="18" charset="0"/>
              </a:rPr>
              <a:t>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a:t>
            </a:r>
            <a:endParaRPr lang="vi-VN" sz="2200">
              <a:effectLst/>
              <a:latin typeface="+mj-lt"/>
              <a:ea typeface="Times New Roman" panose="02020603050405020304" pitchFamily="18" charset="0"/>
            </a:endParaRPr>
          </a:p>
        </p:txBody>
      </p:sp>
      <p:graphicFrame>
        <p:nvGraphicFramePr>
          <p:cNvPr id="17" name="Đối tượng 16">
            <a:extLst>
              <a:ext uri="{FF2B5EF4-FFF2-40B4-BE49-F238E27FC236}">
                <a16:creationId xmlns:a16="http://schemas.microsoft.com/office/drawing/2014/main" id="{53369E11-1357-B24A-90AF-4A857B19F39B}"/>
              </a:ext>
            </a:extLst>
          </p:cNvPr>
          <p:cNvGraphicFramePr>
            <a:graphicFrameLocks noChangeAspect="1"/>
          </p:cNvGraphicFramePr>
          <p:nvPr>
            <p:extLst>
              <p:ext uri="{D42A27DB-BD31-4B8C-83A1-F6EECF244321}">
                <p14:modId xmlns:p14="http://schemas.microsoft.com/office/powerpoint/2010/main" val="1099723819"/>
              </p:ext>
            </p:extLst>
          </p:nvPr>
        </p:nvGraphicFramePr>
        <p:xfrm>
          <a:off x="3788410" y="5897900"/>
          <a:ext cx="3213100" cy="508000"/>
        </p:xfrm>
        <a:graphic>
          <a:graphicData uri="http://schemas.openxmlformats.org/presentationml/2006/ole">
            <mc:AlternateContent xmlns:mc="http://schemas.openxmlformats.org/markup-compatibility/2006">
              <mc:Choice xmlns:v="urn:schemas-microsoft-com:vml" Requires="v">
                <p:oleObj name="Equation" r:id="rId6" imgW="3213000" imgH="507960" progId="Equation.DSMT4">
                  <p:embed/>
                </p:oleObj>
              </mc:Choice>
              <mc:Fallback>
                <p:oleObj name="Equation" r:id="rId6" imgW="3213000" imgH="507960" progId="Equation.DSMT4">
                  <p:embed/>
                  <p:pic>
                    <p:nvPicPr>
                      <p:cNvPr id="0" name=""/>
                      <p:cNvPicPr/>
                      <p:nvPr/>
                    </p:nvPicPr>
                    <p:blipFill>
                      <a:blip r:embed="rId7"/>
                      <a:stretch>
                        <a:fillRect/>
                      </a:stretch>
                    </p:blipFill>
                    <p:spPr>
                      <a:xfrm>
                        <a:off x="3788410" y="5897900"/>
                        <a:ext cx="3213100" cy="508000"/>
                      </a:xfrm>
                      <a:prstGeom prst="rect">
                        <a:avLst/>
                      </a:prstGeom>
                    </p:spPr>
                  </p:pic>
                </p:oleObj>
              </mc:Fallback>
            </mc:AlternateContent>
          </a:graphicData>
        </a:graphic>
      </p:graphicFrame>
    </p:spTree>
    <p:extLst>
      <p:ext uri="{BB962C8B-B14F-4D97-AF65-F5344CB8AC3E}">
        <p14:creationId xmlns:p14="http://schemas.microsoft.com/office/powerpoint/2010/main" val="382099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arn(inVertical)">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E2B9AE2A-5814-3518-731A-D8A990747A47}"/>
              </a:ext>
            </a:extLst>
          </p:cNvPr>
          <p:cNvSpPr txBox="1"/>
          <p:nvPr/>
        </p:nvSpPr>
        <p:spPr>
          <a:xfrm>
            <a:off x="284480" y="236051"/>
            <a:ext cx="8737600" cy="4630563"/>
          </a:xfrm>
          <a:prstGeom prst="rect">
            <a:avLst/>
          </a:prstGeom>
          <a:noFill/>
        </p:spPr>
        <p:txBody>
          <a:bodyPr wrap="square">
            <a:spAutoFit/>
          </a:bodyPr>
          <a:lstStyle/>
          <a:p>
            <a:pPr algn="just">
              <a:lnSpc>
                <a:spcPct val="120000"/>
              </a:lnSpc>
            </a:pPr>
            <a:r>
              <a:rPr lang="en-US" sz="2200" b="1">
                <a:solidFill>
                  <a:srgbClr val="000000"/>
                </a:solidFill>
                <a:effectLst/>
                <a:latin typeface="+mj-lt"/>
                <a:ea typeface="Times New Roman" panose="02020603050405020304" pitchFamily="18" charset="0"/>
              </a:rPr>
              <a:t>B. BÀI TẬP VẬN DỤNG</a:t>
            </a:r>
            <a:endParaRPr lang="vi-VN" sz="2200">
              <a:effectLst/>
              <a:latin typeface="+mj-lt"/>
              <a:ea typeface="Times New Roman" panose="02020603050405020304" pitchFamily="18" charset="0"/>
            </a:endParaRPr>
          </a:p>
          <a:p>
            <a:pPr algn="just">
              <a:lnSpc>
                <a:spcPct val="120000"/>
              </a:lnSpc>
            </a:pPr>
            <a:r>
              <a:rPr lang="en-US" sz="2200" b="1">
                <a:solidFill>
                  <a:srgbClr val="FF0000"/>
                </a:solidFill>
                <a:effectLst/>
                <a:latin typeface="+mj-lt"/>
                <a:ea typeface="Times New Roman" panose="02020603050405020304" pitchFamily="18" charset="0"/>
              </a:rPr>
              <a:t>1. Bài toán hỗn hợp kim loại tác dụng với axit</a:t>
            </a:r>
            <a:endParaRPr lang="vi-VN" sz="2200">
              <a:solidFill>
                <a:srgbClr val="FF0000"/>
              </a:solidFill>
              <a:effectLst/>
              <a:latin typeface="+mj-lt"/>
              <a:ea typeface="Times New Roman" panose="02020603050405020304" pitchFamily="18" charset="0"/>
            </a:endParaRPr>
          </a:p>
          <a:p>
            <a:pPr algn="just">
              <a:lnSpc>
                <a:spcPct val="120000"/>
              </a:lnSpc>
            </a:pPr>
            <a:r>
              <a:rPr lang="it-IT" sz="2200" b="1">
                <a:solidFill>
                  <a:srgbClr val="000000"/>
                </a:solidFill>
                <a:effectLst/>
                <a:latin typeface="+mj-lt"/>
                <a:ea typeface="Times New Roman" panose="02020603050405020304" pitchFamily="18" charset="0"/>
              </a:rPr>
              <a:t>* Phương pháp giải: </a:t>
            </a:r>
            <a:r>
              <a:rPr lang="it-IT" sz="2200" b="1" i="1">
                <a:solidFill>
                  <a:srgbClr val="FF0000"/>
                </a:solidFill>
                <a:effectLst/>
                <a:latin typeface="+mj-lt"/>
                <a:ea typeface="Times New Roman" panose="02020603050405020304" pitchFamily="18" charset="0"/>
              </a:rPr>
              <a:t>Xác định trong kim loại nào tác dụng được với axit loãng, kim loại không tác dụng với axit loãng.</a:t>
            </a:r>
            <a:endParaRPr lang="vi-VN" sz="2200" b="1" i="1">
              <a:solidFill>
                <a:srgbClr val="FF0000"/>
              </a:solidFill>
              <a:effectLst/>
              <a:latin typeface="+mj-lt"/>
              <a:ea typeface="Times New Roman" panose="02020603050405020304" pitchFamily="18" charset="0"/>
            </a:endParaRPr>
          </a:p>
          <a:p>
            <a:pPr algn="just">
              <a:lnSpc>
                <a:spcPct val="120000"/>
              </a:lnSpc>
              <a:spcAft>
                <a:spcPts val="1000"/>
              </a:spcAft>
            </a:pPr>
            <a:r>
              <a:rPr lang="it-IT" sz="2200" b="1">
                <a:effectLst/>
                <a:latin typeface="+mj-lt"/>
                <a:ea typeface="Times New Roman" panose="02020603050405020304" pitchFamily="18" charset="0"/>
                <a:cs typeface="Times New Roman" panose="02020603050405020304" pitchFamily="18" charset="0"/>
              </a:rPr>
              <a:t>- Bước 1:</a:t>
            </a:r>
            <a:r>
              <a:rPr lang="it-IT" sz="2200">
                <a:effectLst/>
                <a:latin typeface="+mj-lt"/>
                <a:ea typeface="Times New Roman" panose="02020603050405020304" pitchFamily="18" charset="0"/>
                <a:cs typeface="Times New Roman" panose="02020603050405020304" pitchFamily="18" charset="0"/>
              </a:rPr>
              <a:t> Tính số mol của chất theo dữ kiện đề bài.</a:t>
            </a:r>
            <a:endParaRPr lang="vi-VN" sz="2200">
              <a:effectLst/>
              <a:latin typeface="+mj-lt"/>
              <a:ea typeface="Calibri" panose="020F0502020204030204" pitchFamily="34" charset="0"/>
              <a:cs typeface="Times New Roman" panose="02020603050405020304" pitchFamily="18" charset="0"/>
            </a:endParaRPr>
          </a:p>
          <a:p>
            <a:pPr algn="just">
              <a:lnSpc>
                <a:spcPct val="120000"/>
              </a:lnSpc>
              <a:spcAft>
                <a:spcPts val="1000"/>
              </a:spcAft>
            </a:pPr>
            <a:r>
              <a:rPr lang="it-IT" sz="2200" b="1">
                <a:effectLst/>
                <a:latin typeface="+mj-lt"/>
                <a:ea typeface="Times New Roman" panose="02020603050405020304" pitchFamily="18" charset="0"/>
                <a:cs typeface="Times New Roman" panose="02020603050405020304" pitchFamily="18" charset="0"/>
              </a:rPr>
              <a:t>- Bước 2:</a:t>
            </a:r>
            <a:r>
              <a:rPr lang="it-IT" sz="2200">
                <a:effectLst/>
                <a:latin typeface="+mj-lt"/>
                <a:ea typeface="Times New Roman" panose="02020603050405020304" pitchFamily="18" charset="0"/>
                <a:cs typeface="Times New Roman" panose="02020603050405020304" pitchFamily="18" charset="0"/>
              </a:rPr>
              <a:t> Đặt số mol phản ứng lần lượt của các chất trong hỗn hợp.</a:t>
            </a:r>
            <a:endParaRPr lang="vi-VN" sz="2200">
              <a:effectLst/>
              <a:latin typeface="+mj-lt"/>
              <a:ea typeface="Calibri" panose="020F0502020204030204" pitchFamily="34" charset="0"/>
              <a:cs typeface="Times New Roman" panose="02020603050405020304" pitchFamily="18" charset="0"/>
            </a:endParaRPr>
          </a:p>
          <a:p>
            <a:pPr algn="just">
              <a:lnSpc>
                <a:spcPct val="120000"/>
              </a:lnSpc>
              <a:spcAft>
                <a:spcPts val="1000"/>
              </a:spcAft>
            </a:pPr>
            <a:r>
              <a:rPr lang="it-IT" sz="2200" b="1">
                <a:effectLst/>
                <a:latin typeface="+mj-lt"/>
                <a:ea typeface="Times New Roman" panose="02020603050405020304" pitchFamily="18" charset="0"/>
                <a:cs typeface="Times New Roman" panose="02020603050405020304" pitchFamily="18" charset="0"/>
              </a:rPr>
              <a:t>- Bước 3:</a:t>
            </a:r>
            <a:r>
              <a:rPr lang="it-IT" sz="2200">
                <a:effectLst/>
                <a:latin typeface="+mj-lt"/>
                <a:ea typeface="Times New Roman" panose="02020603050405020304" pitchFamily="18" charset="0"/>
                <a:cs typeface="Times New Roman" panose="02020603050405020304" pitchFamily="18" charset="0"/>
              </a:rPr>
              <a:t> Viết phương trình hóa học.</a:t>
            </a:r>
            <a:endParaRPr lang="vi-VN" sz="2200">
              <a:effectLst/>
              <a:latin typeface="+mj-lt"/>
              <a:ea typeface="Calibri" panose="020F0502020204030204" pitchFamily="34" charset="0"/>
              <a:cs typeface="Times New Roman" panose="02020603050405020304" pitchFamily="18" charset="0"/>
            </a:endParaRPr>
          </a:p>
          <a:p>
            <a:pPr algn="just">
              <a:lnSpc>
                <a:spcPct val="120000"/>
              </a:lnSpc>
              <a:spcAft>
                <a:spcPts val="1000"/>
              </a:spcAft>
            </a:pPr>
            <a:r>
              <a:rPr lang="it-IT" sz="2200" b="1">
                <a:effectLst/>
                <a:latin typeface="+mj-lt"/>
                <a:ea typeface="Times New Roman" panose="02020603050405020304" pitchFamily="18" charset="0"/>
                <a:cs typeface="Times New Roman" panose="02020603050405020304" pitchFamily="18" charset="0"/>
              </a:rPr>
              <a:t>- Bước 4:</a:t>
            </a:r>
            <a:r>
              <a:rPr lang="it-IT" sz="2200">
                <a:effectLst/>
                <a:latin typeface="+mj-lt"/>
                <a:ea typeface="Times New Roman" panose="02020603050405020304" pitchFamily="18" charset="0"/>
                <a:cs typeface="Times New Roman" panose="02020603050405020304" pitchFamily="18" charset="0"/>
              </a:rPr>
              <a:t> Tính số mol theo dữ kiện đề bài và lập thành phương trình để giải.</a:t>
            </a:r>
            <a:endParaRPr lang="vi-VN" sz="2200">
              <a:effectLst/>
              <a:latin typeface="+mj-lt"/>
              <a:ea typeface="Calibri" panose="020F0502020204030204" pitchFamily="34" charset="0"/>
              <a:cs typeface="Times New Roman" panose="02020603050405020304" pitchFamily="18" charset="0"/>
            </a:endParaRPr>
          </a:p>
          <a:p>
            <a:pPr algn="just">
              <a:lnSpc>
                <a:spcPct val="120000"/>
              </a:lnSpc>
              <a:spcAft>
                <a:spcPts val="1000"/>
              </a:spcAft>
            </a:pPr>
            <a:r>
              <a:rPr lang="it-IT" sz="2200" b="1">
                <a:effectLst/>
                <a:latin typeface="+mj-lt"/>
                <a:ea typeface="Times New Roman" panose="02020603050405020304" pitchFamily="18" charset="0"/>
                <a:cs typeface="Times New Roman" panose="02020603050405020304" pitchFamily="18" charset="0"/>
              </a:rPr>
              <a:t>- Bước 5:</a:t>
            </a:r>
            <a:r>
              <a:rPr lang="it-IT" sz="2200">
                <a:effectLst/>
                <a:latin typeface="+mj-lt"/>
                <a:ea typeface="Times New Roman" panose="02020603050405020304" pitchFamily="18" charset="0"/>
                <a:cs typeface="Times New Roman" panose="02020603050405020304" pitchFamily="18" charset="0"/>
              </a:rPr>
              <a:t> Tính toán theo yêu cầu của đề bài.</a:t>
            </a:r>
            <a:endParaRPr lang="vi-VN" sz="2200">
              <a:effectLst/>
              <a:latin typeface="+mj-lt"/>
              <a:ea typeface="Calibri" panose="020F0502020204030204" pitchFamily="34" charset="0"/>
              <a:cs typeface="Times New Roman" panose="02020603050405020304" pitchFamily="18" charset="0"/>
            </a:endParaRPr>
          </a:p>
        </p:txBody>
      </p:sp>
      <p:sp>
        <p:nvSpPr>
          <p:cNvPr id="9" name="Hộp Văn bản 8">
            <a:extLst>
              <a:ext uri="{FF2B5EF4-FFF2-40B4-BE49-F238E27FC236}">
                <a16:creationId xmlns:a16="http://schemas.microsoft.com/office/drawing/2014/main" id="{7434F0AB-810F-1DB1-F9EB-D2F7501CAB46}"/>
              </a:ext>
            </a:extLst>
          </p:cNvPr>
          <p:cNvSpPr txBox="1"/>
          <p:nvPr/>
        </p:nvSpPr>
        <p:spPr>
          <a:xfrm>
            <a:off x="284480" y="4866614"/>
            <a:ext cx="8737600" cy="191334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spcAft>
                <a:spcPts val="1000"/>
              </a:spcAft>
            </a:pPr>
            <a:r>
              <a:rPr lang="it-IT" sz="2200" b="1">
                <a:effectLst/>
                <a:latin typeface="+mj-lt"/>
                <a:ea typeface="Times New Roman" panose="02020603050405020304" pitchFamily="18" charset="0"/>
                <a:cs typeface="Times New Roman" panose="02020603050405020304" pitchFamily="18" charset="0"/>
              </a:rPr>
              <a:t>2. Ví dụ vận dụng</a:t>
            </a:r>
            <a:endParaRPr lang="vi-VN" sz="2200" b="1">
              <a:effectLst/>
              <a:latin typeface="+mj-lt"/>
              <a:ea typeface="Calibri" panose="020F0502020204030204" pitchFamily="34" charset="0"/>
              <a:cs typeface="Times New Roman" panose="02020603050405020304" pitchFamily="18" charset="0"/>
            </a:endParaRPr>
          </a:p>
          <a:p>
            <a:pPr algn="just">
              <a:spcAft>
                <a:spcPts val="1000"/>
              </a:spcAft>
            </a:pPr>
            <a:r>
              <a:rPr lang="it-IT" sz="2200" b="1">
                <a:effectLst/>
                <a:latin typeface="+mj-lt"/>
                <a:ea typeface="Times New Roman" panose="02020603050405020304" pitchFamily="18" charset="0"/>
                <a:cs typeface="Times New Roman" panose="02020603050405020304" pitchFamily="18" charset="0"/>
              </a:rPr>
              <a:t>Ví dụ 1: Hòa tan hoàn toàn 10g hỗn hợp gồm Zn và Cu tác dụng với dung dịch acid H</a:t>
            </a:r>
            <a:r>
              <a:rPr lang="it-IT" sz="2200" b="1" baseline="-25000">
                <a:effectLst/>
                <a:latin typeface="+mj-lt"/>
                <a:ea typeface="Times New Roman" panose="02020603050405020304" pitchFamily="18" charset="0"/>
                <a:cs typeface="Times New Roman" panose="02020603050405020304" pitchFamily="18" charset="0"/>
              </a:rPr>
              <a:t>2</a:t>
            </a:r>
            <a:r>
              <a:rPr lang="it-IT" sz="2200" b="1">
                <a:effectLst/>
                <a:latin typeface="+mj-lt"/>
                <a:ea typeface="Times New Roman" panose="02020603050405020304" pitchFamily="18" charset="0"/>
                <a:cs typeface="Times New Roman" panose="02020603050405020304" pitchFamily="18" charset="0"/>
              </a:rPr>
              <a:t>SO</a:t>
            </a:r>
            <a:r>
              <a:rPr lang="it-IT" sz="2200" b="1" baseline="-25000">
                <a:effectLst/>
                <a:latin typeface="+mj-lt"/>
                <a:ea typeface="Times New Roman" panose="02020603050405020304" pitchFamily="18" charset="0"/>
                <a:cs typeface="Times New Roman" panose="02020603050405020304" pitchFamily="18" charset="0"/>
              </a:rPr>
              <a:t>4</a:t>
            </a:r>
            <a:r>
              <a:rPr lang="it-IT" sz="2200" b="1">
                <a:effectLst/>
                <a:latin typeface="+mj-lt"/>
                <a:ea typeface="Times New Roman" panose="02020603050405020304" pitchFamily="18" charset="0"/>
                <a:cs typeface="Times New Roman" panose="02020603050405020304" pitchFamily="18" charset="0"/>
              </a:rPr>
              <a:t> loãng thì thu được 2,479 lít H</a:t>
            </a:r>
            <a:r>
              <a:rPr lang="it-IT" sz="2200" b="1" baseline="-25000">
                <a:effectLst/>
                <a:latin typeface="+mj-lt"/>
                <a:ea typeface="Times New Roman" panose="02020603050405020304" pitchFamily="18" charset="0"/>
                <a:cs typeface="Times New Roman" panose="02020603050405020304" pitchFamily="18" charset="0"/>
              </a:rPr>
              <a:t>2</a:t>
            </a:r>
            <a:r>
              <a:rPr lang="it-IT" sz="2200" b="1">
                <a:effectLst/>
                <a:latin typeface="+mj-lt"/>
                <a:ea typeface="Times New Roman" panose="02020603050405020304" pitchFamily="18" charset="0"/>
                <a:cs typeface="Times New Roman" panose="02020603050405020304" pitchFamily="18" charset="0"/>
              </a:rPr>
              <a:t> (đkc). Tính thành phần % về khối lượng của mỗi kim loại trong hỗn hợp ban đầu.    </a:t>
            </a:r>
            <a:endParaRPr lang="vi-VN" sz="2200" b="1">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1939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6FD11E99-1C7A-4BDA-D2B4-F36BBC81D782}"/>
              </a:ext>
            </a:extLst>
          </p:cNvPr>
          <p:cNvSpPr txBox="1"/>
          <p:nvPr/>
        </p:nvSpPr>
        <p:spPr>
          <a:xfrm>
            <a:off x="81280" y="142240"/>
            <a:ext cx="9062720" cy="1873013"/>
          </a:xfrm>
          <a:prstGeom prst="rect">
            <a:avLst/>
          </a:prstGeom>
          <a:noFill/>
        </p:spPr>
        <p:txBody>
          <a:bodyPr wrap="square">
            <a:spAutoFit/>
          </a:bodyPr>
          <a:lstStyle/>
          <a:p>
            <a:pPr algn="just">
              <a:lnSpc>
                <a:spcPct val="115000"/>
              </a:lnSpc>
              <a:spcAft>
                <a:spcPts val="1000"/>
              </a:spcAft>
            </a:pPr>
            <a:r>
              <a:rPr lang="it-IT" sz="2200" b="1">
                <a:effectLst/>
                <a:latin typeface="+mj-lt"/>
                <a:ea typeface="Times New Roman" panose="02020603050405020304" pitchFamily="18" charset="0"/>
                <a:cs typeface="Times New Roman" panose="02020603050405020304" pitchFamily="18" charset="0"/>
              </a:rPr>
              <a:t>Ví dụ 2:</a:t>
            </a:r>
            <a:r>
              <a:rPr lang="it-IT" sz="2200">
                <a:effectLst/>
                <a:latin typeface="+mj-lt"/>
                <a:ea typeface="Times New Roman" panose="02020603050405020304" pitchFamily="18" charset="0"/>
                <a:cs typeface="Times New Roman" panose="02020603050405020304" pitchFamily="18" charset="0"/>
              </a:rPr>
              <a:t> Hoà tan 5,2 g hỗn hợp gồm Mg và Fe bằng dung dịch acid HCl 1M, thì thu dược 3,7185 lít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(đkc).</a:t>
            </a:r>
            <a:endParaRPr lang="vi-VN" sz="2200">
              <a:effectLst/>
              <a:latin typeface="+mj-lt"/>
              <a:ea typeface="Calibri" panose="020F0502020204030204" pitchFamily="34" charset="0"/>
              <a:cs typeface="Times New Roman" panose="02020603050405020304" pitchFamily="18" charset="0"/>
            </a:endParaRPr>
          </a:p>
          <a:p>
            <a:pPr algn="just">
              <a:lnSpc>
                <a:spcPct val="115000"/>
              </a:lnSpc>
              <a:spcAft>
                <a:spcPts val="1000"/>
              </a:spcAft>
            </a:pPr>
            <a:r>
              <a:rPr lang="it-IT" sz="2200">
                <a:effectLst/>
                <a:latin typeface="+mj-lt"/>
                <a:ea typeface="Times New Roman" panose="02020603050405020304" pitchFamily="18" charset="0"/>
                <a:cs typeface="Times New Roman" panose="02020603050405020304" pitchFamily="18" charset="0"/>
              </a:rPr>
              <a:t>a/ Tính thành phần % theo khối lượng mỗi kim loại trong hỗn hợp.</a:t>
            </a:r>
            <a:endParaRPr lang="vi-VN" sz="2200">
              <a:effectLst/>
              <a:latin typeface="+mj-lt"/>
              <a:ea typeface="Calibri" panose="020F0502020204030204" pitchFamily="34" charset="0"/>
              <a:cs typeface="Times New Roman" panose="02020603050405020304" pitchFamily="18" charset="0"/>
            </a:endParaRPr>
          </a:p>
          <a:p>
            <a:pPr algn="just">
              <a:lnSpc>
                <a:spcPct val="115000"/>
              </a:lnSpc>
              <a:spcAft>
                <a:spcPts val="1000"/>
              </a:spcAft>
            </a:pPr>
            <a:r>
              <a:rPr lang="it-IT" sz="2200">
                <a:effectLst/>
                <a:latin typeface="+mj-lt"/>
                <a:ea typeface="Times New Roman" panose="02020603050405020304" pitchFamily="18" charset="0"/>
                <a:cs typeface="Times New Roman" panose="02020603050405020304" pitchFamily="18" charset="0"/>
              </a:rPr>
              <a:t>b/ Tính thể tích dung dịch acid HCl đã dùng.</a:t>
            </a: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9254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A780E1ED-932A-A4A0-E22D-8BFD7256DB39}"/>
              </a:ext>
            </a:extLst>
          </p:cNvPr>
          <p:cNvSpPr txBox="1"/>
          <p:nvPr/>
        </p:nvSpPr>
        <p:spPr>
          <a:xfrm>
            <a:off x="106680" y="91440"/>
            <a:ext cx="8930640" cy="4600042"/>
          </a:xfrm>
          <a:prstGeom prst="rect">
            <a:avLst/>
          </a:prstGeom>
          <a:noFill/>
        </p:spPr>
        <p:txBody>
          <a:bodyPr wrap="square">
            <a:spAutoFit/>
          </a:bodyPr>
          <a:lstStyle/>
          <a:p>
            <a:pPr algn="just">
              <a:lnSpc>
                <a:spcPct val="150000"/>
              </a:lnSpc>
            </a:pPr>
            <a:r>
              <a:rPr lang="it-IT" sz="2200" b="1">
                <a:effectLst/>
                <a:latin typeface="+mj-lt"/>
                <a:ea typeface="Times New Roman" panose="02020603050405020304" pitchFamily="18" charset="0"/>
                <a:cs typeface="Times New Roman" panose="02020603050405020304" pitchFamily="18" charset="0"/>
              </a:rPr>
              <a:t>3. Bài tập tự luyện</a:t>
            </a:r>
            <a:endParaRPr lang="vi-VN" sz="2200">
              <a:effectLst/>
              <a:latin typeface="+mj-lt"/>
              <a:ea typeface="Calibri" panose="020F0502020204030204" pitchFamily="34" charset="0"/>
              <a:cs typeface="Times New Roman" panose="02020603050405020304" pitchFamily="18" charset="0"/>
            </a:endParaRPr>
          </a:p>
          <a:p>
            <a:pPr algn="just">
              <a:lnSpc>
                <a:spcPct val="150000"/>
              </a:lnSpc>
            </a:pPr>
            <a:r>
              <a:rPr lang="it-IT" sz="2200" b="1">
                <a:effectLst/>
                <a:latin typeface="+mj-lt"/>
                <a:ea typeface="Times New Roman" panose="02020603050405020304" pitchFamily="18" charset="0"/>
                <a:cs typeface="Times New Roman" panose="02020603050405020304" pitchFamily="18" charset="0"/>
              </a:rPr>
              <a:t>Bài 3: </a:t>
            </a:r>
            <a:r>
              <a:rPr lang="it-IT" sz="2200">
                <a:effectLst/>
                <a:latin typeface="+mj-lt"/>
                <a:ea typeface="Times New Roman" panose="02020603050405020304" pitchFamily="18" charset="0"/>
                <a:cs typeface="Times New Roman" panose="02020603050405020304" pitchFamily="18" charset="0"/>
              </a:rPr>
              <a:t>Cho một lượng hỗn hợp gồm Ag và Zn tác dụng với lượng dư dung dịch acid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thu được 6,1975 lít khí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(đkc). Sau phản ứng thấy còn 6,25 gam một chất rắn không tan. Tính thành phần % về khối lượng mỗi kim loại trong hỗn hợp.</a:t>
            </a:r>
            <a:endParaRPr lang="vi-VN" sz="2200">
              <a:effectLst/>
              <a:latin typeface="+mj-lt"/>
              <a:ea typeface="Calibri" panose="020F0502020204030204" pitchFamily="34" charset="0"/>
              <a:cs typeface="Times New Roman" panose="02020603050405020304" pitchFamily="18" charset="0"/>
            </a:endParaRPr>
          </a:p>
          <a:p>
            <a:pPr algn="just">
              <a:lnSpc>
                <a:spcPct val="150000"/>
              </a:lnSpc>
            </a:pPr>
            <a:r>
              <a:rPr lang="it-IT" sz="2200" b="1">
                <a:effectLst/>
                <a:latin typeface="+mj-lt"/>
                <a:ea typeface="Times New Roman" panose="02020603050405020304" pitchFamily="18" charset="0"/>
                <a:cs typeface="Times New Roman" panose="02020603050405020304" pitchFamily="18" charset="0"/>
              </a:rPr>
              <a:t>Bài 4:</a:t>
            </a:r>
            <a:r>
              <a:rPr lang="it-IT" sz="2200">
                <a:effectLst/>
                <a:latin typeface="+mj-lt"/>
                <a:ea typeface="Times New Roman" panose="02020603050405020304" pitchFamily="18" charset="0"/>
                <a:cs typeface="Times New Roman" panose="02020603050405020304" pitchFamily="18" charset="0"/>
              </a:rPr>
              <a:t> Hoà tan hoàn toàn 15,3 gam hỗn hợp gồm Mg và Zn bằng dung dịch acid HCl 1M thì thu được 7,437 lít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(đkc).</a:t>
            </a:r>
            <a:endParaRPr lang="vi-VN" sz="2200">
              <a:effectLst/>
              <a:latin typeface="+mj-lt"/>
              <a:ea typeface="Calibri" panose="020F0502020204030204" pitchFamily="34" charset="0"/>
              <a:cs typeface="Times New Roman" panose="02020603050405020304" pitchFamily="18" charset="0"/>
            </a:endParaRPr>
          </a:p>
          <a:p>
            <a:pPr algn="just">
              <a:lnSpc>
                <a:spcPct val="150000"/>
              </a:lnSpc>
            </a:pPr>
            <a:r>
              <a:rPr lang="it-IT" sz="2200">
                <a:effectLst/>
                <a:latin typeface="+mj-lt"/>
                <a:ea typeface="Times New Roman" panose="02020603050405020304" pitchFamily="18" charset="0"/>
                <a:cs typeface="Times New Roman" panose="02020603050405020304" pitchFamily="18" charset="0"/>
              </a:rPr>
              <a:t>a/ Xác định khối lượng mỗi kim loại trong hỗn hợp đầu.</a:t>
            </a:r>
            <a:endParaRPr lang="vi-VN" sz="2200">
              <a:effectLst/>
              <a:latin typeface="+mj-lt"/>
              <a:ea typeface="Calibri" panose="020F0502020204030204" pitchFamily="34" charset="0"/>
              <a:cs typeface="Times New Roman" panose="02020603050405020304" pitchFamily="18" charset="0"/>
            </a:endParaRPr>
          </a:p>
          <a:p>
            <a:pPr algn="just">
              <a:lnSpc>
                <a:spcPct val="150000"/>
              </a:lnSpc>
            </a:pPr>
            <a:r>
              <a:rPr lang="it-IT" sz="2200">
                <a:effectLst/>
                <a:latin typeface="+mj-lt"/>
                <a:ea typeface="Times New Roman" panose="02020603050405020304" pitchFamily="18" charset="0"/>
                <a:cs typeface="Times New Roman" panose="02020603050405020304" pitchFamily="18" charset="0"/>
              </a:rPr>
              <a:t>b/ Tính thể tích dung dịch acid HCl cần dùng.</a:t>
            </a: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8508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A780E1ED-932A-A4A0-E22D-8BFD7256DB39}"/>
              </a:ext>
            </a:extLst>
          </p:cNvPr>
          <p:cNvSpPr txBox="1"/>
          <p:nvPr/>
        </p:nvSpPr>
        <p:spPr>
          <a:xfrm>
            <a:off x="106680" y="111760"/>
            <a:ext cx="8930640" cy="5509906"/>
          </a:xfrm>
          <a:prstGeom prst="rect">
            <a:avLst/>
          </a:prstGeom>
          <a:noFill/>
        </p:spPr>
        <p:txBody>
          <a:bodyPr wrap="square">
            <a:spAutoFit/>
          </a:bodyPr>
          <a:lstStyle/>
          <a:p>
            <a:pPr algn="just">
              <a:lnSpc>
                <a:spcPct val="115000"/>
              </a:lnSpc>
            </a:pPr>
            <a:r>
              <a:rPr lang="it-IT" sz="2200" b="1">
                <a:effectLst/>
                <a:latin typeface="+mj-lt"/>
                <a:ea typeface="Times New Roman" panose="02020603050405020304" pitchFamily="18" charset="0"/>
                <a:cs typeface="Times New Roman" panose="02020603050405020304" pitchFamily="18" charset="0"/>
              </a:rPr>
              <a:t>3. Bài tập tự luyện</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b="1">
                <a:effectLst/>
                <a:latin typeface="+mj-lt"/>
                <a:ea typeface="Times New Roman" panose="02020603050405020304" pitchFamily="18" charset="0"/>
                <a:cs typeface="Times New Roman" panose="02020603050405020304" pitchFamily="18" charset="0"/>
              </a:rPr>
              <a:t>Bài 5:</a:t>
            </a:r>
            <a:r>
              <a:rPr lang="it-IT" sz="2200">
                <a:effectLst/>
                <a:latin typeface="+mj-lt"/>
                <a:ea typeface="Times New Roman" panose="02020603050405020304" pitchFamily="18" charset="0"/>
                <a:cs typeface="Times New Roman" panose="02020603050405020304" pitchFamily="18" charset="0"/>
              </a:rPr>
              <a:t> A là hỗn hợp gồm: Ba, Al, Mg.</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 Lấy m gam A cho tác dụng với nước tới khi hết phản ứng thấy thoát ra 3,7185 lít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(đkc).</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 Lấy m gam A cho vào dung dịch xút dư tới khi hết phản ứng thấy thoát ra 7,437 lít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(đkc).</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 Lấy m gam A hoà tan bằng một lượng vừa đủ dung dịch acid HCl thì thu được một dung dịch và 9,916 lít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(đkc). Hãy tính m gam và thành phần % theo khối lượng của mỗi kim loại trong hỗn hợp.</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b="1">
                <a:effectLst/>
                <a:latin typeface="+mj-lt"/>
                <a:ea typeface="Times New Roman" panose="02020603050405020304" pitchFamily="18" charset="0"/>
                <a:cs typeface="Times New Roman" panose="02020603050405020304" pitchFamily="18" charset="0"/>
              </a:rPr>
              <a:t>Bài 6:</a:t>
            </a:r>
            <a:r>
              <a:rPr lang="it-IT" sz="2200">
                <a:effectLst/>
                <a:latin typeface="+mj-lt"/>
                <a:ea typeface="Times New Roman" panose="02020603050405020304" pitchFamily="18" charset="0"/>
                <a:cs typeface="Times New Roman" panose="02020603050405020304" pitchFamily="18" charset="0"/>
              </a:rPr>
              <a:t> Hoà tan hỗn hợp gồm Fe, Zn trong 500mL dung dịch HCl 0,4M được dung dịch A và 13,15 gam muối khan. </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a/ Tính thành phần % theo khối lượng mỗi kim loại.</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b/ Tính thể tích dung dịch B gồm NaOH 0,02M và Ba(OH)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cần dùng để trung hoà dung dịch A.</a:t>
            </a: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3514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A780E1ED-932A-A4A0-E22D-8BFD7256DB39}"/>
              </a:ext>
            </a:extLst>
          </p:cNvPr>
          <p:cNvSpPr txBox="1"/>
          <p:nvPr/>
        </p:nvSpPr>
        <p:spPr>
          <a:xfrm>
            <a:off x="106680" y="91440"/>
            <a:ext cx="8930640" cy="5120569"/>
          </a:xfrm>
          <a:prstGeom prst="rect">
            <a:avLst/>
          </a:prstGeom>
          <a:noFill/>
        </p:spPr>
        <p:txBody>
          <a:bodyPr wrap="square">
            <a:spAutoFit/>
          </a:bodyPr>
          <a:lstStyle/>
          <a:p>
            <a:pPr algn="just">
              <a:lnSpc>
                <a:spcPct val="115000"/>
              </a:lnSpc>
            </a:pPr>
            <a:r>
              <a:rPr lang="it-IT" sz="2200" b="1">
                <a:effectLst/>
                <a:latin typeface="+mj-lt"/>
                <a:ea typeface="Times New Roman" panose="02020603050405020304" pitchFamily="18" charset="0"/>
                <a:cs typeface="Times New Roman" panose="02020603050405020304" pitchFamily="18" charset="0"/>
              </a:rPr>
              <a:t>3. Bài tập tự luyện</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b="1">
                <a:effectLst/>
                <a:latin typeface="+mj-lt"/>
                <a:ea typeface="Times New Roman" panose="02020603050405020304" pitchFamily="18" charset="0"/>
                <a:cs typeface="Times New Roman" panose="02020603050405020304" pitchFamily="18" charset="0"/>
              </a:rPr>
              <a:t>Bài 7:</a:t>
            </a:r>
            <a:r>
              <a:rPr lang="it-IT" sz="2200">
                <a:effectLst/>
                <a:latin typeface="+mj-lt"/>
                <a:ea typeface="Times New Roman" panose="02020603050405020304" pitchFamily="18" charset="0"/>
                <a:cs typeface="Times New Roman" panose="02020603050405020304" pitchFamily="18" charset="0"/>
              </a:rPr>
              <a:t> Hoà tan hết 12 gam hỗn hợp A gồm Fe và kim loại M (hoá trị II không đổi) vào 200mL dung dịch HCl 3,5M thu được 7,437 lít khí (đkc). Mặt khác lấy 3,6 gam kim loại M tan hết vào 400mL dung dịch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nồng độ 1M thì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còn dư.</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a/ Xác định kim loại M.</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b/ Tính thành phần % theo khối lượng của Fe, M trong hỗn hợp.</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b="1">
                <a:effectLst/>
                <a:latin typeface="+mj-lt"/>
                <a:ea typeface="Times New Roman" panose="02020603050405020304" pitchFamily="18" charset="0"/>
                <a:cs typeface="Times New Roman" panose="02020603050405020304" pitchFamily="18" charset="0"/>
              </a:rPr>
              <a:t>Bài 8:</a:t>
            </a:r>
            <a:r>
              <a:rPr lang="it-IT" sz="2200">
                <a:effectLst/>
                <a:latin typeface="+mj-lt"/>
                <a:ea typeface="Times New Roman" panose="02020603050405020304" pitchFamily="18" charset="0"/>
                <a:cs typeface="Times New Roman" panose="02020603050405020304" pitchFamily="18" charset="0"/>
              </a:rPr>
              <a:t> Hoà tan hết 11,3 gam hỗn hợp A gồm Fe và kim loại R (hoá trị II không đổi) vào 300mL dung dịch HCl 2,5M thu được 7,437 lít khí (đkc). Mặt khác lấy 4,8 gam kim loại M tan hết vào 200mL dung dịch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nồng độ 2M thì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còn dư.</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a/ Xác định kim loại R.</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a:effectLst/>
                <a:latin typeface="+mj-lt"/>
                <a:ea typeface="Times New Roman" panose="02020603050405020304" pitchFamily="18" charset="0"/>
                <a:cs typeface="Times New Roman" panose="02020603050405020304" pitchFamily="18" charset="0"/>
              </a:rPr>
              <a:t>b/ Tính thành phần % theo khối lượng của Fe, R trong hỗn hợp.</a:t>
            </a: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4599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A780E1ED-932A-A4A0-E22D-8BFD7256DB39}"/>
              </a:ext>
            </a:extLst>
          </p:cNvPr>
          <p:cNvSpPr txBox="1"/>
          <p:nvPr/>
        </p:nvSpPr>
        <p:spPr>
          <a:xfrm>
            <a:off x="106680" y="91440"/>
            <a:ext cx="8930640" cy="4731232"/>
          </a:xfrm>
          <a:prstGeom prst="rect">
            <a:avLst/>
          </a:prstGeom>
          <a:noFill/>
        </p:spPr>
        <p:txBody>
          <a:bodyPr wrap="square">
            <a:spAutoFit/>
          </a:bodyPr>
          <a:lstStyle/>
          <a:p>
            <a:pPr algn="just">
              <a:lnSpc>
                <a:spcPct val="115000"/>
              </a:lnSpc>
            </a:pPr>
            <a:r>
              <a:rPr lang="it-IT" sz="2200" b="1">
                <a:effectLst/>
                <a:latin typeface="+mj-lt"/>
                <a:ea typeface="Times New Roman" panose="02020603050405020304" pitchFamily="18" charset="0"/>
                <a:cs typeface="Times New Roman" panose="02020603050405020304" pitchFamily="18" charset="0"/>
              </a:rPr>
              <a:t>3. Bài tập tự luyện</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b="1">
                <a:effectLst/>
                <a:latin typeface="+mj-lt"/>
                <a:ea typeface="Times New Roman" panose="02020603050405020304" pitchFamily="18" charset="0"/>
                <a:cs typeface="Times New Roman" panose="02020603050405020304" pitchFamily="18" charset="0"/>
              </a:rPr>
              <a:t>Bài 9:</a:t>
            </a:r>
            <a:r>
              <a:rPr lang="it-IT" sz="2200">
                <a:effectLst/>
                <a:latin typeface="+mj-lt"/>
                <a:ea typeface="Times New Roman" panose="02020603050405020304" pitchFamily="18" charset="0"/>
                <a:cs typeface="Times New Roman" panose="02020603050405020304" pitchFamily="18" charset="0"/>
              </a:rPr>
              <a:t> Hoà tan hết 12,1g hỗn hợp A gồm Fe và kim loại M (hoá trị II không đổi) vào 150mL dung dịch HCl 3M thì thu được 4,958 lít khí (đkc). Mặt khác muốn hoà tan hết 4,875 gam kim loại M thì cần phải dùng 100mL dung dịch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0,75M, dung dịch thu được không làm đổi màu giấy quỳ.</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it-IT" sz="2200" b="1">
                <a:effectLst/>
                <a:latin typeface="+mj-lt"/>
                <a:ea typeface="Times New Roman" panose="02020603050405020304" pitchFamily="18" charset="0"/>
                <a:cs typeface="Times New Roman" panose="02020603050405020304" pitchFamily="18" charset="0"/>
              </a:rPr>
              <a:t>Bài 10:</a:t>
            </a:r>
            <a:r>
              <a:rPr lang="it-IT" sz="2200">
                <a:effectLst/>
                <a:latin typeface="+mj-lt"/>
                <a:ea typeface="Times New Roman" panose="02020603050405020304" pitchFamily="18" charset="0"/>
                <a:cs typeface="Times New Roman" panose="02020603050405020304" pitchFamily="18" charset="0"/>
              </a:rPr>
              <a:t> Cho 9,86g hỗn hợp gồm Mg và Zn vào 1 cốc chứa 430mL dung dịch 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SO</a:t>
            </a:r>
            <a:r>
              <a:rPr lang="it-IT" sz="2200" baseline="-25000">
                <a:effectLst/>
                <a:latin typeface="+mj-lt"/>
                <a:ea typeface="Times New Roman" panose="02020603050405020304" pitchFamily="18" charset="0"/>
                <a:cs typeface="Times New Roman" panose="02020603050405020304" pitchFamily="18" charset="0"/>
              </a:rPr>
              <a:t>4</a:t>
            </a:r>
            <a:r>
              <a:rPr lang="it-IT" sz="2200">
                <a:effectLst/>
                <a:latin typeface="+mj-lt"/>
                <a:ea typeface="Times New Roman" panose="02020603050405020304" pitchFamily="18" charset="0"/>
                <a:cs typeface="Times New Roman" panose="02020603050405020304" pitchFamily="18" charset="0"/>
              </a:rPr>
              <a:t> 1M loãng. Sau khi phản ứng hoàn toàn, thêm tiếp vào cốc 1,2 lít dung dịch hỗn hợp gồm Ba(OH)</a:t>
            </a:r>
            <a:r>
              <a:rPr lang="it-IT" sz="2200" baseline="-25000">
                <a:effectLst/>
                <a:latin typeface="+mj-lt"/>
                <a:ea typeface="Times New Roman" panose="02020603050405020304" pitchFamily="18" charset="0"/>
                <a:cs typeface="Times New Roman" panose="02020603050405020304" pitchFamily="18" charset="0"/>
              </a:rPr>
              <a:t>2</a:t>
            </a:r>
            <a:r>
              <a:rPr lang="it-IT" sz="2200">
                <a:effectLst/>
                <a:latin typeface="+mj-lt"/>
                <a:ea typeface="Times New Roman" panose="02020603050405020304" pitchFamily="18" charset="0"/>
                <a:cs typeface="Times New Roman" panose="02020603050405020304" pitchFamily="18" charset="0"/>
              </a:rPr>
              <a:t> 0,05M và NaOH 0,7M, khuấy đều cho phản ứng hoàn toàn, rồi lọc lấy kết tủa và nung nóng đến khối lượng không đổi thì thu được 26,08 gam chất rắn. Tính khối lượng mỗi kim loại trong hỗn hợp đầu.</a:t>
            </a: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3146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6F6DAE35-26B4-4DC0-4CF3-6404FB8576E5}"/>
              </a:ext>
            </a:extLst>
          </p:cNvPr>
          <p:cNvSpPr txBox="1"/>
          <p:nvPr/>
        </p:nvSpPr>
        <p:spPr>
          <a:xfrm>
            <a:off x="150778" y="0"/>
            <a:ext cx="8842443" cy="6123536"/>
          </a:xfrm>
          <a:prstGeom prst="rect">
            <a:avLst/>
          </a:prstGeom>
          <a:noFill/>
        </p:spPr>
        <p:txBody>
          <a:bodyPr wrap="square">
            <a:spAutoFit/>
          </a:bodyPr>
          <a:lstStyle/>
          <a:p>
            <a:pPr>
              <a:lnSpc>
                <a:spcPct val="150000"/>
              </a:lnSpc>
            </a:pPr>
            <a:r>
              <a:rPr lang="vi-VN" sz="2200" b="1">
                <a:effectLst/>
                <a:latin typeface="+mj-lt"/>
                <a:ea typeface="Calibri" panose="020F0502020204030204" pitchFamily="34" charset="0"/>
                <a:cs typeface="Times New Roman" panose="02020603050405020304" pitchFamily="18" charset="0"/>
              </a:rPr>
              <a:t>I. TÍNH CHẤT VẬT LÍ</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en-US" sz="2200" b="1">
                <a:solidFill>
                  <a:srgbClr val="000000"/>
                </a:solidFill>
                <a:effectLst/>
                <a:latin typeface="+mj-lt"/>
                <a:ea typeface="Times New Roman" panose="02020603050405020304" pitchFamily="18" charset="0"/>
                <a:cs typeface="Times New Roman" panose="02020603050405020304" pitchFamily="18" charset="0"/>
              </a:rPr>
              <a:t>1.</a:t>
            </a:r>
            <a:r>
              <a:rPr lang="vi-VN" sz="2200" b="1">
                <a:solidFill>
                  <a:srgbClr val="000000"/>
                </a:solidFill>
                <a:effectLst/>
                <a:latin typeface="+mj-lt"/>
                <a:ea typeface="Times New Roman" panose="02020603050405020304" pitchFamily="18" charset="0"/>
                <a:cs typeface="Times New Roman" panose="02020603050405020304" pitchFamily="18" charset="0"/>
              </a:rPr>
              <a:t> Tính dẻo</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Kim loại có tính dẻo.</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Các kim loại khác nhau có tính dẻo khác nhau. Do có tính dẻo nên kim loại được rèn, kéo sợi, dát mỏng tạo nên các đồ vật khác nhau.</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b="1">
                <a:solidFill>
                  <a:srgbClr val="000000"/>
                </a:solidFill>
                <a:effectLst/>
                <a:latin typeface="+mj-lt"/>
                <a:ea typeface="Times New Roman" panose="02020603050405020304" pitchFamily="18" charset="0"/>
                <a:cs typeface="Times New Roman" panose="02020603050405020304" pitchFamily="18" charset="0"/>
              </a:rPr>
              <a:t>2. Tính dẫn điện</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Kim loại có tính dẫn điện.</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Các kim loại khác nhau có khả năng dẫn điện khác nhau. Kim loại có khả năng dẫn điện tốt nhất là Ag, sau đó đến Cu, Al, Fe,...Do có tính dẫn điện, một số kim loại được sử dụng làm dây dẫn điện. </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Thí dụ như: </a:t>
            </a:r>
            <a:r>
              <a:rPr lang="en-US" sz="2200">
                <a:solidFill>
                  <a:srgbClr val="000000"/>
                </a:solidFill>
                <a:effectLst/>
                <a:latin typeface="+mj-lt"/>
                <a:ea typeface="Times New Roman" panose="02020603050405020304" pitchFamily="18" charset="0"/>
                <a:cs typeface="Times New Roman" panose="02020603050405020304" pitchFamily="18" charset="0"/>
              </a:rPr>
              <a:t>Đồng (copper)</a:t>
            </a:r>
            <a:r>
              <a:rPr lang="vi-VN" sz="2200">
                <a:solidFill>
                  <a:srgbClr val="000000"/>
                </a:solidFill>
                <a:effectLst/>
                <a:latin typeface="+mj-lt"/>
                <a:ea typeface="Times New Roman" panose="02020603050405020304" pitchFamily="18" charset="0"/>
                <a:cs typeface="Times New Roman" panose="02020603050405020304" pitchFamily="18" charset="0"/>
              </a:rPr>
              <a:t>, Al</a:t>
            </a:r>
            <a:r>
              <a:rPr lang="en-US" sz="2200">
                <a:solidFill>
                  <a:srgbClr val="000000"/>
                </a:solidFill>
                <a:effectLst/>
                <a:latin typeface="+mj-lt"/>
                <a:ea typeface="Times New Roman" panose="02020603050405020304" pitchFamily="18" charset="0"/>
                <a:cs typeface="Times New Roman" panose="02020603050405020304" pitchFamily="18" charset="0"/>
              </a:rPr>
              <a:t> (Aluminium) </a:t>
            </a:r>
            <a:r>
              <a:rPr lang="vi-VN" sz="2200">
                <a:solidFill>
                  <a:srgbClr val="000000"/>
                </a:solidFill>
                <a:effectLst/>
                <a:latin typeface="+mj-lt"/>
                <a:ea typeface="Times New Roman" panose="02020603050405020304" pitchFamily="18" charset="0"/>
                <a:cs typeface="Times New Roman" panose="02020603050405020304" pitchFamily="18" charset="0"/>
              </a:rPr>
              <a:t>, ...</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271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arn(inVertic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arn(inVertic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arn(inVertic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arn(inVertical)">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arn(inVertical)">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barn(inVertical)">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barn(inVertical)">
                                      <p:cBhvr>
                                        <p:cTn id="3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6F6DAE35-26B4-4DC0-4CF3-6404FB8576E5}"/>
              </a:ext>
            </a:extLst>
          </p:cNvPr>
          <p:cNvSpPr txBox="1"/>
          <p:nvPr/>
        </p:nvSpPr>
        <p:spPr>
          <a:xfrm>
            <a:off x="150778" y="0"/>
            <a:ext cx="8842443" cy="5107873"/>
          </a:xfrm>
          <a:prstGeom prst="rect">
            <a:avLst/>
          </a:prstGeom>
          <a:noFill/>
        </p:spPr>
        <p:txBody>
          <a:bodyPr wrap="square">
            <a:spAutoFit/>
          </a:bodyPr>
          <a:lstStyle/>
          <a:p>
            <a:pPr>
              <a:lnSpc>
                <a:spcPct val="150000"/>
              </a:lnSpc>
            </a:pPr>
            <a:r>
              <a:rPr lang="vi-VN" sz="2200" b="1">
                <a:effectLst/>
                <a:latin typeface="+mj-lt"/>
                <a:ea typeface="Calibri" panose="020F0502020204030204" pitchFamily="34" charset="0"/>
                <a:cs typeface="Times New Roman" panose="02020603050405020304" pitchFamily="18" charset="0"/>
              </a:rPr>
              <a:t>I. TÍNH CHẤT VẬT LÍ</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b="1">
                <a:solidFill>
                  <a:srgbClr val="000000"/>
                </a:solidFill>
                <a:effectLst/>
                <a:latin typeface="+mj-lt"/>
                <a:ea typeface="Times New Roman" panose="02020603050405020304" pitchFamily="18" charset="0"/>
                <a:cs typeface="Times New Roman" panose="02020603050405020304" pitchFamily="18" charset="0"/>
              </a:rPr>
              <a:t>3. Tính dẫn nhiệt</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Kim loại có tính dẫn nhiệt .</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Kim loại khác nhau có tính dẫn nhiệt khác nhau. Kim loại nào dẫn điện tốt cũng thường dẫn nhiệt tốt.</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Do có tính dẫn nhiệt và một số tính chất khác, Al, thép không gỉ (inox) được dùng để làm dụng cụ nấu ăn.</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b="1">
                <a:solidFill>
                  <a:srgbClr val="000000"/>
                </a:solidFill>
                <a:effectLst/>
                <a:latin typeface="+mj-lt"/>
                <a:ea typeface="Times New Roman" panose="02020603050405020304" pitchFamily="18" charset="0"/>
                <a:cs typeface="Times New Roman" panose="02020603050405020304" pitchFamily="18" charset="0"/>
              </a:rPr>
              <a:t>4. Ánh kim</a:t>
            </a:r>
            <a:endParaRPr lang="vi-VN" sz="2200">
              <a:effectLst/>
              <a:latin typeface="+mj-lt"/>
              <a:ea typeface="Calibri" panose="020F0502020204030204" pitchFamily="34" charset="0"/>
              <a:cs typeface="Times New Roman" panose="02020603050405020304" pitchFamily="18" charset="0"/>
            </a:endParaRPr>
          </a:p>
          <a:p>
            <a:pPr marL="30480" marR="28575" algn="just">
              <a:lnSpc>
                <a:spcPct val="150000"/>
              </a:lnSpc>
            </a:pPr>
            <a:r>
              <a:rPr lang="vi-VN" sz="2200">
                <a:solidFill>
                  <a:srgbClr val="000000"/>
                </a:solidFill>
                <a:effectLst/>
                <a:latin typeface="+mj-lt"/>
                <a:ea typeface="Times New Roman" panose="02020603050405020304" pitchFamily="18" charset="0"/>
                <a:cs typeface="Times New Roman" panose="02020603050405020304" pitchFamily="18" charset="0"/>
              </a:rPr>
              <a:t>- Kim loại có ánh kim. Nhờ tính chất này, một số kim loại được dùng làm đồ trang sức và các vật dụng trang trí khác.</a:t>
            </a:r>
            <a:endParaRPr lang="vi-VN" sz="22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170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Hình chữ nhật 52">
            <a:extLst>
              <a:ext uri="{FF2B5EF4-FFF2-40B4-BE49-F238E27FC236}">
                <a16:creationId xmlns:a16="http://schemas.microsoft.com/office/drawing/2014/main" id="{EC66D3D5-BB16-6E29-0BE8-7E947FC31FBC}"/>
              </a:ext>
            </a:extLst>
          </p:cNvPr>
          <p:cNvSpPr/>
          <p:nvPr/>
        </p:nvSpPr>
        <p:spPr>
          <a:xfrm>
            <a:off x="0" y="3551029"/>
            <a:ext cx="9144000" cy="33069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vi-VN"/>
          </a:p>
        </p:txBody>
      </p:sp>
      <p:sp>
        <p:nvSpPr>
          <p:cNvPr id="34" name="Rectangle 31">
            <a:extLst>
              <a:ext uri="{FF2B5EF4-FFF2-40B4-BE49-F238E27FC236}">
                <a16:creationId xmlns:a16="http://schemas.microsoft.com/office/drawing/2014/main" id="{D8E40EDD-2F5D-E720-6DC8-8167C1CCFA1C}"/>
              </a:ext>
            </a:extLst>
          </p:cNvPr>
          <p:cNvSpPr>
            <a:spLocks noChangeArrowheads="1"/>
          </p:cNvSpPr>
          <p:nvPr/>
        </p:nvSpPr>
        <p:spPr bwMode="auto">
          <a:xfrm>
            <a:off x="0" y="66020"/>
            <a:ext cx="91440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II. TÍNH CHẤT HÓA HỌC CHUNG CỦA KIM LOẠI</a:t>
            </a:r>
            <a:endParaRPr kumimoji="0" lang="en-US" altLang="vi-VN" sz="2000" b="0" i="0" u="none" strike="noStrike" cap="none" normalizeH="0" baseline="0">
              <a:ln>
                <a:noFill/>
              </a:ln>
              <a:solidFill>
                <a:srgbClr val="FF0000"/>
              </a:solidFill>
              <a:effectLst/>
              <a:latin typeface="Arial" panose="020B0604020202020204" pitchFamily="34" charset="0"/>
              <a:ea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altLang="vi-VN" sz="20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Tính chất đặc trưng của kim loại là tính khử </a:t>
            </a:r>
            <a:endParaRPr kumimoji="0" lang="en-US"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M → M</a:t>
            </a:r>
            <a:r>
              <a:rPr kumimoji="0" lang="vi-VN" altLang="vi-VN" sz="2000" b="1" i="0" u="none" strike="noStrike" cap="none" normalizeH="0" baseline="30000">
                <a:ln>
                  <a:noFill/>
                </a:ln>
                <a:solidFill>
                  <a:srgbClr val="FF0000"/>
                </a:solidFill>
                <a:effectLst/>
                <a:latin typeface="Arial" panose="020B0604020202020204" pitchFamily="34" charset="0"/>
                <a:ea typeface="Times New Roman" panose="02020603050405020304" pitchFamily="18" charset="0"/>
              </a:rPr>
              <a:t>n+</a:t>
            </a: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 + ne</a:t>
            </a:r>
            <a:endParaRPr kumimoji="0" lang="en-US" altLang="vi-VN" sz="2000" b="0" i="0" u="none" strike="noStrike" cap="none" normalizeH="0" baseline="0">
              <a:ln>
                <a:noFill/>
              </a:ln>
              <a:solidFill>
                <a:srgbClr val="FF0000"/>
              </a:solidFill>
              <a:effectLst/>
              <a:latin typeface="Arial" panose="020B0604020202020204" pitchFamily="34" charset="0"/>
              <a:ea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1. Tác dụng với nước</a:t>
            </a:r>
            <a:endParaRPr kumimoji="0" lang="en-US" altLang="vi-VN" sz="2000" b="0" i="0" u="none" strike="noStrike" cap="none" normalizeH="0" baseline="0">
              <a:ln>
                <a:noFill/>
              </a:ln>
              <a:solidFill>
                <a:srgbClr val="0070C0"/>
              </a:solidFill>
              <a:effectLst/>
              <a:latin typeface="Arial" panose="020B0604020202020204" pitchFamily="34" charset="0"/>
              <a:ea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 Ở nhiệt độ thường</a:t>
            </a:r>
            <a:endParaRPr kumimoji="0" lang="en-US" altLang="vi-VN" sz="2000" b="0" i="0" u="none" strike="noStrike" cap="none" normalizeH="0" baseline="0">
              <a:ln>
                <a:noFill/>
              </a:ln>
              <a:solidFill>
                <a:srgbClr val="0070C0"/>
              </a:solidFill>
              <a:effectLst/>
              <a:latin typeface="Arial" panose="020B0604020202020204" pitchFamily="34" charset="0"/>
              <a:ea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vi-VN"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Ở nhiệt độ thường thì kim loại kiềm và kiềm thổ sẽ tác dụng với nước và tạo thành kiềm và khí H</a:t>
            </a:r>
            <a:r>
              <a:rPr kumimoji="0" lang="vi-VN" altLang="vi-VN" sz="20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vi-VN"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en-US"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pt-BR" altLang="vi-VN"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2M + 2nH</a:t>
            </a:r>
            <a:r>
              <a:rPr kumimoji="0" lang="pt-BR" altLang="vi-VN" sz="2000" b="1"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pt-BR" altLang="vi-VN"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 → 2M(OH)</a:t>
            </a:r>
            <a:r>
              <a:rPr kumimoji="0" lang="pt-BR" altLang="vi-VN" sz="2000" b="1" i="0" u="none" strike="noStrike" cap="none" normalizeH="0" baseline="-25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a:t>
            </a:r>
            <a:r>
              <a:rPr kumimoji="0" lang="pt-BR" altLang="vi-VN"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  nH</a:t>
            </a:r>
            <a:r>
              <a:rPr kumimoji="0" lang="pt-BR" altLang="vi-VN" sz="2000" b="1"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endParaRPr kumimoji="0" lang="en-US" altLang="vi-VN"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pt-BR"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Ví dụ:</a:t>
            </a:r>
            <a:endParaRPr kumimoji="0" lang="en-US"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vi-VN" sz="2000" b="0" i="0" u="none" strike="noStrike" cap="none" normalizeH="0" baseline="0">
              <a:ln>
                <a:noFill/>
              </a:ln>
              <a:solidFill>
                <a:schemeClr val="tx1"/>
              </a:solidFill>
              <a:effectLst/>
              <a:latin typeface="Arial" panose="020B0604020202020204" pitchFamily="34" charset="0"/>
            </a:endParaRPr>
          </a:p>
        </p:txBody>
      </p:sp>
      <p:graphicFrame>
        <p:nvGraphicFramePr>
          <p:cNvPr id="35" name="Đối tượng 34">
            <a:extLst>
              <a:ext uri="{FF2B5EF4-FFF2-40B4-BE49-F238E27FC236}">
                <a16:creationId xmlns:a16="http://schemas.microsoft.com/office/drawing/2014/main" id="{28819157-377E-134C-34DC-CC16300BB985}"/>
              </a:ext>
            </a:extLst>
          </p:cNvPr>
          <p:cNvGraphicFramePr>
            <a:graphicFrameLocks noChangeAspect="1"/>
          </p:cNvGraphicFramePr>
          <p:nvPr>
            <p:extLst>
              <p:ext uri="{D42A27DB-BD31-4B8C-83A1-F6EECF244321}">
                <p14:modId xmlns:p14="http://schemas.microsoft.com/office/powerpoint/2010/main" val="2707751851"/>
              </p:ext>
            </p:extLst>
          </p:nvPr>
        </p:nvGraphicFramePr>
        <p:xfrm>
          <a:off x="2948156" y="2605636"/>
          <a:ext cx="3538538" cy="884238"/>
        </p:xfrm>
        <a:graphic>
          <a:graphicData uri="http://schemas.openxmlformats.org/presentationml/2006/ole">
            <mc:AlternateContent xmlns:mc="http://schemas.openxmlformats.org/markup-compatibility/2006">
              <mc:Choice xmlns:v="urn:schemas-microsoft-com:vml" Requires="v">
                <p:oleObj name="Equation" r:id="rId2" imgW="3543120" imgH="888840" progId="Equation.DSMT4">
                  <p:embed/>
                </p:oleObj>
              </mc:Choice>
              <mc:Fallback>
                <p:oleObj name="Equation" r:id="rId2" imgW="3543120" imgH="888840" progId="Equation.DSMT4">
                  <p:embed/>
                  <p:pic>
                    <p:nvPicPr>
                      <p:cNvPr id="0" name="Object 30"/>
                      <p:cNvPicPr>
                        <a:picLocks noChangeAspect="1" noChangeArrowheads="1"/>
                      </p:cNvPicPr>
                      <p:nvPr/>
                    </p:nvPicPr>
                    <p:blipFill>
                      <a:blip r:embed="rId3"/>
                      <a:srcRect/>
                      <a:stretch>
                        <a:fillRect/>
                      </a:stretch>
                    </p:blipFill>
                    <p:spPr bwMode="auto">
                      <a:xfrm>
                        <a:off x="2948156" y="2605636"/>
                        <a:ext cx="3538538" cy="884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 name="Đối tượng 41">
            <a:extLst>
              <a:ext uri="{FF2B5EF4-FFF2-40B4-BE49-F238E27FC236}">
                <a16:creationId xmlns:a16="http://schemas.microsoft.com/office/drawing/2014/main" id="{2C773FFA-CE29-3845-8662-44D90BD9B8EE}"/>
              </a:ext>
            </a:extLst>
          </p:cNvPr>
          <p:cNvGraphicFramePr>
            <a:graphicFrameLocks noChangeAspect="1"/>
          </p:cNvGraphicFramePr>
          <p:nvPr>
            <p:extLst>
              <p:ext uri="{D42A27DB-BD31-4B8C-83A1-F6EECF244321}">
                <p14:modId xmlns:p14="http://schemas.microsoft.com/office/powerpoint/2010/main" val="664325471"/>
              </p:ext>
            </p:extLst>
          </p:nvPr>
        </p:nvGraphicFramePr>
        <p:xfrm>
          <a:off x="2948156" y="4766617"/>
          <a:ext cx="3827462" cy="774700"/>
        </p:xfrm>
        <a:graphic>
          <a:graphicData uri="http://schemas.openxmlformats.org/presentationml/2006/ole">
            <mc:AlternateContent xmlns:mc="http://schemas.openxmlformats.org/markup-compatibility/2006">
              <mc:Choice xmlns:v="urn:schemas-microsoft-com:vml" Requires="v">
                <p:oleObj name="Equation" r:id="rId4" imgW="3822480" imgH="774360" progId="Equation.DSMT4">
                  <p:embed/>
                </p:oleObj>
              </mc:Choice>
              <mc:Fallback>
                <p:oleObj name="Equation" r:id="rId4" imgW="3822480" imgH="774360" progId="Equation.DSMT4">
                  <p:embed/>
                  <p:pic>
                    <p:nvPicPr>
                      <p:cNvPr id="0" name="Object 36"/>
                      <p:cNvPicPr>
                        <a:picLocks noChangeAspect="1" noChangeArrowheads="1"/>
                      </p:cNvPicPr>
                      <p:nvPr/>
                    </p:nvPicPr>
                    <p:blipFill>
                      <a:blip r:embed="rId5"/>
                      <a:srcRect/>
                      <a:stretch>
                        <a:fillRect/>
                      </a:stretch>
                    </p:blipFill>
                    <p:spPr bwMode="auto">
                      <a:xfrm>
                        <a:off x="2948156" y="4766617"/>
                        <a:ext cx="3827462"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 name="Rectangle 38">
            <a:extLst>
              <a:ext uri="{FF2B5EF4-FFF2-40B4-BE49-F238E27FC236}">
                <a16:creationId xmlns:a16="http://schemas.microsoft.com/office/drawing/2014/main" id="{EF7A6502-D7AE-638A-09A6-CB83DC3E059E}"/>
              </a:ext>
            </a:extLst>
          </p:cNvPr>
          <p:cNvSpPr>
            <a:spLocks noChangeArrowheads="1"/>
          </p:cNvSpPr>
          <p:nvPr/>
        </p:nvSpPr>
        <p:spPr bwMode="auto">
          <a:xfrm>
            <a:off x="517668" y="3551029"/>
            <a:ext cx="398429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000" b="1" i="0" u="none" strike="noStrike" cap="none" normalizeH="0" baseline="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b. Ở nhiệt độ cao</a:t>
            </a:r>
            <a:endParaRPr kumimoji="0" lang="vi-VN" altLang="vi-VN" sz="2000" b="0" i="0" u="none" strike="noStrike" cap="none" normalizeH="0" baseline="0">
              <a:ln>
                <a:noFill/>
              </a:ln>
              <a:solidFill>
                <a:srgbClr val="0070C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Au và Ag không khử được</a:t>
            </a:r>
            <a:r>
              <a:rPr kumimoji="0" lang="vi-VN" altLang="vi-VN"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H</a:t>
            </a:r>
            <a:r>
              <a:rPr kumimoji="0" lang="vi-VN" altLang="vi-VN" sz="2000" b="0" i="0" u="none" strike="noStrike" cap="none" normalizeH="0" baseline="-2500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a:t>
            </a:r>
            <a:r>
              <a:rPr kumimoji="0" lang="vi-VN" altLang="vi-VN"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a:t>
            </a:r>
            <a:r>
              <a:rPr kumimoji="0" lang="pt-BR" altLang="vi-VN"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pt-BR" altLang="vi-VN"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44" name="Rectangle 39">
            <a:extLst>
              <a:ext uri="{FF2B5EF4-FFF2-40B4-BE49-F238E27FC236}">
                <a16:creationId xmlns:a16="http://schemas.microsoft.com/office/drawing/2014/main" id="{4FF96BC7-9629-C9BB-C74E-5D4043F45B05}"/>
              </a:ext>
            </a:extLst>
          </p:cNvPr>
          <p:cNvSpPr>
            <a:spLocks noChangeArrowheads="1"/>
          </p:cNvSpPr>
          <p:nvPr/>
        </p:nvSpPr>
        <p:spPr bwMode="auto">
          <a:xfrm>
            <a:off x="517668" y="4276935"/>
            <a:ext cx="45400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Phản ứng của Al và Mg rất phức tạp:</a:t>
            </a:r>
            <a:endParaRPr kumimoji="0" lang="vi-VN" altLang="vi-VN"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50" name="Rectangle 44">
            <a:extLst>
              <a:ext uri="{FF2B5EF4-FFF2-40B4-BE49-F238E27FC236}">
                <a16:creationId xmlns:a16="http://schemas.microsoft.com/office/drawing/2014/main" id="{296AA1D6-58DB-F06E-384F-C53C35589D0E}"/>
              </a:ext>
            </a:extLst>
          </p:cNvPr>
          <p:cNvSpPr>
            <a:spLocks noChangeArrowheads="1"/>
          </p:cNvSpPr>
          <p:nvPr/>
        </p:nvSpPr>
        <p:spPr bwMode="auto">
          <a:xfrm>
            <a:off x="214009" y="5482489"/>
            <a:ext cx="905645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Fe, Cr, Zn và Mn sẽ phản ứng với hơi nước ở nhiệt độ cao tạo thành oxide kim loại và hydrogen:</a:t>
            </a:r>
            <a:endParaRPr kumimoji="0" lang="vi-VN" altLang="vi-VN"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graphicFrame>
        <p:nvGraphicFramePr>
          <p:cNvPr id="51" name="Đối tượng 50">
            <a:extLst>
              <a:ext uri="{FF2B5EF4-FFF2-40B4-BE49-F238E27FC236}">
                <a16:creationId xmlns:a16="http://schemas.microsoft.com/office/drawing/2014/main" id="{48E5E52B-89A4-EA8E-3222-5D021A86BCA3}"/>
              </a:ext>
            </a:extLst>
          </p:cNvPr>
          <p:cNvGraphicFramePr>
            <a:graphicFrameLocks noChangeAspect="1"/>
          </p:cNvGraphicFramePr>
          <p:nvPr>
            <p:extLst>
              <p:ext uri="{D42A27DB-BD31-4B8C-83A1-F6EECF244321}">
                <p14:modId xmlns:p14="http://schemas.microsoft.com/office/powerpoint/2010/main" val="2823653652"/>
              </p:ext>
            </p:extLst>
          </p:nvPr>
        </p:nvGraphicFramePr>
        <p:xfrm>
          <a:off x="3626475" y="5864880"/>
          <a:ext cx="4083623" cy="927100"/>
        </p:xfrm>
        <a:graphic>
          <a:graphicData uri="http://schemas.openxmlformats.org/presentationml/2006/ole">
            <mc:AlternateContent xmlns:mc="http://schemas.openxmlformats.org/markup-compatibility/2006">
              <mc:Choice xmlns:v="urn:schemas-microsoft-com:vml" Requires="v">
                <p:oleObj name="Equation" r:id="rId6" imgW="3911400" imgH="927000" progId="Equation.DSMT4">
                  <p:embed/>
                </p:oleObj>
              </mc:Choice>
              <mc:Fallback>
                <p:oleObj name="Equation" r:id="rId6" imgW="3911400" imgH="927000" progId="Equation.DSMT4">
                  <p:embed/>
                  <p:pic>
                    <p:nvPicPr>
                      <p:cNvPr id="0" name="Object 43"/>
                      <p:cNvPicPr>
                        <a:picLocks noChangeAspect="1" noChangeArrowheads="1"/>
                      </p:cNvPicPr>
                      <p:nvPr/>
                    </p:nvPicPr>
                    <p:blipFill>
                      <a:blip r:embed="rId7"/>
                      <a:srcRect/>
                      <a:stretch>
                        <a:fillRect/>
                      </a:stretch>
                    </p:blipFill>
                    <p:spPr bwMode="auto">
                      <a:xfrm>
                        <a:off x="3626475" y="5864880"/>
                        <a:ext cx="4083623" cy="927100"/>
                      </a:xfrm>
                      <a:prstGeom prst="rect">
                        <a:avLst/>
                      </a:prstGeom>
                      <a:noFill/>
                    </p:spPr>
                  </p:pic>
                </p:oleObj>
              </mc:Fallback>
            </mc:AlternateContent>
          </a:graphicData>
        </a:graphic>
      </p:graphicFrame>
      <p:sp>
        <p:nvSpPr>
          <p:cNvPr id="52" name="Rectangle 45">
            <a:extLst>
              <a:ext uri="{FF2B5EF4-FFF2-40B4-BE49-F238E27FC236}">
                <a16:creationId xmlns:a16="http://schemas.microsoft.com/office/drawing/2014/main" id="{FCB7EDFE-11CA-ADFC-6E2C-46C6E8971F59}"/>
              </a:ext>
            </a:extLst>
          </p:cNvPr>
          <p:cNvSpPr>
            <a:spLocks noChangeArrowheads="1"/>
          </p:cNvSpPr>
          <p:nvPr/>
        </p:nvSpPr>
        <p:spPr bwMode="auto">
          <a:xfrm>
            <a:off x="214009" y="6706515"/>
            <a:ext cx="13404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vi-VN"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89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4">
                                            <p:txEl>
                                              <p:pRg st="1" end="1"/>
                                            </p:txEl>
                                          </p:spTgt>
                                        </p:tgtEl>
                                        <p:attrNameLst>
                                          <p:attrName>style.visibility</p:attrName>
                                        </p:attrNameLst>
                                      </p:cBhvr>
                                      <p:to>
                                        <p:strVal val="visible"/>
                                      </p:to>
                                    </p:set>
                                    <p:animEffect transition="in" filter="fade">
                                      <p:cBhvr>
                                        <p:cTn id="7" dur="1000"/>
                                        <p:tgtEl>
                                          <p:spTgt spid="34">
                                            <p:txEl>
                                              <p:pRg st="1" end="1"/>
                                            </p:txEl>
                                          </p:spTgt>
                                        </p:tgtEl>
                                      </p:cBhvr>
                                    </p:animEffect>
                                    <p:anim calcmode="lin" valueType="num">
                                      <p:cBhvr>
                                        <p:cTn id="8" dur="1000" fill="hold"/>
                                        <p:tgtEl>
                                          <p:spTgt spid="3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4">
                                            <p:txEl>
                                              <p:pRg st="2" end="2"/>
                                            </p:txEl>
                                          </p:spTgt>
                                        </p:tgtEl>
                                        <p:attrNameLst>
                                          <p:attrName>style.visibility</p:attrName>
                                        </p:attrNameLst>
                                      </p:cBhvr>
                                      <p:to>
                                        <p:strVal val="visible"/>
                                      </p:to>
                                    </p:set>
                                    <p:animEffect transition="in" filter="fade">
                                      <p:cBhvr>
                                        <p:cTn id="14" dur="1000"/>
                                        <p:tgtEl>
                                          <p:spTgt spid="34">
                                            <p:txEl>
                                              <p:pRg st="2" end="2"/>
                                            </p:txEl>
                                          </p:spTgt>
                                        </p:tgtEl>
                                      </p:cBhvr>
                                    </p:animEffect>
                                    <p:anim calcmode="lin" valueType="num">
                                      <p:cBhvr>
                                        <p:cTn id="15" dur="1000" fill="hold"/>
                                        <p:tgtEl>
                                          <p:spTgt spid="3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xEl>
                                              <p:pRg st="3" end="3"/>
                                            </p:txEl>
                                          </p:spTgt>
                                        </p:tgtEl>
                                        <p:attrNameLst>
                                          <p:attrName>style.visibility</p:attrName>
                                        </p:attrNameLst>
                                      </p:cBhvr>
                                      <p:to>
                                        <p:strVal val="visible"/>
                                      </p:to>
                                    </p:set>
                                    <p:animEffect transition="in" filter="fade">
                                      <p:cBhvr>
                                        <p:cTn id="21" dur="1000"/>
                                        <p:tgtEl>
                                          <p:spTgt spid="34">
                                            <p:txEl>
                                              <p:pRg st="3" end="3"/>
                                            </p:txEl>
                                          </p:spTgt>
                                        </p:tgtEl>
                                      </p:cBhvr>
                                    </p:animEffect>
                                    <p:anim calcmode="lin" valueType="num">
                                      <p:cBhvr>
                                        <p:cTn id="22"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4">
                                            <p:txEl>
                                              <p:pRg st="4" end="4"/>
                                            </p:txEl>
                                          </p:spTgt>
                                        </p:tgtEl>
                                        <p:attrNameLst>
                                          <p:attrName>style.visibility</p:attrName>
                                        </p:attrNameLst>
                                      </p:cBhvr>
                                      <p:to>
                                        <p:strVal val="visible"/>
                                      </p:to>
                                    </p:set>
                                    <p:animEffect transition="in" filter="fade">
                                      <p:cBhvr>
                                        <p:cTn id="28" dur="1000"/>
                                        <p:tgtEl>
                                          <p:spTgt spid="34">
                                            <p:txEl>
                                              <p:pRg st="4" end="4"/>
                                            </p:txEl>
                                          </p:spTgt>
                                        </p:tgtEl>
                                      </p:cBhvr>
                                    </p:animEffect>
                                    <p:anim calcmode="lin" valueType="num">
                                      <p:cBhvr>
                                        <p:cTn id="29" dur="1000" fill="hold"/>
                                        <p:tgtEl>
                                          <p:spTgt spid="3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4">
                                            <p:txEl>
                                              <p:pRg st="5" end="5"/>
                                            </p:txEl>
                                          </p:spTgt>
                                        </p:tgtEl>
                                        <p:attrNameLst>
                                          <p:attrName>style.visibility</p:attrName>
                                        </p:attrNameLst>
                                      </p:cBhvr>
                                      <p:to>
                                        <p:strVal val="visible"/>
                                      </p:to>
                                    </p:set>
                                    <p:animEffect transition="in" filter="fade">
                                      <p:cBhvr>
                                        <p:cTn id="35" dur="1000"/>
                                        <p:tgtEl>
                                          <p:spTgt spid="34">
                                            <p:txEl>
                                              <p:pRg st="5" end="5"/>
                                            </p:txEl>
                                          </p:spTgt>
                                        </p:tgtEl>
                                      </p:cBhvr>
                                    </p:animEffect>
                                    <p:anim calcmode="lin" valueType="num">
                                      <p:cBhvr>
                                        <p:cTn id="36"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4">
                                            <p:txEl>
                                              <p:pRg st="6" end="6"/>
                                            </p:txEl>
                                          </p:spTgt>
                                        </p:tgtEl>
                                        <p:attrNameLst>
                                          <p:attrName>style.visibility</p:attrName>
                                        </p:attrNameLst>
                                      </p:cBhvr>
                                      <p:to>
                                        <p:strVal val="visible"/>
                                      </p:to>
                                    </p:set>
                                    <p:animEffect transition="in" filter="fade">
                                      <p:cBhvr>
                                        <p:cTn id="42" dur="1000"/>
                                        <p:tgtEl>
                                          <p:spTgt spid="34">
                                            <p:txEl>
                                              <p:pRg st="6" end="6"/>
                                            </p:txEl>
                                          </p:spTgt>
                                        </p:tgtEl>
                                      </p:cBhvr>
                                    </p:animEffect>
                                    <p:anim calcmode="lin" valueType="num">
                                      <p:cBhvr>
                                        <p:cTn id="43"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4">
                                            <p:txEl>
                                              <p:pRg st="7" end="7"/>
                                            </p:txEl>
                                          </p:spTgt>
                                        </p:tgtEl>
                                        <p:attrNameLst>
                                          <p:attrName>style.visibility</p:attrName>
                                        </p:attrNameLst>
                                      </p:cBhvr>
                                      <p:to>
                                        <p:strVal val="visible"/>
                                      </p:to>
                                    </p:set>
                                    <p:animEffect transition="in" filter="fade">
                                      <p:cBhvr>
                                        <p:cTn id="49" dur="1000"/>
                                        <p:tgtEl>
                                          <p:spTgt spid="34">
                                            <p:txEl>
                                              <p:pRg st="7" end="7"/>
                                            </p:txEl>
                                          </p:spTgt>
                                        </p:tgtEl>
                                      </p:cBhvr>
                                    </p:animEffect>
                                    <p:anim calcmode="lin" valueType="num">
                                      <p:cBhvr>
                                        <p:cTn id="50" dur="1000" fill="hold"/>
                                        <p:tgtEl>
                                          <p:spTgt spid="34">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fade">
                                      <p:cBhvr>
                                        <p:cTn id="56" dur="1000"/>
                                        <p:tgtEl>
                                          <p:spTgt spid="35"/>
                                        </p:tgtEl>
                                      </p:cBhvr>
                                    </p:animEffect>
                                    <p:anim calcmode="lin" valueType="num">
                                      <p:cBhvr>
                                        <p:cTn id="57" dur="1000" fill="hold"/>
                                        <p:tgtEl>
                                          <p:spTgt spid="35"/>
                                        </p:tgtEl>
                                        <p:attrNameLst>
                                          <p:attrName>ppt_x</p:attrName>
                                        </p:attrNameLst>
                                      </p:cBhvr>
                                      <p:tavLst>
                                        <p:tav tm="0">
                                          <p:val>
                                            <p:strVal val="#ppt_x"/>
                                          </p:val>
                                        </p:tav>
                                        <p:tav tm="100000">
                                          <p:val>
                                            <p:strVal val="#ppt_x"/>
                                          </p:val>
                                        </p:tav>
                                      </p:tavLst>
                                    </p:anim>
                                    <p:anim calcmode="lin" valueType="num">
                                      <p:cBhvr>
                                        <p:cTn id="58"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barn(inVertical)">
                                      <p:cBhvr>
                                        <p:cTn id="63" dur="500"/>
                                        <p:tgtEl>
                                          <p:spTgt spid="53"/>
                                        </p:tgtEl>
                                      </p:cBhvr>
                                    </p:animEffect>
                                  </p:childTnLst>
                                </p:cTn>
                              </p:par>
                              <p:par>
                                <p:cTn id="64" presetID="16" presetClass="entr" presetSubtype="21" fill="hold" nodeType="with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barn(inVertical)">
                                      <p:cBhvr>
                                        <p:cTn id="66" dur="500"/>
                                        <p:tgtEl>
                                          <p:spTgt spid="42"/>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barn(inVertical)">
                                      <p:cBhvr>
                                        <p:cTn id="69" dur="500"/>
                                        <p:tgtEl>
                                          <p:spTgt spid="43"/>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barn(inVertical)">
                                      <p:cBhvr>
                                        <p:cTn id="72" dur="500"/>
                                        <p:tgtEl>
                                          <p:spTgt spid="44"/>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barn(inVertical)">
                                      <p:cBhvr>
                                        <p:cTn id="75" dur="500"/>
                                        <p:tgtEl>
                                          <p:spTgt spid="50"/>
                                        </p:tgtEl>
                                      </p:cBhvr>
                                    </p:animEffect>
                                  </p:childTnLst>
                                </p:cTn>
                              </p:par>
                              <p:par>
                                <p:cTn id="76" presetID="16" presetClass="entr" presetSubtype="21" fill="hold" nodeType="withEffect">
                                  <p:stCondLst>
                                    <p:cond delay="0"/>
                                  </p:stCondLst>
                                  <p:childTnLst>
                                    <p:set>
                                      <p:cBhvr>
                                        <p:cTn id="77" dur="1" fill="hold">
                                          <p:stCondLst>
                                            <p:cond delay="0"/>
                                          </p:stCondLst>
                                        </p:cTn>
                                        <p:tgtEl>
                                          <p:spTgt spid="51"/>
                                        </p:tgtEl>
                                        <p:attrNameLst>
                                          <p:attrName>style.visibility</p:attrName>
                                        </p:attrNameLst>
                                      </p:cBhvr>
                                      <p:to>
                                        <p:strVal val="visible"/>
                                      </p:to>
                                    </p:set>
                                    <p:animEffect transition="in" filter="barn(inVertical)">
                                      <p:cBhvr>
                                        <p:cTn id="78" dur="500"/>
                                        <p:tgtEl>
                                          <p:spTgt spid="51"/>
                                        </p:tgtEl>
                                      </p:cBhvr>
                                    </p:animEffect>
                                  </p:childTnLst>
                                </p:cTn>
                              </p:par>
                              <p:par>
                                <p:cTn id="79" presetID="16" presetClass="entr" presetSubtype="21" fill="hold" grpId="0" nodeType="withEffect" nodePh="1">
                                  <p:stCondLst>
                                    <p:cond delay="0"/>
                                  </p:stCondLst>
                                  <p:endCondLst>
                                    <p:cond evt="begin" delay="0">
                                      <p:tn val="79"/>
                                    </p:cond>
                                  </p:endCondLst>
                                  <p:childTnLst>
                                    <p:set>
                                      <p:cBhvr>
                                        <p:cTn id="80" dur="1" fill="hold">
                                          <p:stCondLst>
                                            <p:cond delay="0"/>
                                          </p:stCondLst>
                                        </p:cTn>
                                        <p:tgtEl>
                                          <p:spTgt spid="52"/>
                                        </p:tgtEl>
                                        <p:attrNameLst>
                                          <p:attrName>style.visibility</p:attrName>
                                        </p:attrNameLst>
                                      </p:cBhvr>
                                      <p:to>
                                        <p:strVal val="visible"/>
                                      </p:to>
                                    </p:set>
                                    <p:animEffect transition="in" filter="barn(inVertical)">
                                      <p:cBhvr>
                                        <p:cTn id="81"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43" grpId="0"/>
      <p:bldP spid="44" grpId="0"/>
      <p:bldP spid="50" grpId="0"/>
      <p:bldP spid="5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1">
            <a:extLst>
              <a:ext uri="{FF2B5EF4-FFF2-40B4-BE49-F238E27FC236}">
                <a16:creationId xmlns:a16="http://schemas.microsoft.com/office/drawing/2014/main" id="{D8E40EDD-2F5D-E720-6DC8-8167C1CCFA1C}"/>
              </a:ext>
            </a:extLst>
          </p:cNvPr>
          <p:cNvSpPr>
            <a:spLocks noChangeArrowheads="1"/>
          </p:cNvSpPr>
          <p:nvPr/>
        </p:nvSpPr>
        <p:spPr bwMode="auto">
          <a:xfrm>
            <a:off x="0" y="79413"/>
            <a:ext cx="81517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II. TÍNH CHẤT HÓA HỌC CHUNG CỦA KIM LOẠI</a:t>
            </a:r>
            <a:endParaRPr kumimoji="0" lang="en-US" altLang="vi-VN" sz="2000" b="0" i="0" u="none" strike="noStrike" cap="none" normalizeH="0" baseline="0">
              <a:ln>
                <a:noFill/>
              </a:ln>
              <a:solidFill>
                <a:srgbClr val="FF0000"/>
              </a:solidFill>
              <a:effectLst/>
              <a:latin typeface="Arial" panose="020B0604020202020204" pitchFamily="34" charset="0"/>
              <a:ea typeface="Times New Roman" panose="02020603050405020304" pitchFamily="18" charset="0"/>
            </a:endParaRPr>
          </a:p>
        </p:txBody>
      </p:sp>
      <p:sp>
        <p:nvSpPr>
          <p:cNvPr id="5" name="Rectangle 3">
            <a:extLst>
              <a:ext uri="{FF2B5EF4-FFF2-40B4-BE49-F238E27FC236}">
                <a16:creationId xmlns:a16="http://schemas.microsoft.com/office/drawing/2014/main" id="{6CF3D773-4B50-D21E-9ECD-DF6B90B35A2C}"/>
              </a:ext>
            </a:extLst>
          </p:cNvPr>
          <p:cNvSpPr>
            <a:spLocks noChangeArrowheads="1"/>
          </p:cNvSpPr>
          <p:nvPr/>
        </p:nvSpPr>
        <p:spPr bwMode="auto">
          <a:xfrm>
            <a:off x="346615" y="509185"/>
            <a:ext cx="334097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 Tác dụng với phi kim</a:t>
            </a:r>
            <a:endParaRPr kumimoji="0" lang="vi-VN" altLang="vi-VN" sz="22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Tác dụng với oxygen</a:t>
            </a:r>
            <a:endParaRPr kumimoji="0" lang="vi-VN" altLang="vi-VN" sz="2200" b="0" i="0" u="none" strike="noStrike" cap="none" normalizeH="0" baseline="0">
              <a:ln>
                <a:noFill/>
              </a:ln>
              <a:solidFill>
                <a:schemeClr val="tx1"/>
              </a:solidFill>
              <a:effectLst/>
              <a:latin typeface="Arial" panose="020B0604020202020204" pitchFamily="34" charset="0"/>
            </a:endParaRPr>
          </a:p>
        </p:txBody>
      </p:sp>
      <p:grpSp>
        <p:nvGrpSpPr>
          <p:cNvPr id="45" name="Nhóm 44">
            <a:extLst>
              <a:ext uri="{FF2B5EF4-FFF2-40B4-BE49-F238E27FC236}">
                <a16:creationId xmlns:a16="http://schemas.microsoft.com/office/drawing/2014/main" id="{01FE66B7-B3B1-A103-EB00-5E2B10061793}"/>
              </a:ext>
            </a:extLst>
          </p:cNvPr>
          <p:cNvGrpSpPr/>
          <p:nvPr/>
        </p:nvGrpSpPr>
        <p:grpSpPr>
          <a:xfrm>
            <a:off x="2286000" y="1255782"/>
            <a:ext cx="4572000" cy="871263"/>
            <a:chOff x="1196502" y="1308288"/>
            <a:chExt cx="4572000" cy="871263"/>
          </a:xfrm>
        </p:grpSpPr>
        <p:graphicFrame>
          <p:nvGraphicFramePr>
            <p:cNvPr id="3" name="Đối tượng 2">
              <a:extLst>
                <a:ext uri="{FF2B5EF4-FFF2-40B4-BE49-F238E27FC236}">
                  <a16:creationId xmlns:a16="http://schemas.microsoft.com/office/drawing/2014/main" id="{A416E786-5E25-30EC-6550-ACFA92262FD8}"/>
                </a:ext>
              </a:extLst>
            </p:cNvPr>
            <p:cNvGraphicFramePr>
              <a:graphicFrameLocks noChangeAspect="1"/>
            </p:cNvGraphicFramePr>
            <p:nvPr>
              <p:extLst>
                <p:ext uri="{D42A27DB-BD31-4B8C-83A1-F6EECF244321}">
                  <p14:modId xmlns:p14="http://schemas.microsoft.com/office/powerpoint/2010/main" val="3600664180"/>
                </p:ext>
              </p:extLst>
            </p:nvPr>
          </p:nvGraphicFramePr>
          <p:xfrm>
            <a:off x="2700811" y="1382045"/>
            <a:ext cx="434975" cy="228600"/>
          </p:xfrm>
          <a:graphic>
            <a:graphicData uri="http://schemas.openxmlformats.org/presentationml/2006/ole">
              <mc:AlternateContent xmlns:mc="http://schemas.openxmlformats.org/markup-compatibility/2006">
                <mc:Choice xmlns:v="urn:schemas-microsoft-com:vml" Requires="v">
                  <p:oleObj name="Equation" r:id="rId2" imgW="431613" imgH="228501" progId="Equation.DSMT4">
                    <p:embed/>
                  </p:oleObj>
                </mc:Choice>
                <mc:Fallback>
                  <p:oleObj name="Equation" r:id="rId2" imgW="431613" imgH="228501" progId="Equation.DSMT4">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811" y="1382045"/>
                          <a:ext cx="4349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Đối tượng 3">
              <a:extLst>
                <a:ext uri="{FF2B5EF4-FFF2-40B4-BE49-F238E27FC236}">
                  <a16:creationId xmlns:a16="http://schemas.microsoft.com/office/drawing/2014/main" id="{854E8441-65E4-C687-A452-D5B1D7E6A084}"/>
                </a:ext>
              </a:extLst>
            </p:cNvPr>
            <p:cNvGraphicFramePr>
              <a:graphicFrameLocks noChangeAspect="1"/>
            </p:cNvGraphicFramePr>
            <p:nvPr>
              <p:extLst>
                <p:ext uri="{D42A27DB-BD31-4B8C-83A1-F6EECF244321}">
                  <p14:modId xmlns:p14="http://schemas.microsoft.com/office/powerpoint/2010/main" val="1696579143"/>
                </p:ext>
              </p:extLst>
            </p:nvPr>
          </p:nvGraphicFramePr>
          <p:xfrm>
            <a:off x="2918298" y="1797302"/>
            <a:ext cx="434975" cy="228600"/>
          </p:xfrm>
          <a:graphic>
            <a:graphicData uri="http://schemas.openxmlformats.org/presentationml/2006/ole">
              <mc:AlternateContent xmlns:mc="http://schemas.openxmlformats.org/markup-compatibility/2006">
                <mc:Choice xmlns:v="urn:schemas-microsoft-com:vml" Requires="v">
                  <p:oleObj name="Equation" r:id="rId4" imgW="431613" imgH="228501" progId="Equation.DSMT4">
                    <p:embed/>
                  </p:oleObj>
                </mc:Choice>
                <mc:Fallback>
                  <p:oleObj name="Equation" r:id="rId4" imgW="431613" imgH="228501"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8298" y="1797302"/>
                          <a:ext cx="4349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a:extLst>
                <a:ext uri="{FF2B5EF4-FFF2-40B4-BE49-F238E27FC236}">
                  <a16:creationId xmlns:a16="http://schemas.microsoft.com/office/drawing/2014/main" id="{4D0B101D-54D7-052C-CD3C-930264E19FBA}"/>
                </a:ext>
              </a:extLst>
            </p:cNvPr>
            <p:cNvSpPr>
              <a:spLocks noChangeArrowheads="1"/>
            </p:cNvSpPr>
            <p:nvPr/>
          </p:nvSpPr>
          <p:spPr bwMode="auto">
            <a:xfrm>
              <a:off x="1457778" y="1748664"/>
              <a:ext cx="155363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3Fe + 2O</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4A89B56F-6729-2C23-B16B-BD34781191D1}"/>
                </a:ext>
              </a:extLst>
            </p:cNvPr>
            <p:cNvSpPr>
              <a:spLocks noChangeArrowheads="1"/>
            </p:cNvSpPr>
            <p:nvPr/>
          </p:nvSpPr>
          <p:spPr bwMode="auto">
            <a:xfrm>
              <a:off x="3324090" y="1738060"/>
              <a:ext cx="10214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Fe</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a:t>
              </a:r>
              <a:endParaRPr kumimoji="0" lang="pt-BR" altLang="vi-VN" sz="2200" b="0" i="0" u="none" strike="noStrike" cap="none" normalizeH="0" baseline="0">
                <a:ln>
                  <a:noFill/>
                </a:ln>
                <a:solidFill>
                  <a:schemeClr val="tx1"/>
                </a:solidFill>
                <a:effectLst/>
                <a:latin typeface="Arial" panose="020B0604020202020204" pitchFamily="34" charset="0"/>
              </a:endParaRPr>
            </a:p>
          </p:txBody>
        </p:sp>
        <p:sp>
          <p:nvSpPr>
            <p:cNvPr id="9" name="Hộp Văn bản 8">
              <a:extLst>
                <a:ext uri="{FF2B5EF4-FFF2-40B4-BE49-F238E27FC236}">
                  <a16:creationId xmlns:a16="http://schemas.microsoft.com/office/drawing/2014/main" id="{591B0D06-A446-8B01-BB5D-39FB44F52FA6}"/>
                </a:ext>
              </a:extLst>
            </p:cNvPr>
            <p:cNvSpPr txBox="1"/>
            <p:nvPr/>
          </p:nvSpPr>
          <p:spPr>
            <a:xfrm>
              <a:off x="1196502" y="1308288"/>
              <a:ext cx="4572000" cy="400110"/>
            </a:xfrm>
            <a:prstGeom prst="rect">
              <a:avLst/>
            </a:prstGeom>
            <a:noFill/>
          </p:spPr>
          <p:txBody>
            <a:bodyPr wrap="square">
              <a:spAutoFit/>
            </a:bodyPr>
            <a:lstStyle/>
            <a:p>
              <a:pPr lvl="0" defTabSz="914400" eaLnBrk="0" fontAlgn="base" hangingPunct="0">
                <a:spcBef>
                  <a:spcPct val="0"/>
                </a:spcBef>
                <a:spcAft>
                  <a:spcPct val="0"/>
                </a:spcAft>
              </a:pPr>
              <a:r>
                <a:rPr kumimoji="0" lang="pt-BR"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2Mg + O</a:t>
              </a:r>
              <a:r>
                <a:rPr kumimoji="0" lang="pt-BR" altLang="vi-VN" sz="20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pt-BR"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vi-VN" altLang="vi-VN"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pt-BR" altLang="vi-VN" sz="2000">
                  <a:latin typeface="Arial" panose="020B0604020202020204" pitchFamily="34" charset="0"/>
                  <a:ea typeface="Times New Roman" panose="02020603050405020304" pitchFamily="18" charset="0"/>
                  <a:cs typeface="Times New Roman" panose="02020603050405020304" pitchFamily="18" charset="0"/>
                </a:rPr>
                <a:t>2MgO</a:t>
              </a:r>
              <a:endParaRPr kumimoji="0" lang="pt-BR" altLang="vi-VN" sz="2000" b="0" i="0" u="none" strike="noStrike" cap="none" normalizeH="0" baseline="0">
                <a:ln>
                  <a:noFill/>
                </a:ln>
                <a:solidFill>
                  <a:schemeClr val="tx1"/>
                </a:solidFill>
                <a:effectLst/>
                <a:latin typeface="Arial" panose="020B0604020202020204" pitchFamily="34" charset="0"/>
              </a:endParaRPr>
            </a:p>
          </p:txBody>
        </p:sp>
      </p:grpSp>
      <p:sp>
        <p:nvSpPr>
          <p:cNvPr id="12" name="Hộp Văn bản 11">
            <a:extLst>
              <a:ext uri="{FF2B5EF4-FFF2-40B4-BE49-F238E27FC236}">
                <a16:creationId xmlns:a16="http://schemas.microsoft.com/office/drawing/2014/main" id="{2E30EB89-C3EA-9C56-4976-B4543D6BB75B}"/>
              </a:ext>
            </a:extLst>
          </p:cNvPr>
          <p:cNvSpPr txBox="1"/>
          <p:nvPr/>
        </p:nvSpPr>
        <p:spPr>
          <a:xfrm>
            <a:off x="221946" y="2228189"/>
            <a:ext cx="8700108" cy="1330364"/>
          </a:xfrm>
          <a:prstGeom prst="rect">
            <a:avLst/>
          </a:prstGeom>
          <a:noFill/>
        </p:spPr>
        <p:txBody>
          <a:bodyPr wrap="square">
            <a:spAutoFit/>
          </a:bodyPr>
          <a:lstStyle/>
          <a:p>
            <a:pPr algn="just">
              <a:lnSpc>
                <a:spcPct val="115000"/>
              </a:lnSpc>
              <a:spcAft>
                <a:spcPts val="1000"/>
              </a:spcAft>
            </a:pPr>
            <a:r>
              <a:rPr lang="pt-BR" sz="2400" b="1" i="1">
                <a:solidFill>
                  <a:srgbClr val="FF0000"/>
                </a:solidFill>
                <a:effectLst/>
                <a:latin typeface="Arial" panose="020B0604020202020204" pitchFamily="34" charset="0"/>
                <a:ea typeface="Calibri" panose="020F0502020204030204" pitchFamily="34" charset="0"/>
                <a:cs typeface="Arial" panose="020B0604020202020204" pitchFamily="34" charset="0"/>
              </a:rPr>
              <a:t>* Kết luận: Hầu hết các kim loại (trừ Ag, Au, Pt) phản ứng với oxygen ở nhiệt độ thường hoặc nhiệt độ cao tạo thành oxide.</a:t>
            </a:r>
            <a:endParaRPr lang="vi-VN" sz="2000">
              <a:effectLst/>
              <a:latin typeface="Arial" panose="020B0604020202020204" pitchFamily="34" charset="0"/>
              <a:ea typeface="Calibri" panose="020F0502020204030204" pitchFamily="34" charset="0"/>
              <a:cs typeface="Arial" panose="020B0604020202020204" pitchFamily="34" charset="0"/>
            </a:endParaRPr>
          </a:p>
        </p:txBody>
      </p:sp>
      <p:sp>
        <p:nvSpPr>
          <p:cNvPr id="23" name="Hộp Văn bản 22">
            <a:extLst>
              <a:ext uri="{FF2B5EF4-FFF2-40B4-BE49-F238E27FC236}">
                <a16:creationId xmlns:a16="http://schemas.microsoft.com/office/drawing/2014/main" id="{82E6B120-E4E3-C9E6-2A19-F2C88C86FF91}"/>
              </a:ext>
            </a:extLst>
          </p:cNvPr>
          <p:cNvSpPr txBox="1"/>
          <p:nvPr/>
        </p:nvSpPr>
        <p:spPr>
          <a:xfrm>
            <a:off x="208739" y="3478974"/>
            <a:ext cx="8799073" cy="897682"/>
          </a:xfrm>
          <a:prstGeom prst="rect">
            <a:avLst/>
          </a:prstGeom>
          <a:noFill/>
        </p:spPr>
        <p:txBody>
          <a:bodyPr wrap="square">
            <a:spAutoFit/>
          </a:bodyPr>
          <a:lstStyle/>
          <a:p>
            <a:pPr algn="just">
              <a:spcAft>
                <a:spcPts val="1000"/>
              </a:spcAft>
            </a:pPr>
            <a:r>
              <a:rPr lang="pt-BR" sz="2200" b="1">
                <a:effectLst/>
                <a:latin typeface="+mj-lt"/>
                <a:ea typeface="Times New Roman" panose="02020603050405020304" pitchFamily="18" charset="0"/>
                <a:cs typeface="Times New Roman" panose="02020603050405020304" pitchFamily="18" charset="0"/>
              </a:rPr>
              <a:t>b. Tác dụng với phi kim khác</a:t>
            </a:r>
            <a:endParaRPr lang="vi-VN" sz="2200">
              <a:effectLst/>
              <a:latin typeface="+mj-lt"/>
              <a:ea typeface="Calibri" panose="020F0502020204030204" pitchFamily="34" charset="0"/>
              <a:cs typeface="Times New Roman" panose="02020603050405020304" pitchFamily="18" charset="0"/>
            </a:endParaRPr>
          </a:p>
          <a:p>
            <a:pPr algn="just">
              <a:spcAft>
                <a:spcPts val="1000"/>
              </a:spcAft>
            </a:pPr>
            <a:r>
              <a:rPr lang="pt-BR" sz="2200">
                <a:effectLst/>
                <a:latin typeface="+mj-lt"/>
                <a:ea typeface="Times New Roman" panose="02020603050405020304" pitchFamily="18" charset="0"/>
                <a:cs typeface="Times New Roman" panose="02020603050405020304" pitchFamily="18" charset="0"/>
              </a:rPr>
              <a:t>- Tác dụng với Cl</a:t>
            </a:r>
            <a:r>
              <a:rPr lang="pt-BR" sz="2200" baseline="-25000">
                <a:effectLst/>
                <a:latin typeface="+mj-lt"/>
                <a:ea typeface="Times New Roman" panose="02020603050405020304" pitchFamily="18" charset="0"/>
                <a:cs typeface="Times New Roman" panose="02020603050405020304" pitchFamily="18" charset="0"/>
              </a:rPr>
              <a:t>2</a:t>
            </a:r>
            <a:r>
              <a:rPr lang="pt-BR" sz="2200">
                <a:effectLst/>
                <a:latin typeface="+mj-lt"/>
                <a:ea typeface="Times New Roman" panose="02020603050405020304" pitchFamily="18" charset="0"/>
                <a:cs typeface="Times New Roman" panose="02020603050405020304" pitchFamily="18" charset="0"/>
              </a:rPr>
              <a:t>: tạo muối chloride (kim loại có hóa trị cao nhất)</a:t>
            </a:r>
            <a:endParaRPr lang="vi-VN" sz="2200">
              <a:effectLst/>
              <a:latin typeface="+mj-lt"/>
              <a:ea typeface="Calibri" panose="020F0502020204030204" pitchFamily="34" charset="0"/>
              <a:cs typeface="Times New Roman" panose="02020603050405020304" pitchFamily="18" charset="0"/>
            </a:endParaRPr>
          </a:p>
        </p:txBody>
      </p:sp>
      <p:grpSp>
        <p:nvGrpSpPr>
          <p:cNvPr id="28" name="Nhóm 27">
            <a:extLst>
              <a:ext uri="{FF2B5EF4-FFF2-40B4-BE49-F238E27FC236}">
                <a16:creationId xmlns:a16="http://schemas.microsoft.com/office/drawing/2014/main" id="{A45D044F-9035-DD9A-459F-093B9AEE5FE1}"/>
              </a:ext>
            </a:extLst>
          </p:cNvPr>
          <p:cNvGrpSpPr/>
          <p:nvPr/>
        </p:nvGrpSpPr>
        <p:grpSpPr>
          <a:xfrm>
            <a:off x="2461098" y="4376656"/>
            <a:ext cx="2659129" cy="430887"/>
            <a:chOff x="2461098" y="4376656"/>
            <a:chExt cx="2659129" cy="430887"/>
          </a:xfrm>
        </p:grpSpPr>
        <p:sp>
          <p:nvSpPr>
            <p:cNvPr id="25" name="Rectangle 14">
              <a:extLst>
                <a:ext uri="{FF2B5EF4-FFF2-40B4-BE49-F238E27FC236}">
                  <a16:creationId xmlns:a16="http://schemas.microsoft.com/office/drawing/2014/main" id="{FE969CB0-2451-3285-C836-6FB541833A0D}"/>
                </a:ext>
              </a:extLst>
            </p:cNvPr>
            <p:cNvSpPr>
              <a:spLocks noChangeArrowheads="1"/>
            </p:cNvSpPr>
            <p:nvPr/>
          </p:nvSpPr>
          <p:spPr bwMode="auto">
            <a:xfrm>
              <a:off x="2461098" y="4376656"/>
              <a:ext cx="131638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Cu + Cl</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aphicFrame>
          <p:nvGraphicFramePr>
            <p:cNvPr id="26" name="Đối tượng 25">
              <a:extLst>
                <a:ext uri="{FF2B5EF4-FFF2-40B4-BE49-F238E27FC236}">
                  <a16:creationId xmlns:a16="http://schemas.microsoft.com/office/drawing/2014/main" id="{25DB14EA-1DE8-0796-D457-2E66D52EBBC9}"/>
                </a:ext>
              </a:extLst>
            </p:cNvPr>
            <p:cNvGraphicFramePr>
              <a:graphicFrameLocks noChangeAspect="1"/>
            </p:cNvGraphicFramePr>
            <p:nvPr>
              <p:extLst>
                <p:ext uri="{D42A27DB-BD31-4B8C-83A1-F6EECF244321}">
                  <p14:modId xmlns:p14="http://schemas.microsoft.com/office/powerpoint/2010/main" val="1438394370"/>
                </p:ext>
              </p:extLst>
            </p:nvPr>
          </p:nvGraphicFramePr>
          <p:xfrm>
            <a:off x="3667328" y="4449930"/>
            <a:ext cx="427038" cy="228600"/>
          </p:xfrm>
          <a:graphic>
            <a:graphicData uri="http://schemas.openxmlformats.org/presentationml/2006/ole">
              <mc:AlternateContent xmlns:mc="http://schemas.openxmlformats.org/markup-compatibility/2006">
                <mc:Choice xmlns:v="urn:schemas-microsoft-com:vml" Requires="v">
                  <p:oleObj name="Equation" r:id="rId5" imgW="431613" imgH="228501" progId="Equation.DSMT4">
                    <p:embed/>
                  </p:oleObj>
                </mc:Choice>
                <mc:Fallback>
                  <p:oleObj name="Equation" r:id="rId5" imgW="431613" imgH="228501" progId="Equation.DSMT4">
                    <p:embed/>
                    <p:pic>
                      <p:nvPicPr>
                        <p:cNvPr id="0" name="Object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7328" y="4449930"/>
                          <a:ext cx="427038"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15">
              <a:extLst>
                <a:ext uri="{FF2B5EF4-FFF2-40B4-BE49-F238E27FC236}">
                  <a16:creationId xmlns:a16="http://schemas.microsoft.com/office/drawing/2014/main" id="{DA4BB3DF-4B9F-542B-930D-269195F370E6}"/>
                </a:ext>
              </a:extLst>
            </p:cNvPr>
            <p:cNvSpPr>
              <a:spLocks noChangeArrowheads="1"/>
            </p:cNvSpPr>
            <p:nvPr/>
          </p:nvSpPr>
          <p:spPr bwMode="auto">
            <a:xfrm>
              <a:off x="4204592" y="4376656"/>
              <a:ext cx="91563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CuCl</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pSp>
      <p:grpSp>
        <p:nvGrpSpPr>
          <p:cNvPr id="36" name="Nhóm 35">
            <a:extLst>
              <a:ext uri="{FF2B5EF4-FFF2-40B4-BE49-F238E27FC236}">
                <a16:creationId xmlns:a16="http://schemas.microsoft.com/office/drawing/2014/main" id="{4FA1E7D6-8F25-76F9-DF68-BE6423D81DC0}"/>
              </a:ext>
            </a:extLst>
          </p:cNvPr>
          <p:cNvGrpSpPr/>
          <p:nvPr/>
        </p:nvGrpSpPr>
        <p:grpSpPr>
          <a:xfrm>
            <a:off x="2475771" y="4859832"/>
            <a:ext cx="2984613" cy="447387"/>
            <a:chOff x="2475771" y="4859832"/>
            <a:chExt cx="2984613" cy="447387"/>
          </a:xfrm>
        </p:grpSpPr>
        <p:sp>
          <p:nvSpPr>
            <p:cNvPr id="31" name="Rectangle 17">
              <a:extLst>
                <a:ext uri="{FF2B5EF4-FFF2-40B4-BE49-F238E27FC236}">
                  <a16:creationId xmlns:a16="http://schemas.microsoft.com/office/drawing/2014/main" id="{35D639D1-8DF5-25DB-A3A1-BF472ED869A6}"/>
                </a:ext>
              </a:extLst>
            </p:cNvPr>
            <p:cNvSpPr>
              <a:spLocks noChangeArrowheads="1"/>
            </p:cNvSpPr>
            <p:nvPr/>
          </p:nvSpPr>
          <p:spPr bwMode="auto">
            <a:xfrm>
              <a:off x="2475771" y="4859832"/>
              <a:ext cx="160011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2Fe + 3Cl</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aphicFrame>
          <p:nvGraphicFramePr>
            <p:cNvPr id="32" name="Đối tượng 31">
              <a:extLst>
                <a:ext uri="{FF2B5EF4-FFF2-40B4-BE49-F238E27FC236}">
                  <a16:creationId xmlns:a16="http://schemas.microsoft.com/office/drawing/2014/main" id="{67F96C23-4BE0-0D67-692D-58E61C71E26D}"/>
                </a:ext>
              </a:extLst>
            </p:cNvPr>
            <p:cNvGraphicFramePr>
              <a:graphicFrameLocks noChangeAspect="1"/>
            </p:cNvGraphicFramePr>
            <p:nvPr>
              <p:extLst>
                <p:ext uri="{D42A27DB-BD31-4B8C-83A1-F6EECF244321}">
                  <p14:modId xmlns:p14="http://schemas.microsoft.com/office/powerpoint/2010/main" val="3007443842"/>
                </p:ext>
              </p:extLst>
            </p:nvPr>
          </p:nvGraphicFramePr>
          <p:xfrm>
            <a:off x="3991073" y="4939798"/>
            <a:ext cx="427038" cy="228600"/>
          </p:xfrm>
          <a:graphic>
            <a:graphicData uri="http://schemas.openxmlformats.org/presentationml/2006/ole">
              <mc:AlternateContent xmlns:mc="http://schemas.openxmlformats.org/markup-compatibility/2006">
                <mc:Choice xmlns:v="urn:schemas-microsoft-com:vml" Requires="v">
                  <p:oleObj name="Equation" r:id="rId6" imgW="431613" imgH="228501" progId="Equation.DSMT4">
                    <p:embed/>
                  </p:oleObj>
                </mc:Choice>
                <mc:Fallback>
                  <p:oleObj name="Equation" r:id="rId6" imgW="431613" imgH="228501" progId="Equation.DSMT4">
                    <p:embed/>
                    <p:pic>
                      <p:nvPicPr>
                        <p:cNvPr id="0" name="Object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1073" y="4939798"/>
                          <a:ext cx="427038"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Rectangle 18">
              <a:extLst>
                <a:ext uri="{FF2B5EF4-FFF2-40B4-BE49-F238E27FC236}">
                  <a16:creationId xmlns:a16="http://schemas.microsoft.com/office/drawing/2014/main" id="{BD43CA95-6794-2BF7-9ABD-F460DDD4D214}"/>
                </a:ext>
              </a:extLst>
            </p:cNvPr>
            <p:cNvSpPr>
              <a:spLocks noChangeArrowheads="1"/>
            </p:cNvSpPr>
            <p:nvPr/>
          </p:nvSpPr>
          <p:spPr bwMode="auto">
            <a:xfrm>
              <a:off x="4418111" y="4876332"/>
              <a:ext cx="104227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2FeCl</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pSp>
      <p:grpSp>
        <p:nvGrpSpPr>
          <p:cNvPr id="41" name="Nhóm 40">
            <a:extLst>
              <a:ext uri="{FF2B5EF4-FFF2-40B4-BE49-F238E27FC236}">
                <a16:creationId xmlns:a16="http://schemas.microsoft.com/office/drawing/2014/main" id="{4C7DF05E-9A6F-41B6-0BF8-A5305E623E12}"/>
              </a:ext>
            </a:extLst>
          </p:cNvPr>
          <p:cNvGrpSpPr/>
          <p:nvPr/>
        </p:nvGrpSpPr>
        <p:grpSpPr>
          <a:xfrm>
            <a:off x="711538" y="5319089"/>
            <a:ext cx="5286080" cy="430887"/>
            <a:chOff x="721266" y="5387185"/>
            <a:chExt cx="5286080" cy="430887"/>
          </a:xfrm>
        </p:grpSpPr>
        <p:sp>
          <p:nvSpPr>
            <p:cNvPr id="38" name="Rectangle 20">
              <a:extLst>
                <a:ext uri="{FF2B5EF4-FFF2-40B4-BE49-F238E27FC236}">
                  <a16:creationId xmlns:a16="http://schemas.microsoft.com/office/drawing/2014/main" id="{94EE6E0C-61A5-2903-6DDB-306B8E989027}"/>
                </a:ext>
              </a:extLst>
            </p:cNvPr>
            <p:cNvSpPr>
              <a:spLocks noChangeArrowheads="1"/>
            </p:cNvSpPr>
            <p:nvPr/>
          </p:nvSpPr>
          <p:spPr bwMode="auto">
            <a:xfrm>
              <a:off x="721266" y="5387185"/>
              <a:ext cx="385073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Nếu Fe dư: 	Fe</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dư</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+ 2FeCl</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aphicFrame>
          <p:nvGraphicFramePr>
            <p:cNvPr id="39" name="Đối tượng 38">
              <a:extLst>
                <a:ext uri="{FF2B5EF4-FFF2-40B4-BE49-F238E27FC236}">
                  <a16:creationId xmlns:a16="http://schemas.microsoft.com/office/drawing/2014/main" id="{89458068-9AA7-F2D4-F8B3-64FAA6462B0E}"/>
                </a:ext>
              </a:extLst>
            </p:cNvPr>
            <p:cNvGraphicFramePr>
              <a:graphicFrameLocks noChangeAspect="1"/>
            </p:cNvGraphicFramePr>
            <p:nvPr>
              <p:extLst>
                <p:ext uri="{D42A27DB-BD31-4B8C-83A1-F6EECF244321}">
                  <p14:modId xmlns:p14="http://schemas.microsoft.com/office/powerpoint/2010/main" val="3473480524"/>
                </p:ext>
              </p:extLst>
            </p:nvPr>
          </p:nvGraphicFramePr>
          <p:xfrm>
            <a:off x="4572000" y="5488328"/>
            <a:ext cx="427038" cy="228600"/>
          </p:xfrm>
          <a:graphic>
            <a:graphicData uri="http://schemas.openxmlformats.org/presentationml/2006/ole">
              <mc:AlternateContent xmlns:mc="http://schemas.openxmlformats.org/markup-compatibility/2006">
                <mc:Choice xmlns:v="urn:schemas-microsoft-com:vml" Requires="v">
                  <p:oleObj name="Equation" r:id="rId7" imgW="431613" imgH="228501" progId="Equation.DSMT4">
                    <p:embed/>
                  </p:oleObj>
                </mc:Choice>
                <mc:Fallback>
                  <p:oleObj name="Equation" r:id="rId7" imgW="431613" imgH="228501" progId="Equation.DSMT4">
                    <p:embed/>
                    <p:pic>
                      <p:nvPicPr>
                        <p:cNvPr id="0" name="Object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5488328"/>
                          <a:ext cx="427038"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Rectangle 21">
              <a:extLst>
                <a:ext uri="{FF2B5EF4-FFF2-40B4-BE49-F238E27FC236}">
                  <a16:creationId xmlns:a16="http://schemas.microsoft.com/office/drawing/2014/main" id="{409E8B97-C7A4-4903-0BC9-D1926DAED680}"/>
                </a:ext>
              </a:extLst>
            </p:cNvPr>
            <p:cNvSpPr>
              <a:spLocks noChangeArrowheads="1"/>
            </p:cNvSpPr>
            <p:nvPr/>
          </p:nvSpPr>
          <p:spPr bwMode="auto">
            <a:xfrm>
              <a:off x="4965073" y="5387185"/>
              <a:ext cx="104227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3FeCl</a:t>
              </a:r>
              <a:r>
                <a:rPr kumimoji="0" lang="pt-BR"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5412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arn(inVertical)">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anim calcmode="lin" valueType="num">
                                      <p:cBhvr>
                                        <p:cTn id="23" dur="1000" fill="hold"/>
                                        <p:tgtEl>
                                          <p:spTgt spid="23"/>
                                        </p:tgtEl>
                                        <p:attrNameLst>
                                          <p:attrName>ppt_x</p:attrName>
                                        </p:attrNameLst>
                                      </p:cBhvr>
                                      <p:tavLst>
                                        <p:tav tm="0">
                                          <p:val>
                                            <p:strVal val="#ppt_x"/>
                                          </p:val>
                                        </p:tav>
                                        <p:tav tm="100000">
                                          <p:val>
                                            <p:strVal val="#ppt_x"/>
                                          </p:val>
                                        </p:tav>
                                      </p:tavLst>
                                    </p:anim>
                                    <p:anim calcmode="lin" valueType="num">
                                      <p:cBhvr>
                                        <p:cTn id="2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1000"/>
                                        <p:tgtEl>
                                          <p:spTgt spid="28"/>
                                        </p:tgtEl>
                                      </p:cBhvr>
                                    </p:animEffect>
                                    <p:anim calcmode="lin" valueType="num">
                                      <p:cBhvr>
                                        <p:cTn id="30" dur="1000" fill="hold"/>
                                        <p:tgtEl>
                                          <p:spTgt spid="28"/>
                                        </p:tgtEl>
                                        <p:attrNameLst>
                                          <p:attrName>ppt_x</p:attrName>
                                        </p:attrNameLst>
                                      </p:cBhvr>
                                      <p:tavLst>
                                        <p:tav tm="0">
                                          <p:val>
                                            <p:strVal val="#ppt_x"/>
                                          </p:val>
                                        </p:tav>
                                        <p:tav tm="100000">
                                          <p:val>
                                            <p:strVal val="#ppt_x"/>
                                          </p:val>
                                        </p:tav>
                                      </p:tavLst>
                                    </p:anim>
                                    <p:anim calcmode="lin" valueType="num">
                                      <p:cBhvr>
                                        <p:cTn id="3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fade">
                                      <p:cBhvr>
                                        <p:cTn id="43" dur="1000"/>
                                        <p:tgtEl>
                                          <p:spTgt spid="41"/>
                                        </p:tgtEl>
                                      </p:cBhvr>
                                    </p:animEffect>
                                    <p:anim calcmode="lin" valueType="num">
                                      <p:cBhvr>
                                        <p:cTn id="44" dur="1000" fill="hold"/>
                                        <p:tgtEl>
                                          <p:spTgt spid="41"/>
                                        </p:tgtEl>
                                        <p:attrNameLst>
                                          <p:attrName>ppt_x</p:attrName>
                                        </p:attrNameLst>
                                      </p:cBhvr>
                                      <p:tavLst>
                                        <p:tav tm="0">
                                          <p:val>
                                            <p:strVal val="#ppt_x"/>
                                          </p:val>
                                        </p:tav>
                                        <p:tav tm="100000">
                                          <p:val>
                                            <p:strVal val="#ppt_x"/>
                                          </p:val>
                                        </p:tav>
                                      </p:tavLst>
                                    </p:anim>
                                    <p:anim calcmode="lin" valueType="num">
                                      <p:cBhvr>
                                        <p:cTn id="45"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1">
            <a:extLst>
              <a:ext uri="{FF2B5EF4-FFF2-40B4-BE49-F238E27FC236}">
                <a16:creationId xmlns:a16="http://schemas.microsoft.com/office/drawing/2014/main" id="{D8E40EDD-2F5D-E720-6DC8-8167C1CCFA1C}"/>
              </a:ext>
            </a:extLst>
          </p:cNvPr>
          <p:cNvSpPr>
            <a:spLocks noChangeArrowheads="1"/>
          </p:cNvSpPr>
          <p:nvPr/>
        </p:nvSpPr>
        <p:spPr bwMode="auto">
          <a:xfrm>
            <a:off x="0" y="79413"/>
            <a:ext cx="81517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II. TÍNH CHẤT HÓA HỌC CHUNG CỦA KIM LOẠI</a:t>
            </a:r>
            <a:endParaRPr kumimoji="0" lang="en-US" altLang="vi-VN" sz="2000" b="0" i="0" u="none" strike="noStrike" cap="none" normalizeH="0" baseline="0">
              <a:ln>
                <a:noFill/>
              </a:ln>
              <a:solidFill>
                <a:srgbClr val="FF0000"/>
              </a:solidFill>
              <a:effectLst/>
              <a:latin typeface="Arial" panose="020B0604020202020204" pitchFamily="34" charset="0"/>
              <a:ea typeface="Times New Roman" panose="02020603050405020304" pitchFamily="18" charset="0"/>
            </a:endParaRPr>
          </a:p>
        </p:txBody>
      </p:sp>
      <p:sp>
        <p:nvSpPr>
          <p:cNvPr id="10" name="Hộp Văn bản 9">
            <a:extLst>
              <a:ext uri="{FF2B5EF4-FFF2-40B4-BE49-F238E27FC236}">
                <a16:creationId xmlns:a16="http://schemas.microsoft.com/office/drawing/2014/main" id="{7047EA93-8C0E-DB25-3DAC-47D7441FA028}"/>
              </a:ext>
            </a:extLst>
          </p:cNvPr>
          <p:cNvSpPr txBox="1"/>
          <p:nvPr/>
        </p:nvSpPr>
        <p:spPr>
          <a:xfrm>
            <a:off x="87549" y="580666"/>
            <a:ext cx="8832715" cy="837858"/>
          </a:xfrm>
          <a:prstGeom prst="rect">
            <a:avLst/>
          </a:prstGeom>
          <a:noFill/>
        </p:spPr>
        <p:txBody>
          <a:bodyPr wrap="square">
            <a:spAutoFit/>
          </a:bodyPr>
          <a:lstStyle/>
          <a:p>
            <a:pPr algn="just">
              <a:lnSpc>
                <a:spcPct val="115000"/>
              </a:lnSpc>
            </a:pPr>
            <a:r>
              <a:rPr lang="pt-BR" sz="2200" b="1">
                <a:effectLst/>
                <a:latin typeface="+mj-lt"/>
                <a:ea typeface="Times New Roman" panose="02020603050405020304" pitchFamily="18" charset="0"/>
                <a:cs typeface="Times New Roman" panose="02020603050405020304" pitchFamily="18" charset="0"/>
              </a:rPr>
              <a:t>- Tác dụng với lưu huỳnh (sulfur): </a:t>
            </a:r>
            <a:r>
              <a:rPr lang="pt-BR" sz="2200">
                <a:effectLst/>
                <a:latin typeface="+mj-lt"/>
                <a:ea typeface="Times New Roman" panose="02020603050405020304" pitchFamily="18" charset="0"/>
                <a:cs typeface="Times New Roman" panose="02020603050405020304" pitchFamily="18" charset="0"/>
              </a:rPr>
              <a:t>khi đun nóng tạo muối sulfide  (trừ Hg xảy ra ở nhiệt độ thường)</a:t>
            </a:r>
            <a:endParaRPr lang="vi-VN" sz="2200">
              <a:effectLst/>
              <a:latin typeface="+mj-lt"/>
              <a:ea typeface="Calibri" panose="020F0502020204030204" pitchFamily="34" charset="0"/>
              <a:cs typeface="Times New Roman" panose="02020603050405020304" pitchFamily="18" charset="0"/>
            </a:endParaRPr>
          </a:p>
        </p:txBody>
      </p:sp>
      <p:grpSp>
        <p:nvGrpSpPr>
          <p:cNvPr id="16" name="Nhóm 15">
            <a:extLst>
              <a:ext uri="{FF2B5EF4-FFF2-40B4-BE49-F238E27FC236}">
                <a16:creationId xmlns:a16="http://schemas.microsoft.com/office/drawing/2014/main" id="{5095C3BD-8382-2589-0CE3-B05EE89F4C0A}"/>
              </a:ext>
            </a:extLst>
          </p:cNvPr>
          <p:cNvGrpSpPr/>
          <p:nvPr/>
        </p:nvGrpSpPr>
        <p:grpSpPr>
          <a:xfrm>
            <a:off x="3161489" y="1418525"/>
            <a:ext cx="2464927" cy="447527"/>
            <a:chOff x="1692613" y="1286604"/>
            <a:chExt cx="2464927" cy="447527"/>
          </a:xfrm>
        </p:grpSpPr>
        <p:sp>
          <p:nvSpPr>
            <p:cNvPr id="13" name="Rectangle 2">
              <a:extLst>
                <a:ext uri="{FF2B5EF4-FFF2-40B4-BE49-F238E27FC236}">
                  <a16:creationId xmlns:a16="http://schemas.microsoft.com/office/drawing/2014/main" id="{40FEDC55-D884-1D9F-6C5C-C0640922BCDB}"/>
                </a:ext>
              </a:extLst>
            </p:cNvPr>
            <p:cNvSpPr>
              <a:spLocks noChangeArrowheads="1"/>
            </p:cNvSpPr>
            <p:nvPr/>
          </p:nvSpPr>
          <p:spPr bwMode="auto">
            <a:xfrm>
              <a:off x="1692613" y="1286604"/>
              <a:ext cx="11031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Fe + S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aphicFrame>
          <p:nvGraphicFramePr>
            <p:cNvPr id="14" name="Đối tượng 13">
              <a:extLst>
                <a:ext uri="{FF2B5EF4-FFF2-40B4-BE49-F238E27FC236}">
                  <a16:creationId xmlns:a16="http://schemas.microsoft.com/office/drawing/2014/main" id="{85C2055D-8E4B-7532-2CB5-4552E9BF8256}"/>
                </a:ext>
              </a:extLst>
            </p:cNvPr>
            <p:cNvGraphicFramePr>
              <a:graphicFrameLocks noChangeAspect="1"/>
            </p:cNvGraphicFramePr>
            <p:nvPr>
              <p:extLst>
                <p:ext uri="{D42A27DB-BD31-4B8C-83A1-F6EECF244321}">
                  <p14:modId xmlns:p14="http://schemas.microsoft.com/office/powerpoint/2010/main" val="3445283999"/>
                </p:ext>
              </p:extLst>
            </p:nvPr>
          </p:nvGraphicFramePr>
          <p:xfrm>
            <a:off x="2703135" y="1303244"/>
            <a:ext cx="741362" cy="355600"/>
          </p:xfrm>
          <a:graphic>
            <a:graphicData uri="http://schemas.openxmlformats.org/presentationml/2006/ole">
              <mc:AlternateContent xmlns:mc="http://schemas.openxmlformats.org/markup-compatibility/2006">
                <mc:Choice xmlns:v="urn:schemas-microsoft-com:vml" Requires="v">
                  <p:oleObj name="Equation" r:id="rId2" imgW="749160" imgH="355320" progId="Equation.DSMT4">
                    <p:embed/>
                  </p:oleObj>
                </mc:Choice>
                <mc:Fallback>
                  <p:oleObj name="Equation" r:id="rId2" imgW="749160" imgH="355320" progId="Equation.DSMT4">
                    <p:embed/>
                    <p:pic>
                      <p:nvPicPr>
                        <p:cNvPr id="0" name="Object 1"/>
                        <p:cNvPicPr>
                          <a:picLocks noChangeAspect="1" noChangeArrowheads="1"/>
                        </p:cNvPicPr>
                        <p:nvPr/>
                      </p:nvPicPr>
                      <p:blipFill>
                        <a:blip r:embed="rId3"/>
                        <a:srcRect/>
                        <a:stretch>
                          <a:fillRect/>
                        </a:stretch>
                      </p:blipFill>
                      <p:spPr bwMode="auto">
                        <a:xfrm>
                          <a:off x="2703135" y="1303244"/>
                          <a:ext cx="741362"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3">
              <a:extLst>
                <a:ext uri="{FF2B5EF4-FFF2-40B4-BE49-F238E27FC236}">
                  <a16:creationId xmlns:a16="http://schemas.microsoft.com/office/drawing/2014/main" id="{872FD4B4-6C34-BEBC-D766-AB564180B42C}"/>
                </a:ext>
              </a:extLst>
            </p:cNvPr>
            <p:cNvSpPr>
              <a:spLocks noChangeArrowheads="1"/>
            </p:cNvSpPr>
            <p:nvPr/>
          </p:nvSpPr>
          <p:spPr bwMode="auto">
            <a:xfrm>
              <a:off x="3455104" y="1303244"/>
              <a:ext cx="70243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buClrTx/>
                <a:buSzTx/>
                <a:buFontTx/>
                <a:buNone/>
                <a:tabLst/>
              </a:pPr>
              <a:r>
                <a:rPr kumimoji="0" lang="pt-BR"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FeS</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pSp>
      <p:sp>
        <p:nvSpPr>
          <p:cNvPr id="19" name="Hộp Văn bản 18">
            <a:extLst>
              <a:ext uri="{FF2B5EF4-FFF2-40B4-BE49-F238E27FC236}">
                <a16:creationId xmlns:a16="http://schemas.microsoft.com/office/drawing/2014/main" id="{E8DE10D8-CC3C-AA33-356C-B114BF0628DC}"/>
              </a:ext>
            </a:extLst>
          </p:cNvPr>
          <p:cNvSpPr txBox="1"/>
          <p:nvPr/>
        </p:nvSpPr>
        <p:spPr>
          <a:xfrm>
            <a:off x="87549" y="2309046"/>
            <a:ext cx="8968902" cy="1616533"/>
          </a:xfrm>
          <a:prstGeom prst="rect">
            <a:avLst/>
          </a:prstGeom>
          <a:noFill/>
        </p:spPr>
        <p:txBody>
          <a:bodyPr wrap="square">
            <a:spAutoFit/>
          </a:bodyPr>
          <a:lstStyle/>
          <a:p>
            <a:pPr algn="just">
              <a:lnSpc>
                <a:spcPct val="115000"/>
              </a:lnSpc>
            </a:pPr>
            <a:r>
              <a:rPr lang="pt-BR" sz="2200" b="1">
                <a:effectLst/>
                <a:latin typeface="+mj-lt"/>
                <a:ea typeface="Calibri" panose="020F0502020204030204" pitchFamily="34" charset="0"/>
                <a:cs typeface="Times New Roman" panose="02020603050405020304" pitchFamily="18" charset="0"/>
              </a:rPr>
              <a:t>=&gt; Ứng dụng: </a:t>
            </a:r>
            <a:r>
              <a:rPr lang="pt-BR" sz="2200">
                <a:effectLst/>
                <a:latin typeface="+mj-lt"/>
                <a:ea typeface="Calibri" panose="020F0502020204030204" pitchFamily="34" charset="0"/>
                <a:cs typeface="Times New Roman" panose="02020603050405020304" pitchFamily="18" charset="0"/>
              </a:rPr>
              <a:t>dùng lưu huỳnh (sulfur) để thu hồi thủy ngân khi ống nhiệt kế bị vỡ.</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pt-BR" sz="2200" b="1" i="1">
                <a:solidFill>
                  <a:srgbClr val="FF0000"/>
                </a:solidFill>
                <a:effectLst/>
                <a:latin typeface="+mj-lt"/>
                <a:ea typeface="Calibri" panose="020F0502020204030204" pitchFamily="34" charset="0"/>
                <a:cs typeface="Times New Roman" panose="02020603050405020304" pitchFamily="18" charset="0"/>
              </a:rPr>
              <a:t>* Kết luận: Hầu hết các kim loại (trừ Au, Pt) phản ứng với phi kim khác ở nhiệt độ thường hoặc nhiệt độ cao tạo thành muối.</a:t>
            </a:r>
            <a:endParaRPr lang="vi-VN" sz="2200" b="1">
              <a:solidFill>
                <a:srgbClr val="FF0000"/>
              </a:solidFill>
              <a:effectLst/>
              <a:latin typeface="+mj-lt"/>
              <a:ea typeface="Calibri" panose="020F0502020204030204" pitchFamily="34" charset="0"/>
              <a:cs typeface="Times New Roman" panose="02020603050405020304" pitchFamily="18" charset="0"/>
            </a:endParaRPr>
          </a:p>
        </p:txBody>
      </p:sp>
      <p:sp>
        <p:nvSpPr>
          <p:cNvPr id="21" name="Hộp Văn bản 20">
            <a:extLst>
              <a:ext uri="{FF2B5EF4-FFF2-40B4-BE49-F238E27FC236}">
                <a16:creationId xmlns:a16="http://schemas.microsoft.com/office/drawing/2014/main" id="{1FF02F3C-7F37-CCF2-29FA-8356A58B73DE}"/>
              </a:ext>
            </a:extLst>
          </p:cNvPr>
          <p:cNvSpPr txBox="1"/>
          <p:nvPr/>
        </p:nvSpPr>
        <p:spPr>
          <a:xfrm>
            <a:off x="1330258" y="1849412"/>
            <a:ext cx="4606046" cy="448521"/>
          </a:xfrm>
          <a:prstGeom prst="rect">
            <a:avLst/>
          </a:prstGeom>
          <a:noFill/>
        </p:spPr>
        <p:txBody>
          <a:bodyPr wrap="square">
            <a:spAutoFit/>
          </a:bodyPr>
          <a:lstStyle/>
          <a:p>
            <a:pPr marL="1828800" algn="just">
              <a:lnSpc>
                <a:spcPct val="115000"/>
              </a:lnSpc>
            </a:pPr>
            <a:r>
              <a:rPr lang="pt-BR" sz="2200">
                <a:effectLst/>
                <a:latin typeface="+mj-lt"/>
                <a:ea typeface="Times New Roman" panose="02020603050405020304" pitchFamily="18" charset="0"/>
                <a:cs typeface="Times New Roman" panose="02020603050405020304" pitchFamily="18" charset="0"/>
              </a:rPr>
              <a:t>Hg + S → HgS</a:t>
            </a:r>
            <a:endParaRPr lang="vi-VN" sz="2200">
              <a:effectLst/>
              <a:latin typeface="+mj-lt"/>
              <a:ea typeface="Calibri" panose="020F0502020204030204" pitchFamily="34" charset="0"/>
              <a:cs typeface="Times New Roman" panose="02020603050405020304" pitchFamily="18" charset="0"/>
            </a:endParaRPr>
          </a:p>
        </p:txBody>
      </p:sp>
      <p:sp>
        <p:nvSpPr>
          <p:cNvPr id="29" name="Hộp Văn bản 28">
            <a:extLst>
              <a:ext uri="{FF2B5EF4-FFF2-40B4-BE49-F238E27FC236}">
                <a16:creationId xmlns:a16="http://schemas.microsoft.com/office/drawing/2014/main" id="{8ABCCA0A-7162-0446-AEB0-91BF86B14E61}"/>
              </a:ext>
            </a:extLst>
          </p:cNvPr>
          <p:cNvSpPr txBox="1"/>
          <p:nvPr/>
        </p:nvSpPr>
        <p:spPr>
          <a:xfrm>
            <a:off x="87549" y="3979397"/>
            <a:ext cx="8832714" cy="1107996"/>
          </a:xfrm>
          <a:prstGeom prst="rect">
            <a:avLst/>
          </a:prstGeom>
          <a:noFill/>
        </p:spPr>
        <p:txBody>
          <a:bodyPr wrap="square">
            <a:spAutoFit/>
          </a:bodyPr>
          <a:lstStyle/>
          <a:p>
            <a:pPr algn="just"/>
            <a:r>
              <a:rPr lang="pt-BR" sz="2200" b="1">
                <a:effectLst/>
                <a:latin typeface="+mj-lt"/>
                <a:ea typeface="Times New Roman" panose="02020603050405020304" pitchFamily="18" charset="0"/>
                <a:cs typeface="Times New Roman" panose="02020603050405020304" pitchFamily="18" charset="0"/>
              </a:rPr>
              <a:t>3. Tác dụng với dung dịch acid</a:t>
            </a:r>
            <a:endParaRPr lang="vi-VN" sz="2200">
              <a:effectLst/>
              <a:latin typeface="+mj-lt"/>
              <a:ea typeface="Calibri" panose="020F0502020204030204" pitchFamily="34" charset="0"/>
              <a:cs typeface="Times New Roman" panose="02020603050405020304" pitchFamily="18" charset="0"/>
            </a:endParaRPr>
          </a:p>
          <a:p>
            <a:pPr algn="just"/>
            <a:r>
              <a:rPr lang="pt-BR" sz="2200" b="1">
                <a:effectLst/>
                <a:latin typeface="+mj-lt"/>
                <a:ea typeface="Times New Roman" panose="02020603050405020304" pitchFamily="18" charset="0"/>
                <a:cs typeface="Times New Roman" panose="02020603050405020304" pitchFamily="18" charset="0"/>
              </a:rPr>
              <a:t>a. Tác dụng với dung dịch HCl và H</a:t>
            </a:r>
            <a:r>
              <a:rPr lang="pt-BR" sz="2200" b="1" baseline="-25000">
                <a:effectLst/>
                <a:latin typeface="+mj-lt"/>
                <a:ea typeface="Times New Roman" panose="02020603050405020304" pitchFamily="18" charset="0"/>
                <a:cs typeface="Times New Roman" panose="02020603050405020304" pitchFamily="18" charset="0"/>
              </a:rPr>
              <a:t>2</a:t>
            </a:r>
            <a:r>
              <a:rPr lang="pt-BR" sz="2200" b="1">
                <a:effectLst/>
                <a:latin typeface="+mj-lt"/>
                <a:ea typeface="Times New Roman" panose="02020603050405020304" pitchFamily="18" charset="0"/>
                <a:cs typeface="Times New Roman" panose="02020603050405020304" pitchFamily="18" charset="0"/>
              </a:rPr>
              <a:t>SO</a:t>
            </a:r>
            <a:r>
              <a:rPr lang="pt-BR" sz="2200" b="1" baseline="-25000">
                <a:effectLst/>
                <a:latin typeface="+mj-lt"/>
                <a:ea typeface="Times New Roman" panose="02020603050405020304" pitchFamily="18" charset="0"/>
                <a:cs typeface="Times New Roman" panose="02020603050405020304" pitchFamily="18" charset="0"/>
              </a:rPr>
              <a:t>4</a:t>
            </a:r>
            <a:r>
              <a:rPr lang="pt-BR" sz="2200" b="1">
                <a:effectLst/>
                <a:latin typeface="+mj-lt"/>
                <a:ea typeface="Times New Roman" panose="02020603050405020304" pitchFamily="18" charset="0"/>
                <a:cs typeface="Times New Roman" panose="02020603050405020304" pitchFamily="18" charset="0"/>
              </a:rPr>
              <a:t> loãng </a:t>
            </a:r>
            <a:r>
              <a:rPr lang="pt-BR" sz="2200" b="1">
                <a:solidFill>
                  <a:srgbClr val="FF0000"/>
                </a:solidFill>
                <a:effectLst/>
                <a:latin typeface="+mj-lt"/>
                <a:ea typeface="Times New Roman" panose="02020603050405020304" pitchFamily="18" charset="0"/>
                <a:cs typeface="Times New Roman" panose="02020603050405020304" pitchFamily="18" charset="0"/>
              </a:rPr>
              <a:t>(trừ Cu, Ag, Au, Pt)</a:t>
            </a:r>
            <a:endParaRPr lang="vi-VN" sz="2200">
              <a:solidFill>
                <a:srgbClr val="FF0000"/>
              </a:solidFill>
              <a:effectLst/>
              <a:latin typeface="+mj-lt"/>
              <a:ea typeface="Calibri" panose="020F0502020204030204" pitchFamily="34" charset="0"/>
              <a:cs typeface="Times New Roman" panose="02020603050405020304" pitchFamily="18" charset="0"/>
            </a:endParaRPr>
          </a:p>
        </p:txBody>
      </p:sp>
      <p:sp>
        <p:nvSpPr>
          <p:cNvPr id="37" name="Hộp Văn bản 36">
            <a:extLst>
              <a:ext uri="{FF2B5EF4-FFF2-40B4-BE49-F238E27FC236}">
                <a16:creationId xmlns:a16="http://schemas.microsoft.com/office/drawing/2014/main" id="{87840E2A-B5E0-52A6-BF0C-119969C24FB5}"/>
              </a:ext>
            </a:extLst>
          </p:cNvPr>
          <p:cNvSpPr txBox="1"/>
          <p:nvPr/>
        </p:nvSpPr>
        <p:spPr>
          <a:xfrm>
            <a:off x="2188724" y="4816101"/>
            <a:ext cx="6381344" cy="905633"/>
          </a:xfrm>
          <a:prstGeom prst="rect">
            <a:avLst/>
          </a:prstGeom>
          <a:noFill/>
        </p:spPr>
        <p:txBody>
          <a:bodyPr wrap="square">
            <a:spAutoFit/>
          </a:bodyPr>
          <a:lstStyle/>
          <a:p>
            <a:pPr algn="just">
              <a:lnSpc>
                <a:spcPct val="115000"/>
              </a:lnSpc>
            </a:pPr>
            <a:r>
              <a:rPr lang="pt-BR" sz="2400"/>
              <a:t>Fe + 2HCl → FeCl</a:t>
            </a:r>
            <a:r>
              <a:rPr lang="pt-BR" sz="2400" baseline="-25000"/>
              <a:t>2</a:t>
            </a:r>
            <a:r>
              <a:rPr lang="pt-BR" sz="2400"/>
              <a:t> + H</a:t>
            </a:r>
            <a:r>
              <a:rPr lang="pt-BR" sz="2400" baseline="-25000"/>
              <a:t>2</a:t>
            </a:r>
            <a:endParaRPr lang="vi-VN" sz="2400" baseline="-25000"/>
          </a:p>
          <a:p>
            <a:pPr algn="just">
              <a:lnSpc>
                <a:spcPct val="115000"/>
              </a:lnSpc>
            </a:pPr>
            <a:r>
              <a:rPr lang="pt-BR" sz="2400"/>
              <a:t>Zn + H</a:t>
            </a:r>
            <a:r>
              <a:rPr lang="pt-BR" sz="2400" baseline="-25000"/>
              <a:t>2</a:t>
            </a:r>
            <a:r>
              <a:rPr lang="pt-BR" sz="2400"/>
              <a:t>SO</a:t>
            </a:r>
            <a:r>
              <a:rPr lang="pt-BR" sz="2400" baseline="-25000"/>
              <a:t>4</a:t>
            </a:r>
            <a:r>
              <a:rPr lang="pt-BR" sz="2400"/>
              <a:t> loãng → ZnSO</a:t>
            </a:r>
            <a:r>
              <a:rPr lang="pt-BR" sz="2400" baseline="-25000"/>
              <a:t>4</a:t>
            </a:r>
            <a:r>
              <a:rPr lang="pt-BR" sz="2400"/>
              <a:t> + H</a:t>
            </a:r>
            <a:r>
              <a:rPr lang="pt-BR" sz="2400" baseline="-25000"/>
              <a:t>2</a:t>
            </a:r>
            <a:endParaRPr lang="vi-VN" sz="2400" baseline="-25000"/>
          </a:p>
        </p:txBody>
      </p:sp>
    </p:spTree>
    <p:extLst>
      <p:ext uri="{BB962C8B-B14F-4D97-AF65-F5344CB8AC3E}">
        <p14:creationId xmlns:p14="http://schemas.microsoft.com/office/powerpoint/2010/main" val="1729559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barn(inVertical)">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barn(inVertical)">
                                      <p:cBhvr>
                                        <p:cTn id="3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9" grpId="0"/>
      <p:bldP spid="21" grpId="0"/>
      <p:bldP spid="29" grpId="0"/>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1">
            <a:extLst>
              <a:ext uri="{FF2B5EF4-FFF2-40B4-BE49-F238E27FC236}">
                <a16:creationId xmlns:a16="http://schemas.microsoft.com/office/drawing/2014/main" id="{D8E40EDD-2F5D-E720-6DC8-8167C1CCFA1C}"/>
              </a:ext>
            </a:extLst>
          </p:cNvPr>
          <p:cNvSpPr>
            <a:spLocks noChangeArrowheads="1"/>
          </p:cNvSpPr>
          <p:nvPr/>
        </p:nvSpPr>
        <p:spPr bwMode="auto">
          <a:xfrm>
            <a:off x="0" y="79413"/>
            <a:ext cx="81517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II. TÍNH CHẤT HÓA HỌC CHUNG CỦA KIM LOẠI</a:t>
            </a:r>
            <a:endParaRPr kumimoji="0" lang="en-US" altLang="vi-VN" sz="2000" b="0" i="0" u="none" strike="noStrike" cap="none" normalizeH="0" baseline="0">
              <a:ln>
                <a:noFill/>
              </a:ln>
              <a:solidFill>
                <a:srgbClr val="FF0000"/>
              </a:solidFill>
              <a:effectLst/>
              <a:latin typeface="Arial" panose="020B0604020202020204" pitchFamily="34" charset="0"/>
              <a:ea typeface="Times New Roman" panose="02020603050405020304" pitchFamily="18" charset="0"/>
            </a:endParaRPr>
          </a:p>
        </p:txBody>
      </p:sp>
      <p:sp>
        <p:nvSpPr>
          <p:cNvPr id="4" name="Hộp Văn bản 3">
            <a:extLst>
              <a:ext uri="{FF2B5EF4-FFF2-40B4-BE49-F238E27FC236}">
                <a16:creationId xmlns:a16="http://schemas.microsoft.com/office/drawing/2014/main" id="{0CAA644F-21A7-C304-FA83-E4D640FD59CF}"/>
              </a:ext>
            </a:extLst>
          </p:cNvPr>
          <p:cNvSpPr txBox="1"/>
          <p:nvPr/>
        </p:nvSpPr>
        <p:spPr>
          <a:xfrm>
            <a:off x="243191" y="500785"/>
            <a:ext cx="8822987" cy="3415102"/>
          </a:xfrm>
          <a:prstGeom prst="rect">
            <a:avLst/>
          </a:prstGeom>
          <a:noFill/>
        </p:spPr>
        <p:txBody>
          <a:bodyPr wrap="square">
            <a:spAutoFit/>
          </a:bodyPr>
          <a:lstStyle/>
          <a:p>
            <a:pPr>
              <a:lnSpc>
                <a:spcPct val="110000"/>
              </a:lnSpc>
            </a:pPr>
            <a:r>
              <a:rPr lang="pt-BR" sz="2200" b="1">
                <a:effectLst/>
                <a:latin typeface="+mj-lt"/>
                <a:ea typeface="Times New Roman" panose="02020603050405020304" pitchFamily="18" charset="0"/>
                <a:cs typeface="Times New Roman" panose="02020603050405020304" pitchFamily="18" charset="0"/>
              </a:rPr>
              <a:t>b. Tác dụng với axit H</a:t>
            </a:r>
            <a:r>
              <a:rPr lang="pt-BR" sz="2200" b="1" baseline="-25000">
                <a:effectLst/>
                <a:latin typeface="+mj-lt"/>
                <a:ea typeface="Times New Roman" panose="02020603050405020304" pitchFamily="18" charset="0"/>
                <a:cs typeface="Times New Roman" panose="02020603050405020304" pitchFamily="18" charset="0"/>
              </a:rPr>
              <a:t>2</a:t>
            </a:r>
            <a:r>
              <a:rPr lang="pt-BR" sz="2200" b="1">
                <a:effectLst/>
                <a:latin typeface="+mj-lt"/>
                <a:ea typeface="Times New Roman" panose="02020603050405020304" pitchFamily="18" charset="0"/>
                <a:cs typeface="Times New Roman" panose="02020603050405020304" pitchFamily="18" charset="0"/>
              </a:rPr>
              <a:t>SO</a:t>
            </a:r>
            <a:r>
              <a:rPr lang="pt-BR" sz="2200" b="1" baseline="-25000">
                <a:effectLst/>
                <a:latin typeface="+mj-lt"/>
                <a:ea typeface="Times New Roman" panose="02020603050405020304" pitchFamily="18" charset="0"/>
                <a:cs typeface="Times New Roman" panose="02020603050405020304" pitchFamily="18" charset="0"/>
              </a:rPr>
              <a:t>4 </a:t>
            </a:r>
            <a:r>
              <a:rPr lang="pt-BR" sz="2200" b="1">
                <a:effectLst/>
                <a:latin typeface="+mj-lt"/>
                <a:ea typeface="Times New Roman" panose="02020603050405020304" pitchFamily="18" charset="0"/>
                <a:cs typeface="Times New Roman" panose="02020603050405020304" pitchFamily="18" charset="0"/>
              </a:rPr>
              <a:t>đặc nóng và HNO</a:t>
            </a:r>
            <a:r>
              <a:rPr lang="pt-BR" sz="2200" b="1" baseline="-25000">
                <a:effectLst/>
                <a:latin typeface="+mj-lt"/>
                <a:ea typeface="Times New Roman" panose="02020603050405020304" pitchFamily="18" charset="0"/>
                <a:cs typeface="Times New Roman" panose="02020603050405020304" pitchFamily="18" charset="0"/>
              </a:rPr>
              <a:t>3</a:t>
            </a:r>
            <a:r>
              <a:rPr lang="pt-BR" sz="2200" b="1">
                <a:effectLst/>
                <a:latin typeface="+mj-lt"/>
                <a:ea typeface="Times New Roman" panose="02020603050405020304" pitchFamily="18" charset="0"/>
                <a:cs typeface="Times New Roman" panose="02020603050405020304" pitchFamily="18" charset="0"/>
              </a:rPr>
              <a:t> đặc nóng</a:t>
            </a:r>
            <a:endParaRPr lang="vi-VN" sz="2200">
              <a:effectLst/>
              <a:latin typeface="+mj-lt"/>
              <a:ea typeface="Calibri" panose="020F0502020204030204" pitchFamily="34" charset="0"/>
              <a:cs typeface="Times New Roman" panose="02020603050405020304" pitchFamily="18" charset="0"/>
            </a:endParaRPr>
          </a:p>
          <a:p>
            <a:pPr indent="457200" algn="just">
              <a:lnSpc>
                <a:spcPct val="110000"/>
              </a:lnSpc>
            </a:pPr>
            <a:r>
              <a:rPr lang="pt-BR" sz="2200">
                <a:solidFill>
                  <a:srgbClr val="000000"/>
                </a:solidFill>
                <a:effectLst/>
                <a:latin typeface="+mj-lt"/>
                <a:ea typeface="Times New Roman" panose="02020603050405020304" pitchFamily="18" charset="0"/>
              </a:rPr>
              <a:t>- Kim loại thể hiện nhiều số oxi hóa khác nhau khi phản ứng với H</a:t>
            </a:r>
            <a:r>
              <a:rPr lang="pt-BR" sz="2200" baseline="-25000">
                <a:solidFill>
                  <a:srgbClr val="000000"/>
                </a:solidFill>
                <a:effectLst/>
                <a:latin typeface="+mj-lt"/>
                <a:ea typeface="Times New Roman" panose="02020603050405020304" pitchFamily="18" charset="0"/>
              </a:rPr>
              <a:t>2</a:t>
            </a:r>
            <a:r>
              <a:rPr lang="pt-BR" sz="2200">
                <a:solidFill>
                  <a:srgbClr val="000000"/>
                </a:solidFill>
                <a:effectLst/>
                <a:latin typeface="+mj-lt"/>
                <a:ea typeface="Times New Roman" panose="02020603050405020304" pitchFamily="18" charset="0"/>
              </a:rPr>
              <a:t>SO</a:t>
            </a:r>
            <a:r>
              <a:rPr lang="pt-BR" sz="2200" baseline="-25000">
                <a:solidFill>
                  <a:srgbClr val="000000"/>
                </a:solidFill>
                <a:effectLst/>
                <a:latin typeface="+mj-lt"/>
                <a:ea typeface="Times New Roman" panose="02020603050405020304" pitchFamily="18" charset="0"/>
              </a:rPr>
              <a:t>4</a:t>
            </a:r>
            <a:r>
              <a:rPr lang="pt-BR" sz="2200">
                <a:solidFill>
                  <a:srgbClr val="000000"/>
                </a:solidFill>
                <a:effectLst/>
                <a:latin typeface="+mj-lt"/>
                <a:ea typeface="Times New Roman" panose="02020603050405020304" pitchFamily="18" charset="0"/>
              </a:rPr>
              <a:t> đặc, HNO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 sẽ đạt số oxi hóa cao nhất.</a:t>
            </a:r>
            <a:endParaRPr lang="vi-VN" sz="2200">
              <a:effectLst/>
              <a:latin typeface="+mj-lt"/>
              <a:ea typeface="Times New Roman" panose="02020603050405020304" pitchFamily="18" charset="0"/>
            </a:endParaRPr>
          </a:p>
          <a:p>
            <a:pPr indent="457200" algn="just">
              <a:lnSpc>
                <a:spcPct val="110000"/>
              </a:lnSpc>
            </a:pPr>
            <a:r>
              <a:rPr lang="pt-BR" sz="2200">
                <a:solidFill>
                  <a:srgbClr val="000000"/>
                </a:solidFill>
                <a:effectLst/>
                <a:latin typeface="+mj-lt"/>
                <a:ea typeface="Times New Roman" panose="02020603050405020304" pitchFamily="18" charset="0"/>
              </a:rPr>
              <a:t>- Hầu hết các kim loại phản ứng được với H</a:t>
            </a:r>
            <a:r>
              <a:rPr lang="pt-BR" sz="2200" baseline="-25000">
                <a:solidFill>
                  <a:srgbClr val="000000"/>
                </a:solidFill>
                <a:effectLst/>
                <a:latin typeface="+mj-lt"/>
                <a:ea typeface="Times New Roman" panose="02020603050405020304" pitchFamily="18" charset="0"/>
              </a:rPr>
              <a:t>2</a:t>
            </a:r>
            <a:r>
              <a:rPr lang="pt-BR" sz="2200">
                <a:solidFill>
                  <a:srgbClr val="000000"/>
                </a:solidFill>
                <a:effectLst/>
                <a:latin typeface="+mj-lt"/>
                <a:ea typeface="Times New Roman" panose="02020603050405020304" pitchFamily="18" charset="0"/>
              </a:rPr>
              <a:t>SO</a:t>
            </a:r>
            <a:r>
              <a:rPr lang="pt-BR" sz="2200" baseline="-25000">
                <a:solidFill>
                  <a:srgbClr val="000000"/>
                </a:solidFill>
                <a:effectLst/>
                <a:latin typeface="+mj-lt"/>
                <a:ea typeface="Times New Roman" panose="02020603050405020304" pitchFamily="18" charset="0"/>
              </a:rPr>
              <a:t>4</a:t>
            </a:r>
            <a:r>
              <a:rPr lang="pt-BR" sz="2200">
                <a:solidFill>
                  <a:srgbClr val="000000"/>
                </a:solidFill>
                <a:effectLst/>
                <a:latin typeface="+mj-lt"/>
                <a:ea typeface="Times New Roman" panose="02020603050405020304" pitchFamily="18" charset="0"/>
              </a:rPr>
              <a:t> đặc nóng, HNO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 đặc nóng (trừ Pt, Au) và H</a:t>
            </a:r>
            <a:r>
              <a:rPr lang="pt-BR" sz="2200" baseline="-25000">
                <a:solidFill>
                  <a:srgbClr val="000000"/>
                </a:solidFill>
                <a:effectLst/>
                <a:latin typeface="+mj-lt"/>
                <a:ea typeface="Times New Roman" panose="02020603050405020304" pitchFamily="18" charset="0"/>
              </a:rPr>
              <a:t>2</a:t>
            </a:r>
            <a:r>
              <a:rPr lang="pt-BR" sz="2200">
                <a:solidFill>
                  <a:srgbClr val="000000"/>
                </a:solidFill>
                <a:effectLst/>
                <a:latin typeface="+mj-lt"/>
                <a:ea typeface="Times New Roman" panose="02020603050405020304" pitchFamily="18" charset="0"/>
              </a:rPr>
              <a:t>SO</a:t>
            </a:r>
            <a:r>
              <a:rPr lang="pt-BR" sz="2200" baseline="-25000">
                <a:solidFill>
                  <a:srgbClr val="000000"/>
                </a:solidFill>
                <a:effectLst/>
                <a:latin typeface="+mj-lt"/>
                <a:ea typeface="Times New Roman" panose="02020603050405020304" pitchFamily="18" charset="0"/>
              </a:rPr>
              <a:t>4</a:t>
            </a:r>
            <a:r>
              <a:rPr lang="pt-BR" sz="2200">
                <a:solidFill>
                  <a:srgbClr val="000000"/>
                </a:solidFill>
                <a:effectLst/>
                <a:latin typeface="+mj-lt"/>
                <a:ea typeface="Times New Roman" panose="02020603050405020304" pitchFamily="18" charset="0"/>
              </a:rPr>
              <a:t> đặc nguội, HNO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 đặc nguội (trừ Pt, Au, Fe, Al, Cr…).</a:t>
            </a:r>
            <a:endParaRPr lang="vi-VN" sz="2200">
              <a:effectLst/>
              <a:latin typeface="+mj-lt"/>
              <a:ea typeface="Times New Roman" panose="02020603050405020304" pitchFamily="18" charset="0"/>
            </a:endParaRPr>
          </a:p>
          <a:p>
            <a:pPr indent="457200" algn="just">
              <a:lnSpc>
                <a:spcPct val="110000"/>
              </a:lnSpc>
            </a:pPr>
            <a:r>
              <a:rPr lang="pt-BR" sz="2200">
                <a:solidFill>
                  <a:srgbClr val="000000"/>
                </a:solidFill>
                <a:effectLst/>
                <a:latin typeface="+mj-lt"/>
                <a:ea typeface="Times New Roman" panose="02020603050405020304" pitchFamily="18" charset="0"/>
              </a:rPr>
              <a:t>- Hầu hết các kim loại phản ứng được với HNO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 loãng (trừ Pt, Au), khi đó N</a:t>
            </a:r>
            <a:r>
              <a:rPr lang="pt-BR" sz="2200" baseline="30000">
                <a:solidFill>
                  <a:srgbClr val="000000"/>
                </a:solidFill>
                <a:effectLst/>
                <a:latin typeface="+mj-lt"/>
                <a:ea typeface="Times New Roman" panose="02020603050405020304" pitchFamily="18" charset="0"/>
              </a:rPr>
              <a:t>+5</a:t>
            </a:r>
            <a:r>
              <a:rPr lang="pt-BR" sz="2200">
                <a:solidFill>
                  <a:srgbClr val="000000"/>
                </a:solidFill>
                <a:effectLst/>
                <a:latin typeface="+mj-lt"/>
                <a:ea typeface="Times New Roman" panose="02020603050405020304" pitchFamily="18" charset="0"/>
              </a:rPr>
              <a:t> trong HNO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 bị khử thành (NO) ; (N</a:t>
            </a:r>
            <a:r>
              <a:rPr lang="pt-BR" sz="2200" baseline="-25000">
                <a:solidFill>
                  <a:srgbClr val="000000"/>
                </a:solidFill>
                <a:effectLst/>
                <a:latin typeface="+mj-lt"/>
                <a:ea typeface="Times New Roman" panose="02020603050405020304" pitchFamily="18" charset="0"/>
              </a:rPr>
              <a:t>2</a:t>
            </a:r>
            <a:r>
              <a:rPr lang="pt-BR" sz="2200">
                <a:solidFill>
                  <a:srgbClr val="000000"/>
                </a:solidFill>
                <a:effectLst/>
                <a:latin typeface="+mj-lt"/>
                <a:ea typeface="Times New Roman" panose="02020603050405020304" pitchFamily="18" charset="0"/>
              </a:rPr>
              <a:t>O) ; (N</a:t>
            </a:r>
            <a:r>
              <a:rPr lang="pt-BR" sz="2200" baseline="-25000">
                <a:solidFill>
                  <a:srgbClr val="000000"/>
                </a:solidFill>
                <a:effectLst/>
                <a:latin typeface="+mj-lt"/>
                <a:ea typeface="Times New Roman" panose="02020603050405020304" pitchFamily="18" charset="0"/>
              </a:rPr>
              <a:t>2</a:t>
            </a:r>
            <a:r>
              <a:rPr lang="pt-BR" sz="2200">
                <a:solidFill>
                  <a:srgbClr val="000000"/>
                </a:solidFill>
                <a:effectLst/>
                <a:latin typeface="+mj-lt"/>
                <a:ea typeface="Times New Roman" panose="02020603050405020304" pitchFamily="18" charset="0"/>
              </a:rPr>
              <a:t>) hoặc (NH</a:t>
            </a:r>
            <a:r>
              <a:rPr lang="pt-BR" sz="2200" baseline="-25000">
                <a:solidFill>
                  <a:srgbClr val="000000"/>
                </a:solidFill>
                <a:effectLst/>
                <a:latin typeface="+mj-lt"/>
                <a:ea typeface="Times New Roman" panose="02020603050405020304" pitchFamily="18" charset="0"/>
              </a:rPr>
              <a:t>4</a:t>
            </a:r>
            <a:r>
              <a:rPr lang="pt-BR" sz="2200">
                <a:solidFill>
                  <a:srgbClr val="000000"/>
                </a:solidFill>
                <a:effectLst/>
                <a:latin typeface="+mj-lt"/>
                <a:ea typeface="Times New Roman" panose="02020603050405020304" pitchFamily="18" charset="0"/>
              </a:rPr>
              <a:t>NO</a:t>
            </a:r>
            <a:r>
              <a:rPr lang="pt-BR" sz="2200" baseline="-25000">
                <a:solidFill>
                  <a:srgbClr val="000000"/>
                </a:solidFill>
                <a:effectLst/>
                <a:latin typeface="+mj-lt"/>
                <a:ea typeface="Times New Roman" panose="02020603050405020304" pitchFamily="18" charset="0"/>
              </a:rPr>
              <a:t>3</a:t>
            </a:r>
            <a:r>
              <a:rPr lang="pt-BR" sz="2200">
                <a:solidFill>
                  <a:srgbClr val="000000"/>
                </a:solidFill>
                <a:effectLst/>
                <a:latin typeface="+mj-lt"/>
                <a:ea typeface="Times New Roman" panose="02020603050405020304" pitchFamily="18" charset="0"/>
              </a:rPr>
              <a:t>) </a:t>
            </a:r>
            <a:endParaRPr lang="vi-VN" sz="2200">
              <a:effectLst/>
              <a:latin typeface="+mj-lt"/>
              <a:ea typeface="Times New Roman" panose="02020603050405020304" pitchFamily="18" charset="0"/>
            </a:endParaRPr>
          </a:p>
        </p:txBody>
      </p:sp>
      <p:sp>
        <p:nvSpPr>
          <p:cNvPr id="23" name="Hộp Văn bản 22">
            <a:extLst>
              <a:ext uri="{FF2B5EF4-FFF2-40B4-BE49-F238E27FC236}">
                <a16:creationId xmlns:a16="http://schemas.microsoft.com/office/drawing/2014/main" id="{326CE216-BBAF-E1FC-D24B-69DDB9556904}"/>
              </a:ext>
            </a:extLst>
          </p:cNvPr>
          <p:cNvSpPr txBox="1"/>
          <p:nvPr/>
        </p:nvSpPr>
        <p:spPr>
          <a:xfrm>
            <a:off x="369651" y="3915887"/>
            <a:ext cx="4572000" cy="369332"/>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vi-VN" sz="1800" b="1" i="0" u="none" strike="noStrike" cap="none" normalizeH="0" baseline="0">
                <a:ln>
                  <a:noFill/>
                </a:ln>
                <a:solidFill>
                  <a:srgbClr val="000000"/>
                </a:solidFill>
                <a:effectLst/>
                <a:latin typeface="Arial" panose="020B0604020202020204" pitchFamily="34" charset="0"/>
                <a:ea typeface="Times New Roman" panose="02020603050405020304" pitchFamily="18" charset="0"/>
              </a:rPr>
              <a:t>Ví dụ: </a:t>
            </a:r>
            <a:endParaRPr kumimoji="0" lang="en-US" altLang="vi-VN"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p:txBody>
      </p:sp>
      <p:grpSp>
        <p:nvGrpSpPr>
          <p:cNvPr id="35" name="Nhóm 34">
            <a:extLst>
              <a:ext uri="{FF2B5EF4-FFF2-40B4-BE49-F238E27FC236}">
                <a16:creationId xmlns:a16="http://schemas.microsoft.com/office/drawing/2014/main" id="{E4B0A3D4-6EBF-E3E8-D628-066FCB50F647}"/>
              </a:ext>
            </a:extLst>
          </p:cNvPr>
          <p:cNvGrpSpPr/>
          <p:nvPr/>
        </p:nvGrpSpPr>
        <p:grpSpPr>
          <a:xfrm>
            <a:off x="1024291" y="3915887"/>
            <a:ext cx="8087639" cy="1905630"/>
            <a:chOff x="715893" y="4269488"/>
            <a:chExt cx="8087639" cy="1905630"/>
          </a:xfrm>
        </p:grpSpPr>
        <p:graphicFrame>
          <p:nvGraphicFramePr>
            <p:cNvPr id="8" name="Đối tượng 7">
              <a:extLst>
                <a:ext uri="{FF2B5EF4-FFF2-40B4-BE49-F238E27FC236}">
                  <a16:creationId xmlns:a16="http://schemas.microsoft.com/office/drawing/2014/main" id="{D1F36123-3422-7A7F-B3E7-AACB9B9E2B39}"/>
                </a:ext>
              </a:extLst>
            </p:cNvPr>
            <p:cNvGraphicFramePr>
              <a:graphicFrameLocks noChangeAspect="1"/>
            </p:cNvGraphicFramePr>
            <p:nvPr>
              <p:extLst>
                <p:ext uri="{D42A27DB-BD31-4B8C-83A1-F6EECF244321}">
                  <p14:modId xmlns:p14="http://schemas.microsoft.com/office/powerpoint/2010/main" val="2325330589"/>
                </p:ext>
              </p:extLst>
            </p:nvPr>
          </p:nvGraphicFramePr>
          <p:xfrm>
            <a:off x="3731655" y="5714525"/>
            <a:ext cx="776597" cy="415723"/>
          </p:xfrm>
          <a:graphic>
            <a:graphicData uri="http://schemas.openxmlformats.org/presentationml/2006/ole">
              <mc:AlternateContent xmlns:mc="http://schemas.openxmlformats.org/markup-compatibility/2006">
                <mc:Choice xmlns:v="urn:schemas-microsoft-com:vml" Requires="v">
                  <p:oleObj name="Equation" r:id="rId2" imgW="431613" imgH="228501" progId="Equation.DSMT4">
                    <p:embed/>
                  </p:oleObj>
                </mc:Choice>
                <mc:Fallback>
                  <p:oleObj name="Equation" r:id="rId2" imgW="431613" imgH="228501" progId="Equation.DSMT4">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1655" y="5714525"/>
                          <a:ext cx="776597" cy="415723"/>
                        </a:xfrm>
                        <a:prstGeom prst="rect">
                          <a:avLst/>
                        </a:prstGeom>
                        <a:noFill/>
                      </p:spPr>
                    </p:pic>
                  </p:oleObj>
                </mc:Fallback>
              </mc:AlternateContent>
            </a:graphicData>
          </a:graphic>
        </p:graphicFrame>
        <p:grpSp>
          <p:nvGrpSpPr>
            <p:cNvPr id="26" name="Nhóm 25">
              <a:extLst>
                <a:ext uri="{FF2B5EF4-FFF2-40B4-BE49-F238E27FC236}">
                  <a16:creationId xmlns:a16="http://schemas.microsoft.com/office/drawing/2014/main" id="{F72D0043-CA2E-DEDA-47A4-431B880C3DDA}"/>
                </a:ext>
              </a:extLst>
            </p:cNvPr>
            <p:cNvGrpSpPr/>
            <p:nvPr/>
          </p:nvGrpSpPr>
          <p:grpSpPr>
            <a:xfrm>
              <a:off x="1113368" y="4269488"/>
              <a:ext cx="6922193" cy="443871"/>
              <a:chOff x="1108439" y="4285393"/>
              <a:chExt cx="6922193" cy="443871"/>
            </a:xfrm>
          </p:grpSpPr>
          <p:graphicFrame>
            <p:nvGraphicFramePr>
              <p:cNvPr id="7" name="Đối tượng 6">
                <a:extLst>
                  <a:ext uri="{FF2B5EF4-FFF2-40B4-BE49-F238E27FC236}">
                    <a16:creationId xmlns:a16="http://schemas.microsoft.com/office/drawing/2014/main" id="{E8A3C3DF-0092-0AFD-7AB2-704B4BF76AE9}"/>
                  </a:ext>
                </a:extLst>
              </p:cNvPr>
              <p:cNvGraphicFramePr>
                <a:graphicFrameLocks noChangeAspect="1"/>
              </p:cNvGraphicFramePr>
              <p:nvPr>
                <p:extLst>
                  <p:ext uri="{D42A27DB-BD31-4B8C-83A1-F6EECF244321}">
                    <p14:modId xmlns:p14="http://schemas.microsoft.com/office/powerpoint/2010/main" val="3930825213"/>
                  </p:ext>
                </p:extLst>
              </p:nvPr>
            </p:nvGraphicFramePr>
            <p:xfrm>
              <a:off x="3663947" y="4300557"/>
              <a:ext cx="776597" cy="415723"/>
            </p:xfrm>
            <a:graphic>
              <a:graphicData uri="http://schemas.openxmlformats.org/presentationml/2006/ole">
                <mc:AlternateContent xmlns:mc="http://schemas.openxmlformats.org/markup-compatibility/2006">
                  <mc:Choice xmlns:v="urn:schemas-microsoft-com:vml" Requires="v">
                    <p:oleObj name="Equation" r:id="rId4" imgW="431640" imgH="228600" progId="Equation.DSMT4">
                      <p:embed/>
                    </p:oleObj>
                  </mc:Choice>
                  <mc:Fallback>
                    <p:oleObj name="Equation" r:id="rId4" imgW="431640" imgH="228600" progId="Equation.DSMT4">
                      <p:embed/>
                      <p:pic>
                        <p:nvPicPr>
                          <p:cNvPr id="0" name="Object 3"/>
                          <p:cNvPicPr>
                            <a:picLocks noChangeAspect="1" noChangeArrowheads="1"/>
                          </p:cNvPicPr>
                          <p:nvPr/>
                        </p:nvPicPr>
                        <p:blipFill>
                          <a:blip r:embed="rId5"/>
                          <a:srcRect/>
                          <a:stretch>
                            <a:fillRect/>
                          </a:stretch>
                        </p:blipFill>
                        <p:spPr bwMode="auto">
                          <a:xfrm>
                            <a:off x="3663947" y="4300557"/>
                            <a:ext cx="776597" cy="415723"/>
                          </a:xfrm>
                          <a:prstGeom prst="rect">
                            <a:avLst/>
                          </a:prstGeom>
                          <a:noFill/>
                        </p:spPr>
                      </p:pic>
                    </p:oleObj>
                  </mc:Fallback>
                </mc:AlternateContent>
              </a:graphicData>
            </a:graphic>
          </p:graphicFrame>
          <p:sp>
            <p:nvSpPr>
              <p:cNvPr id="11" name="Rectangle 5">
                <a:extLst>
                  <a:ext uri="{FF2B5EF4-FFF2-40B4-BE49-F238E27FC236}">
                    <a16:creationId xmlns:a16="http://schemas.microsoft.com/office/drawing/2014/main" id="{4A7D939E-BBC0-FE34-F406-182DE3A2551D}"/>
                  </a:ext>
                </a:extLst>
              </p:cNvPr>
              <p:cNvSpPr>
                <a:spLocks noChangeArrowheads="1"/>
              </p:cNvSpPr>
              <p:nvPr/>
            </p:nvSpPr>
            <p:spPr bwMode="auto">
              <a:xfrm>
                <a:off x="1108439" y="4298377"/>
                <a:ext cx="255550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2Fe + 6H</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SO</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4</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(đặc)</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A9900407-240C-917C-58B7-DA25FD8F7E99}"/>
                  </a:ext>
                </a:extLst>
              </p:cNvPr>
              <p:cNvSpPr>
                <a:spLocks noChangeArrowheads="1"/>
              </p:cNvSpPr>
              <p:nvPr/>
            </p:nvSpPr>
            <p:spPr bwMode="auto">
              <a:xfrm>
                <a:off x="4609503" y="4285393"/>
                <a:ext cx="3421129" cy="4308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Fe</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(SO</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4</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3</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+ 3SO</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+ 6H</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O</a:t>
                </a:r>
                <a:endPar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p:txBody>
          </p:sp>
        </p:grpSp>
        <p:grpSp>
          <p:nvGrpSpPr>
            <p:cNvPr id="33" name="Nhóm 32">
              <a:extLst>
                <a:ext uri="{FF2B5EF4-FFF2-40B4-BE49-F238E27FC236}">
                  <a16:creationId xmlns:a16="http://schemas.microsoft.com/office/drawing/2014/main" id="{F09CC3B6-DB95-1EE8-BB9C-5F2DE059CE7A}"/>
                </a:ext>
              </a:extLst>
            </p:cNvPr>
            <p:cNvGrpSpPr/>
            <p:nvPr/>
          </p:nvGrpSpPr>
          <p:grpSpPr>
            <a:xfrm>
              <a:off x="735574" y="5228795"/>
              <a:ext cx="7403002" cy="464266"/>
              <a:chOff x="735574" y="5228795"/>
              <a:chExt cx="7403002" cy="464266"/>
            </a:xfrm>
          </p:grpSpPr>
          <p:graphicFrame>
            <p:nvGraphicFramePr>
              <p:cNvPr id="9" name="Đối tượng 8">
                <a:extLst>
                  <a:ext uri="{FF2B5EF4-FFF2-40B4-BE49-F238E27FC236}">
                    <a16:creationId xmlns:a16="http://schemas.microsoft.com/office/drawing/2014/main" id="{FFE2629E-9539-49F7-67E8-B18BD81A7342}"/>
                  </a:ext>
                </a:extLst>
              </p:cNvPr>
              <p:cNvGraphicFramePr>
                <a:graphicFrameLocks noChangeAspect="1"/>
              </p:cNvGraphicFramePr>
              <p:nvPr>
                <p:extLst>
                  <p:ext uri="{D42A27DB-BD31-4B8C-83A1-F6EECF244321}">
                    <p14:modId xmlns:p14="http://schemas.microsoft.com/office/powerpoint/2010/main" val="41848744"/>
                  </p:ext>
                </p:extLst>
              </p:nvPr>
            </p:nvGraphicFramePr>
            <p:xfrm>
              <a:off x="3731656" y="5262174"/>
              <a:ext cx="776597" cy="415723"/>
            </p:xfrm>
            <a:graphic>
              <a:graphicData uri="http://schemas.openxmlformats.org/presentationml/2006/ole">
                <mc:AlternateContent xmlns:mc="http://schemas.openxmlformats.org/markup-compatibility/2006">
                  <mc:Choice xmlns:v="urn:schemas-microsoft-com:vml" Requires="v">
                    <p:oleObj name="Equation" r:id="rId6" imgW="431613" imgH="228501" progId="Equation.DSMT4">
                      <p:embed/>
                    </p:oleObj>
                  </mc:Choice>
                  <mc:Fallback>
                    <p:oleObj name="Equation" r:id="rId6" imgW="431613" imgH="228501"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1656" y="5262174"/>
                            <a:ext cx="776597" cy="415723"/>
                          </a:xfrm>
                          <a:prstGeom prst="rect">
                            <a:avLst/>
                          </a:prstGeom>
                          <a:noFill/>
                        </p:spPr>
                      </p:pic>
                    </p:oleObj>
                  </mc:Fallback>
                </mc:AlternateContent>
              </a:graphicData>
            </a:graphic>
          </p:graphicFrame>
          <p:sp>
            <p:nvSpPr>
              <p:cNvPr id="18" name="Rectangle 8">
                <a:extLst>
                  <a:ext uri="{FF2B5EF4-FFF2-40B4-BE49-F238E27FC236}">
                    <a16:creationId xmlns:a16="http://schemas.microsoft.com/office/drawing/2014/main" id="{AE52900C-AAA4-A354-9789-969AE7EA75AE}"/>
                  </a:ext>
                </a:extLst>
              </p:cNvPr>
              <p:cNvSpPr>
                <a:spLocks noChangeArrowheads="1"/>
              </p:cNvSpPr>
              <p:nvPr/>
            </p:nvSpPr>
            <p:spPr bwMode="auto">
              <a:xfrm>
                <a:off x="735574" y="5228795"/>
                <a:ext cx="370989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2Al + 6H</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SO</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đặc </a:t>
                </a:r>
                <a:endParaRPr kumimoji="0" lang="en-US" altLang="vi-VN" sz="2200" b="0" i="0" u="none" strike="noStrike" cap="none" normalizeH="0" baseline="0">
                  <a:ln>
                    <a:noFill/>
                  </a:ln>
                  <a:solidFill>
                    <a:schemeClr val="tx1"/>
                  </a:solidFill>
                  <a:effectLst/>
                  <a:latin typeface="Arial" panose="020B0604020202020204" pitchFamily="34" charset="0"/>
                </a:endParaRPr>
              </a:p>
            </p:txBody>
          </p:sp>
          <p:sp>
            <p:nvSpPr>
              <p:cNvPr id="20" name="Rectangle 9">
                <a:extLst>
                  <a:ext uri="{FF2B5EF4-FFF2-40B4-BE49-F238E27FC236}">
                    <a16:creationId xmlns:a16="http://schemas.microsoft.com/office/drawing/2014/main" id="{CE1A339F-B61D-33F2-1674-22BADE494CE6}"/>
                  </a:ext>
                </a:extLst>
              </p:cNvPr>
              <p:cNvSpPr>
                <a:spLocks noChangeArrowheads="1"/>
              </p:cNvSpPr>
              <p:nvPr/>
            </p:nvSpPr>
            <p:spPr bwMode="auto">
              <a:xfrm>
                <a:off x="4119954" y="5262174"/>
                <a:ext cx="4018622" cy="43088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Al</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(SO</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+ 3SO</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+ 6H</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a:t>
                </a:r>
                <a:endParaRPr kumimoji="0" lang="en-US" altLang="vi-VN" sz="2200" b="0" i="0" u="none" strike="noStrike" cap="none" normalizeH="0" baseline="0">
                  <a:ln>
                    <a:noFill/>
                  </a:ln>
                  <a:solidFill>
                    <a:schemeClr val="tx1"/>
                  </a:solidFill>
                  <a:effectLst/>
                  <a:latin typeface="Arial" panose="020B0604020202020204" pitchFamily="34" charset="0"/>
                </a:endParaRPr>
              </a:p>
            </p:txBody>
          </p:sp>
        </p:grpSp>
        <p:grpSp>
          <p:nvGrpSpPr>
            <p:cNvPr id="30" name="Nhóm 29">
              <a:extLst>
                <a:ext uri="{FF2B5EF4-FFF2-40B4-BE49-F238E27FC236}">
                  <a16:creationId xmlns:a16="http://schemas.microsoft.com/office/drawing/2014/main" id="{2F1822FC-4824-F513-9AC7-6FECB919215E}"/>
                </a:ext>
              </a:extLst>
            </p:cNvPr>
            <p:cNvGrpSpPr/>
            <p:nvPr/>
          </p:nvGrpSpPr>
          <p:grpSpPr>
            <a:xfrm>
              <a:off x="1113367" y="4658501"/>
              <a:ext cx="6615251" cy="513884"/>
              <a:chOff x="1113367" y="4648773"/>
              <a:chExt cx="6615251" cy="513884"/>
            </a:xfrm>
          </p:grpSpPr>
          <p:graphicFrame>
            <p:nvGraphicFramePr>
              <p:cNvPr id="6" name="Đối tượng 5">
                <a:extLst>
                  <a:ext uri="{FF2B5EF4-FFF2-40B4-BE49-F238E27FC236}">
                    <a16:creationId xmlns:a16="http://schemas.microsoft.com/office/drawing/2014/main" id="{0A9AB480-1A59-E1FC-036C-959A32B94473}"/>
                  </a:ext>
                </a:extLst>
              </p:cNvPr>
              <p:cNvGraphicFramePr>
                <a:graphicFrameLocks noChangeAspect="1"/>
              </p:cNvGraphicFramePr>
              <p:nvPr>
                <p:extLst>
                  <p:ext uri="{D42A27DB-BD31-4B8C-83A1-F6EECF244321}">
                    <p14:modId xmlns:p14="http://schemas.microsoft.com/office/powerpoint/2010/main" val="4143838178"/>
                  </p:ext>
                </p:extLst>
              </p:nvPr>
            </p:nvGraphicFramePr>
            <p:xfrm>
              <a:off x="3753355" y="4648773"/>
              <a:ext cx="776597" cy="415723"/>
            </p:xfrm>
            <a:graphic>
              <a:graphicData uri="http://schemas.openxmlformats.org/presentationml/2006/ole">
                <mc:AlternateContent xmlns:mc="http://schemas.openxmlformats.org/markup-compatibility/2006">
                  <mc:Choice xmlns:v="urn:schemas-microsoft-com:vml" Requires="v">
                    <p:oleObj name="Equation" r:id="rId7" imgW="431613" imgH="228501" progId="Equation.DSMT4">
                      <p:embed/>
                    </p:oleObj>
                  </mc:Choice>
                  <mc:Fallback>
                    <p:oleObj name="Equation" r:id="rId7" imgW="431613" imgH="228501" progId="Equation.DSMT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3355" y="4648773"/>
                            <a:ext cx="776597" cy="415723"/>
                          </a:xfrm>
                          <a:prstGeom prst="rect">
                            <a:avLst/>
                          </a:prstGeom>
                          <a:noFill/>
                        </p:spPr>
                      </p:pic>
                    </p:oleObj>
                  </mc:Fallback>
                </mc:AlternateContent>
              </a:graphicData>
            </a:graphic>
          </p:graphicFrame>
          <p:sp>
            <p:nvSpPr>
              <p:cNvPr id="17" name="Rectangle 7">
                <a:extLst>
                  <a:ext uri="{FF2B5EF4-FFF2-40B4-BE49-F238E27FC236}">
                    <a16:creationId xmlns:a16="http://schemas.microsoft.com/office/drawing/2014/main" id="{D78D9924-5211-23B0-243A-1E5A342FF7BF}"/>
                  </a:ext>
                </a:extLst>
              </p:cNvPr>
              <p:cNvSpPr>
                <a:spLocks noChangeArrowheads="1"/>
              </p:cNvSpPr>
              <p:nvPr/>
            </p:nvSpPr>
            <p:spPr bwMode="auto">
              <a:xfrm>
                <a:off x="4075889" y="4719851"/>
                <a:ext cx="3652729" cy="43088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4MgSO</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4 </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H</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S + 4H</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O</a:t>
                </a:r>
                <a:endPar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p:txBody>
          </p:sp>
          <p:sp>
            <p:nvSpPr>
              <p:cNvPr id="25" name="Hộp Văn bản 24">
                <a:extLst>
                  <a:ext uri="{FF2B5EF4-FFF2-40B4-BE49-F238E27FC236}">
                    <a16:creationId xmlns:a16="http://schemas.microsoft.com/office/drawing/2014/main" id="{6D32A1E8-B02C-FE69-B2CF-91CC97422F51}"/>
                  </a:ext>
                </a:extLst>
              </p:cNvPr>
              <p:cNvSpPr txBox="1"/>
              <p:nvPr/>
            </p:nvSpPr>
            <p:spPr>
              <a:xfrm>
                <a:off x="1113367" y="4731770"/>
                <a:ext cx="2639987" cy="430887"/>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4Mg + 5H</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2</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SO</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4</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r>
                  <a:rPr kumimoji="0" lang="pt-BR" altLang="vi-VN" sz="2200" b="0" i="0" u="none" strike="noStrike" cap="none" normalizeH="0" baseline="-30000">
                    <a:ln>
                      <a:noFill/>
                    </a:ln>
                    <a:solidFill>
                      <a:srgbClr val="000000"/>
                    </a:solidFill>
                    <a:effectLst/>
                    <a:latin typeface="Arial" panose="020B0604020202020204" pitchFamily="34" charset="0"/>
                    <a:ea typeface="Times New Roman" panose="02020603050405020304" pitchFamily="18" charset="0"/>
                  </a:rPr>
                  <a:t>(đặc)</a:t>
                </a:r>
                <a:r>
                  <a:rPr kumimoji="0" lang="pt-BR" altLang="vi-VN"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endParaRPr kumimoji="0" lang="pt-BR" altLang="vi-VN" sz="2200" b="0" i="0" u="none" strike="noStrike" cap="none" normalizeH="0" baseline="0">
                  <a:ln>
                    <a:noFill/>
                  </a:ln>
                  <a:solidFill>
                    <a:schemeClr val="tx1"/>
                  </a:solidFill>
                  <a:effectLst/>
                  <a:latin typeface="Arial" panose="020B0604020202020204" pitchFamily="34" charset="0"/>
                </a:endParaRPr>
              </a:p>
            </p:txBody>
          </p:sp>
        </p:grpSp>
        <p:sp>
          <p:nvSpPr>
            <p:cNvPr id="28" name="Hộp Văn bản 27">
              <a:extLst>
                <a:ext uri="{FF2B5EF4-FFF2-40B4-BE49-F238E27FC236}">
                  <a16:creationId xmlns:a16="http://schemas.microsoft.com/office/drawing/2014/main" id="{AF83F49E-F209-3E3F-B4DB-D8220281A45C}"/>
                </a:ext>
              </a:extLst>
            </p:cNvPr>
            <p:cNvSpPr txBox="1"/>
            <p:nvPr/>
          </p:nvSpPr>
          <p:spPr>
            <a:xfrm>
              <a:off x="715893" y="5655349"/>
              <a:ext cx="6074922" cy="430887"/>
            </a:xfrm>
            <a:prstGeom prst="rect">
              <a:avLst/>
            </a:prstGeom>
            <a:noFill/>
          </p:spPr>
          <p:txBody>
            <a:bodyPr wrap="square">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2Ag + H</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SO</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đặc</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en-US" altLang="vi-VN" sz="2200" b="0" i="0" u="none" strike="noStrike" cap="none" normalizeH="0" baseline="0">
                <a:ln>
                  <a:noFill/>
                </a:ln>
                <a:solidFill>
                  <a:schemeClr val="tx1"/>
                </a:solidFill>
                <a:effectLst/>
                <a:latin typeface="Arial" panose="020B0604020202020204" pitchFamily="34" charset="0"/>
              </a:endParaRPr>
            </a:p>
          </p:txBody>
        </p:sp>
        <p:sp>
          <p:nvSpPr>
            <p:cNvPr id="32" name="Hộp Văn bản 31">
              <a:extLst>
                <a:ext uri="{FF2B5EF4-FFF2-40B4-BE49-F238E27FC236}">
                  <a16:creationId xmlns:a16="http://schemas.microsoft.com/office/drawing/2014/main" id="{5A09FA52-CE0E-CEC0-D265-054F45AFCB9E}"/>
                </a:ext>
              </a:extLst>
            </p:cNvPr>
            <p:cNvSpPr txBox="1"/>
            <p:nvPr/>
          </p:nvSpPr>
          <p:spPr>
            <a:xfrm>
              <a:off x="4075889" y="5744231"/>
              <a:ext cx="4727643" cy="430887"/>
            </a:xfrm>
            <a:prstGeom prst="rect">
              <a:avLst/>
            </a:prstGeom>
            <a:noFill/>
          </p:spPr>
          <p:txBody>
            <a:bodyPr wrap="square">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Ag</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SO</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4 </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SO</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 + 2H</a:t>
              </a:r>
              <a:r>
                <a:rPr kumimoji="0" lang="en-US" altLang="vi-VN" sz="2200" b="0" i="0" u="none" strike="noStrike" cap="none" normalizeH="0" baseline="-3000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a:t>
              </a:r>
              <a:endParaRPr kumimoji="0" lang="en-US" altLang="vi-VN" sz="2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p:txBody>
        </p:sp>
      </p:grpSp>
      <p:sp>
        <p:nvSpPr>
          <p:cNvPr id="39" name="Hộp Văn bản 38">
            <a:extLst>
              <a:ext uri="{FF2B5EF4-FFF2-40B4-BE49-F238E27FC236}">
                <a16:creationId xmlns:a16="http://schemas.microsoft.com/office/drawing/2014/main" id="{FCFA58C3-0C60-6F51-FC97-F584EC2B1042}"/>
              </a:ext>
            </a:extLst>
          </p:cNvPr>
          <p:cNvSpPr txBox="1"/>
          <p:nvPr/>
        </p:nvSpPr>
        <p:spPr>
          <a:xfrm>
            <a:off x="147360" y="5874598"/>
            <a:ext cx="8918818" cy="837858"/>
          </a:xfrm>
          <a:prstGeom prst="rect">
            <a:avLst/>
          </a:prstGeom>
          <a:noFill/>
          <a:ln>
            <a:solidFill>
              <a:schemeClr val="accent1"/>
            </a:solidFill>
          </a:ln>
        </p:spPr>
        <p:txBody>
          <a:bodyPr wrap="square">
            <a:spAutoFit/>
          </a:bodyPr>
          <a:lstStyle/>
          <a:p>
            <a:pPr algn="just">
              <a:lnSpc>
                <a:spcPct val="115000"/>
              </a:lnSpc>
              <a:spcAft>
                <a:spcPts val="1000"/>
              </a:spcAft>
            </a:pPr>
            <a:r>
              <a:rPr lang="en-US" sz="2200" b="1" i="1">
                <a:solidFill>
                  <a:srgbClr val="FF0000"/>
                </a:solidFill>
                <a:effectLst/>
                <a:latin typeface="+mj-lt"/>
                <a:ea typeface="Times New Roman" panose="02020603050405020304" pitchFamily="18" charset="0"/>
                <a:cs typeface="Times New Roman" panose="02020603050405020304" pitchFamily="18" charset="0"/>
              </a:rPr>
              <a:t>Lưu ý:</a:t>
            </a:r>
            <a:r>
              <a:rPr lang="en-US" sz="2200" i="1">
                <a:solidFill>
                  <a:srgbClr val="FF0000"/>
                </a:solidFill>
                <a:effectLst/>
                <a:latin typeface="+mj-lt"/>
                <a:ea typeface="Times New Roman" panose="02020603050405020304" pitchFamily="18" charset="0"/>
                <a:cs typeface="Times New Roman" panose="02020603050405020304" pitchFamily="18" charset="0"/>
              </a:rPr>
              <a:t> Al, Fe, Cr không tác dụng với H</a:t>
            </a:r>
            <a:r>
              <a:rPr lang="en-US" sz="2200" i="1" baseline="-25000">
                <a:solidFill>
                  <a:srgbClr val="FF0000"/>
                </a:solidFill>
                <a:effectLst/>
                <a:latin typeface="+mj-lt"/>
                <a:ea typeface="Times New Roman" panose="02020603050405020304" pitchFamily="18" charset="0"/>
                <a:cs typeface="Times New Roman" panose="02020603050405020304" pitchFamily="18" charset="0"/>
              </a:rPr>
              <a:t>2</a:t>
            </a:r>
            <a:r>
              <a:rPr lang="en-US" sz="2200" i="1">
                <a:solidFill>
                  <a:srgbClr val="FF0000"/>
                </a:solidFill>
                <a:effectLst/>
                <a:latin typeface="+mj-lt"/>
                <a:ea typeface="Times New Roman" panose="02020603050405020304" pitchFamily="18" charset="0"/>
                <a:cs typeface="Times New Roman" panose="02020603050405020304" pitchFamily="18" charset="0"/>
              </a:rPr>
              <a:t>SO</a:t>
            </a:r>
            <a:r>
              <a:rPr lang="en-US" sz="2200" i="1" baseline="-25000">
                <a:solidFill>
                  <a:srgbClr val="FF0000"/>
                </a:solidFill>
                <a:effectLst/>
                <a:latin typeface="+mj-lt"/>
                <a:ea typeface="Times New Roman" panose="02020603050405020304" pitchFamily="18" charset="0"/>
                <a:cs typeface="Times New Roman" panose="02020603050405020304" pitchFamily="18" charset="0"/>
              </a:rPr>
              <a:t>4</a:t>
            </a:r>
            <a:r>
              <a:rPr lang="en-US" sz="2200" i="1">
                <a:solidFill>
                  <a:srgbClr val="FF0000"/>
                </a:solidFill>
                <a:effectLst/>
                <a:latin typeface="+mj-lt"/>
                <a:ea typeface="Times New Roman" panose="02020603050405020304" pitchFamily="18" charset="0"/>
                <a:cs typeface="Times New Roman" panose="02020603050405020304" pitchFamily="18" charset="0"/>
              </a:rPr>
              <a:t> đặc nguội, HNO</a:t>
            </a:r>
            <a:r>
              <a:rPr lang="en-US" sz="2200" i="1" baseline="-25000">
                <a:solidFill>
                  <a:srgbClr val="FF0000"/>
                </a:solidFill>
                <a:effectLst/>
                <a:latin typeface="+mj-lt"/>
                <a:ea typeface="Times New Roman" panose="02020603050405020304" pitchFamily="18" charset="0"/>
                <a:cs typeface="Times New Roman" panose="02020603050405020304" pitchFamily="18" charset="0"/>
              </a:rPr>
              <a:t>3</a:t>
            </a:r>
            <a:r>
              <a:rPr lang="en-US" sz="2200" i="1">
                <a:solidFill>
                  <a:srgbClr val="FF0000"/>
                </a:solidFill>
                <a:effectLst/>
                <a:latin typeface="+mj-lt"/>
                <a:ea typeface="Times New Roman" panose="02020603050405020304" pitchFamily="18" charset="0"/>
                <a:cs typeface="Times New Roman" panose="02020603050405020304" pitchFamily="18" charset="0"/>
              </a:rPr>
              <a:t> đặc nguội.</a:t>
            </a:r>
            <a:endParaRPr lang="vi-VN" sz="2200" i="1">
              <a:solidFill>
                <a:srgbClr val="FF0000"/>
              </a:solidFill>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726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arn(inVertic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arn(inVertic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barn(inVertical)">
                                      <p:cBhvr>
                                        <p:cTn id="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3" grpId="0"/>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1">
            <a:extLst>
              <a:ext uri="{FF2B5EF4-FFF2-40B4-BE49-F238E27FC236}">
                <a16:creationId xmlns:a16="http://schemas.microsoft.com/office/drawing/2014/main" id="{D8E40EDD-2F5D-E720-6DC8-8167C1CCFA1C}"/>
              </a:ext>
            </a:extLst>
          </p:cNvPr>
          <p:cNvSpPr>
            <a:spLocks noChangeArrowheads="1"/>
          </p:cNvSpPr>
          <p:nvPr/>
        </p:nvSpPr>
        <p:spPr bwMode="auto">
          <a:xfrm>
            <a:off x="0" y="79413"/>
            <a:ext cx="81517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a:ln>
                  <a:noFill/>
                </a:ln>
                <a:solidFill>
                  <a:srgbClr val="FF0000"/>
                </a:solidFill>
                <a:effectLst/>
                <a:latin typeface="Arial" panose="020B0604020202020204" pitchFamily="34" charset="0"/>
                <a:ea typeface="Times New Roman" panose="02020603050405020304" pitchFamily="18" charset="0"/>
              </a:rPr>
              <a:t>II. TÍNH CHẤT HÓA HỌC CHUNG CỦA KIM LOẠI</a:t>
            </a:r>
            <a:endParaRPr kumimoji="0" lang="en-US" altLang="vi-VN" sz="2000" b="0" i="0" u="none" strike="noStrike" cap="none" normalizeH="0" baseline="0">
              <a:ln>
                <a:noFill/>
              </a:ln>
              <a:solidFill>
                <a:srgbClr val="FF0000"/>
              </a:solidFill>
              <a:effectLst/>
              <a:latin typeface="Arial" panose="020B0604020202020204" pitchFamily="34" charset="0"/>
              <a:ea typeface="Times New Roman" panose="02020603050405020304" pitchFamily="18" charset="0"/>
            </a:endParaRPr>
          </a:p>
        </p:txBody>
      </p:sp>
      <p:sp>
        <p:nvSpPr>
          <p:cNvPr id="5" name="Hộp Văn bản 4">
            <a:extLst>
              <a:ext uri="{FF2B5EF4-FFF2-40B4-BE49-F238E27FC236}">
                <a16:creationId xmlns:a16="http://schemas.microsoft.com/office/drawing/2014/main" id="{BDDDAD04-1602-253E-DF9C-7E1223AC6459}"/>
              </a:ext>
            </a:extLst>
          </p:cNvPr>
          <p:cNvSpPr txBox="1"/>
          <p:nvPr/>
        </p:nvSpPr>
        <p:spPr>
          <a:xfrm>
            <a:off x="221303" y="479523"/>
            <a:ext cx="8786509" cy="2784545"/>
          </a:xfrm>
          <a:prstGeom prst="rect">
            <a:avLst/>
          </a:prstGeom>
          <a:noFill/>
        </p:spPr>
        <p:txBody>
          <a:bodyPr wrap="square">
            <a:spAutoFit/>
          </a:bodyPr>
          <a:lstStyle/>
          <a:p>
            <a:pPr>
              <a:lnSpc>
                <a:spcPct val="115000"/>
              </a:lnSpc>
            </a:pPr>
            <a:r>
              <a:rPr lang="en-US" sz="2200" b="1">
                <a:effectLst/>
                <a:latin typeface="+mj-lt"/>
                <a:ea typeface="Times New Roman" panose="02020603050405020304" pitchFamily="18" charset="0"/>
                <a:cs typeface="Times New Roman" panose="02020603050405020304" pitchFamily="18" charset="0"/>
              </a:rPr>
              <a:t>4. Tác dụng với dung dịch muối</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en-US" sz="2200">
                <a:effectLst/>
                <a:latin typeface="+mj-lt"/>
                <a:ea typeface="Calibri" panose="020F0502020204030204" pitchFamily="34" charset="0"/>
                <a:cs typeface="Times New Roman" panose="02020603050405020304" pitchFamily="18" charset="0"/>
              </a:rPr>
              <a:t>- Kim loại hoạt động hóa học mạnh hơn (trừ Na, K, Ca, Ba…) có thể đẩy kim loại hoạt động yếu hơn ra khỏi dung dịch muối, tạo thành muối mới và kim loại mới.</a:t>
            </a:r>
            <a:endParaRPr lang="vi-VN" sz="2200">
              <a:effectLst/>
              <a:latin typeface="+mj-lt"/>
              <a:ea typeface="Calibri" panose="020F0502020204030204" pitchFamily="34" charset="0"/>
              <a:cs typeface="Times New Roman" panose="02020603050405020304" pitchFamily="18" charset="0"/>
            </a:endParaRPr>
          </a:p>
          <a:p>
            <a:pPr algn="just">
              <a:lnSpc>
                <a:spcPct val="115000"/>
              </a:lnSpc>
            </a:pPr>
            <a:r>
              <a:rPr lang="en-US" sz="2200" b="1">
                <a:effectLst/>
                <a:latin typeface="+mj-lt"/>
                <a:ea typeface="Times New Roman" panose="02020603050405020304" pitchFamily="18" charset="0"/>
                <a:cs typeface="Times New Roman" panose="02020603050405020304" pitchFamily="18" charset="0"/>
              </a:rPr>
              <a:t>- </a:t>
            </a:r>
            <a:r>
              <a:rPr lang="en-US" sz="2200">
                <a:effectLst/>
                <a:latin typeface="+mj-lt"/>
                <a:ea typeface="Times New Roman" panose="02020603050405020304" pitchFamily="18" charset="0"/>
                <a:cs typeface="Times New Roman" panose="02020603050405020304" pitchFamily="18" charset="0"/>
              </a:rPr>
              <a:t>Các kim loại Li, Na, K, Ca, Ba không tác dụng trực tiếp với muối mà tạo thành dung dịch kiềm khi phản ứng với nước và dung dịch kiềm tiếp tục phản ứng với muối (Base tác dụng với muối)</a:t>
            </a:r>
            <a:endParaRPr lang="vi-VN" sz="2200">
              <a:effectLst/>
              <a:latin typeface="+mj-lt"/>
              <a:ea typeface="Calibri" panose="020F0502020204030204" pitchFamily="34" charset="0"/>
              <a:cs typeface="Times New Roman" panose="02020603050405020304" pitchFamily="18" charset="0"/>
            </a:endParaRPr>
          </a:p>
        </p:txBody>
      </p:sp>
      <p:sp>
        <p:nvSpPr>
          <p:cNvPr id="14" name="Hộp Văn bản 13">
            <a:extLst>
              <a:ext uri="{FF2B5EF4-FFF2-40B4-BE49-F238E27FC236}">
                <a16:creationId xmlns:a16="http://schemas.microsoft.com/office/drawing/2014/main" id="{6512D424-B0FB-0906-8F7C-439E18EA88F3}"/>
              </a:ext>
            </a:extLst>
          </p:cNvPr>
          <p:cNvSpPr txBox="1"/>
          <p:nvPr/>
        </p:nvSpPr>
        <p:spPr>
          <a:xfrm>
            <a:off x="338037" y="3151990"/>
            <a:ext cx="4606046" cy="448521"/>
          </a:xfrm>
          <a:prstGeom prst="rect">
            <a:avLst/>
          </a:prstGeom>
          <a:noFill/>
        </p:spPr>
        <p:txBody>
          <a:bodyPr wrap="square">
            <a:spAutoFit/>
          </a:bodyPr>
          <a:lstStyle/>
          <a:p>
            <a:pPr>
              <a:lnSpc>
                <a:spcPct val="115000"/>
              </a:lnSpc>
              <a:spcAft>
                <a:spcPts val="1000"/>
              </a:spcAft>
            </a:pPr>
            <a:r>
              <a:rPr lang="pt-BR" sz="2200" b="1">
                <a:effectLst/>
                <a:latin typeface="+mj-lt"/>
                <a:ea typeface="Times New Roman" panose="02020603050405020304" pitchFamily="18" charset="0"/>
                <a:cs typeface="Times New Roman" panose="02020603050405020304" pitchFamily="18" charset="0"/>
              </a:rPr>
              <a:t>+ Ví dụ</a:t>
            </a:r>
            <a:endParaRPr lang="vi-VN" sz="2200">
              <a:effectLst/>
              <a:latin typeface="+mj-lt"/>
              <a:ea typeface="Calibri" panose="020F0502020204030204" pitchFamily="34" charset="0"/>
              <a:cs typeface="Times New Roman" panose="02020603050405020304" pitchFamily="18" charset="0"/>
            </a:endParaRPr>
          </a:p>
        </p:txBody>
      </p:sp>
      <p:sp>
        <p:nvSpPr>
          <p:cNvPr id="19" name="Hộp Văn bản 18">
            <a:extLst>
              <a:ext uri="{FF2B5EF4-FFF2-40B4-BE49-F238E27FC236}">
                <a16:creationId xmlns:a16="http://schemas.microsoft.com/office/drawing/2014/main" id="{D85140B6-52C5-615E-5081-D49517147EEF}"/>
              </a:ext>
            </a:extLst>
          </p:cNvPr>
          <p:cNvSpPr txBox="1"/>
          <p:nvPr/>
        </p:nvSpPr>
        <p:spPr>
          <a:xfrm>
            <a:off x="221303" y="3429000"/>
            <a:ext cx="8698961" cy="1227195"/>
          </a:xfrm>
          <a:prstGeom prst="rect">
            <a:avLst/>
          </a:prstGeom>
          <a:noFill/>
        </p:spPr>
        <p:txBody>
          <a:bodyPr wrap="square">
            <a:spAutoFit/>
          </a:bodyPr>
          <a:lstStyle/>
          <a:p>
            <a:pPr algn="ctr">
              <a:lnSpc>
                <a:spcPct val="115000"/>
              </a:lnSpc>
            </a:pPr>
            <a:r>
              <a:rPr lang="pt-BR" sz="2200">
                <a:effectLst/>
                <a:latin typeface="+mj-lt"/>
                <a:ea typeface="Times New Roman" panose="02020603050405020304" pitchFamily="18" charset="0"/>
                <a:cs typeface="Times New Roman" panose="02020603050405020304" pitchFamily="18" charset="0"/>
              </a:rPr>
              <a:t>Cu + 2AgNO</a:t>
            </a:r>
            <a:r>
              <a:rPr lang="pt-BR" sz="2200" baseline="-25000">
                <a:effectLst/>
                <a:latin typeface="+mj-lt"/>
                <a:ea typeface="Times New Roman" panose="02020603050405020304" pitchFamily="18" charset="0"/>
                <a:cs typeface="Times New Roman" panose="02020603050405020304" pitchFamily="18" charset="0"/>
              </a:rPr>
              <a:t>3</a:t>
            </a:r>
            <a:r>
              <a:rPr lang="pt-BR" sz="2200">
                <a:effectLst/>
                <a:latin typeface="+mj-lt"/>
                <a:ea typeface="Times New Roman" panose="02020603050405020304" pitchFamily="18" charset="0"/>
                <a:cs typeface="Times New Roman" panose="02020603050405020304" pitchFamily="18" charset="0"/>
              </a:rPr>
              <a:t> → Cu(NO</a:t>
            </a:r>
            <a:r>
              <a:rPr lang="pt-BR" sz="2200" baseline="-25000">
                <a:effectLst/>
                <a:latin typeface="+mj-lt"/>
                <a:ea typeface="Times New Roman" panose="02020603050405020304" pitchFamily="18" charset="0"/>
                <a:cs typeface="Times New Roman" panose="02020603050405020304" pitchFamily="18" charset="0"/>
              </a:rPr>
              <a:t>3</a:t>
            </a:r>
            <a:r>
              <a:rPr lang="pt-BR" sz="2200">
                <a:effectLst/>
                <a:latin typeface="+mj-lt"/>
                <a:ea typeface="Times New Roman" panose="02020603050405020304" pitchFamily="18" charset="0"/>
                <a:cs typeface="Times New Roman" panose="02020603050405020304" pitchFamily="18" charset="0"/>
              </a:rPr>
              <a:t>)</a:t>
            </a:r>
            <a:r>
              <a:rPr lang="pt-BR" sz="2200" baseline="-25000">
                <a:effectLst/>
                <a:latin typeface="+mj-lt"/>
                <a:ea typeface="Times New Roman" panose="02020603050405020304" pitchFamily="18" charset="0"/>
                <a:cs typeface="Times New Roman" panose="02020603050405020304" pitchFamily="18" charset="0"/>
              </a:rPr>
              <a:t>2</a:t>
            </a:r>
            <a:r>
              <a:rPr lang="pt-BR" sz="2200">
                <a:effectLst/>
                <a:latin typeface="+mj-lt"/>
                <a:ea typeface="Times New Roman" panose="02020603050405020304" pitchFamily="18" charset="0"/>
                <a:cs typeface="Times New Roman" panose="02020603050405020304" pitchFamily="18" charset="0"/>
              </a:rPr>
              <a:t> + 2Ag</a:t>
            </a:r>
            <a:endParaRPr lang="vi-VN" sz="2200">
              <a:effectLst/>
              <a:latin typeface="+mj-lt"/>
              <a:ea typeface="Calibri" panose="020F0502020204030204" pitchFamily="34" charset="0"/>
              <a:cs typeface="Times New Roman" panose="02020603050405020304" pitchFamily="18" charset="0"/>
            </a:endParaRPr>
          </a:p>
          <a:p>
            <a:pPr>
              <a:lnSpc>
                <a:spcPct val="115000"/>
              </a:lnSpc>
            </a:pPr>
            <a:r>
              <a:rPr lang="vi-VN" sz="2200" b="1">
                <a:effectLst/>
                <a:latin typeface="+mj-lt"/>
                <a:ea typeface="Times New Roman" panose="02020603050405020304" pitchFamily="18" charset="0"/>
                <a:cs typeface="Times New Roman" panose="02020603050405020304" pitchFamily="18" charset="0"/>
              </a:rPr>
              <a:t>- </a:t>
            </a:r>
            <a:r>
              <a:rPr lang="pt-BR" sz="2200" b="1">
                <a:effectLst/>
                <a:latin typeface="+mj-lt"/>
                <a:ea typeface="Times New Roman" panose="02020603050405020304" pitchFamily="18" charset="0"/>
                <a:cs typeface="Times New Roman" panose="02020603050405020304" pitchFamily="18" charset="0"/>
              </a:rPr>
              <a:t>Nhận xét: </a:t>
            </a:r>
            <a:r>
              <a:rPr lang="pt-BR" sz="2200">
                <a:effectLst/>
                <a:latin typeface="+mj-lt"/>
                <a:ea typeface="Times New Roman" panose="02020603050405020304" pitchFamily="18" charset="0"/>
                <a:cs typeface="Times New Roman" panose="02020603050405020304" pitchFamily="18" charset="0"/>
              </a:rPr>
              <a:t>Cu hoạt động hóa học mạnh hơn Ag</a:t>
            </a:r>
            <a:endParaRPr lang="vi-VN" sz="2200">
              <a:effectLst/>
              <a:latin typeface="+mj-lt"/>
              <a:ea typeface="Calibri" panose="020F0502020204030204" pitchFamily="34" charset="0"/>
              <a:cs typeface="Times New Roman" panose="02020603050405020304" pitchFamily="18" charset="0"/>
            </a:endParaRPr>
          </a:p>
          <a:p>
            <a:pPr algn="ctr">
              <a:lnSpc>
                <a:spcPct val="115000"/>
              </a:lnSpc>
            </a:pPr>
            <a:r>
              <a:rPr lang="pt-BR" sz="2200">
                <a:effectLst/>
                <a:latin typeface="+mj-lt"/>
                <a:ea typeface="Times New Roman" panose="02020603050405020304" pitchFamily="18" charset="0"/>
                <a:cs typeface="Times New Roman" panose="02020603050405020304" pitchFamily="18" charset="0"/>
              </a:rPr>
              <a:t>Fe + CuSO</a:t>
            </a:r>
            <a:r>
              <a:rPr lang="pt-BR" sz="2200" baseline="-25000">
                <a:effectLst/>
                <a:latin typeface="+mj-lt"/>
                <a:ea typeface="Times New Roman" panose="02020603050405020304" pitchFamily="18" charset="0"/>
                <a:cs typeface="Times New Roman" panose="02020603050405020304" pitchFamily="18" charset="0"/>
              </a:rPr>
              <a:t>4</a:t>
            </a:r>
            <a:r>
              <a:rPr lang="pt-BR" sz="2200">
                <a:effectLst/>
                <a:latin typeface="+mj-lt"/>
                <a:ea typeface="Times New Roman" panose="02020603050405020304" pitchFamily="18" charset="0"/>
                <a:cs typeface="Times New Roman" panose="02020603050405020304" pitchFamily="18" charset="0"/>
              </a:rPr>
              <a:t> → FeSO</a:t>
            </a:r>
            <a:r>
              <a:rPr lang="pt-BR" sz="2200" baseline="-25000">
                <a:effectLst/>
                <a:latin typeface="+mj-lt"/>
                <a:ea typeface="Times New Roman" panose="02020603050405020304" pitchFamily="18" charset="0"/>
                <a:cs typeface="Times New Roman" panose="02020603050405020304" pitchFamily="18" charset="0"/>
              </a:rPr>
              <a:t>4</a:t>
            </a:r>
            <a:r>
              <a:rPr lang="pt-BR" sz="2200">
                <a:effectLst/>
                <a:latin typeface="+mj-lt"/>
                <a:ea typeface="Times New Roman" panose="02020603050405020304" pitchFamily="18" charset="0"/>
                <a:cs typeface="Times New Roman" panose="02020603050405020304" pitchFamily="18" charset="0"/>
              </a:rPr>
              <a:t> + Cu</a:t>
            </a:r>
            <a:endParaRPr lang="vi-VN" sz="2200">
              <a:effectLst/>
              <a:latin typeface="+mj-lt"/>
              <a:ea typeface="Calibri" panose="020F0502020204030204" pitchFamily="34" charset="0"/>
              <a:cs typeface="Times New Roman" panose="02020603050405020304" pitchFamily="18" charset="0"/>
            </a:endParaRPr>
          </a:p>
        </p:txBody>
      </p:sp>
      <p:sp>
        <p:nvSpPr>
          <p:cNvPr id="29" name="Hộp Văn bản 28">
            <a:extLst>
              <a:ext uri="{FF2B5EF4-FFF2-40B4-BE49-F238E27FC236}">
                <a16:creationId xmlns:a16="http://schemas.microsoft.com/office/drawing/2014/main" id="{83E22F16-70C5-8445-C233-D57EC30FDD3C}"/>
              </a:ext>
            </a:extLst>
          </p:cNvPr>
          <p:cNvSpPr txBox="1"/>
          <p:nvPr/>
        </p:nvSpPr>
        <p:spPr>
          <a:xfrm>
            <a:off x="221303" y="4656195"/>
            <a:ext cx="8698961" cy="769441"/>
          </a:xfrm>
          <a:prstGeom prst="rect">
            <a:avLst/>
          </a:prstGeom>
          <a:noFill/>
        </p:spPr>
        <p:txBody>
          <a:bodyPr wrap="square">
            <a:spAutoFit/>
          </a:bodyPr>
          <a:lstStyle/>
          <a:p>
            <a:pPr algn="just"/>
            <a:r>
              <a:rPr lang="pt-BR" sz="2200" b="1">
                <a:effectLst/>
                <a:latin typeface="+mj-lt"/>
                <a:ea typeface="Times New Roman" panose="02020603050405020304" pitchFamily="18" charset="0"/>
                <a:cs typeface="Times New Roman" panose="02020603050405020304" pitchFamily="18" charset="0"/>
              </a:rPr>
              <a:t>Nhận xét: </a:t>
            </a:r>
            <a:r>
              <a:rPr lang="pt-BR" sz="2200">
                <a:effectLst/>
                <a:latin typeface="+mj-lt"/>
                <a:ea typeface="Times New Roman" panose="02020603050405020304" pitchFamily="18" charset="0"/>
                <a:cs typeface="Times New Roman" panose="02020603050405020304" pitchFamily="18" charset="0"/>
              </a:rPr>
              <a:t>Fe hoạt động hóa học mạnh hơn Cu</a:t>
            </a:r>
            <a:r>
              <a:rPr lang="vi-VN" sz="2200">
                <a:effectLst/>
                <a:latin typeface="+mj-lt"/>
                <a:ea typeface="Times New Roman" panose="02020603050405020304" pitchFamily="18" charset="0"/>
                <a:cs typeface="Times New Roman" panose="02020603050405020304" pitchFamily="18" charset="0"/>
              </a:rPr>
              <a:t> </a:t>
            </a:r>
            <a:r>
              <a:rPr lang="pt-BR" sz="2200">
                <a:effectLst/>
                <a:latin typeface="+mj-lt"/>
                <a:ea typeface="Times New Roman" panose="02020603050405020304" pitchFamily="18" charset="0"/>
                <a:cs typeface="Times New Roman" panose="02020603050405020304" pitchFamily="18" charset="0"/>
              </a:rPr>
              <a:t>=&gt; Hoạt động hóa học của </a:t>
            </a:r>
            <a:r>
              <a:rPr lang="pt-BR" sz="2200" b="1">
                <a:effectLst/>
                <a:latin typeface="+mj-lt"/>
                <a:ea typeface="Times New Roman" panose="02020603050405020304" pitchFamily="18" charset="0"/>
                <a:cs typeface="Times New Roman" panose="02020603050405020304" pitchFamily="18" charset="0"/>
              </a:rPr>
              <a:t>Fe &gt; Cu &gt; Ag</a:t>
            </a:r>
            <a:endParaRPr lang="vi-VN" sz="2200" b="1">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840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1000"/>
                                        <p:tgtEl>
                                          <p:spTgt spid="29"/>
                                        </p:tgtEl>
                                      </p:cBhvr>
                                    </p:animEffect>
                                    <p:anim calcmode="lin" valueType="num">
                                      <p:cBhvr>
                                        <p:cTn id="29" dur="1000" fill="hold"/>
                                        <p:tgtEl>
                                          <p:spTgt spid="29"/>
                                        </p:tgtEl>
                                        <p:attrNameLst>
                                          <p:attrName>ppt_x</p:attrName>
                                        </p:attrNameLst>
                                      </p:cBhvr>
                                      <p:tavLst>
                                        <p:tav tm="0">
                                          <p:val>
                                            <p:strVal val="#ppt_x"/>
                                          </p:val>
                                        </p:tav>
                                        <p:tav tm="100000">
                                          <p:val>
                                            <p:strVal val="#ppt_x"/>
                                          </p:val>
                                        </p:tav>
                                      </p:tavLst>
                                    </p:anim>
                                    <p:anim calcmode="lin" valueType="num">
                                      <p:cBhvr>
                                        <p:cTn id="3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P spid="19"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0B6E0CB3-AC96-0683-6249-7393B3C89A6D}"/>
              </a:ext>
            </a:extLst>
          </p:cNvPr>
          <p:cNvSpPr txBox="1"/>
          <p:nvPr/>
        </p:nvSpPr>
        <p:spPr>
          <a:xfrm>
            <a:off x="214007" y="115298"/>
            <a:ext cx="8784077" cy="2677656"/>
          </a:xfrm>
          <a:prstGeom prst="rect">
            <a:avLst/>
          </a:prstGeom>
          <a:noFill/>
        </p:spPr>
        <p:txBody>
          <a:bodyPr wrap="square">
            <a:spAutoFit/>
          </a:bodyPr>
          <a:lstStyle/>
          <a:p>
            <a:pPr algn="just"/>
            <a:r>
              <a:rPr lang="pt-BR" sz="2400" b="1">
                <a:solidFill>
                  <a:srgbClr val="FF0000"/>
                </a:solidFill>
                <a:effectLst/>
                <a:latin typeface="Times New Roman" panose="02020603050405020304" pitchFamily="18" charset="0"/>
                <a:ea typeface="Times New Roman" panose="02020603050405020304" pitchFamily="18" charset="0"/>
              </a:rPr>
              <a:t>III. ĐIỀU CHẾ KIM LOẠI.</a:t>
            </a:r>
            <a:endParaRPr lang="vi-VN" sz="2400">
              <a:solidFill>
                <a:srgbClr val="FF0000"/>
              </a:solidFill>
              <a:effectLst/>
              <a:latin typeface="Times New Roman" panose="02020603050405020304" pitchFamily="18" charset="0"/>
              <a:ea typeface="Times New Roman" panose="02020603050405020304" pitchFamily="18" charset="0"/>
            </a:endParaRPr>
          </a:p>
          <a:p>
            <a:pPr marL="30480" marR="30480" algn="just"/>
            <a:r>
              <a:rPr lang="pt-BR" sz="2400">
                <a:solidFill>
                  <a:srgbClr val="000000"/>
                </a:solidFill>
                <a:effectLst/>
                <a:latin typeface="Times New Roman" panose="02020603050405020304" pitchFamily="18" charset="0"/>
                <a:ea typeface="Times New Roman" panose="02020603050405020304" pitchFamily="18" charset="0"/>
              </a:rPr>
              <a:t> Trong tự nhiên chỉ có một số ít kim loại ở trạng thái tự do, hầu hết các kim loại đều tồn tại dưới dạng ion trong các hợp chất hóa họ. Muốn chuyển hóa những ion này thành kim loại ta thực hiện quá trình khử ion kim loại:</a:t>
            </a:r>
            <a:endParaRPr lang="vi-VN" sz="2400">
              <a:effectLst/>
              <a:latin typeface="Times New Roman" panose="02020603050405020304" pitchFamily="18" charset="0"/>
              <a:ea typeface="Times New Roman" panose="02020603050405020304" pitchFamily="18" charset="0"/>
            </a:endParaRPr>
          </a:p>
          <a:p>
            <a:pPr marL="30480" marR="30480" algn="ctr"/>
            <a:r>
              <a:rPr lang="vi-VN" sz="2400" b="1">
                <a:solidFill>
                  <a:srgbClr val="000000"/>
                </a:solidFill>
                <a:effectLst/>
                <a:latin typeface="Times New Roman" panose="02020603050405020304" pitchFamily="18" charset="0"/>
                <a:ea typeface="Times New Roman" panose="02020603050405020304" pitchFamily="18" charset="0"/>
              </a:rPr>
              <a:t>M</a:t>
            </a:r>
            <a:r>
              <a:rPr lang="vi-VN" sz="2400" b="1" baseline="30000">
                <a:solidFill>
                  <a:srgbClr val="000000"/>
                </a:solidFill>
                <a:effectLst/>
                <a:latin typeface="Times New Roman" panose="02020603050405020304" pitchFamily="18" charset="0"/>
                <a:ea typeface="Times New Roman" panose="02020603050405020304" pitchFamily="18" charset="0"/>
              </a:rPr>
              <a:t>n+</a:t>
            </a:r>
            <a:r>
              <a:rPr lang="vi-VN" sz="2400" b="1">
                <a:solidFill>
                  <a:srgbClr val="000000"/>
                </a:solidFill>
                <a:effectLst/>
                <a:latin typeface="Times New Roman" panose="02020603050405020304" pitchFamily="18" charset="0"/>
                <a:ea typeface="Times New Roman" panose="02020603050405020304" pitchFamily="18" charset="0"/>
              </a:rPr>
              <a:t> + ne → M</a:t>
            </a:r>
            <a:endParaRPr lang="vi-VN" sz="2400">
              <a:effectLst/>
              <a:latin typeface="Times New Roman" panose="02020603050405020304" pitchFamily="18" charset="0"/>
              <a:ea typeface="Times New Roman" panose="02020603050405020304" pitchFamily="18" charset="0"/>
            </a:endParaRPr>
          </a:p>
          <a:p>
            <a:pPr marL="30480" marR="30480" algn="just"/>
            <a:r>
              <a:rPr lang="vi-VN" sz="2400">
                <a:solidFill>
                  <a:srgbClr val="000000"/>
                </a:solidFill>
                <a:effectLst/>
                <a:latin typeface="Times New Roman" panose="02020603050405020304" pitchFamily="18" charset="0"/>
                <a:ea typeface="Times New Roman" panose="02020603050405020304" pitchFamily="18" charset="0"/>
              </a:rPr>
              <a:t>- Có 3 phương pháp điều chế kim loại.</a:t>
            </a:r>
            <a:endParaRPr lang="vi-VN" sz="240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DFA46E01-1870-097A-4E33-2F7E9D933460}"/>
              </a:ext>
            </a:extLst>
          </p:cNvPr>
          <p:cNvSpPr txBox="1"/>
          <p:nvPr/>
        </p:nvSpPr>
        <p:spPr>
          <a:xfrm>
            <a:off x="179961" y="2833940"/>
            <a:ext cx="8784077" cy="3150286"/>
          </a:xfrm>
          <a:prstGeom prst="rect">
            <a:avLst/>
          </a:prstGeom>
          <a:noFill/>
        </p:spPr>
        <p:txBody>
          <a:bodyPr wrap="square">
            <a:spAutoFit/>
          </a:bodyPr>
          <a:lstStyle/>
          <a:p>
            <a:pPr marL="30480" marR="30480" indent="426720" algn="just">
              <a:lnSpc>
                <a:spcPct val="131429"/>
              </a:lnSpc>
            </a:pPr>
            <a:r>
              <a:rPr lang="vi-VN" sz="2200" b="1">
                <a:solidFill>
                  <a:srgbClr val="000000"/>
                </a:solidFill>
                <a:effectLst/>
                <a:highlight>
                  <a:srgbClr val="FFFF00"/>
                </a:highlight>
                <a:latin typeface="+mj-lt"/>
                <a:ea typeface="Times New Roman" panose="02020603050405020304" pitchFamily="18" charset="0"/>
              </a:rPr>
              <a:t>1. Phương pháp thủy luyện</a:t>
            </a:r>
            <a:endParaRPr lang="vi-VN" sz="2200">
              <a:effectLst/>
              <a:latin typeface="+mj-lt"/>
              <a:ea typeface="Times New Roman" panose="02020603050405020304" pitchFamily="18" charset="0"/>
            </a:endParaRPr>
          </a:p>
          <a:p>
            <a:pPr marL="30480" marR="30480" algn="just">
              <a:lnSpc>
                <a:spcPct val="131429"/>
              </a:lnSpc>
            </a:pPr>
            <a:r>
              <a:rPr lang="vi-VN" sz="2200">
                <a:solidFill>
                  <a:srgbClr val="000000"/>
                </a:solidFill>
                <a:effectLst/>
                <a:latin typeface="+mj-lt"/>
                <a:ea typeface="Times New Roman" panose="02020603050405020304" pitchFamily="18" charset="0"/>
              </a:rPr>
              <a:t>- Phương pháp thủy luyện (còn gọi là phương pháp ướt) được dùng điều chế những kim loại có tính khử yếu, như Cu, Hg, Ag, Au,... Cơ sở phương pháp này là dùng những dung dịch thích hợp như Acid, base, ... để hòa tan kim loại hoặc hợp chất của kim loại và tách ra khỏi phần không tan. Sau đó các ion kim loại trong dung dịch được khử bằng kim loại có tính khử mạnh hơn.</a:t>
            </a:r>
            <a:endParaRPr lang="vi-VN" sz="2200">
              <a:effectLst/>
              <a:latin typeface="+mj-lt"/>
              <a:ea typeface="Times New Roman" panose="02020603050405020304" pitchFamily="18" charset="0"/>
            </a:endParaRPr>
          </a:p>
        </p:txBody>
      </p:sp>
    </p:spTree>
    <p:extLst>
      <p:ext uri="{BB962C8B-B14F-4D97-AF65-F5344CB8AC3E}">
        <p14:creationId xmlns:p14="http://schemas.microsoft.com/office/powerpoint/2010/main" val="224140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arn(inVertical)">
                                      <p:cBhvr>
                                        <p:cTn id="10" dur="500"/>
                                        <p:tgtEl>
                                          <p:spTgt spid="4">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arn(inVertical)">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Chủ đề Offic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182</TotalTime>
  <Words>2445</Words>
  <PresentationFormat>Trình chiếu Trên màn hình (4:3)</PresentationFormat>
  <Paragraphs>155</Paragraphs>
  <Slides>17</Slides>
  <Notes>0</Notes>
  <HiddenSlides>0</HiddenSlides>
  <MMClips>0</MMClips>
  <ScaleCrop>false</ScaleCrop>
  <HeadingPairs>
    <vt:vector size="8" baseType="variant">
      <vt:variant>
        <vt:lpstr>Phông được Dùng</vt:lpstr>
      </vt:variant>
      <vt:variant>
        <vt:i4>3</vt:i4>
      </vt:variant>
      <vt:variant>
        <vt:lpstr>Chủ đề</vt:lpstr>
      </vt:variant>
      <vt:variant>
        <vt:i4>1</vt:i4>
      </vt:variant>
      <vt:variant>
        <vt:lpstr>Máy chủ nhúng OLE</vt:lpstr>
      </vt:variant>
      <vt:variant>
        <vt:i4>2</vt:i4>
      </vt:variant>
      <vt:variant>
        <vt:lpstr>Tiêu đề Bản chiếu</vt:lpstr>
      </vt:variant>
      <vt:variant>
        <vt:i4>17</vt:i4>
      </vt:variant>
    </vt:vector>
  </HeadingPairs>
  <TitlesOfParts>
    <vt:vector size="23" baseType="lpstr">
      <vt:lpstr>Arial</vt:lpstr>
      <vt:lpstr>Calibri</vt:lpstr>
      <vt:lpstr>Times New Roman</vt:lpstr>
      <vt:lpstr>Chủ đề Office</vt:lpstr>
      <vt:lpstr>Equation</vt:lpstr>
      <vt:lpstr>MathType 7.0 Equation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2023-11-11T04:33:31Z</dcterms:created>
  <dcterms:modified xsi:type="dcterms:W3CDTF">2023-11-11T09:21:50Z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2023-11-11T04:34:30Z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15c09585-8f2e-4efd-a0d7-62cd8e580b75</vt:lpwstr>
  </property>
  <property fmtid="{D5CDD505-2E9C-101B-9397-08002B2CF9AE}" pid="7" name="MSIP_Label_defa4170-0d19-0005-0004-bc88714345d2_ActionId">
    <vt:lpwstr>da8b4222-4d50-4eb0-89ae-875aa381b8d1</vt:lpwstr>
  </property>
  <property fmtid="{D5CDD505-2E9C-101B-9397-08002B2CF9AE}" pid="8" name="MSIP_Label_defa4170-0d19-0005-0004-bc88714345d2_ContentBits">
    <vt:lpwstr>0</vt:lpwstr>
  </property>
</Properties>
</file>