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9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72" r:id="rId13"/>
    <p:sldId id="266" r:id="rId14"/>
    <p:sldId id="267" r:id="rId15"/>
    <p:sldId id="270" r:id="rId16"/>
    <p:sldId id="273" r:id="rId17"/>
    <p:sldId id="274" r:id="rId18"/>
    <p:sldId id="278" r:id="rId19"/>
    <p:sldId id="275" r:id="rId20"/>
    <p:sldId id="271" r:id="rId21"/>
    <p:sldId id="277" r:id="rId22"/>
    <p:sldId id="282" r:id="rId23"/>
    <p:sldId id="328" r:id="rId24"/>
    <p:sldId id="329" r:id="rId25"/>
    <p:sldId id="331" r:id="rId26"/>
    <p:sldId id="330" r:id="rId27"/>
    <p:sldId id="333" r:id="rId28"/>
    <p:sldId id="332" r:id="rId29"/>
    <p:sldId id="334" r:id="rId30"/>
    <p:sldId id="337" r:id="rId31"/>
    <p:sldId id="335" r:id="rId32"/>
    <p:sldId id="336" r:id="rId33"/>
    <p:sldId id="340" r:id="rId34"/>
    <p:sldId id="342" r:id="rId35"/>
    <p:sldId id="341" r:id="rId36"/>
    <p:sldId id="338" r:id="rId37"/>
    <p:sldId id="339" r:id="rId38"/>
    <p:sldId id="343" r:id="rId39"/>
    <p:sldId id="344" r:id="rId40"/>
    <p:sldId id="345" r:id="rId41"/>
    <p:sldId id="346" r:id="rId42"/>
    <p:sldId id="348" r:id="rId43"/>
    <p:sldId id="350" r:id="rId44"/>
    <p:sldId id="356" r:id="rId45"/>
    <p:sldId id="347" r:id="rId46"/>
    <p:sldId id="349" r:id="rId47"/>
    <p:sldId id="353" r:id="rId48"/>
    <p:sldId id="355" r:id="rId49"/>
    <p:sldId id="354" r:id="rId50"/>
    <p:sldId id="358" r:id="rId51"/>
    <p:sldId id="351" r:id="rId52"/>
    <p:sldId id="362" r:id="rId53"/>
    <p:sldId id="352" r:id="rId54"/>
    <p:sldId id="276" r:id="rId55"/>
    <p:sldId id="361" r:id="rId56"/>
    <p:sldId id="357" r:id="rId57"/>
    <p:sldId id="363" r:id="rId58"/>
    <p:sldId id="360" r:id="rId59"/>
    <p:sldId id="367" r:id="rId60"/>
    <p:sldId id="364" r:id="rId61"/>
    <p:sldId id="371" r:id="rId62"/>
    <p:sldId id="365" r:id="rId63"/>
    <p:sldId id="368" r:id="rId64"/>
    <p:sldId id="359" r:id="rId65"/>
    <p:sldId id="366" r:id="rId66"/>
    <p:sldId id="284" r:id="rId67"/>
    <p:sldId id="279" r:id="rId68"/>
    <p:sldId id="319" r:id="rId69"/>
    <p:sldId id="369" r:id="rId70"/>
    <p:sldId id="372" r:id="rId71"/>
    <p:sldId id="281" r:id="rId72"/>
    <p:sldId id="283" r:id="rId73"/>
    <p:sldId id="370" r:id="rId74"/>
    <p:sldId id="285" r:id="rId75"/>
    <p:sldId id="373" r:id="rId76"/>
    <p:sldId id="293" r:id="rId77"/>
    <p:sldId id="290" r:id="rId78"/>
  </p:sldIdLst>
  <p:sldSz cx="9144000" cy="5143500" type="screen16x9"/>
  <p:notesSz cx="6858000" cy="9144000"/>
  <p:embeddedFontLst>
    <p:embeddedFont>
      <p:font typeface="PT Sans" panose="020B0604020202020204" charset="0"/>
      <p:regular r:id="rId80"/>
      <p:bold r:id="rId81"/>
      <p:italic r:id="rId82"/>
      <p:boldItalic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mbria Math" panose="02040503050406030204" pitchFamily="18" charset="0"/>
      <p:regular r:id="rId88"/>
    </p:embeddedFont>
    <p:embeddedFont>
      <p:font typeface="Hind" panose="020B0604020202020204" charset="0"/>
      <p:regular r:id="rId89"/>
      <p:bold r:id="rId90"/>
    </p:embeddedFont>
    <p:embeddedFont>
      <p:font typeface="Bebas Neue" panose="020B0604020202020204" charset="0"/>
      <p:regular r:id="rId91"/>
    </p:embeddedFont>
    <p:embeddedFont>
      <p:font typeface="Nunito Light" panose="020B0604020202020204" charset="0"/>
      <p:regular r:id="rId92"/>
      <p:italic r:id="rId93"/>
    </p:embeddedFont>
    <p:embeddedFont>
      <p:font typeface="Chewy" panose="020B0604020202020204" charset="0"/>
      <p:regular r:id="rId94"/>
    </p:embeddedFont>
    <p:embeddedFont>
      <p:font typeface="Roboto Condensed Light" panose="02000000000000000000" pitchFamily="2" charset="0"/>
      <p:regular r:id="rId95"/>
      <p: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4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6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9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67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24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63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3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414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087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061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223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92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087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751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013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087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57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39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46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77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0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72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0912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730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846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027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060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2158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312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1972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1094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89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178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85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Google Shape;4825;g108b4651a3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6" name="Google Shape;4826;g108b4651a3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774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g108b4651a39_0_2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9" name="Google Shape;4969;g108b4651a39_0_2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067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4080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5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 txBox="1">
            <a:spLocks noGrp="1"/>
          </p:cNvSpPr>
          <p:nvPr>
            <p:ph type="title"/>
          </p:nvPr>
        </p:nvSpPr>
        <p:spPr>
          <a:xfrm>
            <a:off x="3150364" y="1856913"/>
            <a:ext cx="405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5" name="Google Shape;1455;p15"/>
          <p:cNvSpPr txBox="1">
            <a:spLocks noGrp="1"/>
          </p:cNvSpPr>
          <p:nvPr>
            <p:ph type="title" idx="2" hasCustomPrompt="1"/>
          </p:nvPr>
        </p:nvSpPr>
        <p:spPr>
          <a:xfrm>
            <a:off x="1994186" y="2114548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6" name="Google Shape;1456;p15"/>
          <p:cNvSpPr txBox="1">
            <a:spLocks noGrp="1"/>
          </p:cNvSpPr>
          <p:nvPr>
            <p:ph type="subTitle" idx="1"/>
          </p:nvPr>
        </p:nvSpPr>
        <p:spPr>
          <a:xfrm>
            <a:off x="3150364" y="2803287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57" name="Google Shape;1457;p15"/>
          <p:cNvGrpSpPr/>
          <p:nvPr/>
        </p:nvGrpSpPr>
        <p:grpSpPr>
          <a:xfrm>
            <a:off x="120912" y="240894"/>
            <a:ext cx="1184637" cy="2162618"/>
            <a:chOff x="5124450" y="2384375"/>
            <a:chExt cx="669400" cy="1222025"/>
          </a:xfrm>
        </p:grpSpPr>
        <p:sp>
          <p:nvSpPr>
            <p:cNvPr id="1458" name="Google Shape;1458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5"/>
          <p:cNvGrpSpPr/>
          <p:nvPr/>
        </p:nvGrpSpPr>
        <p:grpSpPr>
          <a:xfrm flipH="1">
            <a:off x="8145465" y="3108602"/>
            <a:ext cx="925530" cy="1796832"/>
            <a:chOff x="204076" y="125827"/>
            <a:chExt cx="925530" cy="1796832"/>
          </a:xfrm>
        </p:grpSpPr>
        <p:sp>
          <p:nvSpPr>
            <p:cNvPr id="1476" name="Google Shape;1476;p1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5"/>
          <p:cNvGrpSpPr/>
          <p:nvPr/>
        </p:nvGrpSpPr>
        <p:grpSpPr>
          <a:xfrm>
            <a:off x="343487" y="2698737"/>
            <a:ext cx="962053" cy="405217"/>
            <a:chOff x="774450" y="2691700"/>
            <a:chExt cx="543625" cy="228975"/>
          </a:xfrm>
        </p:grpSpPr>
        <p:sp>
          <p:nvSpPr>
            <p:cNvPr id="1486" name="Google Shape;1486;p15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15"/>
          <p:cNvSpPr/>
          <p:nvPr/>
        </p:nvSpPr>
        <p:spPr>
          <a:xfrm>
            <a:off x="-37875" y="4587862"/>
            <a:ext cx="5476875" cy="837000"/>
          </a:xfrm>
          <a:custGeom>
            <a:avLst/>
            <a:gdLst/>
            <a:ahLst/>
            <a:cxnLst/>
            <a:rect l="l" t="t" r="r" b="b"/>
            <a:pathLst>
              <a:path w="219075" h="33480" extrusionOk="0">
                <a:moveTo>
                  <a:pt x="0" y="30813"/>
                </a:moveTo>
                <a:cubicBezTo>
                  <a:pt x="0" y="19864"/>
                  <a:pt x="9289" y="5896"/>
                  <a:pt x="20193" y="4905"/>
                </a:cubicBezTo>
                <a:cubicBezTo>
                  <a:pt x="41591" y="2960"/>
                  <a:pt x="62714" y="12525"/>
                  <a:pt x="84201" y="12525"/>
                </a:cubicBezTo>
                <a:cubicBezTo>
                  <a:pt x="95968" y="12525"/>
                  <a:pt x="107328" y="7864"/>
                  <a:pt x="118491" y="4143"/>
                </a:cubicBezTo>
                <a:cubicBezTo>
                  <a:pt x="130599" y="107"/>
                  <a:pt x="143856" y="-516"/>
                  <a:pt x="156591" y="333"/>
                </a:cubicBezTo>
                <a:cubicBezTo>
                  <a:pt x="180116" y="1901"/>
                  <a:pt x="202403" y="16808"/>
                  <a:pt x="219075" y="3348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98" name="Google Shape;1498;p15"/>
          <p:cNvSpPr/>
          <p:nvPr/>
        </p:nvSpPr>
        <p:spPr>
          <a:xfrm>
            <a:off x="2867250" y="-23450"/>
            <a:ext cx="6324600" cy="1285875"/>
          </a:xfrm>
          <a:custGeom>
            <a:avLst/>
            <a:gdLst/>
            <a:ahLst/>
            <a:cxnLst/>
            <a:rect l="l" t="t" r="r" b="b"/>
            <a:pathLst>
              <a:path w="252984" h="51435" extrusionOk="0">
                <a:moveTo>
                  <a:pt x="252984" y="51435"/>
                </a:moveTo>
                <a:cubicBezTo>
                  <a:pt x="248040" y="36602"/>
                  <a:pt x="234192" y="21497"/>
                  <a:pt x="218694" y="19431"/>
                </a:cubicBezTo>
                <a:cubicBezTo>
                  <a:pt x="208160" y="18026"/>
                  <a:pt x="198171" y="24971"/>
                  <a:pt x="187833" y="27432"/>
                </a:cubicBezTo>
                <a:cubicBezTo>
                  <a:pt x="176092" y="30228"/>
                  <a:pt x="162445" y="28180"/>
                  <a:pt x="152019" y="22098"/>
                </a:cubicBezTo>
                <a:cubicBezTo>
                  <a:pt x="148481" y="20034"/>
                  <a:pt x="149503" y="10579"/>
                  <a:pt x="153543" y="9906"/>
                </a:cubicBezTo>
                <a:cubicBezTo>
                  <a:pt x="157037" y="9324"/>
                  <a:pt x="162246" y="9405"/>
                  <a:pt x="163830" y="12573"/>
                </a:cubicBezTo>
                <a:cubicBezTo>
                  <a:pt x="165307" y="15526"/>
                  <a:pt x="166165" y="20144"/>
                  <a:pt x="163830" y="22479"/>
                </a:cubicBezTo>
                <a:cubicBezTo>
                  <a:pt x="150809" y="35500"/>
                  <a:pt x="127649" y="15369"/>
                  <a:pt x="109347" y="13335"/>
                </a:cubicBezTo>
                <a:cubicBezTo>
                  <a:pt x="95142" y="11757"/>
                  <a:pt x="82023" y="22425"/>
                  <a:pt x="67818" y="24003"/>
                </a:cubicBezTo>
                <a:cubicBezTo>
                  <a:pt x="48903" y="26105"/>
                  <a:pt x="28589" y="25292"/>
                  <a:pt x="11049" y="17907"/>
                </a:cubicBezTo>
                <a:cubicBezTo>
                  <a:pt x="4585" y="15185"/>
                  <a:pt x="2218" y="6654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99" name="Google Shape;1499;p15"/>
          <p:cNvGrpSpPr/>
          <p:nvPr/>
        </p:nvGrpSpPr>
        <p:grpSpPr>
          <a:xfrm rot="-2864756">
            <a:off x="4294661" y="453498"/>
            <a:ext cx="342892" cy="319092"/>
            <a:chOff x="-1003774" y="3010923"/>
            <a:chExt cx="671424" cy="624822"/>
          </a:xfrm>
        </p:grpSpPr>
        <p:sp>
          <p:nvSpPr>
            <p:cNvPr id="1500" name="Google Shape;1500;p1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5"/>
          <p:cNvGrpSpPr/>
          <p:nvPr/>
        </p:nvGrpSpPr>
        <p:grpSpPr>
          <a:xfrm>
            <a:off x="7158149" y="3902197"/>
            <a:ext cx="754593" cy="1003232"/>
            <a:chOff x="7062788" y="3483325"/>
            <a:chExt cx="558875" cy="743025"/>
          </a:xfrm>
        </p:grpSpPr>
        <p:sp>
          <p:nvSpPr>
            <p:cNvPr id="1538" name="Google Shape;1538;p15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 txBox="1">
            <a:spLocks noGrp="1"/>
          </p:cNvSpPr>
          <p:nvPr>
            <p:ph type="title"/>
          </p:nvPr>
        </p:nvSpPr>
        <p:spPr>
          <a:xfrm>
            <a:off x="1999350" y="1590150"/>
            <a:ext cx="5145300" cy="1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3697667" y="4100875"/>
            <a:ext cx="5713250" cy="1247775"/>
          </a:xfrm>
          <a:custGeom>
            <a:avLst/>
            <a:gdLst/>
            <a:ahLst/>
            <a:cxnLst/>
            <a:rect l="l" t="t" r="r" b="b"/>
            <a:pathLst>
              <a:path w="228530" h="49911" extrusionOk="0">
                <a:moveTo>
                  <a:pt x="228530" y="49911"/>
                </a:moveTo>
                <a:cubicBezTo>
                  <a:pt x="220674" y="36163"/>
                  <a:pt x="203475" y="27491"/>
                  <a:pt x="187763" y="25527"/>
                </a:cubicBezTo>
                <a:cubicBezTo>
                  <a:pt x="171666" y="23515"/>
                  <a:pt x="155854" y="31516"/>
                  <a:pt x="139757" y="33528"/>
                </a:cubicBezTo>
                <a:cubicBezTo>
                  <a:pt x="117230" y="36344"/>
                  <a:pt x="94713" y="20271"/>
                  <a:pt x="72320" y="24003"/>
                </a:cubicBezTo>
                <a:cubicBezTo>
                  <a:pt x="59439" y="26150"/>
                  <a:pt x="46263" y="31517"/>
                  <a:pt x="33458" y="28956"/>
                </a:cubicBezTo>
                <a:cubicBezTo>
                  <a:pt x="22681" y="26801"/>
                  <a:pt x="10749" y="24154"/>
                  <a:pt x="2978" y="16383"/>
                </a:cubicBezTo>
                <a:cubicBezTo>
                  <a:pt x="-934" y="12471"/>
                  <a:pt x="311" y="5533"/>
                  <a:pt x="3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66" name="Google Shape;666;p8"/>
          <p:cNvSpPr/>
          <p:nvPr/>
        </p:nvSpPr>
        <p:spPr>
          <a:xfrm>
            <a:off x="9750" y="-128225"/>
            <a:ext cx="7419975" cy="724850"/>
          </a:xfrm>
          <a:custGeom>
            <a:avLst/>
            <a:gdLst/>
            <a:ahLst/>
            <a:cxnLst/>
            <a:rect l="l" t="t" r="r" b="b"/>
            <a:pathLst>
              <a:path w="296799" h="28994" extrusionOk="0">
                <a:moveTo>
                  <a:pt x="0" y="5334"/>
                </a:moveTo>
                <a:cubicBezTo>
                  <a:pt x="7672" y="5334"/>
                  <a:pt x="15235" y="7154"/>
                  <a:pt x="22860" y="8001"/>
                </a:cubicBezTo>
                <a:cubicBezTo>
                  <a:pt x="31415" y="8952"/>
                  <a:pt x="42434" y="10145"/>
                  <a:pt x="46863" y="17526"/>
                </a:cubicBezTo>
                <a:cubicBezTo>
                  <a:pt x="48983" y="21060"/>
                  <a:pt x="44003" y="26813"/>
                  <a:pt x="40005" y="27813"/>
                </a:cubicBezTo>
                <a:cubicBezTo>
                  <a:pt x="36430" y="28707"/>
                  <a:pt x="31562" y="30038"/>
                  <a:pt x="28956" y="27432"/>
                </a:cubicBezTo>
                <a:cubicBezTo>
                  <a:pt x="27494" y="25970"/>
                  <a:pt x="27473" y="23375"/>
                  <a:pt x="27813" y="21336"/>
                </a:cubicBezTo>
                <a:cubicBezTo>
                  <a:pt x="28169" y="19203"/>
                  <a:pt x="30758" y="17948"/>
                  <a:pt x="32766" y="17145"/>
                </a:cubicBezTo>
                <a:cubicBezTo>
                  <a:pt x="47908" y="11088"/>
                  <a:pt x="65532" y="19698"/>
                  <a:pt x="81153" y="24384"/>
                </a:cubicBezTo>
                <a:cubicBezTo>
                  <a:pt x="97105" y="29170"/>
                  <a:pt x="114636" y="29408"/>
                  <a:pt x="131064" y="26670"/>
                </a:cubicBezTo>
                <a:cubicBezTo>
                  <a:pt x="139225" y="25310"/>
                  <a:pt x="146469" y="20017"/>
                  <a:pt x="154686" y="19050"/>
                </a:cubicBezTo>
                <a:cubicBezTo>
                  <a:pt x="165786" y="17744"/>
                  <a:pt x="177218" y="16670"/>
                  <a:pt x="188214" y="18669"/>
                </a:cubicBezTo>
                <a:cubicBezTo>
                  <a:pt x="201701" y="21121"/>
                  <a:pt x="214546" y="27217"/>
                  <a:pt x="228219" y="28194"/>
                </a:cubicBezTo>
                <a:cubicBezTo>
                  <a:pt x="248243" y="29624"/>
                  <a:pt x="273079" y="30578"/>
                  <a:pt x="287274" y="16383"/>
                </a:cubicBezTo>
                <a:cubicBezTo>
                  <a:pt x="291741" y="11916"/>
                  <a:pt x="293974" y="5650"/>
                  <a:pt x="29679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667" name="Google Shape;667;p8"/>
          <p:cNvGrpSpPr/>
          <p:nvPr/>
        </p:nvGrpSpPr>
        <p:grpSpPr>
          <a:xfrm rot="-2864756">
            <a:off x="5799611" y="4541048"/>
            <a:ext cx="342892" cy="319092"/>
            <a:chOff x="-1003774" y="3010923"/>
            <a:chExt cx="671424" cy="624822"/>
          </a:xfrm>
        </p:grpSpPr>
        <p:sp>
          <p:nvSpPr>
            <p:cNvPr id="668" name="Google Shape;668;p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8"/>
          <p:cNvGrpSpPr/>
          <p:nvPr/>
        </p:nvGrpSpPr>
        <p:grpSpPr>
          <a:xfrm>
            <a:off x="425653" y="3308012"/>
            <a:ext cx="1359262" cy="1626752"/>
            <a:chOff x="6246075" y="1325325"/>
            <a:chExt cx="768075" cy="919225"/>
          </a:xfrm>
        </p:grpSpPr>
        <p:sp>
          <p:nvSpPr>
            <p:cNvPr id="706" name="Google Shape;706;p8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8"/>
          <p:cNvGrpSpPr/>
          <p:nvPr/>
        </p:nvGrpSpPr>
        <p:grpSpPr>
          <a:xfrm>
            <a:off x="250646" y="2155747"/>
            <a:ext cx="1288943" cy="954529"/>
            <a:chOff x="1156200" y="3428725"/>
            <a:chExt cx="684625" cy="507000"/>
          </a:xfrm>
        </p:grpSpPr>
        <p:sp>
          <p:nvSpPr>
            <p:cNvPr id="725" name="Google Shape;725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8"/>
          <p:cNvGrpSpPr/>
          <p:nvPr/>
        </p:nvGrpSpPr>
        <p:grpSpPr>
          <a:xfrm>
            <a:off x="7510574" y="482047"/>
            <a:ext cx="754593" cy="1003232"/>
            <a:chOff x="7062788" y="3483325"/>
            <a:chExt cx="558875" cy="743025"/>
          </a:xfrm>
        </p:grpSpPr>
        <p:sp>
          <p:nvSpPr>
            <p:cNvPr id="757" name="Google Shape;757;p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8"/>
          <p:cNvGrpSpPr/>
          <p:nvPr/>
        </p:nvGrpSpPr>
        <p:grpSpPr>
          <a:xfrm>
            <a:off x="7326596" y="1647207"/>
            <a:ext cx="1122563" cy="670479"/>
            <a:chOff x="7734396" y="189920"/>
            <a:chExt cx="1122563" cy="670479"/>
          </a:xfrm>
        </p:grpSpPr>
        <p:sp>
          <p:nvSpPr>
            <p:cNvPr id="779" name="Google Shape;779;p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4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1.png"/><Relationship Id="rId5" Type="http://schemas.microsoft.com/office/2007/relationships/hdphoto" Target="../media/hdphoto2.wdp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467650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Diện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S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r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thích.</a:t>
                </a:r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Cho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blipFill>
                <a:blip r:embed="rId3"/>
                <a:stretch>
                  <a:fillRect l="-805" r="-98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5986" y="1571946"/>
                <a:ext cx="59487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86" y="1571946"/>
                <a:ext cx="5948737" cy="1938992"/>
              </a:xfrm>
              <a:prstGeom prst="rect">
                <a:avLst/>
              </a:prstGeom>
              <a:blipFill>
                <a:blip r:embed="rId3"/>
                <a:stretch>
                  <a:fillRect l="-1127" r="-102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8107" y="1059949"/>
                <a:ext cx="65446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nặng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chạy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calo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=4,7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phút</a:t>
                </a:r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7" y="1059949"/>
                <a:ext cx="6544638" cy="1938992"/>
              </a:xfrm>
              <a:prstGeom prst="rect">
                <a:avLst/>
              </a:prstGeom>
              <a:blipFill>
                <a:blip r:embed="rId3"/>
                <a:stretch>
                  <a:fillRect l="-931" r="-195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1064" y="2925530"/>
                <a:ext cx="5786337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4,7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vi-VN" sz="2000" dirty="0">
                    <a:solidFill>
                      <a:srgbClr val="002060"/>
                    </a:solidFill>
                  </a:rPr>
                  <a:t>là hàm số. Vì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cho ta một và chỉ </a:t>
                </a:r>
                <a:r>
                  <a:rPr lang="en-US" sz="2000" dirty="0">
                    <a:solidFill>
                      <a:srgbClr val="002060"/>
                    </a:solidFill>
                  </a:rPr>
                  <a:t>m</a:t>
                </a:r>
                <a:r>
                  <a:rPr lang="vi-VN" sz="2000" dirty="0">
                    <a:solidFill>
                      <a:srgbClr val="002060"/>
                    </a:solidFill>
                  </a:rPr>
                  <a:t>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64" y="2925530"/>
                <a:ext cx="5786337" cy="958660"/>
              </a:xfrm>
              <a:prstGeom prst="rect">
                <a:avLst/>
              </a:prstGeom>
              <a:blipFill>
                <a:blip r:embed="rId4"/>
                <a:stretch>
                  <a:fillRect l="-1159" r="-105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3" y="28351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6476" y="3884190"/>
                <a:ext cx="489049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Ví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dụ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:     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=1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=4,7. 1=4,7</m:t>
                    </m:r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ym typeface="Symbol" panose="05050102010706020507" pitchFamily="18" charset="2"/>
                  </a:rPr>
                  <a:t>                </a:t>
                </a:r>
                <a:r>
                  <a:rPr lang="en-US" sz="2000" dirty="0" err="1">
                    <a:sym typeface="Symbol" panose="05050102010706020507" pitchFamily="18" charset="2"/>
                  </a:rPr>
                  <a:t>Với</a:t>
                </a:r>
                <a:r>
                  <a:rPr 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 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=4,7. 2=11,75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76" y="3884190"/>
                <a:ext cx="4890499" cy="958660"/>
              </a:xfrm>
              <a:prstGeom prst="rect">
                <a:avLst/>
              </a:prstGeom>
              <a:blipFill>
                <a:blip r:embed="rId6"/>
                <a:stretch>
                  <a:fillRect l="-124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4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bg1"/>
                </a:solidFill>
                <a:latin typeface="+mn-lt"/>
              </a:rPr>
              <a:t>2.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hàm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số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026" y="1344595"/>
            <a:ext cx="465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thức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6447" y="1982352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HĐ3</a:t>
            </a:r>
            <a:r>
              <a:rPr lang="en-US" sz="20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6" y="1902696"/>
            <a:ext cx="559421" cy="559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71801" y="2778100"/>
                <a:ext cx="5743461" cy="1296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(1)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(2)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Nêu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xác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định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hàm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số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trên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Tìm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x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sao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cho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có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nghĩa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01" y="2778100"/>
                <a:ext cx="5743461" cy="1296381"/>
              </a:xfrm>
              <a:prstGeom prst="rect">
                <a:avLst/>
              </a:prstGeom>
              <a:blipFill>
                <a:blip r:embed="rId4"/>
                <a:stretch>
                  <a:fillRect l="-1168" t="-472" r="-637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502;p39"/>
          <p:cNvSpPr/>
          <p:nvPr/>
        </p:nvSpPr>
        <p:spPr>
          <a:xfrm>
            <a:off x="1046016" y="2778100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HĐ3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Biểu thức của các hàm số (1) và (2) lần lượt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vi-VN" sz="2000" dirty="0"/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/>
                  <a:t>Biểu thức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2000" dirty="0"/>
                  <a:t> có nghĩa với mọi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/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r>
                  <a:rPr lang="vi-VN" sz="2000" dirty="0"/>
                  <a:t> có nghĩa khi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vi-VN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  <a:blipFill>
                <a:blip r:embed="rId3"/>
                <a:stretch>
                  <a:fillRect l="-1114" r="-2339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607834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25439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KẾT LUẬN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3013" y="1693690"/>
                <a:ext cx="5337425" cy="168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Tập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nghĩa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13" y="1693690"/>
                <a:ext cx="5337425" cy="1685846"/>
              </a:xfrm>
              <a:prstGeom prst="rect">
                <a:avLst/>
              </a:prstGeom>
              <a:blipFill>
                <a:blip r:embed="rId3"/>
                <a:stretch>
                  <a:fillRect l="-1829" r="-1714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Ví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dụ</a:t>
            </a:r>
            <a:r>
              <a:rPr lang="en-US" sz="2000" b="1" dirty="0">
                <a:solidFill>
                  <a:srgbClr val="FFFFFF"/>
                </a:solidFill>
              </a:rPr>
              <a:t> 2</a:t>
            </a:r>
            <a:endParaRPr sz="2000" b="1" dirty="0">
              <a:solidFill>
                <a:srgbClr val="FFFFFF"/>
              </a:solidFill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6488" y="1222346"/>
                <a:ext cx="5802859" cy="103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   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88" y="1222346"/>
                <a:ext cx="5802859" cy="1030154"/>
              </a:xfrm>
              <a:prstGeom prst="rect">
                <a:avLst/>
              </a:prstGeom>
              <a:blipFill>
                <a:blip r:embed="rId3"/>
                <a:stretch>
                  <a:fillRect t="-2959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1336665" y="16846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321" y="2365664"/>
                <a:ext cx="6345594" cy="224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2060"/>
                    </a:solidFill>
                  </a:rPr>
                  <a:t>Biểu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đã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{0}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−1≥0⇔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 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=[1;+∞)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21" y="2365664"/>
                <a:ext cx="6345594" cy="2247603"/>
              </a:xfrm>
              <a:prstGeom prst="rect">
                <a:avLst/>
              </a:prstGeom>
              <a:blipFill>
                <a:blip r:embed="rId5"/>
                <a:stretch>
                  <a:fillRect l="-865" r="-1057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2</a:t>
            </a:r>
            <a:endParaRPr sz="22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1950" y="1082650"/>
                <a:ext cx="5144203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1082650"/>
                <a:ext cx="5144203" cy="809132"/>
              </a:xfrm>
              <a:prstGeom prst="rect">
                <a:avLst/>
              </a:prstGeom>
              <a:blipFill>
                <a:blip r:embed="rId3"/>
                <a:stretch>
                  <a:fillRect l="-130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 flipH="1">
            <a:off x="897002" y="201111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Biểu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−3 ≠0</m:t>
                            </m:r>
                          </m:e>
                        </m:eqAr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≥−2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≠3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blipFill>
                <a:blip r:embed="rId4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8657" y="3466960"/>
                <a:ext cx="675745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Vậy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=[−2; +∞) \{3}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57" y="3466960"/>
                <a:ext cx="6757451" cy="496996"/>
              </a:xfrm>
              <a:prstGeom prst="rect">
                <a:avLst/>
              </a:prstGeom>
              <a:blipFill>
                <a:blip r:embed="rId5"/>
                <a:stretch>
                  <a:fillRect l="-902" r="-1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solidFill>
              <a:schemeClr val="accent4"/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59" y="539500"/>
            <a:ext cx="4730681" cy="4572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b)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Hàm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công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thức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1950" y="1169937"/>
            <a:ext cx="62775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</a:rPr>
              <a:t>Quan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Ví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dụ</a:t>
            </a:r>
            <a:r>
              <a:rPr lang="en-US" sz="1800" b="1" dirty="0">
                <a:solidFill>
                  <a:srgbClr val="002060"/>
                </a:solidFill>
              </a:rPr>
              <a:t> 3 </a:t>
            </a:r>
            <a:r>
              <a:rPr lang="en-US" sz="1800" dirty="0" err="1">
                <a:solidFill>
                  <a:srgbClr val="002060"/>
                </a:solidFill>
              </a:rPr>
              <a:t>sau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đây</a:t>
            </a:r>
            <a:r>
              <a:rPr lang="en-US" sz="1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31" name="Google Shape;3980;p52"/>
          <p:cNvSpPr/>
          <p:nvPr/>
        </p:nvSpPr>
        <p:spPr>
          <a:xfrm>
            <a:off x="1569698" y="1812285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VD3: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0285" y="1647776"/>
                <a:ext cx="406343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/>
                  <a:t>Cho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85" y="1647776"/>
                <a:ext cx="4063430" cy="976614"/>
              </a:xfrm>
              <a:prstGeom prst="rect">
                <a:avLst/>
              </a:prstGeom>
              <a:blipFill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1569698" y="2596190"/>
                <a:ext cx="6493268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:r>
                  <a:rPr lang="en-US" sz="1800" dirty="0" err="1"/>
                  <a:t>Tìm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tập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=−2;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=2 021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98" y="2596190"/>
                <a:ext cx="6493268" cy="872034"/>
              </a:xfrm>
              <a:prstGeom prst="rect">
                <a:avLst/>
              </a:prstGeom>
              <a:blipFill>
                <a:blip r:embed="rId4"/>
                <a:stretch>
                  <a:fillRect l="-75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94" y="1133005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805218" y="3251662"/>
            <a:ext cx="636019" cy="72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9698" y="3463731"/>
                <a:ext cx="6004604" cy="128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 err="1">
                    <a:solidFill>
                      <a:srgbClr val="C00000"/>
                    </a:solidFill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nghĩa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khi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1800" dirty="0" err="1">
                    <a:solidFill>
                      <a:srgbClr val="C00000"/>
                    </a:solidFill>
                  </a:rPr>
                  <a:t>nên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TXĐ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hàm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số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là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(−2)=1; 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(0)=0; 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(2 021)=1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98" y="3463731"/>
                <a:ext cx="6004604" cy="1287532"/>
              </a:xfrm>
              <a:prstGeom prst="rect">
                <a:avLst/>
              </a:prstGeom>
              <a:blipFill>
                <a:blip r:embed="rId7"/>
                <a:stretch>
                  <a:fillRect l="-811" r="-811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4" grpId="0"/>
      <p:bldP spid="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9533" y="945260"/>
                <a:ext cx="5439361" cy="103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945260"/>
                <a:ext cx="5439361" cy="1036374"/>
              </a:xfrm>
              <a:prstGeom prst="rect">
                <a:avLst/>
              </a:prstGeom>
              <a:blipFill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9533" y="1973716"/>
                <a:ext cx="647271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=−1,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=2 022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1973716"/>
                <a:ext cx="6472719" cy="958660"/>
              </a:xfrm>
              <a:prstGeom prst="rect">
                <a:avLst/>
              </a:prstGeom>
              <a:blipFill>
                <a:blip r:embed="rId4"/>
                <a:stretch>
                  <a:fillRect l="-84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 flipH="1">
            <a:off x="1172059" y="302216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7007" y="3340662"/>
                <a:ext cx="5214622" cy="141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{0}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=−1 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 (−1)=1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=2 022 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=2 022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07" y="3340662"/>
                <a:ext cx="5214622" cy="1419748"/>
              </a:xfrm>
              <a:prstGeom prst="rect">
                <a:avLst/>
              </a:prstGeom>
              <a:blipFill>
                <a:blip r:embed="rId5"/>
                <a:stretch>
                  <a:fillRect l="-1287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háp nghiêng Pisa – Wikipedia tiếng Việ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8" y="864809"/>
            <a:ext cx="2389576" cy="312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091" y="3985005"/>
            <a:ext cx="281359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800" dirty="0" err="1"/>
              <a:t>Tháp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Pisa (Italia)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8730" y="1770382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Làm thế nào để mô tả được mối liên hệ giữa thời gian t và quãng đường đi được S của vật rơi tự do? Làm thế nào để có được hình ảnh hình học minh họa mối liên hệ giữa hai đại lượng đó?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5" y="852487"/>
            <a:ext cx="1001802" cy="9178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Chú</a:t>
            </a:r>
            <a:r>
              <a:rPr lang="en-US" sz="2000" b="1" dirty="0">
                <a:solidFill>
                  <a:schemeClr val="bg1"/>
                </a:solidFill>
              </a:rPr>
              <a:t> ý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7798" y="1431856"/>
                <a:ext cx="589672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Cho hàm số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/>
                  <a:t>  với tập xác định là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400" dirty="0"/>
                  <a:t>. Khi biến số x thay đổi trong tập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400" dirty="0"/>
                  <a:t> thì tập hợp các giá trị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/>
                  <a:t> tương ứng được gọi là tập giá trị của hàm số đã cho.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98" y="1431856"/>
                <a:ext cx="5896724" cy="2308324"/>
              </a:xfrm>
              <a:prstGeom prst="rect">
                <a:avLst/>
              </a:prstGeom>
              <a:blipFill>
                <a:blip r:embed="rId3"/>
                <a:stretch>
                  <a:fillRect l="-1655" r="-1551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Google Shape;4114;p5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c) </a:t>
            </a:r>
            <a:r>
              <a:rPr lang="en-US" sz="2000" b="1" dirty="0" err="1">
                <a:solidFill>
                  <a:schemeClr val="bg1"/>
                </a:solidFill>
              </a:rPr>
              <a:t>Hàm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thức</a:t>
            </a:r>
            <a:endParaRPr sz="2000" b="1" dirty="0">
              <a:solidFill>
                <a:schemeClr val="bg1"/>
              </a:solidFill>
            </a:endParaRPr>
          </a:p>
        </p:txBody>
      </p:sp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174404" y="1172198"/>
            <a:ext cx="627751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4 </a:t>
            </a:r>
            <a:r>
              <a:rPr lang="en-US" sz="2000" dirty="0">
                <a:solidFill>
                  <a:srgbClr val="002060"/>
                </a:solidFill>
              </a:rPr>
              <a:t>SGK </a:t>
            </a:r>
            <a:r>
              <a:rPr lang="en-US" sz="2000" dirty="0" err="1">
                <a:solidFill>
                  <a:srgbClr val="002060"/>
                </a:solidFill>
              </a:rPr>
              <a:t>trang</a:t>
            </a:r>
            <a:r>
              <a:rPr lang="en-US" sz="2000" dirty="0">
                <a:solidFill>
                  <a:srgbClr val="002060"/>
                </a:solidFill>
              </a:rPr>
              <a:t> 33: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9988" y="1809774"/>
            <a:ext cx="47439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ở </a:t>
            </a:r>
            <a:r>
              <a:rPr lang="en-US" sz="1800" dirty="0" err="1"/>
              <a:t>Đà</a:t>
            </a:r>
            <a:r>
              <a:rPr lang="en-US" sz="1800" dirty="0"/>
              <a:t> </a:t>
            </a:r>
            <a:r>
              <a:rPr lang="en-US" sz="1800" dirty="0" err="1"/>
              <a:t>Lạt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hàm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33" y="1865716"/>
            <a:ext cx="3281497" cy="21791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p61"/>
          <p:cNvSpPr/>
          <p:nvPr/>
        </p:nvSpPr>
        <p:spPr>
          <a:xfrm>
            <a:off x="3832261" y="467650"/>
            <a:ext cx="1438382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solidFill>
              <a:schemeClr val="accent3">
                <a:lumMod val="75000"/>
              </a:schemeClr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59" y="539500"/>
            <a:ext cx="1301681" cy="457200"/>
          </a:xfrm>
        </p:spPr>
        <p:txBody>
          <a:bodyPr/>
          <a:lstStyle/>
          <a:p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Giải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8238" y="1140400"/>
                <a:ext cx="7006975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={1; 2; 3; 4; 5; 6; 7; 8; 9; 10; 11; 12}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nhiệt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38" y="1140400"/>
                <a:ext cx="7006975" cy="2400657"/>
              </a:xfrm>
              <a:prstGeom prst="rect">
                <a:avLst/>
              </a:prstGeom>
              <a:blipFill>
                <a:blip r:embed="rId3"/>
                <a:stretch>
                  <a:fillRect l="-957" r="-870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45585"/>
              </p:ext>
            </p:extLst>
          </p:nvPr>
        </p:nvGraphicFramePr>
        <p:xfrm>
          <a:off x="720000" y="3701709"/>
          <a:ext cx="8002757" cy="74168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133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19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Tháng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Nhiệt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độ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+mn-lt"/>
              </a:rPr>
              <a:t>II. ĐỒ THỊ CỦA HÀM SỐ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AB803D1D-4714-C1A7-E72F-EBE26D98B71E}"/>
              </a:ext>
            </a:extLst>
          </p:cNvPr>
          <p:cNvGrpSpPr/>
          <p:nvPr/>
        </p:nvGrpSpPr>
        <p:grpSpPr>
          <a:xfrm>
            <a:off x="1459704" y="1410447"/>
            <a:ext cx="744492" cy="600900"/>
            <a:chOff x="2648067" y="1737616"/>
            <a:chExt cx="744492" cy="600900"/>
          </a:xfrm>
          <a:solidFill>
            <a:srgbClr val="00B050"/>
          </a:solidFill>
        </p:grpSpPr>
        <p:sp>
          <p:nvSpPr>
            <p:cNvPr id="5" name="Google Shape;3502;p39">
              <a:extLst>
                <a:ext uri="{FF2B5EF4-FFF2-40B4-BE49-F238E27FC236}">
                  <a16:creationId xmlns:a16="http://schemas.microsoft.com/office/drawing/2014/main" id="{84130C72-1BE6-5ADE-4F08-D9A33CB263B0}"/>
                </a:ext>
              </a:extLst>
            </p:cNvPr>
            <p:cNvSpPr/>
            <p:nvPr/>
          </p:nvSpPr>
          <p:spPr>
            <a:xfrm>
              <a:off x="2648067" y="1737616"/>
              <a:ext cx="744492" cy="600900"/>
            </a:xfrm>
            <a:prstGeom prst="roundRect">
              <a:avLst>
                <a:gd name="adj" fmla="val 20977"/>
              </a:avLst>
            </a:prstGeom>
            <a:grpFill/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04;p39">
              <a:extLst>
                <a:ext uri="{FF2B5EF4-FFF2-40B4-BE49-F238E27FC236}">
                  <a16:creationId xmlns:a16="http://schemas.microsoft.com/office/drawing/2014/main" id="{CA93F2E8-CA22-45EC-EDEC-60BBF9DB1359}"/>
                </a:ext>
              </a:extLst>
            </p:cNvPr>
            <p:cNvSpPr txBox="1">
              <a:spLocks/>
            </p:cNvSpPr>
            <p:nvPr/>
          </p:nvSpPr>
          <p:spPr>
            <a:xfrm>
              <a:off x="2648067" y="1807991"/>
              <a:ext cx="744492" cy="46014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C8BD3CF-9D86-67ED-ED66-FED5288046EE}"/>
                  </a:ext>
                </a:extLst>
              </p:cNvPr>
              <p:cNvSpPr txBox="1"/>
              <p:nvPr/>
            </p:nvSpPr>
            <p:spPr>
              <a:xfrm>
                <a:off x="2264569" y="1510842"/>
                <a:ext cx="5393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Xét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C8BD3CF-9D86-67ED-ED66-FED52880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69" y="1510842"/>
                <a:ext cx="5393531" cy="400110"/>
              </a:xfrm>
              <a:prstGeom prst="rect">
                <a:avLst/>
              </a:prstGeom>
              <a:blipFill>
                <a:blip r:embed="rId3"/>
                <a:stretch>
                  <a:fillRect l="-113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0D6394-54A7-A9DD-1334-363A881AD4A8}"/>
                  </a:ext>
                </a:extLst>
              </p:cNvPr>
              <p:cNvSpPr txBox="1"/>
              <p:nvPr/>
            </p:nvSpPr>
            <p:spPr>
              <a:xfrm>
                <a:off x="1125140" y="2291554"/>
                <a:ext cx="6893719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trị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tương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trị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Biểu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diễn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0D6394-54A7-A9DD-1334-363A881AD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0" y="2291554"/>
                <a:ext cx="6893719" cy="1881990"/>
              </a:xfrm>
              <a:prstGeom prst="rect">
                <a:avLst/>
              </a:prstGeom>
              <a:blipFill>
                <a:blip r:embed="rId4"/>
                <a:stretch>
                  <a:fillRect l="-973" r="-194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5">
            <a:extLst>
              <a:ext uri="{FF2B5EF4-FFF2-40B4-BE49-F238E27FC236}">
                <a16:creationId xmlns:a16="http://schemas.microsoft.com/office/drawing/2014/main" id="{6F942E05-CE26-B2E6-B10B-7B9E0A734030}"/>
              </a:ext>
            </a:extLst>
          </p:cNvPr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C8973C-3D1E-C11B-F859-EFCD16436329}"/>
                  </a:ext>
                </a:extLst>
              </p:cNvPr>
              <p:cNvSpPr txBox="1"/>
              <p:nvPr/>
            </p:nvSpPr>
            <p:spPr>
              <a:xfrm>
                <a:off x="2075259" y="1405369"/>
                <a:ext cx="4993482" cy="281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=−1; </m:t>
                    </m:r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nl-NL" sz="20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được: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(1)= </m:t>
                      </m:r>
                      <m:sSup>
                        <m:sSupPr>
                          <m:ctrlPr>
                            <a:rPr lang="en-US" sz="2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1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(−1;1); 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(1;1)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C8973C-3D1E-C11B-F859-EFCD16436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59" y="1405369"/>
                <a:ext cx="4993482" cy="281102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893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701E863-C306-D4D3-C890-B91AB048A0B3}"/>
              </a:ext>
            </a:extLst>
          </p:cNvPr>
          <p:cNvSpPr txBox="1"/>
          <p:nvPr/>
        </p:nvSpPr>
        <p:spPr>
          <a:xfrm>
            <a:off x="2280643" y="901005"/>
            <a:ext cx="458271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A47CB5A-8091-46CC-FD57-B7D108B2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21" y="1682811"/>
            <a:ext cx="4221957" cy="2972532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E1EC13A-F314-F730-2DB6-702D6672E6BC}"/>
              </a:ext>
            </a:extLst>
          </p:cNvPr>
          <p:cNvCxnSpPr/>
          <p:nvPr/>
        </p:nvCxnSpPr>
        <p:spPr>
          <a:xfrm>
            <a:off x="3907631" y="3293269"/>
            <a:ext cx="0" cy="585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9A1E2FB-2CE2-1058-DCCD-A54AE6B5ADE7}"/>
              </a:ext>
            </a:extLst>
          </p:cNvPr>
          <p:cNvCxnSpPr/>
          <p:nvPr/>
        </p:nvCxnSpPr>
        <p:spPr>
          <a:xfrm>
            <a:off x="5074444" y="3293269"/>
            <a:ext cx="0" cy="585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52C25C6-6279-95B5-2B20-6B17FEE487C0}"/>
              </a:ext>
            </a:extLst>
          </p:cNvPr>
          <p:cNvCxnSpPr>
            <a:cxnSpLocks/>
          </p:cNvCxnSpPr>
          <p:nvPr/>
        </p:nvCxnSpPr>
        <p:spPr>
          <a:xfrm flipH="1">
            <a:off x="3907631" y="3293269"/>
            <a:ext cx="5786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789D2F39-284E-E099-D6AF-3703A12A7331}"/>
              </a:ext>
            </a:extLst>
          </p:cNvPr>
          <p:cNvCxnSpPr>
            <a:cxnSpLocks/>
          </p:cNvCxnSpPr>
          <p:nvPr/>
        </p:nvCxnSpPr>
        <p:spPr>
          <a:xfrm flipH="1">
            <a:off x="4495800" y="3302794"/>
            <a:ext cx="5786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2A7E8B7-21B1-2F49-2238-B9BC5C582166}"/>
                  </a:ext>
                </a:extLst>
              </p:cNvPr>
              <p:cNvSpPr txBox="1"/>
              <p:nvPr/>
            </p:nvSpPr>
            <p:spPr>
              <a:xfrm>
                <a:off x="3699568" y="2923936"/>
                <a:ext cx="416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2A7E8B7-21B1-2F49-2238-B9BC5C58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68" y="2923936"/>
                <a:ext cx="416123" cy="369332"/>
              </a:xfrm>
              <a:prstGeom prst="rect">
                <a:avLst/>
              </a:prstGeom>
              <a:blipFill>
                <a:blip r:embed="rId4"/>
                <a:stretch>
                  <a:fillRect r="-14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BC8699-B1B7-A146-1604-A01591824076}"/>
                  </a:ext>
                </a:extLst>
              </p:cNvPr>
              <p:cNvSpPr txBox="1"/>
              <p:nvPr/>
            </p:nvSpPr>
            <p:spPr>
              <a:xfrm>
                <a:off x="4938115" y="2919175"/>
                <a:ext cx="416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BC8699-B1B7-A146-1604-A01591824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115" y="2919175"/>
                <a:ext cx="416123" cy="369332"/>
              </a:xfrm>
              <a:prstGeom prst="rect">
                <a:avLst/>
              </a:prstGeom>
              <a:blipFill>
                <a:blip r:embed="rId5"/>
                <a:stretch>
                  <a:fillRect r="-441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7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EB348DD-639B-BCA8-8D4C-C1D767691BD3}"/>
                  </a:ext>
                </a:extLst>
              </p:cNvPr>
              <p:cNvSpPr txBox="1"/>
              <p:nvPr/>
            </p:nvSpPr>
            <p:spPr>
              <a:xfrm>
                <a:off x="1994891" y="1640120"/>
                <a:ext cx="5154215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tất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)) </m:t>
                    </m:r>
                  </m:oMath>
                </a14:m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EB348DD-639B-BCA8-8D4C-C1D76769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891" y="1640120"/>
                <a:ext cx="5154215" cy="2060885"/>
              </a:xfrm>
              <a:prstGeom prst="rect">
                <a:avLst/>
              </a:prstGeom>
              <a:blipFill>
                <a:blip r:embed="rId3"/>
                <a:stretch>
                  <a:fillRect l="-1537" r="-2837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3664;p44">
            <a:extLst>
              <a:ext uri="{FF2B5EF4-FFF2-40B4-BE49-F238E27FC236}">
                <a16:creationId xmlns:a16="http://schemas.microsoft.com/office/drawing/2014/main" id="{937F69A1-DEFD-9E81-3C58-E21948D53415}"/>
              </a:ext>
            </a:extLst>
          </p:cNvPr>
          <p:cNvSpPr/>
          <p:nvPr/>
        </p:nvSpPr>
        <p:spPr>
          <a:xfrm>
            <a:off x="3376826" y="539500"/>
            <a:ext cx="2390343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8995B1-23D2-4EFA-244E-C26883428326}"/>
              </a:ext>
            </a:extLst>
          </p:cNvPr>
          <p:cNvSpPr txBox="1">
            <a:spLocks/>
          </p:cNvSpPr>
          <p:nvPr/>
        </p:nvSpPr>
        <p:spPr>
          <a:xfrm>
            <a:off x="3446099" y="611350"/>
            <a:ext cx="2251800" cy="45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50173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477793" y="1327310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VD5: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1056B3-A9E1-4DF5-E1BB-7BA254B2B687}"/>
                  </a:ext>
                </a:extLst>
              </p:cNvPr>
              <p:cNvSpPr txBox="1"/>
              <p:nvPr/>
            </p:nvSpPr>
            <p:spPr>
              <a:xfrm>
                <a:off x="2593182" y="1528100"/>
                <a:ext cx="3507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1056B3-A9E1-4DF5-E1BB-7BA254B2B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82" y="1528100"/>
                <a:ext cx="3507581" cy="400110"/>
              </a:xfrm>
              <a:prstGeom prst="rect">
                <a:avLst/>
              </a:prstGeom>
              <a:blipFill>
                <a:blip r:embed="rId3"/>
                <a:stretch>
                  <a:fillRect l="-173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FCD2FB9-C6B0-8561-EBE5-8FE99215C6BD}"/>
                  </a:ext>
                </a:extLst>
              </p:cNvPr>
              <p:cNvSpPr txBox="1"/>
              <p:nvPr/>
            </p:nvSpPr>
            <p:spPr>
              <a:xfrm>
                <a:off x="1299199" y="2047735"/>
                <a:ext cx="6645614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Vẽ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bốn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(1;6)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(2 020; 2 021)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(2 030; 4 064)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FCD2FB9-C6B0-8561-EBE5-8FE99215C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99" y="2047735"/>
                <a:ext cx="6645614" cy="1881990"/>
              </a:xfrm>
              <a:prstGeom prst="rect">
                <a:avLst/>
              </a:prstGeom>
              <a:blipFill>
                <a:blip r:embed="rId4"/>
                <a:stretch>
                  <a:fillRect l="-917" r="-1009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39764" y="768100"/>
            <a:ext cx="1464470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106896" y="839950"/>
            <a:ext cx="93020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Giải</a:t>
            </a:r>
            <a:endParaRPr sz="24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1285" y="1570080"/>
                <a:ext cx="3753598" cy="280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</a:t>
                </a:r>
                <a:r>
                  <a:rPr lang="en-US" sz="2000" dirty="0"/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Khi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(0;4)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(−2;0)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2</a:t>
                </a:r>
                <a:r>
                  <a:rPr lang="en-US" sz="2000" dirty="0"/>
                  <a:t>).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85" y="1570080"/>
                <a:ext cx="3753598" cy="2805320"/>
              </a:xfrm>
              <a:prstGeom prst="rect">
                <a:avLst/>
              </a:prstGeom>
              <a:blipFill>
                <a:blip r:embed="rId3"/>
                <a:stretch>
                  <a:fillRect l="-1786" r="-340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DEA7698-2485-63F1-4F1D-38000678D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07" t="2440" r="1718" b="31742"/>
          <a:stretch/>
        </p:blipFill>
        <p:spPr>
          <a:xfrm>
            <a:off x="5336382" y="1570080"/>
            <a:ext cx="2914650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F07E4DD-60B7-55DC-F945-B7317B629A41}"/>
                  </a:ext>
                </a:extLst>
              </p:cNvPr>
              <p:cNvSpPr txBox="1"/>
              <p:nvPr/>
            </p:nvSpPr>
            <p:spPr>
              <a:xfrm>
                <a:off x="1475184" y="1157288"/>
                <a:ext cx="6193631" cy="32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2 02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=4 044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2 03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=4 064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(1;6)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(2 030; 4 064)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(2 020; 2 021)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F07E4DD-60B7-55DC-F945-B7317B62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84" y="1157288"/>
                <a:ext cx="6193631" cy="3266985"/>
              </a:xfrm>
              <a:prstGeom prst="rect">
                <a:avLst/>
              </a:prstGeom>
              <a:blipFill>
                <a:blip r:embed="rId3"/>
                <a:stretch>
                  <a:fillRect l="-1083" r="-2067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842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253" y="2193934"/>
            <a:ext cx="5926704" cy="129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BÀI 1: HÀM SỐ VÀ ĐỒ THỊ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(5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Tiết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45;p50">
            <a:extLst>
              <a:ext uri="{FF2B5EF4-FFF2-40B4-BE49-F238E27FC236}">
                <a16:creationId xmlns:a16="http://schemas.microsoft.com/office/drawing/2014/main" id="{B3F10B14-39DB-3EF4-EB1F-1EFB0F6C137B}"/>
              </a:ext>
            </a:extLst>
          </p:cNvPr>
          <p:cNvSpPr/>
          <p:nvPr/>
        </p:nvSpPr>
        <p:spPr>
          <a:xfrm>
            <a:off x="3609441" y="586992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Nhận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C99901B-F3A9-0E81-990F-9A2AB9751830}"/>
                  </a:ext>
                </a:extLst>
              </p:cNvPr>
              <p:cNvSpPr txBox="1"/>
              <p:nvPr/>
            </p:nvSpPr>
            <p:spPr>
              <a:xfrm>
                <a:off x="357185" y="1052726"/>
                <a:ext cx="8429627" cy="368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), 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C99901B-F3A9-0E81-990F-9A2AB975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5" y="1052726"/>
                <a:ext cx="8429627" cy="3681264"/>
              </a:xfrm>
              <a:prstGeom prst="rect">
                <a:avLst/>
              </a:prstGeom>
              <a:blipFill>
                <a:blip r:embed="rId3"/>
                <a:stretch>
                  <a:fillRect l="-651" r="-796" b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4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62;p51">
            <a:extLst>
              <a:ext uri="{FF2B5EF4-FFF2-40B4-BE49-F238E27FC236}">
                <a16:creationId xmlns:a16="http://schemas.microsoft.com/office/drawing/2014/main" id="{F1952027-43BF-6A34-39AE-DC6F3BDA9498}"/>
              </a:ext>
            </a:extLst>
          </p:cNvPr>
          <p:cNvSpPr/>
          <p:nvPr/>
        </p:nvSpPr>
        <p:spPr>
          <a:xfrm>
            <a:off x="3286125" y="683986"/>
            <a:ext cx="2278856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963;p51">
            <a:extLst>
              <a:ext uri="{FF2B5EF4-FFF2-40B4-BE49-F238E27FC236}">
                <a16:creationId xmlns:a16="http://schemas.microsoft.com/office/drawing/2014/main" id="{94893C46-A0C4-9254-BE1A-8C2024EC2BEA}"/>
              </a:ext>
            </a:extLst>
          </p:cNvPr>
          <p:cNvSpPr txBox="1">
            <a:spLocks/>
          </p:cNvSpPr>
          <p:nvPr/>
        </p:nvSpPr>
        <p:spPr>
          <a:xfrm>
            <a:off x="659719" y="75583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>
                <a:solidFill>
                  <a:schemeClr val="lt1"/>
                </a:solidFill>
                <a:latin typeface="+mn-lt"/>
              </a:rPr>
              <a:t>Luyện tập 4</a:t>
            </a:r>
            <a:endParaRPr lang="en-US"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55B82DF-CFFC-EA0A-3403-C6876164094B}"/>
                  </a:ext>
                </a:extLst>
              </p:cNvPr>
              <p:cNvSpPr txBox="1"/>
              <p:nvPr/>
            </p:nvSpPr>
            <p:spPr>
              <a:xfrm>
                <a:off x="1393030" y="1765247"/>
                <a:ext cx="6357939" cy="161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−1;−1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(0;2),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55B82DF-CFFC-EA0A-3403-C6876164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0" y="1765247"/>
                <a:ext cx="6357939" cy="1613006"/>
              </a:xfrm>
              <a:prstGeom prst="rect">
                <a:avLst/>
              </a:prstGeom>
              <a:blipFill>
                <a:blip r:embed="rId3"/>
                <a:stretch>
                  <a:fillRect l="-1056" r="-1056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" y="3806748"/>
            <a:ext cx="841321" cy="957155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4C011CD2-4506-C4C6-BF3C-501126F59B5C}"/>
              </a:ext>
            </a:extLst>
          </p:cNvPr>
          <p:cNvSpPr/>
          <p:nvPr/>
        </p:nvSpPr>
        <p:spPr>
          <a:xfrm>
            <a:off x="3946240" y="951439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7E86128-47D2-3682-0791-5D74A623F59D}"/>
                  </a:ext>
                </a:extLst>
              </p:cNvPr>
              <p:cNvSpPr txBox="1"/>
              <p:nvPr/>
            </p:nvSpPr>
            <p:spPr>
              <a:xfrm>
                <a:off x="2146627" y="1902878"/>
                <a:ext cx="4850745" cy="238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(1)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(0;2)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7E86128-47D2-3682-0791-5D74A623F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627" y="1902878"/>
                <a:ext cx="4850745" cy="2382447"/>
              </a:xfrm>
              <a:prstGeom prst="rect">
                <a:avLst/>
              </a:prstGeom>
              <a:blipFill>
                <a:blip r:embed="rId4"/>
                <a:stretch>
                  <a:fillRect l="-1256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912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582757" y="3330505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7FCC3BE-BF75-AF30-1BB9-F209835037BE}"/>
                  </a:ext>
                </a:extLst>
              </p:cNvPr>
              <p:cNvSpPr txBox="1"/>
              <p:nvPr/>
            </p:nvSpPr>
            <p:spPr>
              <a:xfrm>
                <a:off x="1520623" y="1565949"/>
                <a:ext cx="6169852" cy="257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(−1;−1)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=−1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(1)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−1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(2;1)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(1)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 </a:t>
                </a: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≠1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7FCC3BE-BF75-AF30-1BB9-F2098350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23" y="1565949"/>
                <a:ext cx="6169852" cy="2572948"/>
              </a:xfrm>
              <a:prstGeom prst="rect">
                <a:avLst/>
              </a:prstGeom>
              <a:blipFill>
                <a:blip r:embed="rId4"/>
                <a:stretch>
                  <a:fillRect l="-888" r="-790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980;p52"/>
          <p:cNvSpPr/>
          <p:nvPr/>
        </p:nvSpPr>
        <p:spPr>
          <a:xfrm>
            <a:off x="1417585" y="1012701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VD6: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5302" y="1182522"/>
                <a:ext cx="4782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Cho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3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02" y="1182522"/>
                <a:ext cx="4782059" cy="400110"/>
              </a:xfrm>
              <a:prstGeom prst="rect">
                <a:avLst/>
              </a:prstGeom>
              <a:blipFill>
                <a:blip r:embed="rId3"/>
                <a:stretch>
                  <a:fillRect l="-140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748167" y="1796090"/>
                <a:ext cx="4782059" cy="299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(−2;2)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tung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7" y="1796090"/>
                <a:ext cx="4782059" cy="2999154"/>
              </a:xfrm>
              <a:prstGeom prst="rect">
                <a:avLst/>
              </a:prstGeom>
              <a:blipFill>
                <a:blip r:embed="rId4"/>
                <a:stretch>
                  <a:fillRect l="-1403" r="-1276" b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5" y="1117378"/>
            <a:ext cx="280440" cy="53039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0DCA4A-37C2-8D8C-E03B-33947CAF6D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83" t="2361" r="4287" b="42917"/>
          <a:stretch/>
        </p:blipFill>
        <p:spPr>
          <a:xfrm>
            <a:off x="5772511" y="1796090"/>
            <a:ext cx="2769685" cy="29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4054519" y="646733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DB2525-8C89-F92B-CCEA-F32B87E433D9}"/>
                  </a:ext>
                </a:extLst>
              </p:cNvPr>
              <p:cNvSpPr txBox="1"/>
              <p:nvPr/>
            </p:nvSpPr>
            <p:spPr>
              <a:xfrm>
                <a:off x="1105494" y="1335881"/>
                <a:ext cx="6933011" cy="344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(2;2)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Quan </a:t>
                </a:r>
                <a:r>
                  <a:rPr lang="en-US" sz="2000" dirty="0" err="1">
                    <a:latin typeface="+mj-lt"/>
                  </a:rPr>
                  <a:t>sát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tung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DB2525-8C89-F92B-CCEA-F32B87E43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94" y="1335881"/>
                <a:ext cx="6933011" cy="3440173"/>
              </a:xfrm>
              <a:prstGeom prst="rect">
                <a:avLst/>
              </a:prstGeom>
              <a:blipFill>
                <a:blip r:embed="rId3"/>
                <a:stretch>
                  <a:fillRect l="-879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06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87;p54">
            <a:extLst>
              <a:ext uri="{FF2B5EF4-FFF2-40B4-BE49-F238E27FC236}">
                <a16:creationId xmlns:a16="http://schemas.microsoft.com/office/drawing/2014/main" id="{367EE13E-3614-9EC8-A474-A0EC7E275F91}"/>
              </a:ext>
            </a:extLst>
          </p:cNvPr>
          <p:cNvSpPr/>
          <p:nvPr/>
        </p:nvSpPr>
        <p:spPr>
          <a:xfrm>
            <a:off x="3120695" y="689106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D7D549-891B-FF72-E02E-004205A2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32" y="701556"/>
            <a:ext cx="2015680" cy="576000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2435BA5-D9FC-D8D3-D1C9-1BDC6A603CDB}"/>
                  </a:ext>
                </a:extLst>
              </p:cNvPr>
              <p:cNvSpPr txBox="1"/>
              <p:nvPr/>
            </p:nvSpPr>
            <p:spPr>
              <a:xfrm>
                <a:off x="1925241" y="1861587"/>
                <a:ext cx="225385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Dựa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4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2435BA5-D9FC-D8D3-D1C9-1BDC6A60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41" y="1861587"/>
                <a:ext cx="2253854" cy="1420325"/>
              </a:xfrm>
              <a:prstGeom prst="rect">
                <a:avLst/>
              </a:prstGeom>
              <a:blipFill>
                <a:blip r:embed="rId3"/>
                <a:stretch>
                  <a:fillRect l="-2973" r="-5676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533AFD7-FFD9-F303-F8AC-66E68DCD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1" t="31626" r="32734" b="8304"/>
          <a:stretch/>
        </p:blipFill>
        <p:spPr>
          <a:xfrm>
            <a:off x="4400550" y="1414463"/>
            <a:ext cx="3378993" cy="25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C417A4A-0B62-2561-1642-6B1325243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1" t="31626" r="32734" b="8304"/>
          <a:stretch/>
        </p:blipFill>
        <p:spPr>
          <a:xfrm>
            <a:off x="1521619" y="1298072"/>
            <a:ext cx="3378993" cy="2547356"/>
          </a:xfrm>
          <a:prstGeom prst="rect">
            <a:avLst/>
          </a:prstGeom>
        </p:spPr>
      </p:pic>
      <p:sp>
        <p:nvSpPr>
          <p:cNvPr id="6" name="Oval Callout 3">
            <a:extLst>
              <a:ext uri="{FF2B5EF4-FFF2-40B4-BE49-F238E27FC236}">
                <a16:creationId xmlns:a16="http://schemas.microsoft.com/office/drawing/2014/main" id="{1DB03E06-6442-903E-E2AE-CCE4B58DA789}"/>
              </a:ext>
            </a:extLst>
          </p:cNvPr>
          <p:cNvSpPr/>
          <p:nvPr/>
        </p:nvSpPr>
        <p:spPr>
          <a:xfrm flipH="1">
            <a:off x="4104526" y="553865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7F0EC3F-8018-C2DD-687C-B3087BDBC764}"/>
                  </a:ext>
                </a:extLst>
              </p:cNvPr>
              <p:cNvSpPr txBox="1"/>
              <p:nvPr/>
            </p:nvSpPr>
            <p:spPr>
              <a:xfrm>
                <a:off x="5541764" y="1758995"/>
                <a:ext cx="2237780" cy="1625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(−2)=−1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(0)=0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( 2)=−1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7F0EC3F-8018-C2DD-687C-B3087BDB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64" y="1758995"/>
                <a:ext cx="2237780" cy="1625510"/>
              </a:xfrm>
              <a:prstGeom prst="rect">
                <a:avLst/>
              </a:prstGeom>
              <a:blipFill>
                <a:blip r:embed="rId4"/>
                <a:stretch>
                  <a:fillRect l="-2452" b="-6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BA64694-6647-048C-E139-8274D32390C6}"/>
              </a:ext>
            </a:extLst>
          </p:cNvPr>
          <p:cNvCxnSpPr/>
          <p:nvPr/>
        </p:nvCxnSpPr>
        <p:spPr>
          <a:xfrm>
            <a:off x="2486025" y="2521744"/>
            <a:ext cx="147161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0DEF56-53D7-29DA-2991-99E9641361DA}"/>
                  </a:ext>
                </a:extLst>
              </p:cNvPr>
              <p:cNvSpPr txBox="1"/>
              <p:nvPr/>
            </p:nvSpPr>
            <p:spPr>
              <a:xfrm>
                <a:off x="3211115" y="1725242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0DEF56-53D7-29DA-2991-99E964136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15" y="1725242"/>
                <a:ext cx="630436" cy="369332"/>
              </a:xfrm>
              <a:prstGeom prst="rect">
                <a:avLst/>
              </a:prstGeom>
              <a:blipFill>
                <a:blip r:embed="rId5"/>
                <a:stretch>
                  <a:fillRect r="-679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B645BD-96AC-DC91-B35B-AFD64CCA97E2}"/>
                  </a:ext>
                </a:extLst>
              </p:cNvPr>
              <p:cNvSpPr txBox="1"/>
              <p:nvPr/>
            </p:nvSpPr>
            <p:spPr>
              <a:xfrm>
                <a:off x="2217836" y="2521744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B645BD-96AC-DC91-B35B-AFD64CCA9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36" y="2521744"/>
                <a:ext cx="630436" cy="369332"/>
              </a:xfrm>
              <a:prstGeom prst="rect">
                <a:avLst/>
              </a:prstGeom>
              <a:blipFill>
                <a:blip r:embed="rId6"/>
                <a:stretch>
                  <a:fillRect r="-3398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F41B892-C13A-B2EF-522A-504DA3A46CBC}"/>
                  </a:ext>
                </a:extLst>
              </p:cNvPr>
              <p:cNvSpPr txBox="1"/>
              <p:nvPr/>
            </p:nvSpPr>
            <p:spPr>
              <a:xfrm>
                <a:off x="3503712" y="2505314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F41B892-C13A-B2EF-522A-504DA3A4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2505314"/>
                <a:ext cx="630436" cy="369332"/>
              </a:xfrm>
              <a:prstGeom prst="rect">
                <a:avLst/>
              </a:prstGeom>
              <a:blipFill>
                <a:blip r:embed="rId7"/>
                <a:stretch>
                  <a:fillRect r="-6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992593" y="784759"/>
            <a:ext cx="1430275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935" y="809659"/>
            <a:ext cx="1351502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C85FDC5-CF36-F826-0405-8E1FB0A81C0F}"/>
                  </a:ext>
                </a:extLst>
              </p:cNvPr>
              <p:cNvSpPr txBox="1"/>
              <p:nvPr/>
            </p:nvSpPr>
            <p:spPr>
              <a:xfrm>
                <a:off x="1165556" y="1682584"/>
                <a:ext cx="4700987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i="1" dirty="0" err="1">
                    <a:latin typeface="+mj-lt"/>
                  </a:rPr>
                  <a:t>Hình</a:t>
                </a:r>
                <a:r>
                  <a:rPr lang="en-US" sz="2000" i="1" dirty="0">
                    <a:latin typeface="+mj-lt"/>
                  </a:rPr>
                  <a:t> 5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bởi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C85FDC5-CF36-F826-0405-8E1FB0A81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56" y="1682584"/>
                <a:ext cx="4700987" cy="2343655"/>
              </a:xfrm>
              <a:prstGeom prst="rect">
                <a:avLst/>
              </a:prstGeom>
              <a:blipFill>
                <a:blip r:embed="rId3"/>
                <a:stretch>
                  <a:fillRect l="-1297" r="-1427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8C0F384-7233-CBE7-B961-D53039173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57" t="24198" r="5781" b="20976"/>
          <a:stretch/>
        </p:blipFill>
        <p:spPr>
          <a:xfrm>
            <a:off x="5866543" y="1480656"/>
            <a:ext cx="2748821" cy="27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Giải</a:t>
            </a:r>
            <a:endParaRPr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FF64BE-B9A6-2863-81A5-DC8F4734D328}"/>
              </a:ext>
            </a:extLst>
          </p:cNvPr>
          <p:cNvSpPr txBox="1"/>
          <p:nvPr/>
        </p:nvSpPr>
        <p:spPr>
          <a:xfrm>
            <a:off x="4104045" y="1630754"/>
            <a:ext cx="379156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hoành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(1;0).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tung </a:t>
            </a:r>
            <a:r>
              <a:rPr lang="en-US" sz="2000" dirty="0" err="1"/>
              <a:t>là</a:t>
            </a:r>
            <a:r>
              <a:rPr lang="en-US" sz="2000" dirty="0"/>
              <a:t> (0;1).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80EA919-DD31-CC42-985E-C796DDFB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57" t="24198" r="5781" b="20976"/>
          <a:stretch/>
        </p:blipFill>
        <p:spPr>
          <a:xfrm>
            <a:off x="1248390" y="1197995"/>
            <a:ext cx="2748821" cy="27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+mn-lt"/>
              </a:rPr>
              <a:t>I. HÀM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142" y="1222625"/>
            <a:ext cx="413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b="1" dirty="0" err="1">
                <a:solidFill>
                  <a:srgbClr val="002060"/>
                </a:solidFill>
              </a:rPr>
              <a:t>Định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nghĩa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hàm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950" y="1765917"/>
            <a:ext cx="593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/>
              <a:t>Chia </a:t>
            </a:r>
            <a:r>
              <a:rPr lang="en-US" sz="2000" i="1" dirty="0" err="1"/>
              <a:t>lớp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2 </a:t>
            </a:r>
            <a:r>
              <a:rPr lang="en-US" sz="2000" i="1" dirty="0" err="1"/>
              <a:t>nhóm</a:t>
            </a:r>
            <a:r>
              <a:rPr lang="en-US" sz="2000" i="1" dirty="0"/>
              <a:t>, </a:t>
            </a:r>
            <a:r>
              <a:rPr lang="en-US" sz="2000" i="1" dirty="0" err="1"/>
              <a:t>đọc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bàn</a:t>
            </a:r>
            <a:r>
              <a:rPr lang="en-US" sz="2000" i="1" dirty="0"/>
              <a:t>,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HĐ1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Nhóm</a:t>
            </a:r>
            <a:r>
              <a:rPr lang="en-US" sz="2000" b="1" dirty="0"/>
              <a:t> 1: </a:t>
            </a:r>
            <a:r>
              <a:rPr lang="en-US" sz="2000" b="1" dirty="0" err="1"/>
              <a:t>Tổ</a:t>
            </a:r>
            <a:r>
              <a:rPr lang="en-US" sz="2000" b="1" dirty="0"/>
              <a:t> 1 + </a:t>
            </a:r>
            <a:r>
              <a:rPr lang="en-US" sz="2000" b="1" dirty="0" err="1"/>
              <a:t>Tổ</a:t>
            </a:r>
            <a:r>
              <a:rPr lang="en-US" sz="2000" b="1" dirty="0"/>
              <a:t> 3: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HĐ1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Nhóm</a:t>
            </a:r>
            <a:r>
              <a:rPr lang="en-US" sz="2000" b="1" dirty="0"/>
              <a:t> 2: </a:t>
            </a:r>
            <a:r>
              <a:rPr lang="en-US" sz="2000" b="1" dirty="0" err="1"/>
              <a:t>Tổ</a:t>
            </a:r>
            <a:r>
              <a:rPr lang="en-US" sz="2000" b="1" dirty="0"/>
              <a:t> 2 + </a:t>
            </a:r>
            <a:r>
              <a:rPr lang="en-US" sz="2000" b="1" dirty="0" err="1"/>
              <a:t>Tổ</a:t>
            </a:r>
            <a:r>
              <a:rPr lang="en-US" sz="2000" b="1" dirty="0"/>
              <a:t> 4: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155AE7-D072-5F30-9D83-2E45FD8A64AA}"/>
                  </a:ext>
                </a:extLst>
              </p:cNvPr>
              <p:cNvSpPr txBox="1"/>
              <p:nvPr/>
            </p:nvSpPr>
            <p:spPr>
              <a:xfrm>
                <a:off x="1147790" y="892874"/>
                <a:ext cx="6990057" cy="383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Vì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cắt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bậc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nhất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Tức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Do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(1;0)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đều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nằm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.1+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.0+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155AE7-D072-5F30-9D83-2E45FD8A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90" y="892874"/>
                <a:ext cx="6990057" cy="3835152"/>
              </a:xfrm>
              <a:prstGeom prst="rect">
                <a:avLst/>
              </a:prstGeom>
              <a:blipFill>
                <a:blip r:embed="rId4"/>
                <a:stretch>
                  <a:fillRect l="-872" r="-872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4804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6;p36">
            <a:extLst>
              <a:ext uri="{FF2B5EF4-FFF2-40B4-BE49-F238E27FC236}">
                <a16:creationId xmlns:a16="http://schemas.microsoft.com/office/drawing/2014/main" id="{09F3BA0D-5F1F-4E9E-8CC9-4F8DADFA1231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III. SỰ BIẾN THIÊN CỦA HÀM SỐ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0A42EC8-3B98-997E-E4E8-9DC31F3D19D0}"/>
              </a:ext>
            </a:extLst>
          </p:cNvPr>
          <p:cNvSpPr txBox="1"/>
          <p:nvPr/>
        </p:nvSpPr>
        <p:spPr>
          <a:xfrm>
            <a:off x="1468040" y="1273080"/>
            <a:ext cx="41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Google Shape;3502;p39">
            <a:extLst>
              <a:ext uri="{FF2B5EF4-FFF2-40B4-BE49-F238E27FC236}">
                <a16:creationId xmlns:a16="http://schemas.microsoft.com/office/drawing/2014/main" id="{F3FB6DC5-EF22-DDA5-BED8-C98715087C63}"/>
              </a:ext>
            </a:extLst>
          </p:cNvPr>
          <p:cNvSpPr/>
          <p:nvPr/>
        </p:nvSpPr>
        <p:spPr>
          <a:xfrm>
            <a:off x="1468040" y="1866939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HĐ5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F8DDB69-03ED-E932-4F3A-CDA098E0338E}"/>
                  </a:ext>
                </a:extLst>
              </p:cNvPr>
              <p:cNvSpPr txBox="1"/>
              <p:nvPr/>
            </p:nvSpPr>
            <p:spPr>
              <a:xfrm>
                <a:off x="2461442" y="1977334"/>
                <a:ext cx="3211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F8DDB69-03ED-E932-4F3A-CDA098E0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42" y="1977334"/>
                <a:ext cx="3211538" cy="400110"/>
              </a:xfrm>
              <a:prstGeom prst="rect">
                <a:avLst/>
              </a:prstGeom>
              <a:blipFill>
                <a:blip r:embed="rId3"/>
                <a:stretch>
                  <a:fillRect l="-208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6950F8E-404D-08A2-12BF-B843A09546EA}"/>
                  </a:ext>
                </a:extLst>
              </p:cNvPr>
              <p:cNvSpPr txBox="1"/>
              <p:nvPr/>
            </p:nvSpPr>
            <p:spPr>
              <a:xfrm>
                <a:off x="1468040" y="2734761"/>
                <a:ext cx="620791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So </a:t>
                </a:r>
                <a:r>
                  <a:rPr lang="en-US" sz="2000" dirty="0" err="1">
                    <a:latin typeface="+mj-lt"/>
                  </a:rPr>
                  <a:t>sánh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Chứng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minh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6950F8E-404D-08A2-12BF-B843A095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40" y="2734761"/>
                <a:ext cx="6207919" cy="1420325"/>
              </a:xfrm>
              <a:prstGeom prst="rect">
                <a:avLst/>
              </a:prstGeom>
              <a:blipFill>
                <a:blip r:embed="rId4"/>
                <a:stretch>
                  <a:fillRect l="-1081" r="-2161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42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2" name="Oval Callout 3">
            <a:extLst>
              <a:ext uri="{FF2B5EF4-FFF2-40B4-BE49-F238E27FC236}">
                <a16:creationId xmlns:a16="http://schemas.microsoft.com/office/drawing/2014/main" id="{FA047E69-F16C-E8AB-3116-CD7A3C937EA3}"/>
              </a:ext>
            </a:extLst>
          </p:cNvPr>
          <p:cNvSpPr/>
          <p:nvPr/>
        </p:nvSpPr>
        <p:spPr>
          <a:xfrm flipH="1">
            <a:off x="4104526" y="553865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96E59A0-C0B3-00D3-E5D9-37802E22E161}"/>
                  </a:ext>
                </a:extLst>
              </p:cNvPr>
              <p:cNvSpPr txBox="1"/>
              <p:nvPr/>
            </p:nvSpPr>
            <p:spPr>
              <a:xfrm>
                <a:off x="1341239" y="1335101"/>
                <a:ext cx="6461522" cy="311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(1)=1+1=2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(2)=2+1=3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mọi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</a:rPr>
                  <a:t>.</a:t>
                </a: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96E59A0-C0B3-00D3-E5D9-37802E22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39" y="1335101"/>
                <a:ext cx="6461522" cy="3118803"/>
              </a:xfrm>
              <a:prstGeom prst="rect">
                <a:avLst/>
              </a:prstGeom>
              <a:blipFill>
                <a:blip r:embed="rId4"/>
                <a:stretch>
                  <a:fillRect l="-943" r="-1038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40204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7E0DDE-996C-9AA3-4C37-8EC8F805883D}"/>
                  </a:ext>
                </a:extLst>
              </p:cNvPr>
              <p:cNvSpPr txBox="1"/>
              <p:nvPr/>
            </p:nvSpPr>
            <p:spPr>
              <a:xfrm>
                <a:off x="938281" y="1750835"/>
                <a:ext cx="726743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gọi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>
                  <a:latin typeface="+mj-lt"/>
                  <a:ea typeface="Cambria Math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2000" dirty="0">
                    <a:latin typeface="+mj-lt"/>
                  </a:rPr>
                  <a:t>Hàm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gọi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7E0DDE-996C-9AA3-4C37-8EC8F805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81" y="1750835"/>
                <a:ext cx="7267437" cy="2400657"/>
              </a:xfrm>
              <a:prstGeom prst="rect">
                <a:avLst/>
              </a:prstGeom>
              <a:blipFill>
                <a:blip r:embed="rId3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466;p36">
            <a:extLst>
              <a:ext uri="{FF2B5EF4-FFF2-40B4-BE49-F238E27FC236}">
                <a16:creationId xmlns:a16="http://schemas.microsoft.com/office/drawing/2014/main" id="{4E7D47F2-BF74-7B1B-E5EF-C3C596A7F08D}"/>
              </a:ext>
            </a:extLst>
          </p:cNvPr>
          <p:cNvSpPr/>
          <p:nvPr/>
        </p:nvSpPr>
        <p:spPr>
          <a:xfrm>
            <a:off x="1831949" y="579478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KẾT LUẬN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58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467650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3763996" y="539500"/>
            <a:ext cx="1616006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8: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2" y="1224960"/>
                <a:ext cx="6821231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Chứng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tỏ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=6</m:t>
                    </m:r>
                    <m:sSup>
                      <m:sSup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biến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khoảng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(0;+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2" y="1224960"/>
                <a:ext cx="6821231" cy="496867"/>
              </a:xfrm>
              <a:prstGeom prst="rect">
                <a:avLst/>
              </a:prstGeom>
              <a:blipFill>
                <a:blip r:embed="rId3"/>
                <a:stretch>
                  <a:fillRect l="-98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3">
            <a:extLst>
              <a:ext uri="{FF2B5EF4-FFF2-40B4-BE49-F238E27FC236}">
                <a16:creationId xmlns:a16="http://schemas.microsoft.com/office/drawing/2014/main" id="{D6D9C172-03FC-5804-393D-6999EC8EAC02}"/>
              </a:ext>
            </a:extLst>
          </p:cNvPr>
          <p:cNvSpPr/>
          <p:nvPr/>
        </p:nvSpPr>
        <p:spPr>
          <a:xfrm flipH="1">
            <a:off x="4104523" y="195993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0F3D6-D4AC-CAD0-9E2E-4B9178780DE3}"/>
                  </a:ext>
                </a:extLst>
              </p:cNvPr>
              <p:cNvSpPr txBox="1"/>
              <p:nvPr/>
            </p:nvSpPr>
            <p:spPr>
              <a:xfrm>
                <a:off x="1498178" y="2836069"/>
                <a:ext cx="6147640" cy="14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∈(0;+∞)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(0;+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0F3D6-D4AC-CAD0-9E2E-4B9178780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78" y="2836069"/>
                <a:ext cx="6147640" cy="1426481"/>
              </a:xfrm>
              <a:prstGeom prst="rect">
                <a:avLst/>
              </a:prstGeom>
              <a:blipFill>
                <a:blip r:embed="rId4"/>
                <a:stretch>
                  <a:fillRect l="-1091" r="-794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32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/>
      <p:bldP spid="6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3962;p51">
            <a:extLst>
              <a:ext uri="{FF2B5EF4-FFF2-40B4-BE49-F238E27FC236}">
                <a16:creationId xmlns:a16="http://schemas.microsoft.com/office/drawing/2014/main" id="{C01BFB0C-F3DF-6351-262F-EB6E6911AA8D}"/>
              </a:ext>
            </a:extLst>
          </p:cNvPr>
          <p:cNvSpPr/>
          <p:nvPr/>
        </p:nvSpPr>
        <p:spPr>
          <a:xfrm>
            <a:off x="3393281" y="620627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6DBA5A-BA1C-7516-1E7F-29EEA07719BF}"/>
                  </a:ext>
                </a:extLst>
              </p:cNvPr>
              <p:cNvSpPr txBox="1"/>
              <p:nvPr/>
            </p:nvSpPr>
            <p:spPr>
              <a:xfrm>
                <a:off x="1227470" y="1476493"/>
                <a:ext cx="6976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Chứng </a:t>
                </a:r>
                <a:r>
                  <a:rPr lang="en-US" sz="2000" dirty="0" err="1">
                    <a:latin typeface="+mj-lt"/>
                  </a:rPr>
                  <a:t>tỏ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6DBA5A-BA1C-7516-1E7F-29EEA077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70" y="1476493"/>
                <a:ext cx="6976793" cy="400110"/>
              </a:xfrm>
              <a:prstGeom prst="rect">
                <a:avLst/>
              </a:prstGeom>
              <a:blipFill>
                <a:blip r:embed="rId3"/>
                <a:stretch>
                  <a:fillRect l="-873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3">
            <a:extLst>
              <a:ext uri="{FF2B5EF4-FFF2-40B4-BE49-F238E27FC236}">
                <a16:creationId xmlns:a16="http://schemas.microsoft.com/office/drawing/2014/main" id="{0718590B-C300-1AA6-7EFC-2EED634C2A61}"/>
              </a:ext>
            </a:extLst>
          </p:cNvPr>
          <p:cNvSpPr/>
          <p:nvPr/>
        </p:nvSpPr>
        <p:spPr>
          <a:xfrm flipH="1">
            <a:off x="4068866" y="1980546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25DAE2B-C603-27B0-48CC-C36D50CE3764}"/>
                  </a:ext>
                </a:extLst>
              </p:cNvPr>
              <p:cNvSpPr txBox="1"/>
              <p:nvPr/>
            </p:nvSpPr>
            <p:spPr>
              <a:xfrm>
                <a:off x="1462520" y="2741656"/>
                <a:ext cx="6147640" cy="145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∈(0;+∞)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(−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∞;0)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25DAE2B-C603-27B0-48CC-C36D50CE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20" y="2741656"/>
                <a:ext cx="6147640" cy="1450141"/>
              </a:xfrm>
              <a:prstGeom prst="rect">
                <a:avLst/>
              </a:prstGeom>
              <a:blipFill>
                <a:blip r:embed="rId4"/>
                <a:stretch>
                  <a:fillRect l="-1091" r="-595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4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Google Shape;3466;p36">
            <a:extLst>
              <a:ext uri="{FF2B5EF4-FFF2-40B4-BE49-F238E27FC236}">
                <a16:creationId xmlns:a16="http://schemas.microsoft.com/office/drawing/2014/main" id="{B99E29C3-1AB4-5255-3799-6DA4A8023A13}"/>
              </a:ext>
            </a:extLst>
          </p:cNvPr>
          <p:cNvSpPr/>
          <p:nvPr/>
        </p:nvSpPr>
        <p:spPr>
          <a:xfrm>
            <a:off x="3446627" y="629485"/>
            <a:ext cx="21685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Nhận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6FCA31-A5FD-32A0-B4E5-A61B947B4C06}"/>
              </a:ext>
            </a:extLst>
          </p:cNvPr>
          <p:cNvSpPr txBox="1"/>
          <p:nvPr/>
        </p:nvSpPr>
        <p:spPr>
          <a:xfrm>
            <a:off x="1441251" y="1630755"/>
            <a:ext cx="6261497" cy="198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nghịch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4D92C77-5B9F-E8EE-BFC9-509D6C047851}"/>
                  </a:ext>
                </a:extLst>
              </p:cNvPr>
              <p:cNvSpPr txBox="1"/>
              <p:nvPr/>
            </p:nvSpPr>
            <p:spPr>
              <a:xfrm>
                <a:off x="1067098" y="872429"/>
                <a:ext cx="70098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Chẳng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đây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thiên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4D92C77-5B9F-E8EE-BFC9-509D6C047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98" y="872429"/>
                <a:ext cx="7009803" cy="496867"/>
              </a:xfrm>
              <a:prstGeom prst="rect">
                <a:avLst/>
              </a:prstGeom>
              <a:blipFill>
                <a:blip r:embed="rId3"/>
                <a:stretch>
                  <a:fillRect l="-87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CF477072-B100-5E25-A390-D6783028F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" t="48672" r="51875" b="7317"/>
          <a:stretch/>
        </p:blipFill>
        <p:spPr>
          <a:xfrm>
            <a:off x="2235888" y="1369296"/>
            <a:ext cx="4672226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905555-4F93-2511-9E8E-6F55B5DBF468}"/>
                  </a:ext>
                </a:extLst>
              </p:cNvPr>
              <p:cNvSpPr txBox="1"/>
              <p:nvPr/>
            </p:nvSpPr>
            <p:spPr>
              <a:xfrm>
                <a:off x="1069777" y="2910501"/>
                <a:ext cx="6486632" cy="198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0)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−∞;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0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 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905555-4F93-2511-9E8E-6F55B5DB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7" y="2910501"/>
                <a:ext cx="6486632" cy="1984582"/>
              </a:xfrm>
              <a:prstGeom prst="rect">
                <a:avLst/>
              </a:prstGeom>
              <a:blipFill>
                <a:blip r:embed="rId5"/>
                <a:stretch>
                  <a:fillRect l="-845" r="-2066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F559289-7DAD-EDD7-361F-1E3BB59226D3}"/>
              </a:ext>
            </a:extLst>
          </p:cNvPr>
          <p:cNvSpPr txBox="1"/>
          <p:nvPr/>
        </p:nvSpPr>
        <p:spPr>
          <a:xfrm>
            <a:off x="1012626" y="787305"/>
            <a:ext cx="711874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Mô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nghịch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thị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Google Shape;3502;p39">
            <a:extLst>
              <a:ext uri="{FF2B5EF4-FFF2-40B4-BE49-F238E27FC236}">
                <a16:creationId xmlns:a16="http://schemas.microsoft.com/office/drawing/2014/main" id="{48EDC760-372D-C702-27D9-CB7897921A41}"/>
              </a:ext>
            </a:extLst>
          </p:cNvPr>
          <p:cNvSpPr/>
          <p:nvPr/>
        </p:nvSpPr>
        <p:spPr>
          <a:xfrm>
            <a:off x="1012626" y="2077181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HĐ6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0785D1C-8DFB-1F03-520D-AB04EDD7D82A}"/>
                  </a:ext>
                </a:extLst>
              </p:cNvPr>
              <p:cNvSpPr txBox="1"/>
              <p:nvPr/>
            </p:nvSpPr>
            <p:spPr>
              <a:xfrm>
                <a:off x="1907382" y="2178844"/>
                <a:ext cx="5986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i="1" dirty="0" err="1">
                    <a:latin typeface="+mj-lt"/>
                  </a:rPr>
                  <a:t>Hình</a:t>
                </a:r>
                <a:r>
                  <a:rPr lang="en-US" sz="2000" i="1" dirty="0">
                    <a:latin typeface="+mj-lt"/>
                  </a:rPr>
                  <a:t> 6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0785D1C-8DFB-1F03-520D-AB04EDD7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82" y="2178844"/>
                <a:ext cx="5986462" cy="400110"/>
              </a:xfrm>
              <a:prstGeom prst="rect">
                <a:avLst/>
              </a:prstGeom>
              <a:blipFill>
                <a:blip r:embed="rId3"/>
                <a:stretch>
                  <a:fillRect l="-1120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5E73E0-275E-4F8E-7D56-457F1327DCF2}"/>
                  </a:ext>
                </a:extLst>
              </p:cNvPr>
              <p:cNvSpPr txBox="1"/>
              <p:nvPr/>
            </p:nvSpPr>
            <p:spPr>
              <a:xfrm>
                <a:off x="920651" y="2745776"/>
                <a:ext cx="7302698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5E73E0-275E-4F8E-7D56-457F1327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1" y="2745776"/>
                <a:ext cx="7302698" cy="1881990"/>
              </a:xfrm>
              <a:prstGeom prst="rect">
                <a:avLst/>
              </a:prstGeom>
              <a:blipFill>
                <a:blip r:embed="rId4"/>
                <a:stretch>
                  <a:fillRect l="-835" r="-918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589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43336" y="751453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078320" y="823303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01B0C6-CE2F-EDBA-1F6E-6DA0948233F5}"/>
                  </a:ext>
                </a:extLst>
              </p:cNvPr>
              <p:cNvSpPr txBox="1"/>
              <p:nvPr/>
            </p:nvSpPr>
            <p:spPr>
              <a:xfrm>
                <a:off x="664370" y="1352353"/>
                <a:ext cx="4557711" cy="311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Quan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(−2)=4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(−1)=1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4&gt;1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(−2)&gt;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(−2;−1)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01B0C6-CE2F-EDBA-1F6E-6DA094823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" y="1352353"/>
                <a:ext cx="4557711" cy="3113096"/>
              </a:xfrm>
              <a:prstGeom prst="rect">
                <a:avLst/>
              </a:prstGeom>
              <a:blipFill>
                <a:blip r:embed="rId3"/>
                <a:stretch>
                  <a:fillRect l="-1471" r="-1203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8A267AE7-96C6-87E3-600E-099F1C2FD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79" t="33861" r="1953" b="2206"/>
          <a:stretch/>
        </p:blipFill>
        <p:spPr>
          <a:xfrm>
            <a:off x="5222081" y="1424203"/>
            <a:ext cx="3508342" cy="3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4176829" y="616047"/>
            <a:ext cx="744492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4176829" y="616047"/>
            <a:ext cx="744492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HĐ1</a:t>
            </a:r>
            <a:endParaRPr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7325" y="1146773"/>
                <a:ext cx="6229349" cy="299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Công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S (m)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do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t (s)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9,8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146773"/>
                <a:ext cx="6229349" cy="2995564"/>
              </a:xfrm>
              <a:prstGeom prst="rect">
                <a:avLst/>
              </a:prstGeom>
              <a:blipFill>
                <a:blip r:embed="rId3"/>
                <a:stretch>
                  <a:fillRect l="-978" r="-1076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6" y="3678160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0A8C215-9E12-0CFC-343A-5964272C053F}"/>
                  </a:ext>
                </a:extLst>
              </p:cNvPr>
              <p:cNvSpPr txBox="1"/>
              <p:nvPr/>
            </p:nvSpPr>
            <p:spPr>
              <a:xfrm>
                <a:off x="1243013" y="1157268"/>
                <a:ext cx="4021931" cy="311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Quan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(1)=1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(2)=4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4&gt;1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(1;2)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0A8C215-9E12-0CFC-343A-5964272C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1157268"/>
                <a:ext cx="4021931" cy="3113096"/>
              </a:xfrm>
              <a:prstGeom prst="rect">
                <a:avLst/>
              </a:prstGeom>
              <a:blipFill>
                <a:blip r:embed="rId4"/>
                <a:stretch>
                  <a:fillRect l="-1667" r="-3333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15224707-0C74-4F33-AED8-F3A591EB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79" t="33861" r="1953" b="2206"/>
          <a:stretch/>
        </p:blipFill>
        <p:spPr>
          <a:xfrm>
            <a:off x="5264944" y="1339744"/>
            <a:ext cx="3508342" cy="3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B3419E5-54B0-6CD3-6546-72E6F48D3AB8}"/>
                  </a:ext>
                </a:extLst>
              </p:cNvPr>
              <p:cNvSpPr txBox="1"/>
              <p:nvPr/>
            </p:nvSpPr>
            <p:spPr>
              <a:xfrm>
                <a:off x="1355526" y="1176361"/>
                <a:ext cx="6432947" cy="3010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hay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”,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B3419E5-54B0-6CD3-6546-72E6F48D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6" y="1176361"/>
                <a:ext cx="6432947" cy="3010504"/>
              </a:xfrm>
              <a:prstGeom prst="rect">
                <a:avLst/>
              </a:prstGeom>
              <a:blipFill>
                <a:blip r:embed="rId3"/>
                <a:stretch>
                  <a:fillRect l="-947" r="-94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38;p45">
            <a:extLst>
              <a:ext uri="{FF2B5EF4-FFF2-40B4-BE49-F238E27FC236}">
                <a16:creationId xmlns:a16="http://schemas.microsoft.com/office/drawing/2014/main" id="{A766168A-819D-1641-B826-835930553D09}"/>
              </a:ext>
            </a:extLst>
          </p:cNvPr>
          <p:cNvSpPr/>
          <p:nvPr/>
        </p:nvSpPr>
        <p:spPr>
          <a:xfrm>
            <a:off x="3691321" y="651684"/>
            <a:ext cx="1761356" cy="524677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9138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1100970" y="1097768"/>
            <a:ext cx="785652" cy="468181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VD</a:t>
            </a:r>
            <a:r>
              <a:rPr lang="en-US" sz="2000" b="1" dirty="0">
                <a:solidFill>
                  <a:srgbClr val="FFFFFF"/>
                </a:solidFill>
              </a:rPr>
              <a:t>9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363802" y="2500270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54C5D6C-0554-FBF0-E7B3-EC0FA400EEEF}"/>
                  </a:ext>
                </a:extLst>
              </p:cNvPr>
              <p:cNvSpPr txBox="1"/>
              <p:nvPr/>
            </p:nvSpPr>
            <p:spPr>
              <a:xfrm>
                <a:off x="2015673" y="862637"/>
                <a:ext cx="6206938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7</a:t>
                </a:r>
                <a:r>
                  <a:rPr lang="en-US" sz="2000" dirty="0"/>
                  <a:t>. 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54C5D6C-0554-FBF0-E7B3-EC0FA400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73" y="862637"/>
                <a:ext cx="6206938" cy="958660"/>
              </a:xfrm>
              <a:prstGeom prst="rect">
                <a:avLst/>
              </a:prstGeom>
              <a:blipFill>
                <a:blip r:embed="rId4"/>
                <a:stretch>
                  <a:fillRect l="-1081" r="-982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DBEDBA-7081-88B0-4B6B-3A12D9272515}"/>
                  </a:ext>
                </a:extLst>
              </p:cNvPr>
              <p:cNvSpPr txBox="1"/>
              <p:nvPr/>
            </p:nvSpPr>
            <p:spPr>
              <a:xfrm>
                <a:off x="1073817" y="1861043"/>
                <a:ext cx="3838336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(−2;−1)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(1;2)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(−1;1)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DBEDBA-7081-88B0-4B6B-3A12D9272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17" y="1861043"/>
                <a:ext cx="3838336" cy="2805320"/>
              </a:xfrm>
              <a:prstGeom prst="rect">
                <a:avLst/>
              </a:prstGeom>
              <a:blipFill>
                <a:blip r:embed="rId5"/>
                <a:stretch>
                  <a:fillRect l="-1587" r="-1587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D3A9238C-C4EC-0A68-6E72-7B20705A1B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12" t="12277" r="4918" b="31591"/>
          <a:stretch/>
        </p:blipFill>
        <p:spPr>
          <a:xfrm>
            <a:off x="5098518" y="1871016"/>
            <a:ext cx="2906134" cy="27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375A570-0E6B-4E8F-9144-6C4713449BF9}"/>
              </a:ext>
            </a:extLst>
          </p:cNvPr>
          <p:cNvSpPr txBox="1"/>
          <p:nvPr/>
        </p:nvSpPr>
        <p:spPr>
          <a:xfrm>
            <a:off x="1555812" y="1330182"/>
            <a:ext cx="614362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”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2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Bài 1 (SGK - tr.37)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			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2 −3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dirty="0"/>
                  <a:t>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+ 1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    d)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blipFill>
                <a:blip r:embed="rId3"/>
                <a:stretch>
                  <a:fillRect l="-835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blipFill>
                <a:blip r:embed="rId4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640459" y="2221054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17587" y="2263696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97799" y="2015742"/>
                <a:ext cx="1610432" cy="67056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=(−∞;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799" y="2015742"/>
                <a:ext cx="161043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1982912" y="3501442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{−1}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blipFill>
                <a:blip r:embed="rId6"/>
                <a:stretch>
                  <a:fillRect l="-72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6365834" y="3517245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9" grpId="0" animBg="1"/>
      <p:bldP spid="20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61FD0DF-AD83-50A3-BBF9-6D51B86DA77A}"/>
                  </a:ext>
                </a:extLst>
              </p:cNvPr>
              <p:cNvSpPr txBox="1"/>
              <p:nvPr/>
            </p:nvSpPr>
            <p:spPr>
              <a:xfrm>
                <a:off x="1853803" y="1399922"/>
                <a:ext cx="5436394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Bài 4 (SGK – tr.38) </a:t>
                </a: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hoành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tung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61FD0DF-AD83-50A3-BBF9-6D51B86D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03" y="1399922"/>
                <a:ext cx="5436394" cy="2343655"/>
              </a:xfrm>
              <a:prstGeom prst="rect">
                <a:avLst/>
              </a:prstGeom>
              <a:blipFill>
                <a:blip r:embed="rId3"/>
                <a:stretch>
                  <a:fillRect l="-1121" r="-1233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6400C13-C88B-8926-E9C5-72ED94C1905B}"/>
                  </a:ext>
                </a:extLst>
              </p:cNvPr>
              <p:cNvSpPr txBox="1"/>
              <p:nvPr/>
            </p:nvSpPr>
            <p:spPr>
              <a:xfrm>
                <a:off x="1806907" y="1157406"/>
                <a:ext cx="5530186" cy="3144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(−2)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=−8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(−2;−8)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a typeface="Yu Mincho" panose="02020400000000000000" pitchFamily="18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3;−18</m:t>
                        </m:r>
                      </m:e>
                    </m:d>
                  </m:oMath>
                </a14:m>
                <a:endParaRPr lang="en-US" sz="2000" b="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=10⇒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=−200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(10;−200)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</a:t>
                </a:r>
                <a:r>
                  <a:rPr lang="nl-NL" sz="2000" dirty="0"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=±3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(3;−18); (−3;−18) 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6400C13-C88B-8926-E9C5-72ED94C19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07" y="1157406"/>
                <a:ext cx="5530186" cy="3144451"/>
              </a:xfrm>
              <a:prstGeom prst="rect">
                <a:avLst/>
              </a:prstGeom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57E8BD-B505-7E1B-32B6-83408CC0A22B}"/>
                  </a:ext>
                </a:extLst>
              </p:cNvPr>
              <p:cNvSpPr txBox="1"/>
              <p:nvPr/>
            </p:nvSpPr>
            <p:spPr>
              <a:xfrm>
                <a:off x="1428751" y="878682"/>
                <a:ext cx="7029448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5 (SGK – tr.38)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8.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57E8BD-B505-7E1B-32B6-83408CC0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1" y="878682"/>
                <a:ext cx="7029448" cy="496996"/>
              </a:xfrm>
              <a:prstGeom prst="rect">
                <a:avLst/>
              </a:prstGeom>
              <a:blipFill>
                <a:blip r:embed="rId3"/>
                <a:stretch>
                  <a:fillRect l="-867" r="-26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EE24B07-5E91-DCB5-B286-33931EA1F0E8}"/>
                  </a:ext>
                </a:extLst>
              </p:cNvPr>
              <p:cNvSpPr txBox="1"/>
              <p:nvPr/>
            </p:nvSpPr>
            <p:spPr>
              <a:xfrm>
                <a:off x="835820" y="1461403"/>
                <a:ext cx="4107655" cy="326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(1;−2)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(2;−1)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tung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0.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EE24B07-5E91-DCB5-B286-33931EA1F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20" y="1461403"/>
                <a:ext cx="4107655" cy="3266985"/>
              </a:xfrm>
              <a:prstGeom prst="rect">
                <a:avLst/>
              </a:prstGeom>
              <a:blipFill>
                <a:blip r:embed="rId4"/>
                <a:stretch>
                  <a:fillRect l="-1484" r="-3264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BDDB55D-B676-9B6A-0CDA-B3547026B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0" t="3748" r="7344" b="2463"/>
          <a:stretch/>
        </p:blipFill>
        <p:spPr>
          <a:xfrm>
            <a:off x="5093494" y="1461403"/>
            <a:ext cx="3171825" cy="29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85D7C52-77A7-AEB7-52DE-78FE533D9DEC}"/>
                  </a:ext>
                </a:extLst>
              </p:cNvPr>
              <p:cNvSpPr txBox="1"/>
              <p:nvPr/>
            </p:nvSpPr>
            <p:spPr>
              <a:xfrm>
                <a:off x="1837283" y="1169090"/>
                <a:ext cx="5469434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(1;−2)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(2;−1)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thuộc đồ thị hàm số,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không thuộc đồ thị hàm số. </a:t>
                </a:r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(0)=−1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(3)=0 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=−1⇒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Điểm thuộc đồ thị có tung độ bằng 0 là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(−1;0)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85D7C52-77A7-AEB7-52DE-78FE533D9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83" y="1169090"/>
                <a:ext cx="5469434" cy="2805320"/>
              </a:xfrm>
              <a:prstGeom prst="rect">
                <a:avLst/>
              </a:prstGeom>
              <a:blipFill>
                <a:blip r:embed="rId3"/>
                <a:stretch>
                  <a:fillRect l="-1114" r="-1114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5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9F75AE-EB80-C816-8B33-5475AED42807}"/>
                  </a:ext>
                </a:extLst>
              </p:cNvPr>
              <p:cNvSpPr txBox="1"/>
              <p:nvPr/>
            </p:nvSpPr>
            <p:spPr>
              <a:xfrm>
                <a:off x="2202061" y="1534414"/>
                <a:ext cx="4739878" cy="207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Bài 6 (SGK – tr.38) </a:t>
                </a: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Chứng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(0;+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9F75AE-EB80-C816-8B33-5475AED42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61" y="1534414"/>
                <a:ext cx="4739878" cy="2074671"/>
              </a:xfrm>
              <a:prstGeom prst="rect">
                <a:avLst/>
              </a:prstGeom>
              <a:blipFill>
                <a:blip r:embed="rId3"/>
                <a:stretch>
                  <a:fillRect l="-1285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02941" y="1468929"/>
                <a:ext cx="5738117" cy="233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= 1 </m:t>
                    </m:r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4,9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   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=19,6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b)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latin typeface="+mn-lt"/>
                  </a:rPr>
                  <a:t> có duy nhất một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41" y="1468929"/>
                <a:ext cx="5738117" cy="2333267"/>
              </a:xfrm>
              <a:prstGeom prst="rect">
                <a:avLst/>
              </a:prstGeom>
              <a:blipFill>
                <a:blip r:embed="rId3"/>
                <a:stretch>
                  <a:fillRect l="-1062" r="-1062" b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5"/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53BC27-E09C-E8F7-FD65-85C78B42AD40}"/>
                  </a:ext>
                </a:extLst>
              </p:cNvPr>
              <p:cNvSpPr txBox="1"/>
              <p:nvPr/>
            </p:nvSpPr>
            <p:spPr>
              <a:xfrm>
                <a:off x="1575196" y="1226291"/>
                <a:ext cx="6640117" cy="35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Xét hai số bất 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(0;+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nl-NL" sz="2000" dirty="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 hàm số nghịch biến trên khoảng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(0;+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53BC27-E09C-E8F7-FD65-85C78B42A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96" y="1226291"/>
                <a:ext cx="6640117" cy="3527441"/>
              </a:xfrm>
              <a:prstGeom prst="rect">
                <a:avLst/>
              </a:prstGeom>
              <a:blipFill>
                <a:blip r:embed="rId3"/>
                <a:stretch>
                  <a:fillRect l="-917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3">
            <a:extLst>
              <a:ext uri="{FF2B5EF4-FFF2-40B4-BE49-F238E27FC236}">
                <a16:creationId xmlns:a16="http://schemas.microsoft.com/office/drawing/2014/main" id="{AFF63817-332F-9ECE-EE02-5D5EBEE20ECD}"/>
              </a:ext>
            </a:extLst>
          </p:cNvPr>
          <p:cNvSpPr/>
          <p:nvPr/>
        </p:nvSpPr>
        <p:spPr>
          <a:xfrm>
            <a:off x="4089115" y="70855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850B65C-A670-F34F-5E57-96ECB98CCE64}"/>
                  </a:ext>
                </a:extLst>
              </p:cNvPr>
              <p:cNvSpPr txBox="1"/>
              <p:nvPr/>
            </p:nvSpPr>
            <p:spPr>
              <a:xfrm>
                <a:off x="1310878" y="1551855"/>
                <a:ext cx="6522244" cy="2039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Xét hai số bất 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;0</m:t>
                    </m:r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nl-NL" sz="2000" dirty="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nl-NL" sz="2000" dirty="0"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 hàm số nghịch biến trên khoảng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850B65C-A670-F34F-5E57-96ECB98CC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78" y="1551855"/>
                <a:ext cx="6522244" cy="2039789"/>
              </a:xfrm>
              <a:prstGeom prst="rect">
                <a:avLst/>
              </a:prstGeom>
              <a:blipFill>
                <a:blip r:embed="rId3"/>
                <a:stretch>
                  <a:fillRect l="-9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297A6-D1E9-338E-32EB-953279BE1EF0}"/>
                  </a:ext>
                </a:extLst>
              </p:cNvPr>
              <p:cNvSpPr txBox="1"/>
              <p:nvPr/>
            </p:nvSpPr>
            <p:spPr>
              <a:xfrm>
                <a:off x="857250" y="1485900"/>
                <a:ext cx="3993356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7 (SGK – tr.38)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9</a:t>
                </a:r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297A6-D1E9-338E-32EB-953279BE1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485900"/>
                <a:ext cx="3993356" cy="2343655"/>
              </a:xfrm>
              <a:prstGeom prst="rect">
                <a:avLst/>
              </a:prstGeom>
              <a:blipFill>
                <a:blip r:embed="rId3"/>
                <a:stretch>
                  <a:fillRect l="-1679" r="-152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B4956A4E-8AD7-F9B4-AAF5-7E84F03BD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9" t="10793" r="6719" b="3890"/>
          <a:stretch/>
        </p:blipFill>
        <p:spPr>
          <a:xfrm>
            <a:off x="5179218" y="1528763"/>
            <a:ext cx="3044485" cy="25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" y="3806748"/>
            <a:ext cx="841321" cy="957155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4C011CD2-4506-C4C6-BF3C-501126F59B5C}"/>
              </a:ext>
            </a:extLst>
          </p:cNvPr>
          <p:cNvSpPr/>
          <p:nvPr/>
        </p:nvSpPr>
        <p:spPr>
          <a:xfrm>
            <a:off x="4089115" y="787133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E5D05-ED89-FD30-4D15-0530539EA7E8}"/>
                  </a:ext>
                </a:extLst>
              </p:cNvPr>
              <p:cNvSpPr txBox="1"/>
              <p:nvPr/>
            </p:nvSpPr>
            <p:spPr>
              <a:xfrm>
                <a:off x="1357762" y="1714280"/>
                <a:ext cx="6428475" cy="248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(−3;0)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 ;2)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E5D05-ED89-FD30-4D15-0530539E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62" y="1714280"/>
                <a:ext cx="6428475" cy="2488566"/>
              </a:xfrm>
              <a:prstGeom prst="rect">
                <a:avLst/>
              </a:prstGeom>
              <a:blipFill>
                <a:blip r:embed="rId4"/>
                <a:stretch>
                  <a:fillRect l="-1044" r="-949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490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2C6F3-0636-725C-603A-5F425282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2736059"/>
            <a:ext cx="8101063" cy="1643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740556" y="1428648"/>
                <a:ext cx="7662885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2 (SGK – tr.37) </a:t>
                </a:r>
                <a:r>
                  <a:rPr lang="en-US" sz="2000" dirty="0" err="1">
                    <a:latin typeface="+mj-lt"/>
                  </a:rPr>
                  <a:t>Bảng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dưới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đây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) ở </a:t>
                </a:r>
                <a:r>
                  <a:rPr lang="en-US" sz="2000" dirty="0" err="1">
                    <a:latin typeface="+mj-lt"/>
                  </a:rPr>
                  <a:t>Thành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Nội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từ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12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năm</a:t>
                </a:r>
                <a:r>
                  <a:rPr lang="en-US" sz="2000" dirty="0">
                    <a:latin typeface="+mj-lt"/>
                  </a:rPr>
                  <a:t> 2019.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6" y="1428648"/>
                <a:ext cx="7662885" cy="978794"/>
              </a:xfrm>
              <a:prstGeom prst="rect">
                <a:avLst/>
              </a:prstGeom>
              <a:blipFill>
                <a:blip r:embed="rId6"/>
                <a:stretch>
                  <a:fillRect l="-795" r="-795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A1F50C5-CD41-E29C-7616-224BCC4CC33B}"/>
                  </a:ext>
                </a:extLst>
              </p:cNvPr>
              <p:cNvSpPr txBox="1"/>
              <p:nvPr/>
            </p:nvSpPr>
            <p:spPr>
              <a:xfrm>
                <a:off x="492918" y="1178719"/>
                <a:ext cx="8158163" cy="317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Nêu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2;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5;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10.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phải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? </a:t>
                </a:r>
                <a:r>
                  <a:rPr lang="en-US" sz="2000" dirty="0" err="1">
                    <a:latin typeface="+mj-lt"/>
                  </a:rPr>
                  <a:t>Tại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hơn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2,5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(mi-</a:t>
                </a:r>
                <a:r>
                  <a:rPr lang="en-US" sz="2000" dirty="0" err="1">
                    <a:latin typeface="+mj-lt"/>
                  </a:rPr>
                  <a:t>crô</a:t>
                </a:r>
                <a:r>
                  <a:rPr lang="en-US" sz="2000" dirty="0">
                    <a:latin typeface="+mj-lt"/>
                  </a:rPr>
                  <a:t>-</a:t>
                </a:r>
                <a:r>
                  <a:rPr lang="en-US" sz="2000" dirty="0" err="1">
                    <a:latin typeface="+mj-lt"/>
                  </a:rPr>
                  <a:t>mét</a:t>
                </a:r>
                <a:r>
                  <a:rPr lang="en-US" sz="2000" dirty="0">
                    <a:latin typeface="+mj-lt"/>
                  </a:rPr>
                  <a:t>) </a:t>
                </a:r>
                <a:r>
                  <a:rPr lang="en-US" sz="2000" dirty="0" err="1">
                    <a:latin typeface="+mj-lt"/>
                  </a:rPr>
                  <a:t>dễ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xâm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nhập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con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thông</a:t>
                </a:r>
                <a:r>
                  <a:rPr lang="en-US" sz="2000" dirty="0">
                    <a:latin typeface="+mj-lt"/>
                  </a:rPr>
                  <a:t> qua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hô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hấp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gây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bệnh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quỵ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tim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mạch</a:t>
                </a:r>
                <a:r>
                  <a:rPr lang="en-US" sz="2000" dirty="0">
                    <a:latin typeface="+mj-lt"/>
                  </a:rPr>
                  <a:t>,… </a:t>
                </a:r>
                <a:r>
                  <a:rPr lang="en-US" sz="2000" dirty="0" err="1">
                    <a:latin typeface="+mj-lt"/>
                  </a:rPr>
                  <a:t>Em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hãy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pháp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bảo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vệ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bản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thân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trước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A1F50C5-CD41-E29C-7616-224BCC4CC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8" y="1178719"/>
                <a:ext cx="8158163" cy="3173497"/>
              </a:xfrm>
              <a:prstGeom prst="rect">
                <a:avLst/>
              </a:prstGeom>
              <a:blipFill>
                <a:blip r:embed="rId3"/>
                <a:stretch>
                  <a:fillRect l="-822" r="-1644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val Callout 133"/>
          <p:cNvSpPr/>
          <p:nvPr/>
        </p:nvSpPr>
        <p:spPr>
          <a:xfrm flipH="1">
            <a:off x="4104526" y="1120196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3742" y="2068153"/>
                <a:ext cx="7196516" cy="1955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trong </a:t>
                </a:r>
                <a:r>
                  <a:rPr lang="vi-VN" sz="2000" dirty="0" err="1"/>
                  <a:t>tháng</a:t>
                </a:r>
                <a:r>
                  <a:rPr lang="vi-VN" sz="2000" dirty="0"/>
                  <a:t> 2; </a:t>
                </a:r>
                <a:r>
                  <a:rPr lang="vi-VN" sz="2000" dirty="0" err="1"/>
                  <a:t>tháng</a:t>
                </a:r>
                <a:r>
                  <a:rPr lang="vi-VN" sz="2000" dirty="0"/>
                  <a:t> 5; tháng 10 lần lượt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36,0 ;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45,8 ; 43,2</m:t>
                    </m:r>
                  </m:oMath>
                </a14:m>
                <a:r>
                  <a:rPr lang="vi-VN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là hàm số của tháng. 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err="1"/>
                  <a:t>Vì</a:t>
                </a:r>
                <a:r>
                  <a:rPr lang="vi-VN" sz="2000" dirty="0"/>
                  <a:t> ứng với mỗi tháng có duy nhất một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tương ứng.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42" y="2068153"/>
                <a:ext cx="7196516" cy="1955151"/>
              </a:xfrm>
              <a:prstGeom prst="rect">
                <a:avLst/>
              </a:prstGeom>
              <a:blipFill>
                <a:blip r:embed="rId3"/>
                <a:stretch>
                  <a:fillRect l="-932" r="-932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270512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135333" y="164342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213632" y="1723774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410183" y="1733054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9446" y="2545252"/>
            <a:ext cx="247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333" y="2552787"/>
            <a:ext cx="3203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Tránh</a:t>
            </a:r>
            <a:r>
              <a:rPr lang="en-US" sz="2000" dirty="0"/>
              <a:t>,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ô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292" y="2536954"/>
            <a:ext cx="26122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Đeo kính bảo vệ mắt khi ra đường.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799743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953804" y="193538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2" grpId="0" animBg="1"/>
      <p:bldP spid="4584" grpId="0"/>
      <p:bldP spid="4592" grpId="0" animBg="1"/>
      <p:bldP spid="4594" grpId="0" animBg="1"/>
      <p:bldP spid="4595" grpId="0" animBg="1"/>
      <p:bldP spid="3" grpId="0"/>
      <p:bldP spid="4" grpId="0"/>
      <p:bldP spid="5" grpId="0"/>
      <p:bldP spid="17" grpId="0" animBg="1"/>
      <p:bldP spid="1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623029" y="165465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506519" y="1665945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584818" y="1746299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762700" y="1733041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093246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6148292" y="1951987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4975" y="2466882"/>
            <a:ext cx="306107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Thường xuyên vệ sinh, dọn dẹp, thanh lọc nhà cửa sạch sẽ, thoáng mát; trồng nhiều cây xanh.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65876" y="2461713"/>
            <a:ext cx="272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da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0166" y="2511132"/>
            <a:ext cx="21781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Có ý thức bảo vệ môi trường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969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2" grpId="0" animBg="1"/>
      <p:bldP spid="4594" grpId="0" animBg="1"/>
      <p:bldP spid="4595" grpId="0" animBg="1"/>
      <p:bldP spid="17" grpId="0" animBg="1"/>
      <p:bldP spid="111" grpId="0" animBg="1"/>
      <p:bldP spid="2" grpId="0" animBg="1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379842" y="3461387"/>
            <a:ext cx="841321" cy="9571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7F2F0C-3C13-056A-A2C3-9F3443A61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9523"/>
              </p:ext>
            </p:extLst>
          </p:nvPr>
        </p:nvGraphicFramePr>
        <p:xfrm>
          <a:off x="1525381" y="3099538"/>
          <a:ext cx="6096000" cy="148336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Khối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lượng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Mức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cước</a:t>
                      </a:r>
                      <a:r>
                        <a:rPr lang="en-US" sz="1800" b="0" baseline="0" dirty="0"/>
                        <a:t> (</a:t>
                      </a:r>
                      <a:r>
                        <a:rPr lang="en-US" sz="1800" b="0" baseline="0" dirty="0" err="1"/>
                        <a:t>đồng</a:t>
                      </a:r>
                      <a:r>
                        <a:rPr lang="en-US" sz="1800" b="0" baseline="0" dirty="0"/>
                        <a:t>)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Đến</a:t>
                      </a:r>
                      <a:r>
                        <a:rPr lang="en-US" sz="1800" b="0" baseline="0" dirty="0"/>
                        <a:t> 20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20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100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100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800502" y="992433"/>
            <a:ext cx="75501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3 (SGK – tr.38) </a:t>
            </a:r>
            <a:r>
              <a:rPr lang="en-US" sz="2000" dirty="0"/>
              <a:t>Theo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2019/QĐ-BĐVN </a:t>
            </a:r>
            <a:r>
              <a:rPr lang="en-US" sz="2000" dirty="0" err="1"/>
              <a:t>ngày</a:t>
            </a:r>
            <a:r>
              <a:rPr lang="en-US" sz="2000" dirty="0"/>
              <a:t> 01/11/2018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cước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thiếp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250 g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41"/>
          <p:cNvSpPr/>
          <p:nvPr/>
        </p:nvSpPr>
        <p:spPr>
          <a:xfrm>
            <a:off x="4099389" y="467650"/>
            <a:ext cx="934948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1"/>
          <p:cNvSpPr txBox="1">
            <a:spLocks noGrp="1"/>
          </p:cNvSpPr>
          <p:nvPr>
            <p:ph type="title"/>
          </p:nvPr>
        </p:nvSpPr>
        <p:spPr>
          <a:xfrm>
            <a:off x="4066040" y="539500"/>
            <a:ext cx="100164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+mn-lt"/>
              </a:rPr>
              <a:t>HĐ2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6193" y="1351212"/>
                <a:ext cx="7501339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Để </a:t>
                </a:r>
                <a:r>
                  <a:rPr lang="en-US" sz="2000" dirty="0" err="1"/>
                  <a:t>xây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doanh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nghiệp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nhuận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=− 200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+92 000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−8 400 000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ra.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3" y="1351212"/>
                <a:ext cx="7501339" cy="2805320"/>
              </a:xfrm>
              <a:prstGeom prst="rect">
                <a:avLst/>
              </a:prstGeom>
              <a:blipFill>
                <a:blip r:embed="rId3"/>
                <a:stretch>
                  <a:fillRect l="-894" r="-178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  <p:bldP spid="35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C742354-C979-2C83-5997-0A601D416545}"/>
                  </a:ext>
                </a:extLst>
              </p:cNvPr>
              <p:cNvSpPr txBox="1"/>
              <p:nvPr/>
            </p:nvSpPr>
            <p:spPr>
              <a:xfrm>
                <a:off x="1832372" y="938257"/>
                <a:ext cx="5479256" cy="32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gửi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150 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thuế</a:t>
                </a:r>
                <a:r>
                  <a:rPr lang="en-US" sz="2000" dirty="0"/>
                  <a:t> VAT).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C742354-C979-2C83-5997-0A601D41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72" y="938257"/>
                <a:ext cx="5479256" cy="3266985"/>
              </a:xfrm>
              <a:prstGeom prst="rect">
                <a:avLst/>
              </a:prstGeom>
              <a:blipFill>
                <a:blip r:embed="rId3"/>
                <a:stretch>
                  <a:fillRect l="-1225" r="-1225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964485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5719" y="1853612"/>
                <a:ext cx="6232561" cy="266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a)</a:t>
                </a:r>
                <a:r>
                  <a:rPr lang="en-US" sz="1800" dirty="0"/>
                  <a:t> </a:t>
                </a:r>
                <a:r>
                  <a:rPr lang="vi-VN" sz="1800" dirty="0"/>
                  <a:t>Số tiền dịch vụ thư cơ bản phải trả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1800" dirty="0"/>
                  <a:t> (đồng) có là hàm số của khối lượng thư cơ bản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180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Các công thức tính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1800" dirty="0"/>
                  <a:t>: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4 000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≤20</m:t>
                              </m:r>
                            </m:e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6 000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20&lt;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≤100</m:t>
                              </m:r>
                            </m:e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8 000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100&lt;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≤250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19" y="1853612"/>
                <a:ext cx="6232561" cy="2665281"/>
              </a:xfrm>
              <a:prstGeom prst="rect">
                <a:avLst/>
              </a:prstGeom>
              <a:blipFill>
                <a:blip r:embed="rId3"/>
                <a:stretch>
                  <a:fillRect l="-881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2495" y="1160062"/>
                <a:ext cx="618504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Số tiền phải trả khi bạn Dương gửi thư có khối lượng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2000" dirty="0"/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=8 000. 150=1 200 000</m:t>
                    </m:r>
                  </m:oMath>
                </a14:m>
                <a:r>
                  <a:rPr lang="vi-VN" sz="2000" dirty="0"/>
                  <a:t> (đồng)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Số tiền phải trả khi bạn Dương gửi thư có khối lượng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2000" dirty="0"/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=8 000 . 200=1 600 000 </m:t>
                    </m:r>
                  </m:oMath>
                </a14:m>
                <a:r>
                  <a:rPr lang="vi-VN" sz="2000" dirty="0"/>
                  <a:t>(đồng)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5" y="1160062"/>
                <a:ext cx="6185042" cy="2862322"/>
              </a:xfrm>
              <a:prstGeom prst="rect">
                <a:avLst/>
              </a:prstGeom>
              <a:blipFill>
                <a:blip r:embed="rId3"/>
                <a:stretch>
                  <a:fillRect l="-985" r="-985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5" y="1117378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222745" y="4230357"/>
            <a:ext cx="636019" cy="72358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5E58B3-6AE9-F2EB-3044-5EA2A5776058}"/>
              </a:ext>
            </a:extLst>
          </p:cNvPr>
          <p:cNvSpPr txBox="1"/>
          <p:nvPr/>
        </p:nvSpPr>
        <p:spPr>
          <a:xfrm>
            <a:off x="1160859" y="742950"/>
            <a:ext cx="727591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8 (SGK – tr.38)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thuê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chuyến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550 km </a:t>
            </a:r>
            <a:r>
              <a:rPr lang="en-US" sz="2000" dirty="0" err="1"/>
              <a:t>đến</a:t>
            </a:r>
            <a:r>
              <a:rPr lang="en-US" sz="2000" dirty="0"/>
              <a:t> 600 km,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cận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Công</a:t>
            </a:r>
            <a:r>
              <a:rPr lang="en-US" sz="2000" dirty="0"/>
              <a:t> ty 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3,75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5 000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Công</a:t>
            </a:r>
            <a:r>
              <a:rPr lang="en-US" sz="2000" dirty="0"/>
              <a:t> ty B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2,5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7 500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.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chi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thấp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53">
            <a:extLst>
              <a:ext uri="{FF2B5EF4-FFF2-40B4-BE49-F238E27FC236}">
                <a16:creationId xmlns:a16="http://schemas.microsoft.com/office/drawing/2014/main" id="{410E6469-9D38-762C-DE50-D94F44569984}"/>
              </a:ext>
            </a:extLst>
          </p:cNvPr>
          <p:cNvSpPr/>
          <p:nvPr/>
        </p:nvSpPr>
        <p:spPr>
          <a:xfrm flipH="1">
            <a:off x="4104526" y="743029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45C4730-5D5D-A26F-2AE6-EF5B1339A837}"/>
                  </a:ext>
                </a:extLst>
              </p:cNvPr>
              <p:cNvSpPr txBox="1"/>
              <p:nvPr/>
            </p:nvSpPr>
            <p:spPr>
              <a:xfrm>
                <a:off x="1457325" y="1851632"/>
                <a:ext cx="6229349" cy="2548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550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=3750+5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2500+7,5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45C4730-5D5D-A26F-2AE6-EF5B1339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851632"/>
                <a:ext cx="6229349" cy="2548839"/>
              </a:xfrm>
              <a:prstGeom prst="rect">
                <a:avLst/>
              </a:prstGeom>
              <a:blipFill>
                <a:blip r:embed="rId3"/>
                <a:stretch>
                  <a:fillRect l="-1076" r="-1076" b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5CD9777-7C8A-F1D9-9A1B-6B5B0FBDB095}"/>
                  </a:ext>
                </a:extLst>
              </p:cNvPr>
              <p:cNvSpPr txBox="1"/>
              <p:nvPr/>
            </p:nvSpPr>
            <p:spPr>
              <a:xfrm>
                <a:off x="1363563" y="901273"/>
                <a:ext cx="6416874" cy="38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=3750+5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−2500−7,5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=1250−2,5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≤600⇒−2,5.550≥−2,5.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−2,5.600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1250−2,5.550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1250−2,5.600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−125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−250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1250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2,5.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lớp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chọn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để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chi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phí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thấp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nhất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5CD9777-7C8A-F1D9-9A1B-6B5B0FBD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63" y="901273"/>
                <a:ext cx="6416874" cy="3882538"/>
              </a:xfrm>
              <a:prstGeom prst="rect">
                <a:avLst/>
              </a:prstGeom>
              <a:blipFill>
                <a:blip r:embed="rId3"/>
                <a:stretch>
                  <a:fillRect l="-1046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022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39020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Ghi nhớ kiến thức trong tiết 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9709" y="2558124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9709" y="3349163"/>
            <a:ext cx="516557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“</a:t>
            </a:r>
            <a:r>
              <a:rPr lang="pt-BR" sz="2000" b="1" dirty="0"/>
              <a:t>Bài 2: Hàm số bậc hai. Đồ thị hàm số bậc hai và ứng dụng</a:t>
            </a:r>
            <a:r>
              <a:rPr lang="pt-BR" sz="2000" dirty="0"/>
              <a:t>”.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43336" y="751453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078320" y="823303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997" y="1690940"/>
                <a:ext cx="7150005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=100 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=−200.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000.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−1 200 000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=− 200.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000.200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2 000 000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/>
                  <a:t> có duy nhất 1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7" y="1690940"/>
                <a:ext cx="7150005" cy="2400657"/>
              </a:xfrm>
              <a:prstGeom prst="rect">
                <a:avLst/>
              </a:prstGeom>
              <a:blipFill>
                <a:blip r:embed="rId3"/>
                <a:stretch>
                  <a:fillRect l="-939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Cho tập hợp khác rỗng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 Nếu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có một và chỉ một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thuộc tập hợp số thực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thì ta có một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Ta gọi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biến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 </a:t>
                </a:r>
                <a:r>
                  <a:rPr lang="vi-VN" sz="2000" dirty="0">
                    <a:solidFill>
                      <a:srgbClr val="002060"/>
                    </a:solidFill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Tập hợp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gọi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tập xác định</a:t>
                </a:r>
                <a:r>
                  <a:rPr lang="vi-VN" sz="2000" dirty="0">
                    <a:solidFill>
                      <a:srgbClr val="002060"/>
                    </a:solidFill>
                  </a:rPr>
                  <a:t> của hàm số.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Kí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hiệu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</a:t>
                </a:r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  <a:blipFill>
                <a:blip r:embed="rId3"/>
                <a:stretch>
                  <a:fillRect l="-923" r="-75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3352</Words>
  <PresentationFormat>On-screen Show (16:9)</PresentationFormat>
  <Paragraphs>363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1" baseType="lpstr">
      <vt:lpstr>Times New Roman</vt:lpstr>
      <vt:lpstr>Wingdings</vt:lpstr>
      <vt:lpstr>PT Sans</vt:lpstr>
      <vt:lpstr>Calibri</vt:lpstr>
      <vt:lpstr>Symbol</vt:lpstr>
      <vt:lpstr>Cambria Math</vt:lpstr>
      <vt:lpstr>Arial</vt:lpstr>
      <vt:lpstr>Hind</vt:lpstr>
      <vt:lpstr>Bebas Neue</vt:lpstr>
      <vt:lpstr>Nunito Light</vt:lpstr>
      <vt:lpstr>Chewy</vt:lpstr>
      <vt:lpstr>Yu Mincho</vt:lpstr>
      <vt:lpstr>Roboto Condensed Light</vt:lpstr>
      <vt:lpstr>Geography Subject for Elementary: Europe Continent by Slidesgo</vt:lpstr>
      <vt:lpstr>PowerPoint Presentation</vt:lpstr>
      <vt:lpstr>PowerPoint Presentation</vt:lpstr>
      <vt:lpstr>PowerPoint Presentation</vt:lpstr>
      <vt:lpstr>I. HÀM SỐ</vt:lpstr>
      <vt:lpstr>PowerPoint Presentation</vt:lpstr>
      <vt:lpstr>PowerPoint Presentation</vt:lpstr>
      <vt:lpstr>HĐ2</vt:lpstr>
      <vt:lpstr>Giải</vt:lpstr>
      <vt:lpstr>KẾT LUẬN</vt:lpstr>
      <vt:lpstr>Ví dụ 1:</vt:lpstr>
      <vt:lpstr>PowerPoint Presentation</vt:lpstr>
      <vt:lpstr>Luyện tập 1</vt:lpstr>
      <vt:lpstr>2. Cách cho hàm số</vt:lpstr>
      <vt:lpstr>PowerPoint Presentation</vt:lpstr>
      <vt:lpstr>PowerPoint Presentation</vt:lpstr>
      <vt:lpstr>PowerPoint Presentation</vt:lpstr>
      <vt:lpstr>Luyện tập 2</vt:lpstr>
      <vt:lpstr>b) Hàm số cho bằng nhiều công thức  </vt:lpstr>
      <vt:lpstr>Luyện tập 3</vt:lpstr>
      <vt:lpstr>PowerPoint Presentation</vt:lpstr>
      <vt:lpstr>PowerPoint Presentation</vt:lpstr>
      <vt:lpstr>Giải</vt:lpstr>
      <vt:lpstr>II. ĐỒ THỊ CỦA HÀM SỐ</vt:lpstr>
      <vt:lpstr>PowerPoint Presentation</vt:lpstr>
      <vt:lpstr>PowerPoint Presentation</vt:lpstr>
      <vt:lpstr>PowerPoint Presentation</vt:lpstr>
      <vt:lpstr>PowerPoint Presentation</vt:lpstr>
      <vt:lpstr>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5</vt:lpstr>
      <vt:lpstr>PowerPoint Presentation</vt:lpstr>
      <vt:lpstr>Ví dụ 7: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8:</vt:lpstr>
      <vt:lpstr>PowerPoint Presentation</vt:lpstr>
      <vt:lpstr>PowerPoint Presentation</vt:lpstr>
      <vt:lpstr>PowerPoint Presentation</vt:lpstr>
      <vt:lpstr>PowerPoint Presentation</vt:lpstr>
      <vt:lpstr>Giải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c) Một số biện pháp bảo vệ bản thân trước bụi mịn</vt:lpstr>
      <vt:lpstr>c) Một số biện pháp bảo vệ bản thân trước bụi mịn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2022-10-25T01:13:00Z</dcterms:modified>
</cp:coreProperties>
</file>