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9" r:id="rId13"/>
    <p:sldId id="280" r:id="rId14"/>
    <p:sldId id="282" r:id="rId15"/>
    <p:sldId id="284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71B2C-0FA7-44F5-8D90-E111B424C4AA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5E8A5-5C74-4756-A43A-DFFB8838DB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26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7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5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2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fld id="{D15044BE-B3F3-4258-B55D-9238C2EBFDF1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2" y="6356353"/>
            <a:ext cx="2895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56353"/>
            <a:ext cx="2133600" cy="365125"/>
          </a:xfrm>
          <a:prstGeom prst="rect">
            <a:avLst/>
          </a:prstGeom>
        </p:spPr>
        <p:txBody>
          <a:bodyPr lIns="38399" tIns="19199" rIns="38399" bIns="19199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19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A499F-BDFC-48FB-82CD-20FD67F2F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7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7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1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2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9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D49-995E-4EA7-ACDC-024918DBC717}" type="datetimeFigureOut">
              <a:rPr lang="en-US" smtClean="0"/>
              <a:t>9/2/2021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B0F28-DD13-4BA1-8B61-AC5C7E333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3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gif"/><Relationship Id="rId11" Type="http://schemas.openxmlformats.org/officeDocument/2006/relationships/oleObject" Target="../embeddings/oleObject4.bin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4.jpeg"/><Relationship Id="rId15" Type="http://schemas.openxmlformats.org/officeDocument/2006/relationships/oleObject" Target="../embeddings/oleObject6.bin"/><Relationship Id="rId23" Type="http://schemas.openxmlformats.org/officeDocument/2006/relationships/image" Target="../media/image11.wmf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404403" y="1859673"/>
            <a:ext cx="1408017" cy="34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en-US" sz="20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 HỌC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5875" y="2318397"/>
            <a:ext cx="6858000" cy="96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8387" tIns="19194" rIns="38387" bIns="19194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1: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PHÉP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DỜI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HÌNH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VÀ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PHÉP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ĐỒNG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DẠNG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TRONG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MẶT</a:t>
            </a:r>
            <a:r>
              <a:rPr lang="en-US" sz="2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PHẲNG</a:t>
            </a:r>
            <a:endParaRPr lang="en-US" sz="2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41537" y="941887"/>
            <a:ext cx="692935" cy="860472"/>
            <a:chOff x="12784885" y="1066801"/>
            <a:chExt cx="1848066" cy="1721167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2" y="1556786"/>
              <a:ext cx="1612049" cy="1231182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3400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042922" y="983120"/>
            <a:ext cx="83928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Group 26"/>
          <p:cNvGrpSpPr/>
          <p:nvPr/>
        </p:nvGrpSpPr>
        <p:grpSpPr>
          <a:xfrm>
            <a:off x="1632473" y="4272947"/>
            <a:ext cx="5568427" cy="1047165"/>
            <a:chOff x="7459670" y="7543799"/>
            <a:chExt cx="14851072" cy="2094605"/>
          </a:xfrm>
        </p:grpSpPr>
        <p:sp>
          <p:nvSpPr>
            <p:cNvPr id="28" name="TextBox 27"/>
            <p:cNvSpPr txBox="1"/>
            <p:nvPr/>
          </p:nvSpPr>
          <p:spPr>
            <a:xfrm>
              <a:off x="8993187" y="7620004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BIẾN HÌNH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776593"/>
                <a:chOff x="7469187" y="7640053"/>
                <a:chExt cx="1371600" cy="776593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767325" y="7640053"/>
                  <a:ext cx="791772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597E1B17-1CF0-4A35-A91C-2D755D0ED88E}"/>
                </a:ext>
              </a:extLst>
            </p:cNvPr>
            <p:cNvSpPr txBox="1"/>
            <p:nvPr/>
          </p:nvSpPr>
          <p:spPr>
            <a:xfrm>
              <a:off x="8953927" y="8807298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ĐỊNH NGHĨA PHÉP BIẾN HÌNH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658607" y="3545884"/>
            <a:ext cx="4025143" cy="4696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38387" tIns="19194" rIns="38387" bIns="19194" rtlCol="0">
            <a:spAutoFit/>
          </a:bodyPr>
          <a:lstStyle/>
          <a:p>
            <a:pPr algn="ctr"/>
            <a:r>
              <a:rPr lang="vi-VN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 </a:t>
            </a:r>
            <a:r>
              <a:rPr lang="en-US" sz="28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PHÉP </a:t>
            </a:r>
            <a:r>
              <a:rPr lang="en-US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BIẾN </a:t>
            </a:r>
            <a:r>
              <a:rPr lang="en-US" sz="2800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HÌNH</a:t>
            </a:r>
            <a:endParaRPr lang="en-US" sz="28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1317250" y="4103560"/>
            <a:ext cx="7129906" cy="2132062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6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2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1507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00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.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TÍNH CHẤT</a:t>
            </a:r>
          </a:p>
        </p:txBody>
      </p:sp>
      <p:graphicFrame>
        <p:nvGraphicFramePr>
          <p:cNvPr id="44036" name="Object 30"/>
          <p:cNvGraphicFramePr>
            <a:graphicFrameLocks noChangeAspect="1"/>
          </p:cNvGraphicFramePr>
          <p:nvPr/>
        </p:nvGraphicFramePr>
        <p:xfrm>
          <a:off x="5224463" y="2111375"/>
          <a:ext cx="1428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3" y="2111375"/>
                        <a:ext cx="1428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sp>
        <p:nvSpPr>
          <p:cNvPr id="44038" name="Line 9"/>
          <p:cNvSpPr>
            <a:spLocks noChangeShapeType="1"/>
          </p:cNvSpPr>
          <p:nvPr/>
        </p:nvSpPr>
        <p:spPr bwMode="auto">
          <a:xfrm flipV="1">
            <a:off x="2516188" y="2392363"/>
            <a:ext cx="4173537" cy="273050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Rectangle 73"/>
          <p:cNvSpPr>
            <a:spLocks noChangeArrowheads="1"/>
          </p:cNvSpPr>
          <p:nvPr/>
        </p:nvSpPr>
        <p:spPr bwMode="auto">
          <a:xfrm>
            <a:off x="5489575" y="2990850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44066" name="Rectangle 77"/>
          <p:cNvSpPr>
            <a:spLocks noChangeArrowheads="1"/>
          </p:cNvSpPr>
          <p:nvPr/>
        </p:nvSpPr>
        <p:spPr bwMode="auto">
          <a:xfrm>
            <a:off x="2901950" y="4714875"/>
            <a:ext cx="681038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513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39713" y="1833563"/>
            <a:ext cx="86137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c)Tam giác thành tam giác bằng nó.</a:t>
            </a:r>
          </a:p>
        </p:txBody>
      </p:sp>
      <p:sp>
        <p:nvSpPr>
          <p:cNvPr id="44044" name="Isosceles Triangle 4"/>
          <p:cNvSpPr>
            <a:spLocks noChangeArrowheads="1"/>
          </p:cNvSpPr>
          <p:nvPr/>
        </p:nvSpPr>
        <p:spPr bwMode="auto">
          <a:xfrm>
            <a:off x="1165225" y="3559175"/>
            <a:ext cx="1874838" cy="1204913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45" name="Isosceles Triangle 34"/>
          <p:cNvSpPr>
            <a:spLocks noChangeArrowheads="1"/>
          </p:cNvSpPr>
          <p:nvPr/>
        </p:nvSpPr>
        <p:spPr bwMode="auto">
          <a:xfrm>
            <a:off x="5246688" y="3319463"/>
            <a:ext cx="1873250" cy="1204912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46" name="Line 9"/>
          <p:cNvSpPr>
            <a:spLocks noChangeShapeType="1"/>
          </p:cNvSpPr>
          <p:nvPr/>
        </p:nvSpPr>
        <p:spPr bwMode="auto">
          <a:xfrm flipV="1">
            <a:off x="3038475" y="4541838"/>
            <a:ext cx="4173538" cy="271462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7" name="Line 9"/>
          <p:cNvSpPr>
            <a:spLocks noChangeShapeType="1"/>
          </p:cNvSpPr>
          <p:nvPr/>
        </p:nvSpPr>
        <p:spPr bwMode="auto">
          <a:xfrm flipV="1">
            <a:off x="1235075" y="4479925"/>
            <a:ext cx="4173538" cy="271463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9"/>
          <p:cNvSpPr>
            <a:spLocks noChangeShapeType="1"/>
          </p:cNvSpPr>
          <p:nvPr/>
        </p:nvSpPr>
        <p:spPr bwMode="auto">
          <a:xfrm flipV="1">
            <a:off x="1524000" y="3294063"/>
            <a:ext cx="4173538" cy="271462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Isosceles Triangle 38"/>
          <p:cNvSpPr>
            <a:spLocks noChangeArrowheads="1"/>
          </p:cNvSpPr>
          <p:nvPr/>
        </p:nvSpPr>
        <p:spPr bwMode="auto">
          <a:xfrm>
            <a:off x="1168400" y="3552825"/>
            <a:ext cx="1873250" cy="1203325"/>
          </a:xfrm>
          <a:prstGeom prst="triangle">
            <a:avLst>
              <a:gd name="adj" fmla="val 16917"/>
            </a:avLst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44050" name="Group 39"/>
          <p:cNvGrpSpPr>
            <a:grpSpLocks/>
          </p:cNvGrpSpPr>
          <p:nvPr/>
        </p:nvGrpSpPr>
        <p:grpSpPr bwMode="auto">
          <a:xfrm>
            <a:off x="1200150" y="3271838"/>
            <a:ext cx="350838" cy="368300"/>
            <a:chOff x="8254906" y="3304256"/>
            <a:chExt cx="351378" cy="369332"/>
          </a:xfrm>
        </p:grpSpPr>
        <p:sp>
          <p:nvSpPr>
            <p:cNvPr id="21530" name="Oval 40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1531" name="Rectangle 41"/>
            <p:cNvSpPr>
              <a:spLocks noChangeArrowheads="1"/>
            </p:cNvSpPr>
            <p:nvPr/>
          </p:nvSpPr>
          <p:spPr bwMode="auto">
            <a:xfrm>
              <a:off x="8254906" y="330425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44061" name="Oval 43"/>
          <p:cNvSpPr>
            <a:spLocks noChangeArrowheads="1"/>
          </p:cNvSpPr>
          <p:nvPr/>
        </p:nvSpPr>
        <p:spPr bwMode="auto">
          <a:xfrm flipH="1" flipV="1">
            <a:off x="3033713" y="4745038"/>
            <a:ext cx="952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4060" name="Rectangle 47"/>
          <p:cNvSpPr>
            <a:spLocks noChangeArrowheads="1"/>
          </p:cNvSpPr>
          <p:nvPr/>
        </p:nvSpPr>
        <p:spPr bwMode="auto">
          <a:xfrm>
            <a:off x="6981825" y="43037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44058" name="Rectangle 50"/>
          <p:cNvSpPr>
            <a:spLocks noChangeArrowheads="1"/>
          </p:cNvSpPr>
          <p:nvPr/>
        </p:nvSpPr>
        <p:spPr bwMode="auto">
          <a:xfrm>
            <a:off x="4914900" y="4267200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</a:p>
        </p:txBody>
      </p:sp>
      <p:grpSp>
        <p:nvGrpSpPr>
          <p:cNvPr id="44054" name="Group 51"/>
          <p:cNvGrpSpPr>
            <a:grpSpLocks/>
          </p:cNvGrpSpPr>
          <p:nvPr/>
        </p:nvGrpSpPr>
        <p:grpSpPr bwMode="auto">
          <a:xfrm>
            <a:off x="917575" y="4495800"/>
            <a:ext cx="350838" cy="369888"/>
            <a:chOff x="8254906" y="3304256"/>
            <a:chExt cx="351378" cy="369332"/>
          </a:xfrm>
        </p:grpSpPr>
        <p:sp>
          <p:nvSpPr>
            <p:cNvPr id="21528" name="Oval 52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1529" name="Rectangle 54"/>
            <p:cNvSpPr>
              <a:spLocks noChangeArrowheads="1"/>
            </p:cNvSpPr>
            <p:nvPr/>
          </p:nvSpPr>
          <p:spPr bwMode="auto">
            <a:xfrm>
              <a:off x="8254906" y="330425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39" name="Oval 43"/>
          <p:cNvSpPr>
            <a:spLocks noChangeArrowheads="1"/>
          </p:cNvSpPr>
          <p:nvPr/>
        </p:nvSpPr>
        <p:spPr bwMode="auto">
          <a:xfrm flipH="1" flipV="1">
            <a:off x="1155700" y="4745038"/>
            <a:ext cx="93663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40" name="Oval 43"/>
          <p:cNvSpPr>
            <a:spLocks noChangeArrowheads="1"/>
          </p:cNvSpPr>
          <p:nvPr/>
        </p:nvSpPr>
        <p:spPr bwMode="auto">
          <a:xfrm flipH="1" flipV="1">
            <a:off x="1476375" y="3519488"/>
            <a:ext cx="952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3" name="Round Same Side Corner Rectangle 32"/>
          <p:cNvSpPr/>
          <p:nvPr/>
        </p:nvSpPr>
        <p:spPr>
          <a:xfrm rot="5400000">
            <a:off x="259129" y="750588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03767" y="807920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03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45 -0.0398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99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43802 -0.036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92" y="-185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972 L 0.44236 -0.0439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18" y="-171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21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0.44479 -0.0326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-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40" grpId="0"/>
      <p:bldP spid="44066" grpId="0"/>
      <p:bldP spid="32" grpId="0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49" grpId="1" animBg="1"/>
      <p:bldP spid="44049" grpId="2" animBg="1"/>
      <p:bldP spid="44061" grpId="0" animBg="1"/>
      <p:bldP spid="44061" grpId="1" animBg="1"/>
      <p:bldP spid="44060" grpId="0"/>
      <p:bldP spid="44058" grpId="0"/>
      <p:bldP spid="39" grpId="0" animBg="1"/>
      <p:bldP spid="39" grpId="1" animBg="1"/>
      <p:bldP spid="40" grpId="0" animBg="1"/>
      <p:bldP spid="4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0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2531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76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.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TÍNH CHẤT</a:t>
            </a:r>
          </a:p>
        </p:txBody>
      </p:sp>
      <p:sp>
        <p:nvSpPr>
          <p:cNvPr id="45060" name="Line 9"/>
          <p:cNvSpPr>
            <a:spLocks noChangeShapeType="1"/>
          </p:cNvSpPr>
          <p:nvPr/>
        </p:nvSpPr>
        <p:spPr bwMode="auto">
          <a:xfrm flipV="1">
            <a:off x="2438400" y="2798763"/>
            <a:ext cx="2486025" cy="33337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061" name="Object 30"/>
          <p:cNvGraphicFramePr>
            <a:graphicFrameLocks noChangeAspect="1"/>
          </p:cNvGraphicFramePr>
          <p:nvPr/>
        </p:nvGraphicFramePr>
        <p:xfrm>
          <a:off x="3851275" y="2462213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462213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sp>
        <p:nvSpPr>
          <p:cNvPr id="45063" name="Rectangle 73"/>
          <p:cNvSpPr>
            <a:spLocks noChangeArrowheads="1"/>
          </p:cNvSpPr>
          <p:nvPr/>
        </p:nvSpPr>
        <p:spPr bwMode="auto">
          <a:xfrm>
            <a:off x="1357313" y="3746500"/>
            <a:ext cx="365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45064" name="Rectangle 75"/>
          <p:cNvSpPr>
            <a:spLocks noChangeArrowheads="1"/>
          </p:cNvSpPr>
          <p:nvPr/>
        </p:nvSpPr>
        <p:spPr bwMode="auto">
          <a:xfrm>
            <a:off x="3897313" y="3727450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O’</a:t>
            </a:r>
          </a:p>
        </p:txBody>
      </p:sp>
      <p:sp>
        <p:nvSpPr>
          <p:cNvPr id="22537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45066" name="TextBox 32"/>
          <p:cNvSpPr txBox="1">
            <a:spLocks noChangeArrowheads="1"/>
          </p:cNvSpPr>
          <p:nvPr/>
        </p:nvSpPr>
        <p:spPr bwMode="auto">
          <a:xfrm>
            <a:off x="206375" y="17526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d)Đường tròn thành đường tròn có cùng bán kính.</a:t>
            </a:r>
          </a:p>
        </p:txBody>
      </p:sp>
      <p:grpSp>
        <p:nvGrpSpPr>
          <p:cNvPr id="45067" name="Group 6"/>
          <p:cNvGrpSpPr>
            <a:grpSpLocks/>
          </p:cNvGrpSpPr>
          <p:nvPr/>
        </p:nvGrpSpPr>
        <p:grpSpPr bwMode="auto">
          <a:xfrm>
            <a:off x="733425" y="3313113"/>
            <a:ext cx="1624013" cy="1641475"/>
            <a:chOff x="733835" y="3313715"/>
            <a:chExt cx="1623434" cy="1641048"/>
          </a:xfrm>
        </p:grpSpPr>
        <p:sp>
          <p:nvSpPr>
            <p:cNvPr id="22555" name="Oval 68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56" name="Group 5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58" name="Oval 82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59" name="Oval 4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57" name="Oval 35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grpSp>
        <p:nvGrpSpPr>
          <p:cNvPr id="45068" name="Group 37"/>
          <p:cNvGrpSpPr>
            <a:grpSpLocks/>
          </p:cNvGrpSpPr>
          <p:nvPr/>
        </p:nvGrpSpPr>
        <p:grpSpPr bwMode="auto">
          <a:xfrm>
            <a:off x="3227388" y="3273425"/>
            <a:ext cx="1624012" cy="1639888"/>
            <a:chOff x="733835" y="3313715"/>
            <a:chExt cx="1623434" cy="1641048"/>
          </a:xfrm>
        </p:grpSpPr>
        <p:sp>
          <p:nvSpPr>
            <p:cNvPr id="22550" name="Oval 38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51" name="Group 39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53" name="Oval 41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54" name="Oval 42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5069" name="Line 9"/>
          <p:cNvSpPr>
            <a:spLocks noChangeShapeType="1"/>
          </p:cNvSpPr>
          <p:nvPr/>
        </p:nvSpPr>
        <p:spPr bwMode="auto">
          <a:xfrm flipV="1">
            <a:off x="1546225" y="4032250"/>
            <a:ext cx="2484438" cy="33338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9"/>
          <p:cNvSpPr>
            <a:spLocks noChangeShapeType="1"/>
          </p:cNvSpPr>
          <p:nvPr/>
        </p:nvSpPr>
        <p:spPr bwMode="auto">
          <a:xfrm flipV="1">
            <a:off x="917575" y="3617913"/>
            <a:ext cx="2484438" cy="33337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9"/>
          <p:cNvSpPr>
            <a:spLocks noChangeShapeType="1"/>
          </p:cNvSpPr>
          <p:nvPr/>
        </p:nvSpPr>
        <p:spPr bwMode="auto">
          <a:xfrm flipV="1">
            <a:off x="1411288" y="4865688"/>
            <a:ext cx="2486025" cy="31750"/>
          </a:xfrm>
          <a:prstGeom prst="line">
            <a:avLst/>
          </a:prstGeom>
          <a:noFill/>
          <a:ln w="31750">
            <a:solidFill>
              <a:srgbClr val="FF33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072" name="Group 46"/>
          <p:cNvGrpSpPr>
            <a:grpSpLocks/>
          </p:cNvGrpSpPr>
          <p:nvPr/>
        </p:nvGrpSpPr>
        <p:grpSpPr bwMode="auto">
          <a:xfrm>
            <a:off x="731838" y="3314700"/>
            <a:ext cx="1624012" cy="1639888"/>
            <a:chOff x="733835" y="3313715"/>
            <a:chExt cx="1623434" cy="1641048"/>
          </a:xfrm>
        </p:grpSpPr>
        <p:sp>
          <p:nvSpPr>
            <p:cNvPr id="22545" name="Oval 47"/>
            <p:cNvSpPr>
              <a:spLocks noChangeArrowheads="1"/>
            </p:cNvSpPr>
            <p:nvPr/>
          </p:nvSpPr>
          <p:spPr bwMode="auto">
            <a:xfrm flipH="1" flipV="1">
              <a:off x="828766" y="3620985"/>
              <a:ext cx="95742" cy="81885"/>
            </a:xfrm>
            <a:prstGeom prst="ellipse">
              <a:avLst/>
            </a:prstGeom>
            <a:solidFill>
              <a:srgbClr val="FF0066"/>
            </a:solidFill>
            <a:ln w="3175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grpSp>
          <p:nvGrpSpPr>
            <p:cNvPr id="22546" name="Group 48"/>
            <p:cNvGrpSpPr>
              <a:grpSpLocks/>
            </p:cNvGrpSpPr>
            <p:nvPr/>
          </p:nvGrpSpPr>
          <p:grpSpPr bwMode="auto">
            <a:xfrm>
              <a:off x="733835" y="3313715"/>
              <a:ext cx="1623434" cy="1623434"/>
              <a:chOff x="1600185" y="4029840"/>
              <a:chExt cx="1623434" cy="1623434"/>
            </a:xfrm>
          </p:grpSpPr>
          <p:sp>
            <p:nvSpPr>
              <p:cNvPr id="22548" name="Oval 50"/>
              <p:cNvSpPr>
                <a:spLocks noChangeArrowheads="1"/>
              </p:cNvSpPr>
              <p:nvPr/>
            </p:nvSpPr>
            <p:spPr bwMode="auto">
              <a:xfrm flipH="1" flipV="1">
                <a:off x="2368463" y="4758780"/>
                <a:ext cx="108860" cy="93116"/>
              </a:xfrm>
              <a:prstGeom prst="ellipse">
                <a:avLst/>
              </a:prstGeom>
              <a:solidFill>
                <a:srgbClr val="FF0066"/>
              </a:solidFill>
              <a:ln w="3175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altLang="en-US"/>
              </a:p>
            </p:txBody>
          </p:sp>
          <p:sp>
            <p:nvSpPr>
              <p:cNvPr id="22549" name="Oval 51"/>
              <p:cNvSpPr>
                <a:spLocks noChangeArrowheads="1"/>
              </p:cNvSpPr>
              <p:nvPr/>
            </p:nvSpPr>
            <p:spPr bwMode="auto">
              <a:xfrm>
                <a:off x="1600185" y="4029840"/>
                <a:ext cx="1623434" cy="1623434"/>
              </a:xfrm>
              <a:prstGeom prst="ellipse">
                <a:avLst/>
              </a:prstGeom>
              <a:noFill/>
              <a:ln w="31750" algn="ctr">
                <a:solidFill>
                  <a:srgbClr val="0000FF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altLang="en-US"/>
              </a:p>
            </p:txBody>
          </p:sp>
        </p:grpSp>
        <p:sp>
          <p:nvSpPr>
            <p:cNvPr id="22547" name="Oval 49"/>
            <p:cNvSpPr>
              <a:spLocks noChangeArrowheads="1"/>
            </p:cNvSpPr>
            <p:nvPr/>
          </p:nvSpPr>
          <p:spPr bwMode="auto">
            <a:xfrm flipH="1" flipV="1">
              <a:off x="1330488" y="4872878"/>
              <a:ext cx="95742" cy="81885"/>
            </a:xfrm>
            <a:prstGeom prst="ellipse">
              <a:avLst/>
            </a:prstGeom>
            <a:solidFill>
              <a:srgbClr val="FF0066"/>
            </a:solidFill>
            <a:ln w="3175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</p:grpSp>
      <p:sp>
        <p:nvSpPr>
          <p:cNvPr id="40" name="Round Same Side Corner Rectangle 39"/>
          <p:cNvSpPr/>
          <p:nvPr/>
        </p:nvSpPr>
        <p:spPr>
          <a:xfrm rot="5400000">
            <a:off x="335329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79967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278 L 0.27205 -0.004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28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3" grpId="0"/>
      <p:bldP spid="45064" grpId="0"/>
      <p:bldP spid="45066" grpId="0"/>
      <p:bldP spid="45069" grpId="0" animBg="1"/>
      <p:bldP spid="45070" grpId="0" animBg="1"/>
      <p:bldP spid="450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58775" y="5791200"/>
            <a:ext cx="7413625" cy="844550"/>
            <a:chOff x="226" y="3648"/>
            <a:chExt cx="4670" cy="532"/>
          </a:xfrm>
        </p:grpSpPr>
        <p:graphicFrame>
          <p:nvGraphicFramePr>
            <p:cNvPr id="25613" name="Object 32"/>
            <p:cNvGraphicFramePr>
              <a:graphicFrameLocks noChangeAspect="1"/>
            </p:cNvGraphicFramePr>
            <p:nvPr/>
          </p:nvGraphicFramePr>
          <p:xfrm>
            <a:off x="1776" y="3888"/>
            <a:ext cx="384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4" name="Equation" r:id="rId3" imgW="571252" imgH="355446" progId="Equation.DSMT4">
                    <p:embed/>
                  </p:oleObj>
                </mc:Choice>
                <mc:Fallback>
                  <p:oleObj name="Equation" r:id="rId3" imgW="571252" imgH="35544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3888"/>
                          <a:ext cx="384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22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4" name="Text Box 33"/>
            <p:cNvSpPr txBox="1">
              <a:spLocks noChangeArrowheads="1"/>
            </p:cNvSpPr>
            <p:nvPr/>
          </p:nvSpPr>
          <p:spPr bwMode="auto">
            <a:xfrm>
              <a:off x="226" y="3648"/>
              <a:ext cx="4670" cy="532"/>
            </a:xfrm>
            <a:prstGeom prst="rect">
              <a:avLst/>
            </a:prstGeom>
            <a:noFill/>
            <a:ln w="22225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  <a:r>
                <a:rPr lang="en-US" altLang="en-US" sz="2400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altLang="en-US" sz="2400">
                  <a:solidFill>
                    <a:schemeClr val="accent2"/>
                  </a:solidFill>
                  <a:latin typeface="Times New Roman" pitchFamily="18" charset="0"/>
                </a:rPr>
                <a:t>Quy tắc ứng với mỗi điểm M cho trước, xác định điểm M’ sao cho vectơ              bằng một vectơ bất kì cho trước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</a:rPr>
                <a:t>. </a:t>
              </a:r>
            </a:p>
          </p:txBody>
        </p:sp>
      </p:grp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33400" y="13716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i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altLang="en-US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228600" y="8382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u="sng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altLang="en-US" sz="2400" b="1" u="sng">
                <a:solidFill>
                  <a:schemeClr val="accent2"/>
                </a:solidFill>
                <a:latin typeface="Times New Roman" pitchFamily="18" charset="0"/>
              </a:rPr>
              <a:t>Câu hỏi trắc nghiệm: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81000" y="2362200"/>
            <a:ext cx="7696200" cy="844550"/>
          </a:xfrm>
          <a:prstGeom prst="rect">
            <a:avLst/>
          </a:prstGeom>
          <a:noFill/>
          <a:ln w="222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altLang="en-US" sz="240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 Quy tắc xác định hình chiếu của một điểm M trên đường   thẳng d.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81000" y="3429000"/>
            <a:ext cx="8229600" cy="844550"/>
          </a:xfrm>
          <a:prstGeom prst="rect">
            <a:avLst/>
          </a:prstGeom>
          <a:noFill/>
          <a:ln w="222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Quy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tắc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ứng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với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mỗi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trước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xác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định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M’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sao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đoạn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MM’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độ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dài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bằng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>
                <a:solidFill>
                  <a:srgbClr val="FF3300"/>
                </a:solidFill>
                <a:latin typeface="Times New Roman" pitchFamily="18" charset="0"/>
              </a:rPr>
              <a:t>a </a:t>
            </a:r>
            <a:r>
              <a:rPr lang="en-US" altLang="en-US" sz="2400" b="1" dirty="0">
                <a:solidFill>
                  <a:srgbClr val="FF3300"/>
                </a:solidFill>
                <a:latin typeface="Times New Roman" pitchFamily="18" charset="0"/>
              </a:rPr>
              <a:t>&gt; </a:t>
            </a:r>
            <a:r>
              <a:rPr lang="en-US" altLang="en-US" sz="2400" dirty="0">
                <a:solidFill>
                  <a:srgbClr val="FF3300"/>
                </a:solidFill>
                <a:latin typeface="Times New Roman" pitchFamily="18" charset="0"/>
              </a:rPr>
              <a:t>0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 pitchFamily="18" charset="0"/>
              </a:rPr>
              <a:t>trước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81000" y="4572000"/>
            <a:ext cx="8229600" cy="1027113"/>
            <a:chOff x="240" y="2907"/>
            <a:chExt cx="5184" cy="647"/>
          </a:xfrm>
        </p:grpSpPr>
        <p:graphicFrame>
          <p:nvGraphicFramePr>
            <p:cNvPr id="25611" name="Object 22"/>
            <p:cNvGraphicFramePr>
              <a:graphicFrameLocks noChangeAspect="1"/>
            </p:cNvGraphicFramePr>
            <p:nvPr/>
          </p:nvGraphicFramePr>
          <p:xfrm>
            <a:off x="1392" y="3264"/>
            <a:ext cx="768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5" name="Equation" r:id="rId5" imgW="914003" imgH="317362" progId="Equation.DSMT4">
                    <p:embed/>
                  </p:oleObj>
                </mc:Choice>
                <mc:Fallback>
                  <p:oleObj name="Equation" r:id="rId5" imgW="914003" imgH="31736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3264"/>
                          <a:ext cx="768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222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612" name="Text Box 24"/>
            <p:cNvSpPr txBox="1">
              <a:spLocks noChangeArrowheads="1"/>
            </p:cNvSpPr>
            <p:nvPr/>
          </p:nvSpPr>
          <p:spPr bwMode="auto">
            <a:xfrm>
              <a:off x="240" y="2907"/>
              <a:ext cx="5184" cy="647"/>
            </a:xfrm>
            <a:prstGeom prst="rect">
              <a:avLst/>
            </a:prstGeom>
            <a:noFill/>
            <a:ln w="22225">
              <a:solidFill>
                <a:srgbClr val="FF99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alt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Quy tắc ứng với mỗi điểm M cho trước, xác định điểm M’ 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sao cho vectơ</a:t>
              </a:r>
            </a:p>
          </p:txBody>
        </p:sp>
      </p:grpSp>
      <p:sp>
        <p:nvSpPr>
          <p:cNvPr id="16420" name="AutoShape 36"/>
          <p:cNvSpPr>
            <a:spLocks noChangeArrowheads="1"/>
          </p:cNvSpPr>
          <p:nvPr/>
        </p:nvSpPr>
        <p:spPr bwMode="auto">
          <a:xfrm>
            <a:off x="2514600" y="76200"/>
            <a:ext cx="3733800" cy="533400"/>
          </a:xfrm>
          <a:prstGeom prst="roundRect">
            <a:avLst>
              <a:gd name="adj" fmla="val 40181"/>
            </a:avLst>
          </a:prstGeom>
          <a:gradFill rotWithShape="1">
            <a:gsLst>
              <a:gs pos="0">
                <a:srgbClr val="00CCFF">
                  <a:gamma/>
                  <a:tint val="89020"/>
                  <a:invGamma/>
                </a:srgbClr>
              </a:gs>
              <a:gs pos="50000">
                <a:srgbClr val="00CCFF">
                  <a:alpha val="56000"/>
                </a:srgbClr>
              </a:gs>
              <a:gs pos="100000">
                <a:srgbClr val="00CCFF">
                  <a:gamma/>
                  <a:tint val="89020"/>
                  <a:invGamma/>
                </a:srgbClr>
              </a:gs>
            </a:gsLst>
            <a:lin ang="5400000" scaled="1"/>
          </a:gradFill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CỦNG CỐ BÀI HỌC</a:t>
            </a:r>
          </a:p>
        </p:txBody>
      </p:sp>
      <p:sp>
        <p:nvSpPr>
          <p:cNvPr id="13" name="Oval 12"/>
          <p:cNvSpPr/>
          <p:nvPr/>
        </p:nvSpPr>
        <p:spPr>
          <a:xfrm>
            <a:off x="381000" y="3429000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3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1" grpId="0"/>
      <p:bldP spid="16403" grpId="0"/>
      <p:bldP spid="16404" grpId="0" animBg="1"/>
      <p:bldP spid="1640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5496" y="476672"/>
                <a:ext cx="8928992" cy="3459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u="sng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2: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phẳng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tam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𝐴𝐵𝐶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𝑁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lần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lượt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cạnh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𝐵𝐶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𝐶𝐴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𝐴𝐵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Phép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tịnh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tiến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vecto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biến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A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B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𝑃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C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D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𝑀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i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76672"/>
                <a:ext cx="8928992" cy="3459986"/>
              </a:xfrm>
              <a:prstGeom prst="rect">
                <a:avLst/>
              </a:prstGeom>
              <a:blipFill rotWithShape="1">
                <a:blip r:embed="rId2"/>
                <a:stretch>
                  <a:fillRect l="-1433" t="-1761" r="-683"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696313" y="3936658"/>
            <a:ext cx="1369286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54043"/>
            <a:ext cx="3203847" cy="2055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1520" y="4634042"/>
                <a:ext cx="5904656" cy="787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den>
                    </m:f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𝐵𝐶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𝐵𝑀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𝑀𝐶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𝑃𝑁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634042"/>
                <a:ext cx="5904656" cy="787716"/>
              </a:xfrm>
              <a:prstGeom prst="rect">
                <a:avLst/>
              </a:prstGeom>
              <a:blipFill rotWithShape="1">
                <a:blip r:embed="rId4"/>
                <a:stretch>
                  <a:fillRect l="-2064" b="-5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946448" y="2095178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4096" y="5380030"/>
                <a:ext cx="5316016" cy="803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8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f>
                          <m:fPr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  <m:acc>
                          <m:accPr>
                            <m:chr m:val="⃗"/>
                            <m:ctrlPr>
                              <a:rPr lang="en-GB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𝐵𝐶</m:t>
                            </m:r>
                          </m:e>
                        </m:acc>
                      </m:sub>
                    </m:sSub>
                    <m:d>
                      <m:dPr>
                        <m:ctrlPr>
                          <a:rPr lang="en-GB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3200" i="1">
                        <a:solidFill>
                          <a:prstClr val="black"/>
                        </a:solidFill>
                        <a:latin typeface="Cambria Math"/>
                      </a:rPr>
                      <m:t>𝑁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</a:t>
                </a:r>
                <a:r>
                  <a:rPr lang="en-US" sz="28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800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A</a:t>
                </a:r>
                <a:endParaRPr lang="en-GB" sz="2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96" y="5380030"/>
                <a:ext cx="5316016" cy="803746"/>
              </a:xfrm>
              <a:prstGeom prst="rect">
                <a:avLst/>
              </a:prstGeom>
              <a:blipFill rotWithShape="1">
                <a:blip r:embed="rId5"/>
                <a:stretch>
                  <a:fillRect l="-2294" t="-3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918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496" y="116632"/>
                <a:ext cx="9108504" cy="2723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800" b="1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3(NB):</a:t>
                </a:r>
                <a:r>
                  <a:rPr lang="en-US" sz="2800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Kết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luận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đây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i="1" dirty="0" err="1">
                    <a:latin typeface="Times New Roman" pitchFamily="18" charset="0"/>
                    <a:cs typeface="Times New Roman" pitchFamily="18" charset="0"/>
                  </a:rPr>
                  <a:t>sai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𝐴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𝑣</m:t>
                        </m:r>
                      </m:e>
                    </m:acc>
                  </m:oMath>
                </a14:m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B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GB" sz="3200" i="1">
                            <a:latin typeface="Cambria Math"/>
                          </a:rPr>
                        </m:ctrlPr>
                      </m:funcPr>
                      <m:fName>
                        <m:r>
                          <a:rPr lang="en-US" sz="3200" i="1">
                            <a:latin typeface="Cambria Math"/>
                          </a:rPr>
                          <m:t>𝐴</m:t>
                        </m:r>
                      </m:fName>
                      <m:e>
                        <m:r>
                          <a:rPr lang="en-US" sz="3200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C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0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𝐵</m:t>
                    </m:r>
                  </m:oMath>
                </a14:m>
                <a:endParaRPr lang="en-GB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	D</a:t>
                </a:r>
                <a:r>
                  <a:rPr lang="en-US" sz="3200" b="1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𝑀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𝑁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en-US" sz="2800" u="sng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16632"/>
                <a:ext cx="9108504" cy="2723566"/>
              </a:xfrm>
              <a:prstGeom prst="rect">
                <a:avLst/>
              </a:prstGeom>
              <a:blipFill rotWithShape="1">
                <a:blip r:embed="rId2"/>
                <a:stretch>
                  <a:fillRect l="-1406" t="-2237" b="-4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23928" y="2592869"/>
            <a:ext cx="136928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Oval 5"/>
          <p:cNvSpPr/>
          <p:nvPr/>
        </p:nvSpPr>
        <p:spPr>
          <a:xfrm>
            <a:off x="946448" y="2264296"/>
            <a:ext cx="457200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3211985"/>
                <a:ext cx="6239721" cy="6896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  <m:acc>
                          <m:accPr>
                            <m:chr m:val="⃗"/>
                            <m:ctrlPr>
                              <a:rPr lang="en-GB" sz="32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𝐴𝐵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latin typeface="Cambria Math"/>
                      </a:rPr>
                      <m:t>(</m:t>
                    </m:r>
                    <m:r>
                      <a:rPr lang="en-US" sz="3200" i="1">
                        <a:latin typeface="Cambria Math"/>
                      </a:rPr>
                      <m:t>𝑀</m:t>
                    </m:r>
                    <m:r>
                      <a:rPr lang="en-US" sz="3200" i="1">
                        <a:latin typeface="Cambria Math"/>
                      </a:rPr>
                      <m:t>)=</m:t>
                    </m:r>
                    <m:r>
                      <a:rPr lang="en-US" sz="3200" i="1">
                        <a:latin typeface="Cambria Math"/>
                      </a:rPr>
                      <m:t>𝑁</m:t>
                    </m:r>
                    <m:r>
                      <a:rPr lang="en-US" sz="3200" i="1">
                        <a:latin typeface="Cambria Math"/>
                      </a:rPr>
                      <m:t>⇔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𝑀𝑁</m:t>
                        </m:r>
                      </m:e>
                    </m:acc>
                    <m:r>
                      <a:rPr lang="en-US" sz="3200" i="1">
                        <a:latin typeface="Cambria Math"/>
                      </a:rPr>
                      <m:t>=</m:t>
                    </m:r>
                    <m:r>
                      <a:rPr lang="en-US" sz="3200" i="1">
                        <a:latin typeface="Cambria Math"/>
                      </a:rPr>
                      <m:t>2</m:t>
                    </m:r>
                    <m:acc>
                      <m:accPr>
                        <m:chr m:val="⃗"/>
                        <m:ctrlPr>
                          <a:rPr lang="en-GB" sz="32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GB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11985"/>
                <a:ext cx="6239721" cy="689676"/>
              </a:xfrm>
              <a:prstGeom prst="rect">
                <a:avLst/>
              </a:prstGeom>
              <a:blipFill rotWithShape="1">
                <a:blip r:embed="rId3"/>
                <a:stretch>
                  <a:fillRect l="-1953" r="-1074" b="-16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11560" y="4026230"/>
            <a:ext cx="172996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err="1" smtClean="0">
                <a:effectLst/>
                <a:latin typeface="Times New Roman"/>
                <a:ea typeface="Times New Roman"/>
              </a:rPr>
              <a:t>Vậy</a:t>
            </a:r>
            <a:r>
              <a:rPr lang="en-US" sz="28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D </a:t>
            </a:r>
            <a:r>
              <a:rPr lang="en-US" sz="2800" b="1" dirty="0" err="1" smtClean="0">
                <a:effectLst/>
                <a:latin typeface="Times New Roman"/>
                <a:ea typeface="Times New Roman"/>
              </a:rPr>
              <a:t>sai</a:t>
            </a:r>
            <a:r>
              <a:rPr lang="en-US" sz="2800" b="1" dirty="0" smtClean="0">
                <a:effectLst/>
                <a:latin typeface="Times New Roman"/>
                <a:ea typeface="Times New Roman"/>
              </a:rPr>
              <a:t>.</a:t>
            </a:r>
            <a:endParaRPr lang="en-GB" sz="28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51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916133"/>
                  </p:ext>
                </p:extLst>
              </p:nvPr>
            </p:nvGraphicFramePr>
            <p:xfrm>
              <a:off x="-2735" y="18151"/>
              <a:ext cx="8892480" cy="78298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89248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</a:tblGrid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</a:tabLst>
                          </a:pPr>
                          <a:r>
                            <a:rPr lang="en-US" sz="2800" b="1" u="sng" dirty="0" err="1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Câu</a:t>
                          </a:r>
                          <a:r>
                            <a:rPr lang="en-US" sz="2800" b="1" u="sng" dirty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b="1" u="sng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4</a:t>
                          </a:r>
                          <a:r>
                            <a:rPr lang="en-US" sz="2800" b="1" u="none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:</a:t>
                          </a:r>
                          <a:r>
                            <a:rPr lang="en-US" sz="2800" u="none" dirty="0" smtClean="0">
                              <a:solidFill>
                                <a:srgbClr val="FF0000"/>
                              </a:solidFill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Cho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hình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vuông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𝐴𝐵𝐶𝐷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tâm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𝐼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Gọi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𝑀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𝑁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lần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lượt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là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trung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điểm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𝐴𝐷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,</m:t>
                              </m:r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𝐷𝐶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Phép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tịnh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tiến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theo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vectơ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nào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sau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đây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biến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tam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giác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𝐴𝑀𝐼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:r>
                            <a:rPr lang="en-US" sz="2800" dirty="0" err="1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thành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8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𝐼𝑁𝐶</m:t>
                              </m:r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A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𝐴𝑀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B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𝐼𝑁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C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𝐴𝐶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tabLst>
                              <a:tab pos="630555" algn="l"/>
                              <a:tab pos="5941060" algn="l"/>
                            </a:tabLst>
                          </a:pPr>
                          <a:r>
                            <a:rPr lang="en-US" sz="2800" b="1" dirty="0" smtClean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      D</a:t>
                          </a: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GB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𝑀𝑁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2800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.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b="1" dirty="0">
                              <a:effectLst/>
                              <a:latin typeface="Times New Roman"/>
                              <a:ea typeface="Times New Roman"/>
                              <a:cs typeface="Times New Roman"/>
                            </a:rPr>
                            <a:t> </a:t>
                          </a: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265652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6916133"/>
                  </p:ext>
                </p:extLst>
              </p:nvPr>
            </p:nvGraphicFramePr>
            <p:xfrm>
              <a:off x="-2735" y="18151"/>
              <a:ext cx="8892480" cy="782981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889248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</a:tblGrid>
                  <a:tr h="41309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9" t="-2068" r="-69" b="-898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36988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GB" sz="2800" dirty="0">
                            <a:effectLst/>
                            <a:latin typeface="Times New Roman"/>
                            <a:ea typeface="Times New Roman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82656528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3634762" y="4149080"/>
            <a:ext cx="136928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Lời</a:t>
            </a:r>
            <a:r>
              <a:rPr lang="en-US" sz="2800" b="1" dirty="0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effectLst/>
                <a:latin typeface="Times New Roman"/>
                <a:ea typeface="Times New Roman"/>
              </a:rPr>
              <a:t>giải</a:t>
            </a:r>
            <a:endParaRPr lang="en-GB" sz="28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28800"/>
            <a:ext cx="489654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74364" y="4971912"/>
                <a:ext cx="7937237" cy="687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Ta </a:t>
                </a:r>
                <a:r>
                  <a:rPr lang="en-US" sz="2800" dirty="0" err="1" smtClean="0">
                    <a:effectLst/>
                    <a:latin typeface="Times New Roman"/>
                    <a:ea typeface="Times New Roman"/>
                  </a:rPr>
                  <a:t>có</a:t>
                </a:r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𝑀𝑁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𝐴𝐼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acc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𝐼𝐶</m:t>
                        </m:r>
                      </m:e>
                    </m:acc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Cambria Math"/>
                      </a:rPr>
                      <m:t>⇒</m:t>
                    </m:r>
                    <m:sSub>
                      <m:sSubPr>
                        <m:ctrlPr>
                          <a:rPr lang="en-GB" sz="3200" i="1">
                            <a:effectLst/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⃗"/>
                            <m:ctrlPr>
                              <a:rPr lang="en-GB" sz="3200" i="1">
                                <a:effectLst/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𝑀𝑁</m:t>
                            </m:r>
                          </m:e>
                        </m:acc>
                      </m:sub>
                    </m:sSub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𝛥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𝐴𝑀𝐼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)=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𝛥</m:t>
                    </m:r>
                    <m:r>
                      <a:rPr lang="en-US" sz="3200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𝐼𝑁𝐶</m:t>
                    </m:r>
                  </m:oMath>
                </a14:m>
                <a:r>
                  <a:rPr lang="en-US" sz="2800" dirty="0">
                    <a:effectLst/>
                    <a:latin typeface="Times New Roman"/>
                    <a:ea typeface="Times New Roman"/>
                  </a:rPr>
                  <a:t> 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4" y="4971912"/>
                <a:ext cx="7937237" cy="687176"/>
              </a:xfrm>
              <a:prstGeom prst="rect">
                <a:avLst/>
              </a:prstGeom>
              <a:blipFill rotWithShape="1">
                <a:blip r:embed="rId4"/>
                <a:stretch>
                  <a:fillRect l="-1536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586408" y="3168678"/>
            <a:ext cx="457200" cy="502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83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153930" y="1201117"/>
            <a:ext cx="8837670" cy="2279048"/>
            <a:chOff x="134375" y="2370447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34375" y="2370447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</a:rPr>
                <a:t>TIẾT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KẾT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THÚC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914365">
                <a:defRPr/>
              </a:pPr>
              <a:r>
                <a:rPr lang="en-US" sz="2800" dirty="0" err="1">
                  <a:solidFill>
                    <a:srgbClr val="FF0000"/>
                  </a:solidFill>
                </a:rPr>
                <a:t>TRÂN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TRỌNG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CÁM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ƠN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CÁC</a:t>
              </a:r>
              <a:r>
                <a:rPr lang="en-US" sz="2800" dirty="0">
                  <a:solidFill>
                    <a:srgbClr val="FF0000"/>
                  </a:solidFill>
                </a:rPr>
                <a:t> EM </a:t>
              </a:r>
              <a:r>
                <a:rPr lang="en-US" sz="2800" dirty="0" err="1">
                  <a:solidFill>
                    <a:srgbClr val="FF0000"/>
                  </a:solidFill>
                </a:rPr>
                <a:t>HỌC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SINH</a:t>
              </a:r>
              <a:r>
                <a:rPr lang="en-US" sz="2800" dirty="0">
                  <a:solidFill>
                    <a:srgbClr val="FF0000"/>
                  </a:solidFill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</a:rPr>
                <a:t>ĐÃ</a:t>
              </a:r>
              <a:r>
                <a:rPr lang="en-US" sz="2800" dirty="0">
                  <a:solidFill>
                    <a:srgbClr val="FF0000"/>
                  </a:solidFill>
                </a:rPr>
                <a:t> THEO </a:t>
              </a:r>
              <a:r>
                <a:rPr lang="en-US" sz="2800" dirty="0" err="1">
                  <a:solidFill>
                    <a:srgbClr val="FF0000"/>
                  </a:solidFill>
                </a:rPr>
                <a:t>DÕI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65"/>
                <a:endParaRPr lang="en-US" sz="13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914365">
                    <a:defRPr/>
                  </a:pPr>
                  <a:endParaRPr lang="en-US" sz="13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3474440" y="2340641"/>
            <a:ext cx="77625" cy="315778"/>
          </a:xfrm>
          <a:prstGeom prst="rect">
            <a:avLst/>
          </a:prstGeom>
        </p:spPr>
        <p:txBody>
          <a:bodyPr wrap="none" lIns="38405" tIns="19202" rIns="38405" bIns="19202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36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6"/>
          <p:cNvGrpSpPr/>
          <p:nvPr/>
        </p:nvGrpSpPr>
        <p:grpSpPr>
          <a:xfrm>
            <a:off x="229165" y="914400"/>
            <a:ext cx="5371535" cy="453596"/>
            <a:chOff x="7459670" y="7543799"/>
            <a:chExt cx="21899399" cy="907311"/>
          </a:xfrm>
        </p:grpSpPr>
        <p:sp>
          <p:nvSpPr>
            <p:cNvPr id="44" name="TextBox 43"/>
            <p:cNvSpPr txBox="1"/>
            <p:nvPr/>
          </p:nvSpPr>
          <p:spPr>
            <a:xfrm>
              <a:off x="8993185" y="7620004"/>
              <a:ext cx="20365884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KHỞI</a:t>
              </a:r>
              <a:r>
                <a:rPr lang="en-US" sz="20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0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ĐỘNG</a:t>
              </a:r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7" name="Isosceles Triangle 44"/>
            <p:cNvSpPr/>
            <p:nvPr/>
          </p:nvSpPr>
          <p:spPr>
            <a:xfrm rot="16200000">
              <a:off x="7469937" y="7533532"/>
              <a:ext cx="143688" cy="164222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15F288C5-516F-43B6-9063-DC25D5181539}"/>
              </a:ext>
            </a:extLst>
          </p:cNvPr>
          <p:cNvSpPr/>
          <p:nvPr/>
        </p:nvSpPr>
        <p:spPr>
          <a:xfrm>
            <a:off x="634990" y="1484206"/>
            <a:ext cx="7880360" cy="592777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?1: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d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M.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</a:t>
            </a:r>
            <a:r>
              <a:rPr lang="en-US" dirty="0" err="1" smtClean="0"/>
              <a:t>góc</a:t>
            </a:r>
            <a:r>
              <a:rPr lang="en-US" dirty="0" smtClean="0"/>
              <a:t> M’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đường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d.</a:t>
            </a:r>
            <a:endParaRPr lang="en-US" i="1" dirty="0" smtClean="0">
              <a:cs typeface="Arial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4990" y="4120289"/>
            <a:ext cx="7657357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 smtClean="0">
                <a:cs typeface="Arial" pitchFamily="34" charset="0"/>
              </a:rPr>
              <a:t>Từ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đây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ta </a:t>
            </a:r>
            <a:r>
              <a:rPr lang="en-US" dirty="0" err="1" smtClean="0">
                <a:cs typeface="Arial" pitchFamily="34" charset="0"/>
              </a:rPr>
              <a:t>cũng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định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nghĩa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phép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biến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hình</a:t>
            </a:r>
            <a:r>
              <a:rPr lang="en-US" dirty="0" smtClean="0">
                <a:cs typeface="Arial" pitchFamily="34" charset="0"/>
              </a:rPr>
              <a:t>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15F288C5-516F-43B6-9063-DC25D5181539}"/>
              </a:ext>
            </a:extLst>
          </p:cNvPr>
          <p:cNvSpPr/>
          <p:nvPr/>
        </p:nvSpPr>
        <p:spPr>
          <a:xfrm>
            <a:off x="579012" y="2363589"/>
            <a:ext cx="7657357" cy="1700772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</p:txBody>
      </p:sp>
      <p:sp>
        <p:nvSpPr>
          <p:cNvPr id="40" name="Rectangle 39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1926" y="4648200"/>
            <a:ext cx="7880360" cy="1008275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Phép</a:t>
            </a:r>
            <a:r>
              <a:rPr lang="en-US" altLang="en-US" i="1" u="sng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biến</a:t>
            </a:r>
            <a:r>
              <a:rPr lang="en-US" altLang="en-US" i="1" u="sng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u="sng" dirty="0" err="1">
                <a:solidFill>
                  <a:srgbClr val="FF3300"/>
                </a:solidFill>
                <a:cs typeface="Arial" pitchFamily="34" charset="0"/>
              </a:rPr>
              <a:t>hình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(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trong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)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là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một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quy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tắc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để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với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mỗi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M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thuộc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dirty="0">
                <a:solidFill>
                  <a:srgbClr val="0066FF"/>
                </a:solidFill>
                <a:cs typeface="Arial" pitchFamily="34" charset="0"/>
              </a:rPr>
              <a:t>,</a:t>
            </a:r>
            <a:r>
              <a:rPr lang="en-US" altLang="en-US" i="1" dirty="0">
                <a:solidFill>
                  <a:srgbClr val="0066FF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xác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định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được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một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điểm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duy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FF3300"/>
                </a:solidFill>
                <a:cs typeface="Arial" pitchFamily="34" charset="0"/>
              </a:rPr>
              <a:t>nhất</a:t>
            </a:r>
            <a:r>
              <a:rPr lang="en-US" altLang="en-US" i="1" dirty="0">
                <a:solidFill>
                  <a:srgbClr val="FF3300"/>
                </a:solidFill>
                <a:cs typeface="Arial" pitchFamily="34" charset="0"/>
              </a:rPr>
              <a:t> M’</a:t>
            </a:r>
            <a:r>
              <a:rPr lang="en-US" altLang="en-US" i="1" dirty="0">
                <a:solidFill>
                  <a:srgbClr val="0066FF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thuộc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mặt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phẳng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 </a:t>
            </a:r>
            <a:r>
              <a:rPr lang="en-US" altLang="en-US" i="1" dirty="0" err="1">
                <a:solidFill>
                  <a:srgbClr val="3838FA"/>
                </a:solidFill>
                <a:cs typeface="Arial" pitchFamily="34" charset="0"/>
              </a:rPr>
              <a:t>ấy</a:t>
            </a:r>
            <a:r>
              <a:rPr lang="en-US" altLang="en-US" i="1" dirty="0">
                <a:solidFill>
                  <a:srgbClr val="3838FA"/>
                </a:solidFill>
                <a:cs typeface="Arial" pitchFamily="34" charset="0"/>
              </a:rPr>
              <a:t>.</a:t>
            </a:r>
            <a:r>
              <a:rPr lang="en-US" altLang="en-US" dirty="0">
                <a:solidFill>
                  <a:srgbClr val="3838FA"/>
                </a:solidFill>
                <a:cs typeface="Arial" pitchFamily="34" charset="0"/>
              </a:rPr>
              <a:t> </a:t>
            </a:r>
            <a:endParaRPr lang="en-US" altLang="en-US" dirty="0" smtClean="0">
              <a:solidFill>
                <a:srgbClr val="3838FA"/>
              </a:solidFill>
              <a:cs typeface="Arial" pitchFamily="34" charset="0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 altLang="en-US" dirty="0" err="1" smtClean="0">
                <a:cs typeface="Arial" pitchFamily="34" charset="0"/>
              </a:rPr>
              <a:t>Kí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hiệu</a:t>
            </a:r>
            <a:r>
              <a:rPr lang="en-US" altLang="en-US" dirty="0" smtClean="0">
                <a:cs typeface="Arial" pitchFamily="34" charset="0"/>
              </a:rPr>
              <a:t>: F(M)=M’ hay M’=F(M), Ta </a:t>
            </a:r>
            <a:r>
              <a:rPr lang="en-US" altLang="en-US" dirty="0" err="1" smtClean="0">
                <a:cs typeface="Arial" pitchFamily="34" charset="0"/>
              </a:rPr>
              <a:t>gọi</a:t>
            </a:r>
            <a:r>
              <a:rPr lang="en-US" altLang="en-US" dirty="0" smtClean="0">
                <a:cs typeface="Arial" pitchFamily="34" charset="0"/>
              </a:rPr>
              <a:t> M’ </a:t>
            </a:r>
            <a:r>
              <a:rPr lang="en-US" altLang="en-US" dirty="0" err="1" smtClean="0">
                <a:cs typeface="Arial" pitchFamily="34" charset="0"/>
              </a:rPr>
              <a:t>là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ảnh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của</a:t>
            </a:r>
            <a:r>
              <a:rPr lang="en-US" altLang="en-US" dirty="0" smtClean="0">
                <a:cs typeface="Arial" pitchFamily="34" charset="0"/>
              </a:rPr>
              <a:t> M qua </a:t>
            </a:r>
            <a:r>
              <a:rPr lang="en-US" altLang="en-US" dirty="0" err="1" smtClean="0">
                <a:cs typeface="Arial" pitchFamily="34" charset="0"/>
              </a:rPr>
              <a:t>phép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biến</a:t>
            </a:r>
            <a:r>
              <a:rPr lang="en-US" altLang="en-US" dirty="0" smtClean="0">
                <a:cs typeface="Arial" pitchFamily="34" charset="0"/>
              </a:rPr>
              <a:t> </a:t>
            </a:r>
            <a:r>
              <a:rPr lang="en-US" altLang="en-US" dirty="0" err="1" smtClean="0">
                <a:cs typeface="Arial" pitchFamily="34" charset="0"/>
              </a:rPr>
              <a:t>hình</a:t>
            </a:r>
            <a:r>
              <a:rPr lang="en-US" altLang="en-US" dirty="0" smtClean="0">
                <a:cs typeface="Arial" pitchFamily="34" charset="0"/>
              </a:rPr>
              <a:t> F</a:t>
            </a:r>
            <a:endParaRPr lang="en-US" altLang="en-US" dirty="0">
              <a:cs typeface="Arial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mc="http://schemas.openxmlformats.org/markup-compatibility/2006" xmlns:a14="http://schemas.microsoft.com/office/drawing/2010/main" xmlns:a16="http://schemas.microsoft.com/office/drawing/2014/main" xmlns="" id="{3E8F26EE-9529-4ADB-AEB8-52EBD5135EB6}"/>
              </a:ext>
            </a:extLst>
          </p:cNvPr>
          <p:cNvSpPr/>
          <p:nvPr/>
        </p:nvSpPr>
        <p:spPr>
          <a:xfrm>
            <a:off x="634990" y="6019800"/>
            <a:ext cx="7902501" cy="315778"/>
          </a:xfrm>
          <a:prstGeom prst="rect">
            <a:avLst/>
          </a:prstGeom>
          <a:noFill/>
          <a:ln w="57150" cmpd="dbl">
            <a:noFill/>
          </a:ln>
        </p:spPr>
        <p:txBody>
          <a:bodyPr wrap="square" lIns="38405" tIns="19202" rIns="38405" bIns="19202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gọi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phép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đồng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nhất</a:t>
            </a:r>
            <a:r>
              <a:rPr lang="en-US" dirty="0" smtClean="0"/>
              <a:t>.</a:t>
            </a:r>
            <a:endParaRPr lang="vi-VN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29000" y="2363589"/>
            <a:ext cx="0" cy="1294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057400" y="36576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63668" y="3303750"/>
            <a:ext cx="565532" cy="367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429000" y="236358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2427" y="2178923"/>
            <a:ext cx="335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429000" y="3611881"/>
            <a:ext cx="6095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71302" y="3750957"/>
            <a:ext cx="62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2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4" grpId="0"/>
      <p:bldP spid="40" grpId="0"/>
      <p:bldP spid="68" grpId="0"/>
      <p:bldP spid="15" grpId="0"/>
      <p:bldP spid="16" grpId="0" animBg="1"/>
      <p:bldP spid="17" grpId="0"/>
      <p:bldP spid="2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?2: Cho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a </a:t>
            </a:r>
            <a:r>
              <a:rPr lang="en-US" dirty="0" err="1" smtClean="0"/>
              <a:t>dương</a:t>
            </a:r>
            <a:r>
              <a:rPr lang="en-US" dirty="0" smtClean="0"/>
              <a:t>,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phẳng</a:t>
            </a:r>
            <a:r>
              <a:rPr lang="en-US" dirty="0" smtClean="0"/>
              <a:t>, </a:t>
            </a:r>
            <a:r>
              <a:rPr lang="en-US" dirty="0" err="1" smtClean="0"/>
              <a:t>gọi</a:t>
            </a:r>
            <a:r>
              <a:rPr lang="en-US" dirty="0" smtClean="0"/>
              <a:t> M’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MM’=a.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tắc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M’ </a:t>
            </a:r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2209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Giải</a:t>
            </a:r>
            <a:r>
              <a:rPr lang="en-US" altLang="en-US" b="1" dirty="0" smtClean="0">
                <a:solidFill>
                  <a:schemeClr val="accent2"/>
                </a:solidFill>
                <a:latin typeface="Times New Roman" pitchFamily="18" charset="0"/>
              </a:rPr>
              <a:t>:  </a:t>
            </a:r>
            <a:r>
              <a:rPr lang="en-US" altLang="en-US" b="1" dirty="0" err="1" smtClean="0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ới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mỗi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,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ta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xác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định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vô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imes New Roman" pitchFamily="18" charset="0"/>
              </a:rPr>
              <a:t>số</a:t>
            </a:r>
            <a:r>
              <a:rPr lang="en-US" altLang="en-US" dirty="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điểm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M’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thoả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imes New Roman" pitchFamily="18" charset="0"/>
              </a:rPr>
              <a:t>mãn</a:t>
            </a:r>
            <a:r>
              <a:rPr lang="en-US" altLang="en-US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en-US" altLang="en-US" dirty="0">
                <a:solidFill>
                  <a:srgbClr val="3838FA"/>
                </a:solidFill>
                <a:latin typeface="Times New Roman" pitchFamily="18" charset="0"/>
              </a:rPr>
              <a:t> </a:t>
            </a:r>
            <a:r>
              <a:rPr lang="en-US" altLang="en-US" dirty="0">
                <a:solidFill>
                  <a:srgbClr val="FF3300"/>
                </a:solidFill>
                <a:latin typeface="Times New Roman" pitchFamily="18" charset="0"/>
              </a:rPr>
              <a:t>OM’ = OM.</a:t>
            </a:r>
          </a:p>
          <a:p>
            <a:endParaRPr lang="en-US" dirty="0"/>
          </a:p>
        </p:txBody>
      </p:sp>
      <p:sp>
        <p:nvSpPr>
          <p:cNvPr id="6" name="Oval 46"/>
          <p:cNvSpPr>
            <a:spLocks noChangeArrowheads="1"/>
          </p:cNvSpPr>
          <p:nvPr/>
        </p:nvSpPr>
        <p:spPr bwMode="auto">
          <a:xfrm>
            <a:off x="1981200" y="3048000"/>
            <a:ext cx="2286000" cy="2286000"/>
          </a:xfrm>
          <a:prstGeom prst="ellipse">
            <a:avLst/>
          </a:pr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 altLang="en-US"/>
          </a:p>
        </p:txBody>
      </p:sp>
      <p:sp>
        <p:nvSpPr>
          <p:cNvPr id="7" name="Freeform 38"/>
          <p:cNvSpPr>
            <a:spLocks/>
          </p:cNvSpPr>
          <p:nvPr/>
        </p:nvSpPr>
        <p:spPr bwMode="auto">
          <a:xfrm>
            <a:off x="2178050" y="3563938"/>
            <a:ext cx="966788" cy="627062"/>
          </a:xfrm>
          <a:custGeom>
            <a:avLst/>
            <a:gdLst>
              <a:gd name="T0" fmla="*/ 2147483646 w 609"/>
              <a:gd name="T1" fmla="*/ 2147483646 h 395"/>
              <a:gd name="T2" fmla="*/ 2147483646 w 609"/>
              <a:gd name="T3" fmla="*/ 2147483646 h 395"/>
              <a:gd name="T4" fmla="*/ 0 w 609"/>
              <a:gd name="T5" fmla="*/ 0 h 395"/>
              <a:gd name="T6" fmla="*/ 0 60000 65536"/>
              <a:gd name="T7" fmla="*/ 0 60000 65536"/>
              <a:gd name="T8" fmla="*/ 0 60000 65536"/>
              <a:gd name="T9" fmla="*/ 0 w 609"/>
              <a:gd name="T10" fmla="*/ 0 h 395"/>
              <a:gd name="T11" fmla="*/ 609 w 609"/>
              <a:gd name="T12" fmla="*/ 395 h 3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9" h="395">
                <a:moveTo>
                  <a:pt x="609" y="395"/>
                </a:moveTo>
                <a:lnTo>
                  <a:pt x="575" y="374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hlink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>
            <a:off x="3962400" y="3005138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itchFamily="18" charset="0"/>
              </a:rPr>
              <a:t>M’</a:t>
            </a:r>
          </a:p>
        </p:txBody>
      </p:sp>
      <p:sp>
        <p:nvSpPr>
          <p:cNvPr id="9" name="Freeform 43"/>
          <p:cNvSpPr>
            <a:spLocks/>
          </p:cNvSpPr>
          <p:nvPr/>
        </p:nvSpPr>
        <p:spPr bwMode="auto">
          <a:xfrm>
            <a:off x="3200400" y="3455988"/>
            <a:ext cx="793750" cy="735012"/>
          </a:xfrm>
          <a:custGeom>
            <a:avLst/>
            <a:gdLst>
              <a:gd name="T0" fmla="*/ 0 w 500"/>
              <a:gd name="T1" fmla="*/ 2147483646 h 463"/>
              <a:gd name="T2" fmla="*/ 2147483646 w 500"/>
              <a:gd name="T3" fmla="*/ 2147483646 h 463"/>
              <a:gd name="T4" fmla="*/ 2147483646 w 500"/>
              <a:gd name="T5" fmla="*/ 0 h 463"/>
              <a:gd name="T6" fmla="*/ 0 60000 65536"/>
              <a:gd name="T7" fmla="*/ 0 60000 65536"/>
              <a:gd name="T8" fmla="*/ 0 60000 65536"/>
              <a:gd name="T9" fmla="*/ 0 w 500"/>
              <a:gd name="T10" fmla="*/ 0 h 463"/>
              <a:gd name="T11" fmla="*/ 500 w 500"/>
              <a:gd name="T12" fmla="*/ 463 h 4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0" h="463">
                <a:moveTo>
                  <a:pt x="0" y="463"/>
                </a:moveTo>
                <a:lnTo>
                  <a:pt x="28" y="440"/>
                </a:lnTo>
                <a:lnTo>
                  <a:pt x="500" y="0"/>
                </a:lnTo>
              </a:path>
            </a:pathLst>
          </a:custGeom>
          <a:noFill/>
          <a:ln w="31750">
            <a:solidFill>
              <a:schemeClr val="accent2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" name="Freeform 44"/>
          <p:cNvSpPr>
            <a:spLocks/>
          </p:cNvSpPr>
          <p:nvPr/>
        </p:nvSpPr>
        <p:spPr bwMode="auto">
          <a:xfrm>
            <a:off x="2438400" y="4191000"/>
            <a:ext cx="735013" cy="914400"/>
          </a:xfrm>
          <a:custGeom>
            <a:avLst/>
            <a:gdLst>
              <a:gd name="T0" fmla="*/ 2147483646 w 463"/>
              <a:gd name="T1" fmla="*/ 0 h 576"/>
              <a:gd name="T2" fmla="*/ 2147483646 w 463"/>
              <a:gd name="T3" fmla="*/ 2147483646 h 576"/>
              <a:gd name="T4" fmla="*/ 0 w 463"/>
              <a:gd name="T5" fmla="*/ 2147483646 h 576"/>
              <a:gd name="T6" fmla="*/ 0 60000 65536"/>
              <a:gd name="T7" fmla="*/ 0 60000 65536"/>
              <a:gd name="T8" fmla="*/ 0 60000 65536"/>
              <a:gd name="T9" fmla="*/ 0 w 463"/>
              <a:gd name="T10" fmla="*/ 0 h 576"/>
              <a:gd name="T11" fmla="*/ 463 w 463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3" h="576">
                <a:moveTo>
                  <a:pt x="432" y="0"/>
                </a:moveTo>
                <a:lnTo>
                  <a:pt x="463" y="20"/>
                </a:lnTo>
                <a:lnTo>
                  <a:pt x="0" y="576"/>
                </a:lnTo>
              </a:path>
            </a:pathLst>
          </a:custGeom>
          <a:noFill/>
          <a:ln w="31750">
            <a:solidFill>
              <a:schemeClr val="accent2"/>
            </a:solidFill>
            <a:round/>
            <a:headEnd/>
            <a:tailEnd type="oval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1828800" y="5105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Times New Roman" pitchFamily="18" charset="0"/>
              </a:rPr>
              <a:t>M’’</a:t>
            </a:r>
          </a:p>
        </p:txBody>
      </p:sp>
      <p:grpSp>
        <p:nvGrpSpPr>
          <p:cNvPr id="12" name="Group 48"/>
          <p:cNvGrpSpPr>
            <a:grpSpLocks/>
          </p:cNvGrpSpPr>
          <p:nvPr/>
        </p:nvGrpSpPr>
        <p:grpSpPr bwMode="auto">
          <a:xfrm>
            <a:off x="3095625" y="4143375"/>
            <a:ext cx="536575" cy="525463"/>
            <a:chOff x="1920" y="2605"/>
            <a:chExt cx="338" cy="318"/>
          </a:xfrm>
        </p:grpSpPr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1968" y="2609"/>
              <a:ext cx="290" cy="3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14" name="Oval 47"/>
            <p:cNvSpPr>
              <a:spLocks noChangeArrowheads="1"/>
            </p:cNvSpPr>
            <p:nvPr/>
          </p:nvSpPr>
          <p:spPr bwMode="auto">
            <a:xfrm>
              <a:off x="1920" y="2605"/>
              <a:ext cx="96" cy="8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1647825" y="3186113"/>
            <a:ext cx="609600" cy="457200"/>
            <a:chOff x="1008" y="2016"/>
            <a:chExt cx="384" cy="288"/>
          </a:xfrm>
        </p:grpSpPr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1008" y="201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17" name="Oval 49"/>
            <p:cNvSpPr>
              <a:spLocks noChangeArrowheads="1"/>
            </p:cNvSpPr>
            <p:nvPr/>
          </p:nvSpPr>
          <p:spPr bwMode="auto">
            <a:xfrm>
              <a:off x="1296" y="2208"/>
              <a:ext cx="96" cy="8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24000" y="5867400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Times New Roman" pitchFamily="18" charset="0"/>
              </a:rPr>
              <a:t>KL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Quy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trên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3333FF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không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phép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biến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5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  <p:bldP spid="8" grpId="0"/>
      <p:bldP spid="9" grpId="0" animBg="1"/>
      <p:bldP spid="10" grpId="0" animBg="1"/>
      <p:bldP spid="1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Text Box 28"/>
          <p:cNvSpPr txBox="1">
            <a:spLocks noChangeArrowheads="1"/>
          </p:cNvSpPr>
          <p:nvPr/>
        </p:nvSpPr>
        <p:spPr bwMode="auto">
          <a:xfrm>
            <a:off x="206375" y="790575"/>
            <a:ext cx="53319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smtClean="0">
                <a:solidFill>
                  <a:srgbClr val="0070C0"/>
                </a:solidFill>
                <a:latin typeface="Times New Roman" pitchFamily="18" charset="0"/>
              </a:rPr>
              <a:t>     </a:t>
            </a: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PHÉP TỊNH </a:t>
            </a:r>
            <a:r>
              <a:rPr lang="en-US" sz="24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TIẾN</a:t>
            </a:r>
            <a:endParaRPr lang="en-US" sz="24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364" name="Line 21"/>
          <p:cNvSpPr>
            <a:spLocks noChangeShapeType="1"/>
          </p:cNvSpPr>
          <p:nvPr/>
        </p:nvSpPr>
        <p:spPr bwMode="auto">
          <a:xfrm>
            <a:off x="4876800" y="1319213"/>
            <a:ext cx="0" cy="5305425"/>
          </a:xfrm>
          <a:prstGeom prst="line">
            <a:avLst/>
          </a:prstGeom>
          <a:noFill/>
          <a:ln w="38100" cmpd="dbl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8"/>
          <p:cNvSpPr>
            <a:spLocks noChangeShapeType="1"/>
          </p:cNvSpPr>
          <p:nvPr/>
        </p:nvSpPr>
        <p:spPr bwMode="auto">
          <a:xfrm flipV="1">
            <a:off x="5454650" y="2540000"/>
            <a:ext cx="2514600" cy="8382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" name="Group 59"/>
          <p:cNvGrpSpPr>
            <a:grpSpLocks/>
          </p:cNvGrpSpPr>
          <p:nvPr/>
        </p:nvGrpSpPr>
        <p:grpSpPr bwMode="auto">
          <a:xfrm>
            <a:off x="4895850" y="3282950"/>
            <a:ext cx="585788" cy="457200"/>
            <a:chOff x="267" y="2976"/>
            <a:chExt cx="369" cy="288"/>
          </a:xfrm>
        </p:grpSpPr>
        <p:sp>
          <p:nvSpPr>
            <p:cNvPr id="15415" name="Oval 21"/>
            <p:cNvSpPr>
              <a:spLocks noChangeArrowheads="1"/>
            </p:cNvSpPr>
            <p:nvPr/>
          </p:nvSpPr>
          <p:spPr bwMode="auto">
            <a:xfrm>
              <a:off x="567" y="303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416" name="Text Box 22"/>
            <p:cNvSpPr txBox="1">
              <a:spLocks noChangeArrowheads="1"/>
            </p:cNvSpPr>
            <p:nvPr/>
          </p:nvSpPr>
          <p:spPr bwMode="auto">
            <a:xfrm>
              <a:off x="267" y="2976"/>
              <a:ext cx="21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</a:t>
              </a: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6059488" y="1477963"/>
            <a:ext cx="2514600" cy="838200"/>
            <a:chOff x="768" y="2016"/>
            <a:chExt cx="1728" cy="528"/>
          </a:xfrm>
        </p:grpSpPr>
        <p:sp>
          <p:nvSpPr>
            <p:cNvPr id="15413" name="Line 9"/>
            <p:cNvSpPr>
              <a:spLocks noChangeShapeType="1"/>
            </p:cNvSpPr>
            <p:nvPr/>
          </p:nvSpPr>
          <p:spPr bwMode="auto">
            <a:xfrm flipV="1">
              <a:off x="768" y="2016"/>
              <a:ext cx="1728" cy="52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5414" name="Object 30"/>
            <p:cNvGraphicFramePr>
              <a:graphicFrameLocks noChangeAspect="1"/>
            </p:cNvGraphicFramePr>
            <p:nvPr/>
          </p:nvGraphicFramePr>
          <p:xfrm>
            <a:off x="1488" y="2016"/>
            <a:ext cx="1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0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016"/>
                          <a:ext cx="1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55"/>
          <p:cNvGrpSpPr>
            <a:grpSpLocks/>
          </p:cNvGrpSpPr>
          <p:nvPr/>
        </p:nvGrpSpPr>
        <p:grpSpPr bwMode="auto">
          <a:xfrm>
            <a:off x="334963" y="1228725"/>
            <a:ext cx="4252912" cy="1262063"/>
            <a:chOff x="140" y="826"/>
            <a:chExt cx="3456" cy="322"/>
          </a:xfrm>
        </p:grpSpPr>
        <p:sp>
          <p:nvSpPr>
            <p:cNvPr id="15409" name="Text Box 16"/>
            <p:cNvSpPr txBox="1">
              <a:spLocks noChangeArrowheads="1"/>
            </p:cNvSpPr>
            <p:nvPr/>
          </p:nvSpPr>
          <p:spPr bwMode="auto">
            <a:xfrm>
              <a:off x="140" y="826"/>
              <a:ext cx="3456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Clr>
                  <a:srgbClr val="FF3300"/>
                </a:buClr>
              </a:pPr>
              <a:r>
                <a:rPr lang="en-US" altLang="en-US" sz="2400" b="1" dirty="0" err="1" smtClean="0">
                  <a:solidFill>
                    <a:srgbClr val="FF6600"/>
                  </a:solidFill>
                  <a:latin typeface="Times New Roman" pitchFamily="18" charset="0"/>
                </a:rPr>
                <a:t>Câu</a:t>
              </a:r>
              <a:r>
                <a:rPr lang="en-US" altLang="en-US" sz="2400" b="1" dirty="0" smtClean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 b="1" dirty="0" err="1" smtClean="0">
                  <a:solidFill>
                    <a:srgbClr val="FF6600"/>
                  </a:solidFill>
                  <a:latin typeface="Times New Roman" pitchFamily="18" charset="0"/>
                </a:rPr>
                <a:t>hỏi</a:t>
              </a:r>
              <a:r>
                <a:rPr lang="en-US" altLang="en-US" sz="2400" b="1" dirty="0" smtClean="0">
                  <a:solidFill>
                    <a:srgbClr val="FF6600"/>
                  </a:solidFill>
                  <a:latin typeface="Times New Roman" pitchFamily="18" charset="0"/>
                </a:rPr>
                <a:t>:</a:t>
              </a:r>
              <a:r>
                <a:rPr lang="en-US" altLang="en-US" sz="2400" b="1" i="1" dirty="0" smtClean="0">
                  <a:solidFill>
                    <a:srgbClr val="FF66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Cho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vectơ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 </a:t>
              </a:r>
              <a:r>
                <a:rPr lang="en-US" altLang="en-US" sz="2400" dirty="0">
                  <a:solidFill>
                    <a:srgbClr val="FF3300"/>
                  </a:solidFill>
                  <a:latin typeface="Times New Roman" pitchFamily="18" charset="0"/>
                </a:rPr>
                <a:t>v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800" dirty="0">
                  <a:solidFill>
                    <a:srgbClr val="3838FA"/>
                  </a:solidFill>
                  <a:latin typeface="Times New Roman" pitchFamily="18" charset="0"/>
                </a:rPr>
                <a:t>.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Với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mỗi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  <a:sym typeface="Symbol" pitchFamily="18" charset="2"/>
                </a:rPr>
                <a:t>,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ta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xác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định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M’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theo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quy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838FA"/>
                  </a:solidFill>
                  <a:latin typeface="Times New Roman" pitchFamily="18" charset="0"/>
                </a:rPr>
                <a:t>tắc</a:t>
              </a:r>
              <a:r>
                <a:rPr lang="en-US" altLang="en-US" sz="2400" dirty="0">
                  <a:solidFill>
                    <a:srgbClr val="3838FA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>
                  <a:solidFill>
                    <a:srgbClr val="FF3300"/>
                  </a:solidFill>
                  <a:latin typeface="Times New Roman" pitchFamily="18" charset="0"/>
                </a:rPr>
                <a:t>MM’ = v</a:t>
              </a:r>
            </a:p>
          </p:txBody>
        </p:sp>
        <p:sp>
          <p:nvSpPr>
            <p:cNvPr id="15410" name="Line 45"/>
            <p:cNvSpPr>
              <a:spLocks noChangeShapeType="1"/>
            </p:cNvSpPr>
            <p:nvPr/>
          </p:nvSpPr>
          <p:spPr bwMode="auto">
            <a:xfrm>
              <a:off x="2269" y="864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1" name="Line 46"/>
            <p:cNvSpPr>
              <a:spLocks noChangeShapeType="1"/>
            </p:cNvSpPr>
            <p:nvPr/>
          </p:nvSpPr>
          <p:spPr bwMode="auto">
            <a:xfrm>
              <a:off x="2269" y="1057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2" name="Line 47"/>
            <p:cNvSpPr>
              <a:spLocks noChangeShapeType="1"/>
            </p:cNvSpPr>
            <p:nvPr/>
          </p:nvSpPr>
          <p:spPr bwMode="auto">
            <a:xfrm flipV="1">
              <a:off x="1519" y="1047"/>
              <a:ext cx="388" cy="5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5" name="Group 58"/>
          <p:cNvGrpSpPr>
            <a:grpSpLocks/>
          </p:cNvGrpSpPr>
          <p:nvPr/>
        </p:nvGrpSpPr>
        <p:grpSpPr bwMode="auto">
          <a:xfrm>
            <a:off x="252413" y="3051175"/>
            <a:ext cx="4275137" cy="1343025"/>
            <a:chOff x="130" y="3405"/>
            <a:chExt cx="2693" cy="837"/>
          </a:xfrm>
        </p:grpSpPr>
        <p:sp>
          <p:nvSpPr>
            <p:cNvPr id="36" name="AutoShape 56"/>
            <p:cNvSpPr>
              <a:spLocks noChangeArrowheads="1"/>
            </p:cNvSpPr>
            <p:nvPr/>
          </p:nvSpPr>
          <p:spPr bwMode="auto">
            <a:xfrm>
              <a:off x="130" y="3405"/>
              <a:ext cx="2693" cy="83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>
                    <a:gamma/>
                    <a:tint val="47451"/>
                    <a:invGamma/>
                    <a:alpha val="59000"/>
                  </a:srgbClr>
                </a:gs>
                <a:gs pos="50000">
                  <a:srgbClr val="99CCFF">
                    <a:alpha val="23000"/>
                  </a:srgbClr>
                </a:gs>
                <a:gs pos="100000">
                  <a:srgbClr val="99CCFF">
                    <a:gamma/>
                    <a:tint val="47451"/>
                    <a:invGamma/>
                    <a:alpha val="59000"/>
                  </a:srgbClr>
                </a:gs>
              </a:gsLst>
              <a:lin ang="5400000" scaled="1"/>
            </a:gradFill>
            <a:ln w="22225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400" u="sng" dirty="0">
                  <a:solidFill>
                    <a:srgbClr val="FF0000"/>
                  </a:solidFill>
                  <a:latin typeface="Times New Roman" pitchFamily="18" charset="0"/>
                </a:rPr>
                <a:t>KL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</a:rPr>
                <a:t>:</a:t>
              </a: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Quy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tắc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trên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là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1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phép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biến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hình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và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được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gọi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3333FF"/>
                  </a:solidFill>
                  <a:latin typeface="Times New Roman" pitchFamily="18" charset="0"/>
                </a:rPr>
                <a:t>là</a:t>
              </a:r>
              <a:r>
                <a:rPr lang="en-US" sz="2400" dirty="0">
                  <a:solidFill>
                    <a:srgbClr val="3333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phép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tịnh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tiến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theo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FF3300"/>
                  </a:solidFill>
                  <a:latin typeface="Times New Roman" pitchFamily="18" charset="0"/>
                </a:rPr>
                <a:t>vectơ</a:t>
              </a:r>
              <a:r>
                <a:rPr lang="en-US" sz="2400" dirty="0">
                  <a:solidFill>
                    <a:srgbClr val="FF3300"/>
                  </a:solidFill>
                  <a:latin typeface="Times New Roman" pitchFamily="18" charset="0"/>
                </a:rPr>
                <a:t>  v .</a:t>
              </a:r>
            </a:p>
          </p:txBody>
        </p:sp>
        <p:sp>
          <p:nvSpPr>
            <p:cNvPr id="15408" name="Line 57"/>
            <p:cNvSpPr>
              <a:spLocks noChangeShapeType="1"/>
            </p:cNvSpPr>
            <p:nvPr/>
          </p:nvSpPr>
          <p:spPr bwMode="auto">
            <a:xfrm>
              <a:off x="1431" y="3984"/>
              <a:ext cx="144" cy="0"/>
            </a:xfrm>
            <a:prstGeom prst="line">
              <a:avLst/>
            </a:prstGeom>
            <a:noFill/>
            <a:ln w="22225">
              <a:solidFill>
                <a:srgbClr val="FF33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8" name="Group 60"/>
          <p:cNvGrpSpPr>
            <a:grpSpLocks/>
          </p:cNvGrpSpPr>
          <p:nvPr/>
        </p:nvGrpSpPr>
        <p:grpSpPr bwMode="auto">
          <a:xfrm>
            <a:off x="7923213" y="2198688"/>
            <a:ext cx="666750" cy="457200"/>
            <a:chOff x="444" y="2736"/>
            <a:chExt cx="420" cy="288"/>
          </a:xfrm>
        </p:grpSpPr>
        <p:sp>
          <p:nvSpPr>
            <p:cNvPr id="15403" name="Oval 61"/>
            <p:cNvSpPr>
              <a:spLocks noChangeArrowheads="1"/>
            </p:cNvSpPr>
            <p:nvPr/>
          </p:nvSpPr>
          <p:spPr bwMode="auto">
            <a:xfrm>
              <a:off x="444" y="2889"/>
              <a:ext cx="62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404" name="Text Box 62"/>
            <p:cNvSpPr txBox="1">
              <a:spLocks noChangeArrowheads="1"/>
            </p:cNvSpPr>
            <p:nvPr/>
          </p:nvSpPr>
          <p:spPr bwMode="auto">
            <a:xfrm>
              <a:off x="480" y="2736"/>
              <a:ext cx="3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3300"/>
                  </a:solidFill>
                  <a:latin typeface="Times New Roman" pitchFamily="18" charset="0"/>
                </a:rPr>
                <a:t>M’</a:t>
              </a:r>
            </a:p>
          </p:txBody>
        </p:sp>
      </p:grpSp>
      <p:grpSp>
        <p:nvGrpSpPr>
          <p:cNvPr id="41" name="Group 36"/>
          <p:cNvGrpSpPr>
            <a:grpSpLocks/>
          </p:cNvGrpSpPr>
          <p:nvPr/>
        </p:nvGrpSpPr>
        <p:grpSpPr bwMode="auto">
          <a:xfrm>
            <a:off x="4781550" y="3529013"/>
            <a:ext cx="4267200" cy="2819400"/>
            <a:chOff x="2740" y="1200"/>
            <a:chExt cx="2876" cy="1536"/>
          </a:xfrm>
        </p:grpSpPr>
        <p:sp>
          <p:nvSpPr>
            <p:cNvPr id="42" name="AutoShape 37" descr="Stationery"/>
            <p:cNvSpPr>
              <a:spLocks noChangeArrowheads="1"/>
            </p:cNvSpPr>
            <p:nvPr/>
          </p:nvSpPr>
          <p:spPr bwMode="auto">
            <a:xfrm>
              <a:off x="2832" y="1200"/>
              <a:ext cx="2784" cy="1296"/>
            </a:xfrm>
            <a:prstGeom prst="cloudCallout">
              <a:avLst>
                <a:gd name="adj1" fmla="val -38972"/>
                <a:gd name="adj2" fmla="val 58255"/>
              </a:avLst>
            </a:prstGeom>
            <a:blipFill dpi="0" rotWithShape="1">
              <a:blip r:embed="rId5">
                <a:alphaModFix amt="67000"/>
              </a:blip>
              <a:srcRect/>
              <a:tile tx="0" ty="0" sx="100000" sy="100000" flip="none" algn="tl"/>
            </a:blipFill>
            <a:ln w="1905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Thế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nào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là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phép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tịnh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i="1" dirty="0" err="1">
                  <a:solidFill>
                    <a:schemeClr val="accent2"/>
                  </a:solidFill>
                  <a:latin typeface="Times New Roman" pitchFamily="18" charset="0"/>
                </a:rPr>
                <a:t>tiến</a:t>
              </a:r>
              <a:r>
                <a:rPr lang="en-US" sz="2800" i="1" dirty="0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800" b="1" i="1" dirty="0">
                  <a:solidFill>
                    <a:srgbClr val="FF3300"/>
                  </a:solidFill>
                  <a:latin typeface="Times New Roman" pitchFamily="18" charset="0"/>
                </a:rPr>
                <a:t>?</a:t>
              </a:r>
              <a:r>
                <a:rPr lang="en-US" sz="2800" i="1" dirty="0">
                  <a:solidFill>
                    <a:srgbClr val="FF3300"/>
                  </a:solidFill>
                  <a:latin typeface="Times New Roman" pitchFamily="18" charset="0"/>
                </a:rPr>
                <a:t> </a:t>
              </a:r>
            </a:p>
            <a:p>
              <a:pPr algn="ctr">
                <a:defRPr/>
              </a:pPr>
              <a:endPara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endParaRPr>
            </a:p>
          </p:txBody>
        </p:sp>
        <p:pic>
          <p:nvPicPr>
            <p:cNvPr id="15402" name="Picture 38" descr="x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0" y="2304"/>
              <a:ext cx="4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0963" y="4200525"/>
            <a:ext cx="1333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Như vậy: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63650" y="4584700"/>
          <a:ext cx="28035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7" imgW="1624895" imgH="266584" progId="Equation.DSMT4">
                  <p:embed/>
                </p:oleObj>
              </mc:Choice>
              <mc:Fallback>
                <p:oleObj name="Equation" r:id="rId7" imgW="1624895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4584700"/>
                        <a:ext cx="28035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1357313" y="4087813"/>
          <a:ext cx="484187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4087813"/>
                        <a:ext cx="484187" cy="30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49238" y="3052763"/>
            <a:ext cx="1549400" cy="558800"/>
            <a:chOff x="5460206" y="6067436"/>
            <a:chExt cx="1549961" cy="557643"/>
          </a:xfrm>
        </p:grpSpPr>
        <p:sp>
          <p:nvSpPr>
            <p:cNvPr id="15399" name="TextBox 45"/>
            <p:cNvSpPr txBox="1">
              <a:spLocks noChangeArrowheads="1"/>
            </p:cNvSpPr>
            <p:nvPr/>
          </p:nvSpPr>
          <p:spPr bwMode="auto">
            <a:xfrm>
              <a:off x="5460206" y="6067436"/>
              <a:ext cx="12522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Ký hiệu:</a:t>
              </a:r>
            </a:p>
          </p:txBody>
        </p:sp>
        <p:graphicFrame>
          <p:nvGraphicFramePr>
            <p:cNvPr id="15400" name="Object 51"/>
            <p:cNvGraphicFramePr>
              <a:graphicFrameLocks noChangeAspect="1"/>
            </p:cNvGraphicFramePr>
            <p:nvPr/>
          </p:nvGraphicFramePr>
          <p:xfrm>
            <a:off x="6621230" y="6093267"/>
            <a:ext cx="388937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3" name="Equation" r:id="rId11" imgW="177646" imgH="241091" progId="Equation.DSMT4">
                    <p:embed/>
                  </p:oleObj>
                </mc:Choice>
                <mc:Fallback>
                  <p:oleObj name="Equation" r:id="rId11" imgW="177646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1230" y="6093267"/>
                          <a:ext cx="388937" cy="531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44526" y="1302590"/>
            <a:ext cx="4834469" cy="830997"/>
            <a:chOff x="4015027" y="2155591"/>
            <a:chExt cx="4834082" cy="830984"/>
          </a:xfrm>
        </p:grpSpPr>
        <p:sp>
          <p:nvSpPr>
            <p:cNvPr id="15397" name="TextBox 2"/>
            <p:cNvSpPr txBox="1">
              <a:spLocks noChangeArrowheads="1"/>
            </p:cNvSpPr>
            <p:nvPr/>
          </p:nvSpPr>
          <p:spPr bwMode="auto">
            <a:xfrm>
              <a:off x="4430881" y="2155591"/>
              <a:ext cx="4418228" cy="8309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altLang="en-US" sz="24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phẳng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vec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tơ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cố</a:t>
              </a:r>
              <a:r>
                <a:rPr lang="en-US" altLang="en-US" sz="24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định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M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bất</a:t>
              </a:r>
              <a:r>
                <a:rPr lang="en-US" altLang="en-US" sz="2400" dirty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kỳ</a:t>
              </a:r>
              <a:endPara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398" name="Object 52"/>
            <p:cNvGraphicFramePr>
              <a:graphicFrameLocks noChangeAspect="1"/>
            </p:cNvGraphicFramePr>
            <p:nvPr/>
          </p:nvGraphicFramePr>
          <p:xfrm>
            <a:off x="4015027" y="2437741"/>
            <a:ext cx="256619" cy="486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4" name="Equation" r:id="rId13" imgW="114151" imgH="215619" progId="Equation.DSMT4">
                    <p:embed/>
                  </p:oleObj>
                </mc:Choice>
                <mc:Fallback>
                  <p:oleObj name="Equation" r:id="rId13" imgW="114151" imgH="2156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5027" y="2437741"/>
                          <a:ext cx="256619" cy="486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781175" y="4008438"/>
            <a:ext cx="1419225" cy="468312"/>
            <a:chOff x="6502771" y="5194214"/>
            <a:chExt cx="1269568" cy="469087"/>
          </a:xfrm>
        </p:grpSpPr>
        <p:graphicFrame>
          <p:nvGraphicFramePr>
            <p:cNvPr id="15395" name="Object 50"/>
            <p:cNvGraphicFramePr>
              <a:graphicFrameLocks noChangeAspect="1"/>
            </p:cNvGraphicFramePr>
            <p:nvPr/>
          </p:nvGraphicFramePr>
          <p:xfrm>
            <a:off x="7445312" y="5302662"/>
            <a:ext cx="327025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5" name="Equation" r:id="rId15" imgW="190335" imgH="164957" progId="Equation.DSMT4">
                    <p:embed/>
                  </p:oleObj>
                </mc:Choice>
                <mc:Fallback>
                  <p:oleObj name="Equation" r:id="rId15" imgW="190335" imgH="164957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45312" y="5302662"/>
                          <a:ext cx="327025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6" name="TextBox 54"/>
            <p:cNvSpPr txBox="1">
              <a:spLocks noChangeArrowheads="1"/>
            </p:cNvSpPr>
            <p:nvPr/>
          </p:nvSpPr>
          <p:spPr bwMode="auto">
            <a:xfrm>
              <a:off x="6502771" y="5194214"/>
              <a:ext cx="1269568" cy="469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ảnh của 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4625" y="2025650"/>
            <a:ext cx="4411663" cy="1200150"/>
            <a:chOff x="324982" y="4214275"/>
            <a:chExt cx="4411785" cy="1200329"/>
          </a:xfrm>
        </p:grpSpPr>
        <p:sp>
          <p:nvSpPr>
            <p:cNvPr id="15392" name="TextBox 44"/>
            <p:cNvSpPr txBox="1">
              <a:spLocks noChangeArrowheads="1"/>
            </p:cNvSpPr>
            <p:nvPr/>
          </p:nvSpPr>
          <p:spPr bwMode="auto">
            <a:xfrm>
              <a:off x="324982" y="4214275"/>
              <a:ext cx="441178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-Phép biến hình biến mỗi điểm M </a:t>
              </a:r>
            </a:p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thành một điểm M’: </a:t>
              </a:r>
            </a:p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được gọi là 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 tịnh tiến </a:t>
              </a:r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</a:p>
          </p:txBody>
        </p:sp>
        <p:graphicFrame>
          <p:nvGraphicFramePr>
            <p:cNvPr id="15393" name="Object 48"/>
            <p:cNvGraphicFramePr>
              <a:graphicFrameLocks noChangeAspect="1"/>
            </p:cNvGraphicFramePr>
            <p:nvPr/>
          </p:nvGraphicFramePr>
          <p:xfrm>
            <a:off x="4220260" y="4870400"/>
            <a:ext cx="271310" cy="514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6" name="Equation" r:id="rId17" imgW="114151" imgH="215619" progId="Equation.DSMT4">
                    <p:embed/>
                  </p:oleObj>
                </mc:Choice>
                <mc:Fallback>
                  <p:oleObj name="Equation" r:id="rId17" imgW="114151" imgH="21561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0260" y="4870400"/>
                          <a:ext cx="271310" cy="514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94" name="Object 56"/>
            <p:cNvGraphicFramePr>
              <a:graphicFrameLocks noChangeAspect="1"/>
            </p:cNvGraphicFramePr>
            <p:nvPr/>
          </p:nvGraphicFramePr>
          <p:xfrm>
            <a:off x="2897189" y="4613962"/>
            <a:ext cx="1250134" cy="3941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7" name="Equation" r:id="rId18" imgW="596641" imgH="215806" progId="Equation.DSMT4">
                    <p:embed/>
                  </p:oleObj>
                </mc:Choice>
                <mc:Fallback>
                  <p:oleObj name="Equation" r:id="rId18" imgW="596641" imgH="21580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7189" y="4613962"/>
                          <a:ext cx="1250134" cy="3941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39850" y="3513138"/>
            <a:ext cx="2400300" cy="528637"/>
            <a:chOff x="6991725" y="5663301"/>
            <a:chExt cx="2398772" cy="529420"/>
          </a:xfrm>
        </p:grpSpPr>
        <p:sp>
          <p:nvSpPr>
            <p:cNvPr id="15390" name="TextBox 53"/>
            <p:cNvSpPr txBox="1">
              <a:spLocks noChangeArrowheads="1"/>
            </p:cNvSpPr>
            <p:nvPr/>
          </p:nvSpPr>
          <p:spPr bwMode="auto">
            <a:xfrm>
              <a:off x="7327560" y="5731056"/>
              <a:ext cx="206293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Vec tơ tịnh tiến</a:t>
              </a:r>
            </a:p>
          </p:txBody>
        </p:sp>
        <p:graphicFrame>
          <p:nvGraphicFramePr>
            <p:cNvPr id="15391" name="Object 8"/>
            <p:cNvGraphicFramePr>
              <a:graphicFrameLocks noChangeAspect="1"/>
            </p:cNvGraphicFramePr>
            <p:nvPr/>
          </p:nvGraphicFramePr>
          <p:xfrm>
            <a:off x="6991725" y="5663301"/>
            <a:ext cx="427208" cy="484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8" name="Equation" r:id="rId20" imgW="190335" imgH="215713" progId="Equation.DSMT4">
                    <p:embed/>
                  </p:oleObj>
                </mc:Choice>
                <mc:Fallback>
                  <p:oleObj name="Equation" r:id="rId20" imgW="190335" imgH="21571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1725" y="5663301"/>
                          <a:ext cx="427208" cy="484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1117600" y="4557713"/>
            <a:ext cx="3257550" cy="476250"/>
          </a:xfrm>
          <a:prstGeom prst="roundRect">
            <a:avLst>
              <a:gd name="adj" fmla="val 16667"/>
            </a:avLst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76213" y="5033963"/>
            <a:ext cx="106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</a:t>
            </a:r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77800" y="5292725"/>
            <a:ext cx="4799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vec-tơ không chính là</a:t>
            </a:r>
          </a:p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đồng nhất.</a:t>
            </a:r>
          </a:p>
        </p:txBody>
      </p:sp>
      <p:graphicFrame>
        <p:nvGraphicFramePr>
          <p:cNvPr id="15383" name="Object 1"/>
          <p:cNvGraphicFramePr>
            <a:graphicFrameLocks noChangeAspect="1"/>
          </p:cNvGraphicFramePr>
          <p:nvPr/>
        </p:nvGraphicFramePr>
        <p:xfrm>
          <a:off x="4927600" y="2667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9" name="Equation" r:id="rId22" imgW="435285" imgH="677109" progId="Equation.DSMT4">
                  <p:embed/>
                </p:oleObj>
              </mc:Choice>
              <mc:Fallback>
                <p:oleObj name="Equation" r:id="rId22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443538" y="4070350"/>
            <a:ext cx="2589212" cy="1709738"/>
            <a:chOff x="4528373" y="1067000"/>
            <a:chExt cx="2588496" cy="1710256"/>
          </a:xfrm>
        </p:grpSpPr>
        <p:grpSp>
          <p:nvGrpSpPr>
            <p:cNvPr id="15386" name="Group 36"/>
            <p:cNvGrpSpPr>
              <a:grpSpLocks/>
            </p:cNvGrpSpPr>
            <p:nvPr/>
          </p:nvGrpSpPr>
          <p:grpSpPr bwMode="auto">
            <a:xfrm>
              <a:off x="4528373" y="1067000"/>
              <a:ext cx="2588496" cy="1710256"/>
              <a:chOff x="2740" y="1200"/>
              <a:chExt cx="2876" cy="1536"/>
            </a:xfrm>
          </p:grpSpPr>
          <p:sp>
            <p:nvSpPr>
              <p:cNvPr id="56" name="AutoShape 37" descr="Stationery"/>
              <p:cNvSpPr>
                <a:spLocks noChangeArrowheads="1"/>
              </p:cNvSpPr>
              <p:nvPr/>
            </p:nvSpPr>
            <p:spPr bwMode="auto">
              <a:xfrm>
                <a:off x="2832" y="1200"/>
                <a:ext cx="2784" cy="1296"/>
              </a:xfrm>
              <a:prstGeom prst="cloudCallout">
                <a:avLst>
                  <a:gd name="adj1" fmla="val -38972"/>
                  <a:gd name="adj2" fmla="val 58255"/>
                </a:avLst>
              </a:prstGeom>
              <a:blipFill dpi="0" rotWithShape="1">
                <a:blip r:embed="rId5">
                  <a:alphaModFix amt="67000"/>
                </a:blip>
                <a:srcRect/>
                <a:tile tx="0" ty="0" sx="100000" sy="100000" flip="none" algn="tl"/>
              </a:blipFill>
              <a:ln w="1905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r>
                  <a:rPr lang="en-US" sz="2800" i="1" dirty="0">
                    <a:solidFill>
                      <a:srgbClr val="FF3300"/>
                    </a:solidFill>
                    <a:latin typeface="Times New Roman" pitchFamily="18" charset="0"/>
                  </a:rPr>
                  <a:t> </a:t>
                </a:r>
              </a:p>
              <a:p>
                <a:pPr algn="ctr">
                  <a:defRPr/>
                </a:pPr>
                <a:endParaRPr lang="en-US" sz="28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endParaRPr>
              </a:p>
            </p:txBody>
          </p:sp>
          <p:pic>
            <p:nvPicPr>
              <p:cNvPr id="15389" name="Picture 38" descr="x2"/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0" y="2304"/>
                <a:ext cx="428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aphicFrame>
          <p:nvGraphicFramePr>
            <p:cNvPr id="15387" name="Object 2"/>
            <p:cNvGraphicFramePr>
              <a:graphicFrameLocks noChangeAspect="1"/>
            </p:cNvGraphicFramePr>
            <p:nvPr/>
          </p:nvGraphicFramePr>
          <p:xfrm>
            <a:off x="5148767" y="1391285"/>
            <a:ext cx="1489232" cy="561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24" imgW="672808" imgH="253890" progId="Equation.DSMT4">
                    <p:embed/>
                  </p:oleObj>
                </mc:Choice>
                <mc:Fallback>
                  <p:oleObj name="Equation" r:id="rId24" imgW="672808" imgH="25389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767" y="1391285"/>
                          <a:ext cx="1489232" cy="561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12725" y="6140450"/>
          <a:ext cx="34750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26" imgW="1892300" imgH="254000" progId="Equation.DSMT4">
                  <p:embed/>
                </p:oleObj>
              </mc:Choice>
              <mc:Fallback>
                <p:oleObj name="Equation" r:id="rId26" imgW="1892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6140450"/>
                        <a:ext cx="347503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26"/>
          <p:cNvGrpSpPr/>
          <p:nvPr/>
        </p:nvGrpSpPr>
        <p:grpSpPr>
          <a:xfrm>
            <a:off x="174626" y="706987"/>
            <a:ext cx="11753587" cy="2402192"/>
            <a:chOff x="-9036239" y="6062816"/>
            <a:chExt cx="31346982" cy="3575588"/>
          </a:xfrm>
        </p:grpSpPr>
        <p:sp>
          <p:nvSpPr>
            <p:cNvPr id="61" name="TextBox 60"/>
            <p:cNvSpPr txBox="1"/>
            <p:nvPr/>
          </p:nvSpPr>
          <p:spPr>
            <a:xfrm>
              <a:off x="8993187" y="7620004"/>
              <a:ext cx="13317556" cy="595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62" name="Group 27"/>
            <p:cNvGrpSpPr/>
            <p:nvPr/>
          </p:nvGrpSpPr>
          <p:grpSpPr>
            <a:xfrm>
              <a:off x="-9036239" y="6062816"/>
              <a:ext cx="16660130" cy="1624671"/>
              <a:chOff x="-9036240" y="6062817"/>
              <a:chExt cx="16660130" cy="1624671"/>
            </a:xfrm>
          </p:grpSpPr>
          <p:sp>
            <p:nvSpPr>
              <p:cNvPr id="6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5" name="Group 29"/>
              <p:cNvGrpSpPr/>
              <p:nvPr/>
            </p:nvGrpSpPr>
            <p:grpSpPr>
              <a:xfrm>
                <a:off x="-9036240" y="6062817"/>
                <a:ext cx="1371600" cy="776592"/>
                <a:chOff x="-9036240" y="6062817"/>
                <a:chExt cx="1371600" cy="776592"/>
              </a:xfrm>
            </p:grpSpPr>
            <p:sp>
              <p:nvSpPr>
                <p:cNvPr id="66" name="Round Same Side Corner Rectangle 65"/>
                <p:cNvSpPr/>
                <p:nvPr/>
              </p:nvSpPr>
              <p:spPr>
                <a:xfrm rot="5400000">
                  <a:off x="-8716200" y="5787849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-8738104" y="6062817"/>
                  <a:ext cx="791772" cy="7387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  <a:endPara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597E1B17-1CF0-4A35-A91C-2D755D0ED88E}"/>
                </a:ext>
              </a:extLst>
            </p:cNvPr>
            <p:cNvSpPr txBox="1"/>
            <p:nvPr/>
          </p:nvSpPr>
          <p:spPr>
            <a:xfrm>
              <a:off x="8953927" y="8807298"/>
              <a:ext cx="13317555" cy="8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0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32894" y="228601"/>
            <a:ext cx="9015856" cy="106680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387" tIns="19194" rIns="38387" bIns="19194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538985" y="299712"/>
            <a:ext cx="4578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</a:t>
            </a:r>
            <a:r>
              <a:rPr lang="en-US" sz="2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TỊNH TIẾN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78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  <p:bldP spid="23" grpId="0" animBg="1"/>
      <p:bldP spid="47" grpId="0"/>
      <p:bldP spid="11" grpId="0" animBg="1"/>
      <p:bldP spid="11" grpId="1" animBg="1"/>
      <p:bldP spid="68" grpId="0"/>
      <p:bldP spid="54" grpId="0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3"/>
          <p:cNvGrpSpPr>
            <a:grpSpLocks/>
          </p:cNvGrpSpPr>
          <p:nvPr/>
        </p:nvGrpSpPr>
        <p:grpSpPr bwMode="auto">
          <a:xfrm>
            <a:off x="1966913" y="50800"/>
            <a:ext cx="5272088" cy="533400"/>
            <a:chOff x="1095" y="48"/>
            <a:chExt cx="3321" cy="336"/>
          </a:xfrm>
        </p:grpSpPr>
        <p:sp>
          <p:nvSpPr>
            <p:cNvPr id="16414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320" y="48"/>
              <a:ext cx="3096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2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2: PHÉP TỊNH TIẾN</a:t>
              </a:r>
              <a:endParaRPr lang="en-US" sz="2800" dirty="0"/>
            </a:p>
          </p:txBody>
        </p:sp>
        <p:sp>
          <p:nvSpPr>
            <p:cNvPr id="16417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095" y="137"/>
              <a:ext cx="154" cy="24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32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7" name="Group 31"/>
          <p:cNvGrpSpPr>
            <a:grpSpLocks/>
          </p:cNvGrpSpPr>
          <p:nvPr/>
        </p:nvGrpSpPr>
        <p:grpSpPr bwMode="auto">
          <a:xfrm>
            <a:off x="5170488" y="2209800"/>
            <a:ext cx="1806575" cy="601663"/>
            <a:chOff x="768" y="2016"/>
            <a:chExt cx="1728" cy="528"/>
          </a:xfrm>
        </p:grpSpPr>
        <p:sp>
          <p:nvSpPr>
            <p:cNvPr id="16412" name="Line 9"/>
            <p:cNvSpPr>
              <a:spLocks noChangeShapeType="1"/>
            </p:cNvSpPr>
            <p:nvPr/>
          </p:nvSpPr>
          <p:spPr bwMode="auto">
            <a:xfrm flipV="1">
              <a:off x="768" y="2016"/>
              <a:ext cx="1728" cy="528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6413" name="Object 30"/>
            <p:cNvGraphicFramePr>
              <a:graphicFrameLocks noChangeAspect="1"/>
            </p:cNvGraphicFramePr>
            <p:nvPr/>
          </p:nvGraphicFramePr>
          <p:xfrm>
            <a:off x="1488" y="2016"/>
            <a:ext cx="1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016"/>
                          <a:ext cx="1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>
                <a:solidFill>
                  <a:srgbClr val="0070C0"/>
                </a:solidFill>
                <a:latin typeface="Times New Roman" pitchFamily="18" charset="0"/>
              </a:rPr>
              <a:t>Ví dụ 1</a:t>
            </a:r>
            <a:endParaRPr lang="en-US" altLang="en-US" sz="2400" b="1" u="sng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00038" y="1597025"/>
            <a:ext cx="8691562" cy="858838"/>
            <a:chOff x="299468" y="1597081"/>
            <a:chExt cx="8692132" cy="859277"/>
          </a:xfrm>
        </p:grpSpPr>
        <p:sp>
          <p:nvSpPr>
            <p:cNvPr id="16410" name="TextBox 46"/>
            <p:cNvSpPr txBox="1">
              <a:spLocks noChangeArrowheads="1"/>
            </p:cNvSpPr>
            <p:nvPr/>
          </p:nvSpPr>
          <p:spPr bwMode="auto">
            <a:xfrm>
              <a:off x="299468" y="1625361"/>
              <a:ext cx="869213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      biến các điểm A, B, C tương ứng thành các điểm A’, B’, C’.</a:t>
              </a:r>
            </a:p>
          </p:txBody>
        </p:sp>
        <p:graphicFrame>
          <p:nvGraphicFramePr>
            <p:cNvPr id="16411" name="Object 1"/>
            <p:cNvGraphicFramePr>
              <a:graphicFrameLocks noChangeAspect="1"/>
            </p:cNvGraphicFramePr>
            <p:nvPr/>
          </p:nvGraphicFramePr>
          <p:xfrm>
            <a:off x="2130137" y="1597081"/>
            <a:ext cx="508000" cy="62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5" imgW="164957" imgH="241091" progId="Equation.DSMT4">
                    <p:embed/>
                  </p:oleObj>
                </mc:Choice>
                <mc:Fallback>
                  <p:oleObj name="Equation" r:id="rId5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0137" y="1597081"/>
                          <a:ext cx="508000" cy="62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258763" y="2541588"/>
          <a:ext cx="2227262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723586" imgH="774364" progId="Equation.DSMT4">
                  <p:embed/>
                </p:oleObj>
              </mc:Choice>
              <mc:Fallback>
                <p:oleObj name="Equation" r:id="rId7" imgW="723586" imgH="77436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3" y="2541588"/>
                        <a:ext cx="2227262" cy="200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9"/>
          <p:cNvSpPr>
            <a:spLocks noChangeShapeType="1"/>
          </p:cNvSpPr>
          <p:nvPr/>
        </p:nvSpPr>
        <p:spPr bwMode="auto">
          <a:xfrm flipV="1">
            <a:off x="3878263" y="3294063"/>
            <a:ext cx="1806575" cy="6032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9"/>
          <p:cNvSpPr>
            <a:spLocks noChangeShapeType="1"/>
          </p:cNvSpPr>
          <p:nvPr/>
        </p:nvSpPr>
        <p:spPr bwMode="auto">
          <a:xfrm flipV="1">
            <a:off x="3467100" y="4759325"/>
            <a:ext cx="1806575" cy="601663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9"/>
          <p:cNvSpPr>
            <a:spLocks noChangeShapeType="1"/>
          </p:cNvSpPr>
          <p:nvPr/>
        </p:nvSpPr>
        <p:spPr bwMode="auto">
          <a:xfrm flipV="1">
            <a:off x="4089400" y="4002088"/>
            <a:ext cx="1806575" cy="601662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Oval 68"/>
          <p:cNvSpPr>
            <a:spLocks noChangeArrowheads="1"/>
          </p:cNvSpPr>
          <p:nvPr/>
        </p:nvSpPr>
        <p:spPr bwMode="auto">
          <a:xfrm flipH="1" flipV="1">
            <a:off x="4048125" y="4560888"/>
            <a:ext cx="96838" cy="825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71" name="Oval 70"/>
          <p:cNvSpPr>
            <a:spLocks noChangeArrowheads="1"/>
          </p:cNvSpPr>
          <p:nvPr/>
        </p:nvSpPr>
        <p:spPr bwMode="auto">
          <a:xfrm flipH="1" flipV="1">
            <a:off x="3357563" y="5346700"/>
            <a:ext cx="109537" cy="92075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554413" y="3632200"/>
            <a:ext cx="350837" cy="368300"/>
            <a:chOff x="7550674" y="3090347"/>
            <a:chExt cx="351378" cy="369332"/>
          </a:xfrm>
        </p:grpSpPr>
        <p:sp>
          <p:nvSpPr>
            <p:cNvPr id="16408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9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592763" y="30591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5124450" y="45450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5781675" y="384492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808413" y="4189413"/>
            <a:ext cx="381000" cy="522287"/>
            <a:chOff x="8078051" y="3718482"/>
            <a:chExt cx="275178" cy="369332"/>
          </a:xfrm>
        </p:grpSpPr>
        <p:sp>
          <p:nvSpPr>
            <p:cNvPr id="16406" name="Oval 69"/>
            <p:cNvSpPr>
              <a:spLocks noChangeArrowheads="1"/>
            </p:cNvSpPr>
            <p:nvPr/>
          </p:nvSpPr>
          <p:spPr bwMode="auto">
            <a:xfrm flipH="1" flipV="1">
              <a:off x="8254906" y="3957946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7" name="Rectangle 76"/>
            <p:cNvSpPr>
              <a:spLocks noChangeArrowheads="1"/>
            </p:cNvSpPr>
            <p:nvPr/>
          </p:nvSpPr>
          <p:spPr bwMode="auto">
            <a:xfrm>
              <a:off x="8078051" y="3718482"/>
              <a:ext cx="2751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128963" y="5106988"/>
            <a:ext cx="338137" cy="369887"/>
            <a:chOff x="8254906" y="3304256"/>
            <a:chExt cx="338554" cy="369332"/>
          </a:xfrm>
        </p:grpSpPr>
        <p:sp>
          <p:nvSpPr>
            <p:cNvPr id="16404" name="Oval 71"/>
            <p:cNvSpPr>
              <a:spLocks noChangeArrowheads="1"/>
            </p:cNvSpPr>
            <p:nvPr/>
          </p:nvSpPr>
          <p:spPr bwMode="auto">
            <a:xfrm flipH="1" flipV="1">
              <a:off x="8493615" y="3538423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6405" name="Rectangle 77"/>
            <p:cNvSpPr>
              <a:spLocks noChangeArrowheads="1"/>
            </p:cNvSpPr>
            <p:nvPr/>
          </p:nvSpPr>
          <p:spPr bwMode="auto">
            <a:xfrm>
              <a:off x="8254906" y="330425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83" name="Oval 82"/>
          <p:cNvSpPr>
            <a:spLocks noChangeArrowheads="1"/>
          </p:cNvSpPr>
          <p:nvPr/>
        </p:nvSpPr>
        <p:spPr bwMode="auto">
          <a:xfrm flipH="1" flipV="1">
            <a:off x="3797300" y="3844925"/>
            <a:ext cx="107950" cy="93663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304800" y="762000"/>
            <a:ext cx="2328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 CÁC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VÍ DỤ</a:t>
            </a:r>
          </a:p>
        </p:txBody>
      </p:sp>
      <p:sp>
        <p:nvSpPr>
          <p:cNvPr id="35" name="Round Same Side Corner Rectangle 34"/>
          <p:cNvSpPr/>
          <p:nvPr/>
        </p:nvSpPr>
        <p:spPr>
          <a:xfrm rot="5400000">
            <a:off x="316213" y="674388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60482" y="773661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22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19757 -0.086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78" y="-435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20191 -0.08935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87" y="-446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0.20052 -0.0877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17" y="-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2" grpId="0" animBg="1"/>
      <p:bldP spid="66" grpId="0" animBg="1"/>
      <p:bldP spid="67" grpId="0" animBg="1"/>
      <p:bldP spid="69" grpId="0" animBg="1"/>
      <p:bldP spid="69" grpId="1" animBg="1"/>
      <p:bldP spid="71" grpId="0" animBg="1"/>
      <p:bldP spid="71" grpId="1" animBg="1"/>
      <p:bldP spid="74" grpId="0"/>
      <p:bldP spid="75" grpId="0"/>
      <p:bldP spid="76" grpId="0"/>
      <p:bldP spid="83" grpId="0" animBg="1"/>
      <p:bldP spid="8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7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17411" name="Text Box 28"/>
          <p:cNvSpPr txBox="1">
            <a:spLocks noChangeArrowheads="1"/>
          </p:cNvSpPr>
          <p:nvPr/>
        </p:nvSpPr>
        <p:spPr bwMode="auto">
          <a:xfrm>
            <a:off x="204788" y="773113"/>
            <a:ext cx="23287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 CÁC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VÍ DỤ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076575" y="2528888"/>
            <a:ext cx="1881188" cy="288925"/>
            <a:chOff x="3076903" y="2528307"/>
            <a:chExt cx="1881571" cy="289568"/>
          </a:xfrm>
        </p:grpSpPr>
        <p:sp>
          <p:nvSpPr>
            <p:cNvPr id="17445" name="Line 9"/>
            <p:cNvSpPr>
              <a:spLocks noChangeShapeType="1"/>
            </p:cNvSpPr>
            <p:nvPr/>
          </p:nvSpPr>
          <p:spPr bwMode="auto">
            <a:xfrm flipV="1">
              <a:off x="3076903" y="2810336"/>
              <a:ext cx="1881571" cy="7539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7446" name="Object 30"/>
            <p:cNvGraphicFramePr>
              <a:graphicFrameLocks noChangeAspect="1"/>
            </p:cNvGraphicFramePr>
            <p:nvPr/>
          </p:nvGraphicFramePr>
          <p:xfrm>
            <a:off x="4001704" y="2528307"/>
            <a:ext cx="146367" cy="288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1704" y="2528307"/>
                          <a:ext cx="146367" cy="288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14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Ví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  <a:latin typeface="Times New Roman" pitchFamily="18" charset="0"/>
              </a:rPr>
              <a:t>dụ</a:t>
            </a:r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</a:rPr>
              <a:t> 2</a:t>
            </a:r>
            <a:endParaRPr lang="en-US" altLang="en-US" sz="2400" b="1" u="sng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462088" y="1206500"/>
            <a:ext cx="8691562" cy="623888"/>
            <a:chOff x="299468" y="1597081"/>
            <a:chExt cx="8692132" cy="623644"/>
          </a:xfrm>
        </p:grpSpPr>
        <p:sp>
          <p:nvSpPr>
            <p:cNvPr id="17443" name="TextBox 46"/>
            <p:cNvSpPr txBox="1">
              <a:spLocks noChangeArrowheads="1"/>
            </p:cNvSpPr>
            <p:nvPr/>
          </p:nvSpPr>
          <p:spPr bwMode="auto">
            <a:xfrm>
              <a:off x="299468" y="1625361"/>
              <a:ext cx="86921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      biến hình H thành hình H’.</a:t>
              </a:r>
            </a:p>
          </p:txBody>
        </p:sp>
        <p:graphicFrame>
          <p:nvGraphicFramePr>
            <p:cNvPr id="17444" name="Object 1"/>
            <p:cNvGraphicFramePr>
              <a:graphicFrameLocks noChangeAspect="1"/>
            </p:cNvGraphicFramePr>
            <p:nvPr/>
          </p:nvGraphicFramePr>
          <p:xfrm>
            <a:off x="2130137" y="1597081"/>
            <a:ext cx="508000" cy="62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tion" r:id="rId5" imgW="164957" imgH="241091" progId="Equation.DSMT4">
                    <p:embed/>
                  </p:oleObj>
                </mc:Choice>
                <mc:Fallback>
                  <p:oleObj name="Equation" r:id="rId5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0137" y="1597081"/>
                          <a:ext cx="508000" cy="62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366713" y="1801813"/>
          <a:ext cx="2382837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7" imgW="774364" imgH="253890" progId="Equation.DSMT4">
                  <p:embed/>
                </p:oleObj>
              </mc:Choice>
              <mc:Fallback>
                <p:oleObj name="Equation" r:id="rId7" imgW="774364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801813"/>
                        <a:ext cx="2382837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lowchart: Stored Data 3"/>
          <p:cNvSpPr>
            <a:spLocks noChangeArrowheads="1"/>
          </p:cNvSpPr>
          <p:nvPr/>
        </p:nvSpPr>
        <p:spPr bwMode="auto">
          <a:xfrm>
            <a:off x="587375" y="3506788"/>
            <a:ext cx="1222375" cy="1198562"/>
          </a:xfrm>
          <a:prstGeom prst="flowChartOnlineStorag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5" name="Flowchart: Stored Data 34"/>
          <p:cNvSpPr>
            <a:spLocks noChangeArrowheads="1"/>
          </p:cNvSpPr>
          <p:nvPr/>
        </p:nvSpPr>
        <p:spPr bwMode="auto">
          <a:xfrm>
            <a:off x="573088" y="3516313"/>
            <a:ext cx="1222375" cy="1200150"/>
          </a:xfrm>
          <a:prstGeom prst="flowChartOnlineStorag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6" name="Flowchart: Stored Data 35"/>
          <p:cNvSpPr>
            <a:spLocks noChangeArrowheads="1"/>
          </p:cNvSpPr>
          <p:nvPr/>
        </p:nvSpPr>
        <p:spPr bwMode="auto">
          <a:xfrm>
            <a:off x="2378075" y="3506788"/>
            <a:ext cx="1222375" cy="1198562"/>
          </a:xfrm>
          <a:prstGeom prst="flowChartOnlineStorage">
            <a:avLst/>
          </a:prstGeom>
          <a:noFill/>
          <a:ln w="31750" algn="ctr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V="1">
            <a:off x="1620838" y="3875088"/>
            <a:ext cx="1882775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V="1">
            <a:off x="771525" y="35004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V="1">
            <a:off x="641350" y="363537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V="1">
            <a:off x="798513" y="4725988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 flipV="1">
            <a:off x="1620838" y="4322763"/>
            <a:ext cx="1882775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9"/>
          <p:cNvSpPr>
            <a:spLocks noChangeShapeType="1"/>
          </p:cNvSpPr>
          <p:nvPr/>
        </p:nvSpPr>
        <p:spPr bwMode="auto">
          <a:xfrm flipV="1">
            <a:off x="1565275" y="4386263"/>
            <a:ext cx="1882775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 flipV="1">
            <a:off x="1587500" y="4184650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9"/>
          <p:cNvSpPr>
            <a:spLocks noChangeShapeType="1"/>
          </p:cNvSpPr>
          <p:nvPr/>
        </p:nvSpPr>
        <p:spPr bwMode="auto">
          <a:xfrm flipV="1">
            <a:off x="617538" y="3884613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 flipV="1">
            <a:off x="573088" y="395763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 flipV="1">
            <a:off x="1798638" y="4699000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 flipV="1">
            <a:off x="1641475" y="4435475"/>
            <a:ext cx="1882775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9"/>
          <p:cNvSpPr>
            <a:spLocks noChangeShapeType="1"/>
          </p:cNvSpPr>
          <p:nvPr/>
        </p:nvSpPr>
        <p:spPr bwMode="auto">
          <a:xfrm flipV="1">
            <a:off x="573088" y="4041775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9"/>
          <p:cNvSpPr>
            <a:spLocks noChangeShapeType="1"/>
          </p:cNvSpPr>
          <p:nvPr/>
        </p:nvSpPr>
        <p:spPr bwMode="auto">
          <a:xfrm flipV="1">
            <a:off x="617538" y="4224338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9"/>
          <p:cNvSpPr>
            <a:spLocks noChangeShapeType="1"/>
          </p:cNvSpPr>
          <p:nvPr/>
        </p:nvSpPr>
        <p:spPr bwMode="auto">
          <a:xfrm flipV="1">
            <a:off x="1662113" y="370363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9"/>
          <p:cNvSpPr>
            <a:spLocks noChangeShapeType="1"/>
          </p:cNvSpPr>
          <p:nvPr/>
        </p:nvSpPr>
        <p:spPr bwMode="auto">
          <a:xfrm flipV="1">
            <a:off x="1728788" y="3581400"/>
            <a:ext cx="1881187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9"/>
          <p:cNvSpPr>
            <a:spLocks noChangeShapeType="1"/>
          </p:cNvSpPr>
          <p:nvPr/>
        </p:nvSpPr>
        <p:spPr bwMode="auto">
          <a:xfrm flipV="1">
            <a:off x="587375" y="37798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9"/>
          <p:cNvSpPr>
            <a:spLocks noChangeShapeType="1"/>
          </p:cNvSpPr>
          <p:nvPr/>
        </p:nvSpPr>
        <p:spPr bwMode="auto">
          <a:xfrm flipV="1">
            <a:off x="1787525" y="350202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9"/>
          <p:cNvSpPr>
            <a:spLocks noChangeShapeType="1"/>
          </p:cNvSpPr>
          <p:nvPr/>
        </p:nvSpPr>
        <p:spPr bwMode="auto">
          <a:xfrm flipV="1">
            <a:off x="617538" y="4418013"/>
            <a:ext cx="1881187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9"/>
          <p:cNvSpPr>
            <a:spLocks noChangeShapeType="1"/>
          </p:cNvSpPr>
          <p:nvPr/>
        </p:nvSpPr>
        <p:spPr bwMode="auto">
          <a:xfrm flipV="1">
            <a:off x="673100" y="4579938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9"/>
          <p:cNvSpPr>
            <a:spLocks noChangeShapeType="1"/>
          </p:cNvSpPr>
          <p:nvPr/>
        </p:nvSpPr>
        <p:spPr bwMode="auto">
          <a:xfrm flipV="1">
            <a:off x="619125" y="4302125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9"/>
          <p:cNvSpPr>
            <a:spLocks noChangeShapeType="1"/>
          </p:cNvSpPr>
          <p:nvPr/>
        </p:nvSpPr>
        <p:spPr bwMode="auto">
          <a:xfrm flipV="1">
            <a:off x="706438" y="4637088"/>
            <a:ext cx="1881187" cy="7937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 flipV="1">
            <a:off x="1670050" y="4537075"/>
            <a:ext cx="1882775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9"/>
          <p:cNvSpPr>
            <a:spLocks noChangeShapeType="1"/>
          </p:cNvSpPr>
          <p:nvPr/>
        </p:nvSpPr>
        <p:spPr bwMode="auto">
          <a:xfrm flipV="1">
            <a:off x="625475" y="4495800"/>
            <a:ext cx="1881188" cy="7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 flipV="1">
            <a:off x="587375" y="4137025"/>
            <a:ext cx="1881188" cy="635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ound Same Side Corner Rectangle 46"/>
          <p:cNvSpPr/>
          <p:nvPr/>
        </p:nvSpPr>
        <p:spPr>
          <a:xfrm rot="5400000">
            <a:off x="316213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60482" y="773661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8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57 -1.48148E-6 L 0.19549 -1.48148E-6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4" grpId="0" animBg="1"/>
      <p:bldP spid="35" grpId="0" animBg="1"/>
      <p:bldP spid="35" grpId="1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3089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3174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3</a:t>
            </a:r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.  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960688" y="2970213"/>
            <a:ext cx="1889125" cy="457200"/>
            <a:chOff x="2961082" y="2970396"/>
            <a:chExt cx="1889296" cy="457636"/>
          </a:xfrm>
        </p:grpSpPr>
        <p:sp>
          <p:nvSpPr>
            <p:cNvPr id="18453" name="Line 9"/>
            <p:cNvSpPr>
              <a:spLocks noChangeShapeType="1"/>
            </p:cNvSpPr>
            <p:nvPr/>
          </p:nvSpPr>
          <p:spPr bwMode="auto">
            <a:xfrm flipV="1">
              <a:off x="2961082" y="3403121"/>
              <a:ext cx="1889296" cy="24911"/>
            </a:xfrm>
            <a:prstGeom prst="line">
              <a:avLst/>
            </a:prstGeom>
            <a:noFill/>
            <a:ln w="31750">
              <a:solidFill>
                <a:srgbClr val="FF33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454" name="Object 30"/>
            <p:cNvGraphicFramePr>
              <a:graphicFrameLocks noChangeAspect="1"/>
            </p:cNvGraphicFramePr>
            <p:nvPr/>
          </p:nvGraphicFramePr>
          <p:xfrm>
            <a:off x="3833556" y="2970396"/>
            <a:ext cx="144347" cy="352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3" imgW="203112" imgH="368140" progId="Equation.DSMT4">
                    <p:embed/>
                  </p:oleObj>
                </mc:Choice>
                <mc:Fallback>
                  <p:oleObj name="Equation" r:id="rId3" imgW="203112" imgH="3681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556" y="2970396"/>
                          <a:ext cx="144347" cy="352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36550" y="1731963"/>
          <a:ext cx="44211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1968500" imgH="533400" progId="Equation.DSMT4">
                  <p:embed/>
                </p:oleObj>
              </mc:Choice>
              <mc:Fallback>
                <p:oleObj name="Equation" r:id="rId5" imgW="1968500" imgH="53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1731963"/>
                        <a:ext cx="4421188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Oval 68"/>
          <p:cNvSpPr>
            <a:spLocks noChangeArrowheads="1"/>
          </p:cNvSpPr>
          <p:nvPr/>
        </p:nvSpPr>
        <p:spPr bwMode="auto">
          <a:xfrm flipH="1" flipV="1">
            <a:off x="1457325" y="4643438"/>
            <a:ext cx="96838" cy="8096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957388" y="3482975"/>
            <a:ext cx="403225" cy="369888"/>
            <a:chOff x="7550674" y="3090347"/>
            <a:chExt cx="402674" cy="369332"/>
          </a:xfrm>
        </p:grpSpPr>
        <p:sp>
          <p:nvSpPr>
            <p:cNvPr id="18451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8452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</p:grp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3978275" y="3508375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282950" y="446563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N’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181100" y="4365625"/>
            <a:ext cx="379413" cy="365125"/>
            <a:chOff x="8078051" y="3718482"/>
            <a:chExt cx="275178" cy="325925"/>
          </a:xfrm>
        </p:grpSpPr>
        <p:sp>
          <p:nvSpPr>
            <p:cNvPr id="18449" name="Oval 69"/>
            <p:cNvSpPr>
              <a:spLocks noChangeArrowheads="1"/>
            </p:cNvSpPr>
            <p:nvPr/>
          </p:nvSpPr>
          <p:spPr bwMode="auto">
            <a:xfrm flipH="1">
              <a:off x="8251034" y="3965936"/>
              <a:ext cx="102195" cy="7847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18450" name="Rectangle 76"/>
            <p:cNvSpPr>
              <a:spLocks noChangeArrowheads="1"/>
            </p:cNvSpPr>
            <p:nvPr/>
          </p:nvSpPr>
          <p:spPr bwMode="auto">
            <a:xfrm>
              <a:off x="8078051" y="3718482"/>
              <a:ext cx="275178" cy="2611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83" name="Oval 82"/>
          <p:cNvSpPr>
            <a:spLocks noChangeArrowheads="1"/>
          </p:cNvSpPr>
          <p:nvPr/>
        </p:nvSpPr>
        <p:spPr bwMode="auto">
          <a:xfrm flipH="1" flipV="1">
            <a:off x="2214563" y="3681413"/>
            <a:ext cx="109537" cy="9366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V="1">
            <a:off x="1489075" y="4665663"/>
            <a:ext cx="1889125" cy="23812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2249488" y="3727450"/>
            <a:ext cx="1889125" cy="2540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H="1">
            <a:off x="1492250" y="3735388"/>
            <a:ext cx="781050" cy="92075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 flipH="1">
            <a:off x="3289300" y="3749675"/>
            <a:ext cx="781050" cy="919163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Round Same Side Corner Rectangle 28"/>
          <p:cNvSpPr/>
          <p:nvPr/>
        </p:nvSpPr>
        <p:spPr>
          <a:xfrm rot="5400000">
            <a:off x="163813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451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7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48148E-6 L 0.20069 1.48148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20261 -0.006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22" y="-34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/>
      <p:bldP spid="54" grpId="0"/>
      <p:bldP spid="69" grpId="0" animBg="1"/>
      <p:bldP spid="69" grpId="1" animBg="1"/>
      <p:bldP spid="74" grpId="0"/>
      <p:bldP spid="76" grpId="0"/>
      <p:bldP spid="83" grpId="0" animBg="1"/>
      <p:bldP spid="83" grpId="1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7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19459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713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   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sp>
        <p:nvSpPr>
          <p:cNvPr id="37936" name="Line 9"/>
          <p:cNvSpPr>
            <a:spLocks noChangeShapeType="1"/>
          </p:cNvSpPr>
          <p:nvPr/>
        </p:nvSpPr>
        <p:spPr bwMode="auto">
          <a:xfrm>
            <a:off x="431800" y="4452938"/>
            <a:ext cx="1976438" cy="1023937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7937" name="Object 30"/>
          <p:cNvGraphicFramePr>
            <a:graphicFrameLocks noChangeAspect="1"/>
          </p:cNvGraphicFramePr>
          <p:nvPr/>
        </p:nvGraphicFramePr>
        <p:xfrm>
          <a:off x="1381125" y="4503738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4503738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36550" y="1247775"/>
            <a:ext cx="5276850" cy="465138"/>
            <a:chOff x="335980" y="1247130"/>
            <a:chExt cx="5277416" cy="466141"/>
          </a:xfrm>
        </p:grpSpPr>
        <p:sp>
          <p:nvSpPr>
            <p:cNvPr id="19475" name="Text Box 28"/>
            <p:cNvSpPr txBox="1">
              <a:spLocks noChangeArrowheads="1"/>
            </p:cNvSpPr>
            <p:nvPr/>
          </p:nvSpPr>
          <p:spPr bwMode="auto">
            <a:xfrm>
              <a:off x="335980" y="1247130"/>
              <a:ext cx="168988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 b="1" u="sng">
                  <a:solidFill>
                    <a:srgbClr val="0070C0"/>
                  </a:solidFill>
                  <a:latin typeface="Times New Roman" pitchFamily="18" charset="0"/>
                </a:rPr>
                <a:t>Tính chất 2</a:t>
              </a:r>
            </a:p>
          </p:txBody>
        </p:sp>
        <p:sp>
          <p:nvSpPr>
            <p:cNvPr id="19476" name="TextBox 3"/>
            <p:cNvSpPr txBox="1">
              <a:spLocks noChangeArrowheads="1"/>
            </p:cNvSpPr>
            <p:nvPr/>
          </p:nvSpPr>
          <p:spPr bwMode="auto">
            <a:xfrm>
              <a:off x="1955796" y="1251606"/>
              <a:ext cx="3657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4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Phép tịnh tiến biến:</a:t>
              </a:r>
            </a:p>
          </p:txBody>
        </p:sp>
      </p:grp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49238" y="17018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a)Đường thẳng thành đường thẳng song song hoặc trùng với nó.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 flipH="1">
            <a:off x="595313" y="2455863"/>
            <a:ext cx="1546225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1335088" y="3228975"/>
            <a:ext cx="1976437" cy="102393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 flipH="1">
            <a:off x="608013" y="2455863"/>
            <a:ext cx="1546225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38" name="Object 30"/>
          <p:cNvGraphicFramePr>
            <a:graphicFrameLocks noChangeAspect="1"/>
          </p:cNvGraphicFramePr>
          <p:nvPr/>
        </p:nvGraphicFramePr>
        <p:xfrm>
          <a:off x="6235700" y="5341938"/>
          <a:ext cx="144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203112" imgH="368140" progId="Equation.DSMT4">
                  <p:embed/>
                </p:oleObj>
              </mc:Choice>
              <mc:Fallback>
                <p:oleObj name="Equation" r:id="rId5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5700" y="5341938"/>
                        <a:ext cx="1444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>
            <a:off x="5840413" y="5694363"/>
            <a:ext cx="1014412" cy="0"/>
          </a:xfrm>
          <a:prstGeom prst="straightConnector1">
            <a:avLst/>
          </a:prstGeom>
          <a:noFill/>
          <a:ln w="3175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532313" y="4965700"/>
            <a:ext cx="981075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/>
          <p:cNvCxnSpPr>
            <a:cxnSpLocks noChangeShapeType="1"/>
          </p:cNvCxnSpPr>
          <p:nvPr/>
        </p:nvCxnSpPr>
        <p:spPr bwMode="auto">
          <a:xfrm>
            <a:off x="5513388" y="4964113"/>
            <a:ext cx="981075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4191000" y="4964113"/>
            <a:ext cx="38862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 flipH="1">
            <a:off x="2565400" y="3440113"/>
            <a:ext cx="1547813" cy="1546225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4533900" y="4964113"/>
            <a:ext cx="979488" cy="0"/>
          </a:xfrm>
          <a:prstGeom prst="line">
            <a:avLst/>
          </a:prstGeom>
          <a:noFill/>
          <a:ln w="31750" algn="ctr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5513388" y="4965700"/>
            <a:ext cx="1012825" cy="0"/>
          </a:xfrm>
          <a:prstGeom prst="straightConnector1">
            <a:avLst/>
          </a:prstGeom>
          <a:noFill/>
          <a:ln w="31750" algn="ctr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ound Same Side Corner Rectangle 24"/>
          <p:cNvSpPr/>
          <p:nvPr/>
        </p:nvSpPr>
        <p:spPr>
          <a:xfrm rot="5400000">
            <a:off x="307762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52400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0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00393 L 0.2125 0.1493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9366E-18 1.85185E-6 L 0.10902 -0.00069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6" grpId="0" animBg="1"/>
      <p:bldP spid="31" grpId="0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WordArt 24"/>
          <p:cNvSpPr>
            <a:spLocks noChangeArrowheads="1" noChangeShapeType="1" noTextEdit="1"/>
          </p:cNvSpPr>
          <p:nvPr/>
        </p:nvSpPr>
        <p:spPr bwMode="auto">
          <a:xfrm>
            <a:off x="2324100" y="50800"/>
            <a:ext cx="4914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2: PHÉP TỊNH TIẾN</a:t>
            </a:r>
            <a:endParaRPr lang="en-US" sz="2800" dirty="0"/>
          </a:p>
        </p:txBody>
      </p:sp>
      <p:sp>
        <p:nvSpPr>
          <p:cNvPr id="20483" name="Text Box 28"/>
          <p:cNvSpPr txBox="1">
            <a:spLocks noChangeArrowheads="1"/>
          </p:cNvSpPr>
          <p:nvPr/>
        </p:nvSpPr>
        <p:spPr bwMode="auto">
          <a:xfrm>
            <a:off x="239713" y="808038"/>
            <a:ext cx="24000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 dirty="0" smtClean="0">
                <a:solidFill>
                  <a:srgbClr val="0070C0"/>
                </a:solidFill>
                <a:latin typeface="Times New Roman" pitchFamily="18" charset="0"/>
              </a:rPr>
              <a:t>   3.TÍNH </a:t>
            </a:r>
            <a:r>
              <a:rPr lang="en-US" altLang="en-US" sz="2400" b="1" u="sng" dirty="0">
                <a:solidFill>
                  <a:srgbClr val="0070C0"/>
                </a:solidFill>
                <a:latin typeface="Times New Roman" pitchFamily="18" charset="0"/>
              </a:rPr>
              <a:t>CHẤT</a:t>
            </a:r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V="1">
            <a:off x="3971925" y="5375275"/>
            <a:ext cx="2459038" cy="865188"/>
          </a:xfrm>
          <a:prstGeom prst="line">
            <a:avLst/>
          </a:prstGeom>
          <a:noFill/>
          <a:ln w="31750">
            <a:solidFill>
              <a:srgbClr val="FF33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3013" name="Object 30"/>
          <p:cNvGraphicFramePr>
            <a:graphicFrameLocks noChangeAspect="1"/>
          </p:cNvGraphicFramePr>
          <p:nvPr/>
        </p:nvGraphicFramePr>
        <p:xfrm>
          <a:off x="4929188" y="5514975"/>
          <a:ext cx="1428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203112" imgH="368140" progId="Equation.DSMT4">
                  <p:embed/>
                </p:oleObj>
              </mc:Choice>
              <mc:Fallback>
                <p:oleObj name="Equation" r:id="rId3" imgW="203112" imgH="3681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5514975"/>
                        <a:ext cx="1428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28"/>
          <p:cNvSpPr txBox="1">
            <a:spLocks noChangeArrowheads="1"/>
          </p:cNvSpPr>
          <p:nvPr/>
        </p:nvSpPr>
        <p:spPr bwMode="auto">
          <a:xfrm>
            <a:off x="336550" y="1247775"/>
            <a:ext cx="16891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b="1" u="sng">
                <a:solidFill>
                  <a:srgbClr val="0070C0"/>
                </a:solidFill>
                <a:latin typeface="Times New Roman" pitchFamily="18" charset="0"/>
              </a:rPr>
              <a:t>Tính chất 2</a:t>
            </a:r>
          </a:p>
        </p:txBody>
      </p:sp>
      <p:grpSp>
        <p:nvGrpSpPr>
          <p:cNvPr id="43021" name="Group 13"/>
          <p:cNvGrpSpPr>
            <a:grpSpLocks/>
          </p:cNvGrpSpPr>
          <p:nvPr/>
        </p:nvGrpSpPr>
        <p:grpSpPr bwMode="auto">
          <a:xfrm>
            <a:off x="1971675" y="3186113"/>
            <a:ext cx="352425" cy="369887"/>
            <a:chOff x="7550674" y="3090347"/>
            <a:chExt cx="351378" cy="370367"/>
          </a:xfrm>
        </p:grpSpPr>
        <p:sp>
          <p:nvSpPr>
            <p:cNvPr id="20501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0502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50898" cy="37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</p:grpSp>
      <p:sp>
        <p:nvSpPr>
          <p:cNvPr id="43022" name="Rectangle 73"/>
          <p:cNvSpPr>
            <a:spLocks noChangeArrowheads="1"/>
          </p:cNvSpPr>
          <p:nvPr/>
        </p:nvSpPr>
        <p:spPr bwMode="auto">
          <a:xfrm>
            <a:off x="4572000" y="2319338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</a:p>
        </p:txBody>
      </p:sp>
      <p:sp>
        <p:nvSpPr>
          <p:cNvPr id="43023" name="Rectangle 74"/>
          <p:cNvSpPr>
            <a:spLocks noChangeArrowheads="1"/>
          </p:cNvSpPr>
          <p:nvPr/>
        </p:nvSpPr>
        <p:spPr bwMode="auto">
          <a:xfrm>
            <a:off x="4819650" y="4595813"/>
            <a:ext cx="4159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</a:p>
        </p:txBody>
      </p:sp>
      <p:sp>
        <p:nvSpPr>
          <p:cNvPr id="43027" name="Oval 82"/>
          <p:cNvSpPr>
            <a:spLocks noChangeArrowheads="1"/>
          </p:cNvSpPr>
          <p:nvPr/>
        </p:nvSpPr>
        <p:spPr bwMode="auto">
          <a:xfrm flipH="1" flipV="1">
            <a:off x="2205038" y="3379788"/>
            <a:ext cx="107950" cy="95250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20491" name="TextBox 3"/>
          <p:cNvSpPr txBox="1">
            <a:spLocks noChangeArrowheads="1"/>
          </p:cNvSpPr>
          <p:nvPr/>
        </p:nvSpPr>
        <p:spPr bwMode="auto">
          <a:xfrm>
            <a:off x="2143125" y="1312863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Phép tịnh tiến biến:</a:t>
            </a:r>
          </a:p>
        </p:txBody>
      </p:sp>
      <p:sp>
        <p:nvSpPr>
          <p:cNvPr id="20492" name="TextBox 30"/>
          <p:cNvSpPr txBox="1">
            <a:spLocks noChangeArrowheads="1"/>
          </p:cNvSpPr>
          <p:nvPr/>
        </p:nvSpPr>
        <p:spPr bwMode="auto">
          <a:xfrm>
            <a:off x="252413" y="1752600"/>
            <a:ext cx="8613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b)Đoạn thẳng thành đoạn thẳng bằng nó.</a:t>
            </a:r>
          </a:p>
        </p:txBody>
      </p:sp>
      <p:grpSp>
        <p:nvGrpSpPr>
          <p:cNvPr id="32" name="Group 13"/>
          <p:cNvGrpSpPr>
            <a:grpSpLocks/>
          </p:cNvGrpSpPr>
          <p:nvPr/>
        </p:nvGrpSpPr>
        <p:grpSpPr bwMode="auto">
          <a:xfrm>
            <a:off x="2112963" y="5438775"/>
            <a:ext cx="352425" cy="368300"/>
            <a:chOff x="7550674" y="3090347"/>
            <a:chExt cx="351378" cy="370367"/>
          </a:xfrm>
        </p:grpSpPr>
        <p:sp>
          <p:nvSpPr>
            <p:cNvPr id="20499" name="Oval 2"/>
            <p:cNvSpPr>
              <a:spLocks noChangeArrowheads="1"/>
            </p:cNvSpPr>
            <p:nvPr/>
          </p:nvSpPr>
          <p:spPr bwMode="auto">
            <a:xfrm flipH="1" flipV="1">
              <a:off x="7807601" y="3297218"/>
              <a:ext cx="94451" cy="94451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 altLang="en-US"/>
            </a:p>
          </p:txBody>
        </p:sp>
        <p:sp>
          <p:nvSpPr>
            <p:cNvPr id="20500" name="Rectangle 11"/>
            <p:cNvSpPr>
              <a:spLocks noChangeArrowheads="1"/>
            </p:cNvSpPr>
            <p:nvPr/>
          </p:nvSpPr>
          <p:spPr bwMode="auto">
            <a:xfrm>
              <a:off x="7550674" y="3090347"/>
              <a:ext cx="338091" cy="37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35" name="Line 9"/>
          <p:cNvSpPr>
            <a:spLocks noChangeShapeType="1"/>
          </p:cNvSpPr>
          <p:nvPr/>
        </p:nvSpPr>
        <p:spPr bwMode="auto">
          <a:xfrm flipV="1">
            <a:off x="2398713" y="4829175"/>
            <a:ext cx="2459037" cy="865188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V="1">
            <a:off x="2276475" y="2568575"/>
            <a:ext cx="2457450" cy="863600"/>
          </a:xfrm>
          <a:prstGeom prst="line">
            <a:avLst/>
          </a:prstGeom>
          <a:noFill/>
          <a:ln w="31750">
            <a:solidFill>
              <a:srgbClr val="FF3300"/>
            </a:solidFill>
            <a:prstDash val="sysDot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82"/>
          <p:cNvSpPr>
            <a:spLocks noChangeArrowheads="1"/>
          </p:cNvSpPr>
          <p:nvPr/>
        </p:nvSpPr>
        <p:spPr bwMode="auto">
          <a:xfrm flipH="1" flipV="1">
            <a:off x="2354263" y="5632450"/>
            <a:ext cx="107950" cy="93663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317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cxnSp>
        <p:nvCxnSpPr>
          <p:cNvPr id="3" name="Straight Connector 2"/>
          <p:cNvCxnSpPr>
            <a:cxnSpLocks noChangeShapeType="1"/>
            <a:endCxn id="20500" idx="3"/>
          </p:cNvCxnSpPr>
          <p:nvPr/>
        </p:nvCxnSpPr>
        <p:spPr bwMode="auto">
          <a:xfrm>
            <a:off x="2276475" y="3444875"/>
            <a:ext cx="174625" cy="217805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4648200" y="2568575"/>
            <a:ext cx="131763" cy="2286000"/>
          </a:xfrm>
          <a:prstGeom prst="line">
            <a:avLst/>
          </a:prstGeom>
          <a:noFill/>
          <a:ln w="317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Round Same Side Corner Rectangle 26"/>
          <p:cNvSpPr/>
          <p:nvPr/>
        </p:nvSpPr>
        <p:spPr>
          <a:xfrm rot="5400000">
            <a:off x="307762" y="792529"/>
            <a:ext cx="491458" cy="514283"/>
          </a:xfrm>
          <a:prstGeom prst="round2SameRect">
            <a:avLst/>
          </a:prstGeom>
          <a:solidFill>
            <a:srgbClr val="145F8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52400" y="849861"/>
            <a:ext cx="65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III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7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16 L 0.26354 -0.1210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-611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96296E-6 L 0.26302 -0.1222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animBg="1"/>
      <p:bldP spid="43022" grpId="0"/>
      <p:bldP spid="43023" grpId="0"/>
      <p:bldP spid="43027" grpId="0" animBg="1"/>
      <p:bldP spid="43027" grpId="1" animBg="1"/>
      <p:bldP spid="35" grpId="0" animBg="1"/>
      <p:bldP spid="36" grpId="0" animBg="1"/>
      <p:bldP spid="37" grpId="0" animBg="1"/>
      <p:bldP spid="3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1018</Words>
  <PresentationFormat>On-screen Show (4:3)</PresentationFormat>
  <Paragraphs>150</Paragraphs>
  <Slides>16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MathType 7.0 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2021-09-02T07:49:52Z</dcterms:created>
  <dcterms:modified xsi:type="dcterms:W3CDTF">2021-09-02T16:13:20Z</dcterms:modified>
</cp:coreProperties>
</file>