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media/audio1.wav" ContentType="audio/x-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8" r:id="rId6"/>
    <p:sldId id="284" r:id="rId7"/>
    <p:sldId id="285" r:id="rId8"/>
    <p:sldId id="286" r:id="rId9"/>
    <p:sldId id="287" r:id="rId10"/>
    <p:sldId id="297" r:id="rId11"/>
    <p:sldId id="270" r:id="rId12"/>
    <p:sldId id="298" r:id="rId13"/>
    <p:sldId id="288" r:id="rId14"/>
    <p:sldId id="271" r:id="rId15"/>
    <p:sldId id="290" r:id="rId16"/>
    <p:sldId id="291" r:id="rId17"/>
    <p:sldId id="292" r:id="rId18"/>
    <p:sldId id="293" r:id="rId19"/>
    <p:sldId id="294" r:id="rId20"/>
    <p:sldId id="295" r:id="rId21"/>
    <p:sldId id="278" r:id="rId22"/>
    <p:sldId id="296" r:id="rId23"/>
    <p:sldId id="280" r:id="rId24"/>
    <p:sldId id="279" r:id="rId25"/>
    <p:sldId id="26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p:scale>
          <a:sx n="105" d="100"/>
          <a:sy n="105" d="100"/>
        </p:scale>
        <p:origin x="-107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313273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73875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192152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1991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50976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4535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10/9/2021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7.xml"/><Relationship Id="rId7"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png"/><Relationship Id="rId11" Type="http://schemas.openxmlformats.org/officeDocument/2006/relationships/image" Target="../media/image32.wmf"/><Relationship Id="rId5" Type="http://schemas.openxmlformats.org/officeDocument/2006/relationships/image" Target="../media/image3.svg"/><Relationship Id="rId10" Type="http://schemas.openxmlformats.org/officeDocument/2006/relationships/oleObject" Target="../embeddings/oleObject16.bin"/><Relationship Id="rId4" Type="http://schemas.openxmlformats.org/officeDocument/2006/relationships/image" Target="../media/image2.png"/><Relationship Id="rId9" Type="http://schemas.openxmlformats.org/officeDocument/2006/relationships/image" Target="../media/image31.wmf"/></Relationships>
</file>

<file path=ppt/slides/_rels/slide11.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10.jpeg"/><Relationship Id="rId9" Type="http://schemas.openxmlformats.org/officeDocument/2006/relationships/oleObject" Target="../embeddings/oleObject3.bin"/><Relationship Id="rId14" Type="http://schemas.openxmlformats.org/officeDocument/2006/relationships/image" Target="../media/image9.w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5.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notesSlide" Target="../notesSlides/notesSlide3.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image" Target="../media/image20.png"/><Relationship Id="rId4" Type="http://schemas.openxmlformats.org/officeDocument/2006/relationships/image" Target="../media/image16.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image" Target="../media/image20.png"/><Relationship Id="rId4" Type="http://schemas.openxmlformats.org/officeDocument/2006/relationships/image" Target="../media/image16.gif"/><Relationship Id="rId9" Type="http://schemas.openxmlformats.org/officeDocument/2006/relationships/image" Target="../media/image20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image" Target="../media/image20.png"/><Relationship Id="rId4" Type="http://schemas.openxmlformats.org/officeDocument/2006/relationships/image" Target="../media/image16.gi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1.wmf"/><Relationship Id="rId4" Type="http://schemas.openxmlformats.org/officeDocument/2006/relationships/oleObject" Target="../embeddings/oleObject6.bin"/><Relationship Id="rId9" Type="http://schemas.openxmlformats.org/officeDocument/2006/relationships/image" Target="../media/image23.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6.wmf"/><Relationship Id="rId3" Type="http://schemas.openxmlformats.org/officeDocument/2006/relationships/notesSlide" Target="../notesSlides/notesSlide5.xml"/><Relationship Id="rId7" Type="http://schemas.openxmlformats.org/officeDocument/2006/relationships/image" Target="../media/image26.sv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11" Type="http://schemas.openxmlformats.org/officeDocument/2006/relationships/image" Target="../media/image25.wmf"/><Relationship Id="rId5" Type="http://schemas.openxmlformats.org/officeDocument/2006/relationships/image" Target="../media/image3.svg"/><Relationship Id="rId10" Type="http://schemas.openxmlformats.org/officeDocument/2006/relationships/oleObject" Target="../embeddings/oleObject10.bin"/><Relationship Id="rId4" Type="http://schemas.openxmlformats.org/officeDocument/2006/relationships/image" Target="../media/image2.png"/><Relationship Id="rId9" Type="http://schemas.openxmlformats.org/officeDocument/2006/relationships/image" Target="../media/image2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8.wmf"/><Relationship Id="rId4" Type="http://schemas.openxmlformats.org/officeDocument/2006/relationships/oleObject" Target="../embeddings/oleObject12.bin"/><Relationship Id="rId9"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39628" y="2789666"/>
            <a:ext cx="11026470" cy="1294359"/>
          </a:xfrm>
        </p:spPr>
        <p:txBody>
          <a:bodyPr>
            <a:noAutofit/>
          </a:bodyPr>
          <a:lstStyle/>
          <a:p>
            <a:pPr>
              <a:lnSpc>
                <a:spcPct val="150000"/>
              </a:lnSpc>
            </a:pPr>
            <a:r>
              <a:rPr lang="nl-NL" sz="5400" b="1">
                <a:solidFill>
                  <a:srgbClr val="FFFF00"/>
                </a:solidFill>
                <a:latin typeface="Arial" pitchFamily="34" charset="0"/>
                <a:cs typeface="Arial" pitchFamily="34" charset="0"/>
              </a:rPr>
              <a:t>§3: PHÉP CỘNG, PHÉP TRỪ CÁC SỐ TỰ NHIÊN (tiết 2)</a:t>
            </a:r>
            <a:endParaRPr lang="en-US" sz="5400">
              <a:solidFill>
                <a:srgbClr val="FFFF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a:t>
            </a: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xmlns="" id="{DEAC0E1E-50D5-48F7-8449-EF3C31CD2512}"/>
              </a:ext>
            </a:extLst>
          </p:cNvPr>
          <p:cNvSpPr txBox="1"/>
          <p:nvPr/>
        </p:nvSpPr>
        <p:spPr>
          <a:xfrm>
            <a:off x="916842" y="2487501"/>
            <a:ext cx="9802739" cy="1384995"/>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3 SGK trang 16, 17: Hãy tính nhẩm</a:t>
            </a:r>
          </a:p>
          <a:p>
            <a:r>
              <a:rPr lang="en-US" sz="2800" b="1">
                <a:latin typeface="Arial" pitchFamily="34" charset="0"/>
                <a:cs typeface="Arial" pitchFamily="34" charset="0"/>
              </a:rPr>
              <a:t>b) 1454 – 997                c) 561 – 195               d) 2572 – 994 </a:t>
            </a:r>
          </a:p>
          <a:p>
            <a:r>
              <a:rPr lang="en-US" sz="2800" b="1">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188232836"/>
              </p:ext>
            </p:extLst>
          </p:nvPr>
        </p:nvGraphicFramePr>
        <p:xfrm>
          <a:off x="18096" y="3904550"/>
          <a:ext cx="4231053" cy="1783822"/>
        </p:xfrm>
        <a:graphic>
          <a:graphicData uri="http://schemas.openxmlformats.org/presentationml/2006/ole">
            <mc:AlternateContent xmlns:mc="http://schemas.openxmlformats.org/markup-compatibility/2006">
              <mc:Choice xmlns:v="urn:schemas-microsoft-com:vml" Requires="v">
                <p:oleObj spid="_x0000_s5124" name="Equation" r:id="rId8" imgW="2209800" imgH="685800" progId="Equation.DSMT4">
                  <p:embed/>
                </p:oleObj>
              </mc:Choice>
              <mc:Fallback>
                <p:oleObj name="Equation" r:id="rId8" imgW="2209800" imgH="685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6" y="3904550"/>
                        <a:ext cx="4231053" cy="1783822"/>
                      </a:xfrm>
                      <a:prstGeom prst="rect">
                        <a:avLst/>
                      </a:prstGeom>
                      <a:noFill/>
                    </p:spPr>
                  </p:pic>
                </p:oleObj>
              </mc:Fallback>
            </mc:AlternateContent>
          </a:graphicData>
        </a:graphic>
      </p:graphicFrame>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80869209"/>
              </p:ext>
            </p:extLst>
          </p:nvPr>
        </p:nvGraphicFramePr>
        <p:xfrm>
          <a:off x="4191270" y="3872495"/>
          <a:ext cx="3986696" cy="1783822"/>
        </p:xfrm>
        <a:graphic>
          <a:graphicData uri="http://schemas.openxmlformats.org/presentationml/2006/ole">
            <mc:AlternateContent xmlns:mc="http://schemas.openxmlformats.org/markup-compatibility/2006">
              <mc:Choice xmlns:v="urn:schemas-microsoft-com:vml" Requires="v">
                <p:oleObj spid="_x0000_s5125" name="Equation" r:id="rId10" imgW="2044700" imgH="685800" progId="Equation.DSMT4">
                  <p:embed/>
                </p:oleObj>
              </mc:Choice>
              <mc:Fallback>
                <p:oleObj name="Equation" r:id="rId10" imgW="2044700" imgH="6858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270" y="3872495"/>
                        <a:ext cx="3986696" cy="1783822"/>
                      </a:xfrm>
                      <a:prstGeom prst="rect">
                        <a:avLst/>
                      </a:prstGeom>
                      <a:noFill/>
                    </p:spPr>
                  </p:pic>
                </p:oleObj>
              </mc:Fallback>
            </mc:AlternateContent>
          </a:graphicData>
        </a:graphic>
      </p:graphicFrame>
      <p:sp>
        <p:nvSpPr>
          <p:cNvPr id="16" name="TextBox 15"/>
          <p:cNvSpPr txBox="1"/>
          <p:nvPr/>
        </p:nvSpPr>
        <p:spPr>
          <a:xfrm>
            <a:off x="8023416" y="3872490"/>
            <a:ext cx="4365798" cy="1815882"/>
          </a:xfrm>
          <a:prstGeom prst="rect">
            <a:avLst/>
          </a:prstGeom>
          <a:noFill/>
        </p:spPr>
        <p:txBody>
          <a:bodyPr wrap="square" rtlCol="0">
            <a:spAutoFit/>
          </a:bodyPr>
          <a:lstStyle/>
          <a:p>
            <a:r>
              <a:rPr lang="en-US" sz="2800">
                <a:latin typeface="Arial" pitchFamily="34" charset="0"/>
                <a:cs typeface="Arial" pitchFamily="34" charset="0"/>
              </a:rPr>
              <a:t>d) 2572 – 994 </a:t>
            </a:r>
          </a:p>
          <a:p>
            <a:r>
              <a:rPr lang="en-US" sz="2800">
                <a:latin typeface="Arial" pitchFamily="34" charset="0"/>
                <a:cs typeface="Arial" pitchFamily="34" charset="0"/>
              </a:rPr>
              <a:t>   = (2572 + 6) – (994 + 6)</a:t>
            </a:r>
          </a:p>
          <a:p>
            <a:r>
              <a:rPr lang="en-US" sz="2800">
                <a:latin typeface="Arial" pitchFamily="34" charset="0"/>
                <a:cs typeface="Arial" pitchFamily="34" charset="0"/>
              </a:rPr>
              <a:t>   = 2578 – 1000 </a:t>
            </a:r>
          </a:p>
          <a:p>
            <a:r>
              <a:rPr lang="en-US" sz="2800">
                <a:latin typeface="Arial" pitchFamily="34" charset="0"/>
                <a:cs typeface="Arial" pitchFamily="34" charset="0"/>
              </a:rPr>
              <a:t>   = 1578</a:t>
            </a:r>
          </a:p>
        </p:txBody>
      </p:sp>
      <p:cxnSp>
        <p:nvCxnSpPr>
          <p:cNvPr id="18" name="Straight Connector 17"/>
          <p:cNvCxnSpPr/>
          <p:nvPr/>
        </p:nvCxnSpPr>
        <p:spPr>
          <a:xfrm>
            <a:off x="4177555" y="3872496"/>
            <a:ext cx="35859" cy="233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95132" y="3872490"/>
            <a:ext cx="35859" cy="2331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DEAC0E1E-50D5-48F7-8449-EF3C31CD2512}"/>
              </a:ext>
            </a:extLst>
          </p:cNvPr>
          <p:cNvSpPr txBox="1"/>
          <p:nvPr/>
        </p:nvSpPr>
        <p:spPr>
          <a:xfrm>
            <a:off x="136915" y="902343"/>
            <a:ext cx="11714426"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Cho bảng giờ tàu HP1 Hà Nội – Hải Phòng tháng 10 năm 2020 như sau:</a:t>
            </a:r>
          </a:p>
        </p:txBody>
      </p:sp>
      <p:graphicFrame>
        <p:nvGraphicFramePr>
          <p:cNvPr id="5" name="Table 4"/>
          <p:cNvGraphicFramePr>
            <a:graphicFrameLocks noGrp="1"/>
          </p:cNvGraphicFramePr>
          <p:nvPr>
            <p:extLst>
              <p:ext uri="{D42A27DB-BD31-4B8C-83A1-F6EECF244321}">
                <p14:modId xmlns:p14="http://schemas.microsoft.com/office/powerpoint/2010/main" val="3054001806"/>
              </p:ext>
            </p:extLst>
          </p:nvPr>
        </p:nvGraphicFramePr>
        <p:xfrm>
          <a:off x="161349" y="1498063"/>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xmlns="" val="20000"/>
                    </a:ext>
                  </a:extLst>
                </a:gridCol>
                <a:gridCol w="1342912">
                  <a:extLst>
                    <a:ext uri="{9D8B030D-6E8A-4147-A177-3AD203B41FA5}">
                      <a16:colId xmlns:a16="http://schemas.microsoft.com/office/drawing/2014/main" xmlns="" val="20001"/>
                    </a:ext>
                  </a:extLst>
                </a:gridCol>
                <a:gridCol w="1474694">
                  <a:extLst>
                    <a:ext uri="{9D8B030D-6E8A-4147-A177-3AD203B41FA5}">
                      <a16:colId xmlns:a16="http://schemas.microsoft.com/office/drawing/2014/main" xmlns="" val="20002"/>
                    </a:ext>
                  </a:extLst>
                </a:gridCol>
                <a:gridCol w="1474694">
                  <a:extLst>
                    <a:ext uri="{9D8B030D-6E8A-4147-A177-3AD203B41FA5}">
                      <a16:colId xmlns:a16="http://schemas.microsoft.com/office/drawing/2014/main" xmlns="" val="20003"/>
                    </a:ext>
                  </a:extLst>
                </a:gridCol>
                <a:gridCol w="1474694">
                  <a:extLst>
                    <a:ext uri="{9D8B030D-6E8A-4147-A177-3AD203B41FA5}">
                      <a16:colId xmlns:a16="http://schemas.microsoft.com/office/drawing/2014/main" xmlns="" val="20004"/>
                    </a:ext>
                  </a:extLst>
                </a:gridCol>
                <a:gridCol w="1474694">
                  <a:extLst>
                    <a:ext uri="{9D8B030D-6E8A-4147-A177-3AD203B41FA5}">
                      <a16:colId xmlns:a16="http://schemas.microsoft.com/office/drawing/2014/main" xmlns="" val="20005"/>
                    </a:ext>
                  </a:extLst>
                </a:gridCol>
                <a:gridCol w="1474694">
                  <a:extLst>
                    <a:ext uri="{9D8B030D-6E8A-4147-A177-3AD203B41FA5}">
                      <a16:colId xmlns:a16="http://schemas.microsoft.com/office/drawing/2014/main" xmlns="" val="20006"/>
                    </a:ext>
                  </a:extLst>
                </a:gridCol>
                <a:gridCol w="1474694">
                  <a:extLst>
                    <a:ext uri="{9D8B030D-6E8A-4147-A177-3AD203B41FA5}">
                      <a16:colId xmlns:a16="http://schemas.microsoft.com/office/drawing/2014/main" xmlns="" val="20007"/>
                    </a:ext>
                  </a:extLst>
                </a:gridCol>
              </a:tblGrid>
              <a:tr h="1123044">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a:latin typeface="Arial" pitchFamily="34" charset="0"/>
                          <a:cs typeface="Arial" pitchFamily="34" charset="0"/>
                        </a:rPr>
                        <a:t>Cẩm</a:t>
                      </a:r>
                      <a:r>
                        <a:rPr lang="en-US" sz="2800" baseline="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xmlns="" val="10000"/>
                  </a:ext>
                </a:extLst>
              </a:tr>
              <a:tr h="1376810">
                <a:tc>
                  <a:txBody>
                    <a:bodyPr/>
                    <a:lstStyle/>
                    <a:p>
                      <a:r>
                        <a:rPr lang="en-US" sz="2800">
                          <a:latin typeface="Arial" pitchFamily="34" charset="0"/>
                          <a:cs typeface="Arial" pitchFamily="34" charset="0"/>
                        </a:rPr>
                        <a:t>Quãng</a:t>
                      </a:r>
                      <a:r>
                        <a:rPr lang="en-US" sz="2800" baseline="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a:t>
                      </a:r>
                    </a:p>
                  </a:txBody>
                  <a:tcPr/>
                </a:tc>
                <a:tc>
                  <a:txBody>
                    <a:bodyPr/>
                    <a:lstStyle/>
                    <a:p>
                      <a:r>
                        <a:rPr lang="en-US" sz="2800">
                          <a:latin typeface="Arial" pitchFamily="34" charset="0"/>
                          <a:cs typeface="Arial" pitchFamily="34" charset="0"/>
                        </a:rPr>
                        <a:t>5</a:t>
                      </a:r>
                    </a:p>
                  </a:txBody>
                  <a:tcPr/>
                </a:tc>
                <a:tc>
                  <a:txBody>
                    <a:bodyPr/>
                    <a:lstStyle/>
                    <a:p>
                      <a:r>
                        <a:rPr lang="en-US" sz="2800">
                          <a:latin typeface="Arial" pitchFamily="34" charset="0"/>
                          <a:cs typeface="Arial" pitchFamily="34" charset="0"/>
                        </a:rPr>
                        <a:t>40</a:t>
                      </a:r>
                    </a:p>
                  </a:txBody>
                  <a:tcPr/>
                </a:tc>
                <a:tc>
                  <a:txBody>
                    <a:bodyPr/>
                    <a:lstStyle/>
                    <a:p>
                      <a:r>
                        <a:rPr lang="en-US" sz="2800">
                          <a:latin typeface="Arial" pitchFamily="34" charset="0"/>
                          <a:cs typeface="Arial" pitchFamily="34" charset="0"/>
                        </a:rPr>
                        <a:t>57</a:t>
                      </a:r>
                    </a:p>
                  </a:txBody>
                  <a:tcPr/>
                </a:tc>
                <a:tc>
                  <a:txBody>
                    <a:bodyPr/>
                    <a:lstStyle/>
                    <a:p>
                      <a:r>
                        <a:rPr lang="en-US" sz="2800">
                          <a:latin typeface="Arial" pitchFamily="34" charset="0"/>
                          <a:cs typeface="Arial" pitchFamily="34" charset="0"/>
                        </a:rPr>
                        <a:t>78</a:t>
                      </a:r>
                    </a:p>
                  </a:txBody>
                  <a:tcPr/>
                </a:tc>
                <a:tc>
                  <a:txBody>
                    <a:bodyPr/>
                    <a:lstStyle/>
                    <a:p>
                      <a:r>
                        <a:rPr lang="en-US" sz="2800">
                          <a:latin typeface="Arial" pitchFamily="34" charset="0"/>
                          <a:cs typeface="Arial" pitchFamily="34" charset="0"/>
                        </a:rPr>
                        <a:t>98</a:t>
                      </a:r>
                    </a:p>
                  </a:txBody>
                  <a:tcPr/>
                </a:tc>
                <a:tc>
                  <a:txBody>
                    <a:bodyPr/>
                    <a:lstStyle/>
                    <a:p>
                      <a:r>
                        <a:rPr lang="en-US" sz="2800">
                          <a:latin typeface="Arial" pitchFamily="34" charset="0"/>
                          <a:cs typeface="Arial" pitchFamily="34" charset="0"/>
                        </a:rPr>
                        <a:t>102</a:t>
                      </a:r>
                    </a:p>
                  </a:txBody>
                  <a:tcPr/>
                </a:tc>
                <a:extLst>
                  <a:ext uri="{0D108BD9-81ED-4DB2-BD59-A6C34878D82A}">
                    <a16:rowId xmlns:a16="http://schemas.microsoft.com/office/drawing/2014/main" xmlns="" val="10001"/>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xmlns="" val="10002"/>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xmlns="" val="10003"/>
                  </a:ext>
                </a:extLst>
              </a:tr>
            </a:tbl>
          </a:graphicData>
        </a:graphic>
      </p:graphicFrame>
      <p:sp>
        <p:nvSpPr>
          <p:cNvPr id="11" name="TextBox 10"/>
          <p:cNvSpPr txBox="1"/>
          <p:nvPr/>
        </p:nvSpPr>
        <p:spPr>
          <a:xfrm>
            <a:off x="1990148" y="28457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1</a:t>
            </a: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2</a:t>
            </a: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3</a:t>
            </a: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1) Hãy tính quãng đường từ ga Gia Lâm đến ga Hải Dương, từ ga Hải Dương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31946555"/>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xmlns="" val="20000"/>
                    </a:ext>
                  </a:extLst>
                </a:gridCol>
                <a:gridCol w="1342912">
                  <a:extLst>
                    <a:ext uri="{9D8B030D-6E8A-4147-A177-3AD203B41FA5}">
                      <a16:colId xmlns:a16="http://schemas.microsoft.com/office/drawing/2014/main" xmlns="" val="20001"/>
                    </a:ext>
                  </a:extLst>
                </a:gridCol>
                <a:gridCol w="1474694">
                  <a:extLst>
                    <a:ext uri="{9D8B030D-6E8A-4147-A177-3AD203B41FA5}">
                      <a16:colId xmlns:a16="http://schemas.microsoft.com/office/drawing/2014/main" xmlns="" val="20002"/>
                    </a:ext>
                  </a:extLst>
                </a:gridCol>
                <a:gridCol w="1474694">
                  <a:extLst>
                    <a:ext uri="{9D8B030D-6E8A-4147-A177-3AD203B41FA5}">
                      <a16:colId xmlns:a16="http://schemas.microsoft.com/office/drawing/2014/main" xmlns="" val="20003"/>
                    </a:ext>
                  </a:extLst>
                </a:gridCol>
                <a:gridCol w="1474694">
                  <a:extLst>
                    <a:ext uri="{9D8B030D-6E8A-4147-A177-3AD203B41FA5}">
                      <a16:colId xmlns:a16="http://schemas.microsoft.com/office/drawing/2014/main" xmlns="" val="20004"/>
                    </a:ext>
                  </a:extLst>
                </a:gridCol>
                <a:gridCol w="1474694">
                  <a:extLst>
                    <a:ext uri="{9D8B030D-6E8A-4147-A177-3AD203B41FA5}">
                      <a16:colId xmlns:a16="http://schemas.microsoft.com/office/drawing/2014/main" xmlns="" val="20005"/>
                    </a:ext>
                  </a:extLst>
                </a:gridCol>
                <a:gridCol w="1474694">
                  <a:extLst>
                    <a:ext uri="{9D8B030D-6E8A-4147-A177-3AD203B41FA5}">
                      <a16:colId xmlns:a16="http://schemas.microsoft.com/office/drawing/2014/main" xmlns="" val="20006"/>
                    </a:ext>
                  </a:extLst>
                </a:gridCol>
                <a:gridCol w="1474694">
                  <a:extLst>
                    <a:ext uri="{9D8B030D-6E8A-4147-A177-3AD203B41FA5}">
                      <a16:colId xmlns:a16="http://schemas.microsoft.com/office/drawing/2014/main" xmlns="" val="20007"/>
                    </a:ext>
                  </a:extLst>
                </a:gridCol>
              </a:tblGrid>
              <a:tr h="1123044">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a:latin typeface="Arial" pitchFamily="34" charset="0"/>
                          <a:cs typeface="Arial" pitchFamily="34" charset="0"/>
                        </a:rPr>
                        <a:t>Cẩm</a:t>
                      </a:r>
                      <a:r>
                        <a:rPr lang="en-US" sz="2800" baseline="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xmlns="" val="10000"/>
                  </a:ext>
                </a:extLst>
              </a:tr>
              <a:tr h="1376810">
                <a:tc>
                  <a:txBody>
                    <a:bodyPr/>
                    <a:lstStyle/>
                    <a:p>
                      <a:r>
                        <a:rPr lang="en-US" sz="2800">
                          <a:latin typeface="Arial" pitchFamily="34" charset="0"/>
                          <a:cs typeface="Arial" pitchFamily="34" charset="0"/>
                        </a:rPr>
                        <a:t>Quãng</a:t>
                      </a:r>
                      <a:r>
                        <a:rPr lang="en-US" sz="2800" baseline="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a:t>
                      </a:r>
                    </a:p>
                  </a:txBody>
                  <a:tcPr/>
                </a:tc>
                <a:tc>
                  <a:txBody>
                    <a:bodyPr/>
                    <a:lstStyle/>
                    <a:p>
                      <a:r>
                        <a:rPr lang="en-US" sz="2800">
                          <a:latin typeface="Arial" pitchFamily="34" charset="0"/>
                          <a:cs typeface="Arial" pitchFamily="34" charset="0"/>
                        </a:rPr>
                        <a:t>5</a:t>
                      </a:r>
                    </a:p>
                  </a:txBody>
                  <a:tcPr/>
                </a:tc>
                <a:tc>
                  <a:txBody>
                    <a:bodyPr/>
                    <a:lstStyle/>
                    <a:p>
                      <a:r>
                        <a:rPr lang="en-US" sz="2800">
                          <a:latin typeface="Arial" pitchFamily="34" charset="0"/>
                          <a:cs typeface="Arial" pitchFamily="34" charset="0"/>
                        </a:rPr>
                        <a:t>40</a:t>
                      </a:r>
                    </a:p>
                  </a:txBody>
                  <a:tcPr/>
                </a:tc>
                <a:tc>
                  <a:txBody>
                    <a:bodyPr/>
                    <a:lstStyle/>
                    <a:p>
                      <a:r>
                        <a:rPr lang="en-US" sz="2800">
                          <a:latin typeface="Arial" pitchFamily="34" charset="0"/>
                          <a:cs typeface="Arial" pitchFamily="34" charset="0"/>
                        </a:rPr>
                        <a:t>57</a:t>
                      </a:r>
                    </a:p>
                  </a:txBody>
                  <a:tcPr/>
                </a:tc>
                <a:tc>
                  <a:txBody>
                    <a:bodyPr/>
                    <a:lstStyle/>
                    <a:p>
                      <a:r>
                        <a:rPr lang="en-US" sz="2800">
                          <a:latin typeface="Arial" pitchFamily="34" charset="0"/>
                          <a:cs typeface="Arial" pitchFamily="34" charset="0"/>
                        </a:rPr>
                        <a:t>78</a:t>
                      </a:r>
                    </a:p>
                  </a:txBody>
                  <a:tcPr/>
                </a:tc>
                <a:tc>
                  <a:txBody>
                    <a:bodyPr/>
                    <a:lstStyle/>
                    <a:p>
                      <a:r>
                        <a:rPr lang="en-US" sz="2800">
                          <a:latin typeface="Arial" pitchFamily="34" charset="0"/>
                          <a:cs typeface="Arial" pitchFamily="34" charset="0"/>
                        </a:rPr>
                        <a:t>98</a:t>
                      </a:r>
                    </a:p>
                  </a:txBody>
                  <a:tcPr/>
                </a:tc>
                <a:tc>
                  <a:txBody>
                    <a:bodyPr/>
                    <a:lstStyle/>
                    <a:p>
                      <a:r>
                        <a:rPr lang="en-US" sz="2800">
                          <a:latin typeface="Arial" pitchFamily="34" charset="0"/>
                          <a:cs typeface="Arial" pitchFamily="34" charset="0"/>
                        </a:rPr>
                        <a:t>102</a:t>
                      </a:r>
                    </a:p>
                  </a:txBody>
                  <a:tcPr/>
                </a:tc>
                <a:extLst>
                  <a:ext uri="{0D108BD9-81ED-4DB2-BD59-A6C34878D82A}">
                    <a16:rowId xmlns:a16="http://schemas.microsoft.com/office/drawing/2014/main" xmlns="" val="10001"/>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xmlns="" val="10002"/>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xmlns="" val="10003"/>
                  </a:ext>
                </a:extLst>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1446305" y="89645"/>
            <a:ext cx="9592238" cy="954107"/>
          </a:xfrm>
          <a:prstGeom prst="rect">
            <a:avLst/>
          </a:prstGeom>
          <a:noFill/>
        </p:spPr>
        <p:txBody>
          <a:bodyPr wrap="square">
            <a:spAutoFit/>
          </a:bodyPr>
          <a:lstStyle/>
          <a:p>
            <a:r>
              <a:rPr lang="en-US" sz="2800">
                <a:solidFill>
                  <a:srgbClr val="7030A0"/>
                </a:solidFill>
                <a:latin typeface="Arial" pitchFamily="34" charset="0"/>
                <a:cs typeface="Arial" pitchFamily="34" charset="0"/>
              </a:rPr>
              <a:t>Quãng đường tàu đi từ ga Gia Lâm đến ga Hải Dương là: </a:t>
            </a:r>
          </a:p>
          <a:p>
            <a:r>
              <a:rPr lang="en-US" sz="2800">
                <a:solidFill>
                  <a:srgbClr val="7030A0"/>
                </a:solidFill>
                <a:latin typeface="Arial" pitchFamily="34" charset="0"/>
                <a:cs typeface="Arial" pitchFamily="34" charset="0"/>
              </a:rPr>
              <a:t>57 – 5 = 52 (km)</a:t>
            </a: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2) Hãy tính thời gian tàu đi từ ga Hà Nội đến ga Hải Dương, từ ga 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6752786"/>
              </p:ext>
            </p:extLst>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extLst>
                    <a:ext uri="{9D8B030D-6E8A-4147-A177-3AD203B41FA5}">
                      <a16:colId xmlns:a16="http://schemas.microsoft.com/office/drawing/2014/main" xmlns="" val="20000"/>
                    </a:ext>
                  </a:extLst>
                </a:gridCol>
                <a:gridCol w="1238359">
                  <a:extLst>
                    <a:ext uri="{9D8B030D-6E8A-4147-A177-3AD203B41FA5}">
                      <a16:colId xmlns:a16="http://schemas.microsoft.com/office/drawing/2014/main" xmlns="" val="20001"/>
                    </a:ext>
                  </a:extLst>
                </a:gridCol>
                <a:gridCol w="1359882">
                  <a:extLst>
                    <a:ext uri="{9D8B030D-6E8A-4147-A177-3AD203B41FA5}">
                      <a16:colId xmlns:a16="http://schemas.microsoft.com/office/drawing/2014/main" xmlns="" val="20002"/>
                    </a:ext>
                  </a:extLst>
                </a:gridCol>
                <a:gridCol w="1359882">
                  <a:extLst>
                    <a:ext uri="{9D8B030D-6E8A-4147-A177-3AD203B41FA5}">
                      <a16:colId xmlns:a16="http://schemas.microsoft.com/office/drawing/2014/main" xmlns="" val="20003"/>
                    </a:ext>
                  </a:extLst>
                </a:gridCol>
                <a:gridCol w="1359882">
                  <a:extLst>
                    <a:ext uri="{9D8B030D-6E8A-4147-A177-3AD203B41FA5}">
                      <a16:colId xmlns:a16="http://schemas.microsoft.com/office/drawing/2014/main" xmlns="" val="20004"/>
                    </a:ext>
                  </a:extLst>
                </a:gridCol>
                <a:gridCol w="1359882">
                  <a:extLst>
                    <a:ext uri="{9D8B030D-6E8A-4147-A177-3AD203B41FA5}">
                      <a16:colId xmlns:a16="http://schemas.microsoft.com/office/drawing/2014/main" xmlns="" val="20005"/>
                    </a:ext>
                  </a:extLst>
                </a:gridCol>
                <a:gridCol w="1359882">
                  <a:extLst>
                    <a:ext uri="{9D8B030D-6E8A-4147-A177-3AD203B41FA5}">
                      <a16:colId xmlns:a16="http://schemas.microsoft.com/office/drawing/2014/main" xmlns="" val="20006"/>
                    </a:ext>
                  </a:extLst>
                </a:gridCol>
                <a:gridCol w="1359882">
                  <a:extLst>
                    <a:ext uri="{9D8B030D-6E8A-4147-A177-3AD203B41FA5}">
                      <a16:colId xmlns:a16="http://schemas.microsoft.com/office/drawing/2014/main" xmlns="" val="20007"/>
                    </a:ext>
                  </a:extLst>
                </a:gridCol>
              </a:tblGrid>
              <a:tr h="753607">
                <a:tc>
                  <a:txBody>
                    <a:bodyPr/>
                    <a:lstStyle/>
                    <a:p>
                      <a:r>
                        <a:rPr lang="en-US" sz="2400">
                          <a:latin typeface="Arial" pitchFamily="34" charset="0"/>
                          <a:cs typeface="Arial" pitchFamily="34" charset="0"/>
                        </a:rPr>
                        <a:t>Ga đi</a:t>
                      </a:r>
                    </a:p>
                  </a:txBody>
                  <a:tcPr/>
                </a:tc>
                <a:tc>
                  <a:txBody>
                    <a:bodyPr/>
                    <a:lstStyle/>
                    <a:p>
                      <a:r>
                        <a:rPr lang="en-US" sz="2400">
                          <a:latin typeface="Arial" pitchFamily="34" charset="0"/>
                          <a:cs typeface="Arial" pitchFamily="34" charset="0"/>
                        </a:rPr>
                        <a:t>Hà</a:t>
                      </a:r>
                      <a:r>
                        <a:rPr lang="en-US" sz="2400" baseline="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Gia Lâm</a:t>
                      </a:r>
                    </a:p>
                  </a:txBody>
                  <a:tcPr/>
                </a:tc>
                <a:tc>
                  <a:txBody>
                    <a:bodyPr/>
                    <a:lstStyle/>
                    <a:p>
                      <a:r>
                        <a:rPr lang="en-US" sz="2400">
                          <a:latin typeface="Arial" pitchFamily="34" charset="0"/>
                          <a:cs typeface="Arial" pitchFamily="34" charset="0"/>
                        </a:rPr>
                        <a:t>Cẩm</a:t>
                      </a:r>
                      <a:r>
                        <a:rPr lang="en-US" sz="2400" baseline="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Phú</a:t>
                      </a:r>
                      <a:r>
                        <a:rPr lang="en-US" sz="2400" baseline="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Thượng</a:t>
                      </a:r>
                      <a:r>
                        <a:rPr lang="en-US" sz="2400" baseline="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xmlns="" val="10000"/>
                  </a:ext>
                </a:extLst>
              </a:tr>
              <a:tr h="1088543">
                <a:tc>
                  <a:txBody>
                    <a:bodyPr/>
                    <a:lstStyle/>
                    <a:p>
                      <a:r>
                        <a:rPr lang="en-US" sz="2400">
                          <a:latin typeface="Arial" pitchFamily="34" charset="0"/>
                          <a:cs typeface="Arial" pitchFamily="34" charset="0"/>
                        </a:rPr>
                        <a:t>Quãng</a:t>
                      </a:r>
                      <a:r>
                        <a:rPr lang="en-US" sz="2400" baseline="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a:t>
                      </a:r>
                    </a:p>
                  </a:txBody>
                  <a:tcPr/>
                </a:tc>
                <a:tc>
                  <a:txBody>
                    <a:bodyPr/>
                    <a:lstStyle/>
                    <a:p>
                      <a:r>
                        <a:rPr lang="en-US" sz="2400">
                          <a:latin typeface="Arial" pitchFamily="34" charset="0"/>
                          <a:cs typeface="Arial" pitchFamily="34" charset="0"/>
                        </a:rPr>
                        <a:t>5</a:t>
                      </a:r>
                    </a:p>
                  </a:txBody>
                  <a:tcPr/>
                </a:tc>
                <a:tc>
                  <a:txBody>
                    <a:bodyPr/>
                    <a:lstStyle/>
                    <a:p>
                      <a:r>
                        <a:rPr lang="en-US" sz="2400">
                          <a:latin typeface="Arial" pitchFamily="34" charset="0"/>
                          <a:cs typeface="Arial" pitchFamily="34" charset="0"/>
                        </a:rPr>
                        <a:t>40</a:t>
                      </a:r>
                    </a:p>
                  </a:txBody>
                  <a:tcPr/>
                </a:tc>
                <a:tc>
                  <a:txBody>
                    <a:bodyPr/>
                    <a:lstStyle/>
                    <a:p>
                      <a:r>
                        <a:rPr lang="en-US" sz="2400">
                          <a:latin typeface="Arial" pitchFamily="34" charset="0"/>
                          <a:cs typeface="Arial" pitchFamily="34" charset="0"/>
                        </a:rPr>
                        <a:t>57</a:t>
                      </a:r>
                    </a:p>
                  </a:txBody>
                  <a:tcPr/>
                </a:tc>
                <a:tc>
                  <a:txBody>
                    <a:bodyPr/>
                    <a:lstStyle/>
                    <a:p>
                      <a:r>
                        <a:rPr lang="en-US" sz="2400">
                          <a:latin typeface="Arial" pitchFamily="34" charset="0"/>
                          <a:cs typeface="Arial" pitchFamily="34" charset="0"/>
                        </a:rPr>
                        <a:t>78</a:t>
                      </a:r>
                    </a:p>
                  </a:txBody>
                  <a:tcPr/>
                </a:tc>
                <a:tc>
                  <a:txBody>
                    <a:bodyPr/>
                    <a:lstStyle/>
                    <a:p>
                      <a:r>
                        <a:rPr lang="en-US" sz="2400">
                          <a:latin typeface="Arial" pitchFamily="34" charset="0"/>
                          <a:cs typeface="Arial" pitchFamily="34" charset="0"/>
                        </a:rPr>
                        <a:t>98</a:t>
                      </a:r>
                    </a:p>
                  </a:txBody>
                  <a:tcPr/>
                </a:tc>
                <a:tc>
                  <a:txBody>
                    <a:bodyPr/>
                    <a:lstStyle/>
                    <a:p>
                      <a:r>
                        <a:rPr lang="en-US" sz="2400">
                          <a:latin typeface="Arial" pitchFamily="34" charset="0"/>
                          <a:cs typeface="Arial" pitchFamily="34" charset="0"/>
                        </a:rPr>
                        <a:t>102</a:t>
                      </a:r>
                    </a:p>
                  </a:txBody>
                  <a:tcPr/>
                </a:tc>
                <a:extLst>
                  <a:ext uri="{0D108BD9-81ED-4DB2-BD59-A6C34878D82A}">
                    <a16:rowId xmlns:a16="http://schemas.microsoft.com/office/drawing/2014/main" xmlns="" val="10001"/>
                  </a:ext>
                </a:extLst>
              </a:tr>
              <a:tr h="418670">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54</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15</a:t>
                      </a:r>
                    </a:p>
                  </a:txBody>
                  <a:tcPr/>
                </a:tc>
                <a:tc>
                  <a:txBody>
                    <a:bodyPr/>
                    <a:lstStyle/>
                    <a:p>
                      <a:r>
                        <a:rPr lang="en-US" sz="2400">
                          <a:latin typeface="Arial" pitchFamily="34" charset="0"/>
                          <a:cs typeface="Arial" pitchFamily="34" charset="0"/>
                        </a:rPr>
                        <a:t>07:  46</a:t>
                      </a:r>
                    </a:p>
                  </a:txBody>
                  <a:tcPr/>
                </a:tc>
                <a:tc>
                  <a:txBody>
                    <a:bodyPr/>
                    <a:lstStyle/>
                    <a:p>
                      <a:r>
                        <a:rPr lang="en-US" sz="2400">
                          <a:latin typeface="Arial" pitchFamily="34" charset="0"/>
                          <a:cs typeface="Arial" pitchFamily="34" charset="0"/>
                        </a:rPr>
                        <a:t>08: 13</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xmlns="" val="10002"/>
                  </a:ext>
                </a:extLst>
              </a:tr>
              <a:tr h="418670">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16</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56</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a:t>
                      </a:r>
                      <a:r>
                        <a:rPr lang="en-US" sz="2400" baseline="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48</a:t>
                      </a:r>
                    </a:p>
                  </a:txBody>
                  <a:tcPr/>
                </a:tc>
                <a:tc>
                  <a:txBody>
                    <a:bodyPr/>
                    <a:lstStyle/>
                    <a:p>
                      <a:r>
                        <a:rPr lang="en-US" sz="2400">
                          <a:latin typeface="Arial" pitchFamily="34" charset="0"/>
                          <a:cs typeface="Arial" pitchFamily="34" charset="0"/>
                        </a:rPr>
                        <a:t>08: 15</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xmlns="" val="10003"/>
                  </a:ext>
                </a:extLst>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HN đến ga HD là: </a:t>
            </a:r>
          </a:p>
          <a:p>
            <a:r>
              <a:rPr lang="en-US" sz="2800">
                <a:solidFill>
                  <a:srgbClr val="7030A0"/>
                </a:solidFill>
                <a:latin typeface="Arial" pitchFamily="34" charset="0"/>
                <a:cs typeface="Arial" pitchFamily="34" charset="0"/>
              </a:rPr>
              <a:t>7 giờ 15 phút – 6 giờ 00 phút = 1 giờ 15 phút</a:t>
            </a:r>
          </a:p>
          <a:p>
            <a:r>
              <a:rPr lang="en-US" sz="2800">
                <a:solidFill>
                  <a:srgbClr val="7030A0"/>
                </a:solidFill>
                <a:latin typeface="Arial" pitchFamily="34" charset="0"/>
                <a:cs typeface="Arial" pitchFamily="34" charset="0"/>
              </a:rPr>
              <a:t>Thời gian tàu đi từ ga HN đến ga HP là:</a:t>
            </a:r>
          </a:p>
          <a:p>
            <a:r>
              <a:rPr lang="en-US" sz="2800">
                <a:solidFill>
                  <a:srgbClr val="7030A0"/>
                </a:solidFill>
                <a:latin typeface="Arial" pitchFamily="34" charset="0"/>
                <a:cs typeface="Arial" pitchFamily="34" charset="0"/>
              </a:rPr>
              <a:t>8 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 Tàu dừng bao lâu ở ga Hải 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7005846"/>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xmlns="" val="20000"/>
                    </a:ext>
                  </a:extLst>
                </a:gridCol>
                <a:gridCol w="1342912">
                  <a:extLst>
                    <a:ext uri="{9D8B030D-6E8A-4147-A177-3AD203B41FA5}">
                      <a16:colId xmlns:a16="http://schemas.microsoft.com/office/drawing/2014/main" xmlns="" val="20001"/>
                    </a:ext>
                  </a:extLst>
                </a:gridCol>
                <a:gridCol w="1474694">
                  <a:extLst>
                    <a:ext uri="{9D8B030D-6E8A-4147-A177-3AD203B41FA5}">
                      <a16:colId xmlns:a16="http://schemas.microsoft.com/office/drawing/2014/main" xmlns="" val="20002"/>
                    </a:ext>
                  </a:extLst>
                </a:gridCol>
                <a:gridCol w="1474694">
                  <a:extLst>
                    <a:ext uri="{9D8B030D-6E8A-4147-A177-3AD203B41FA5}">
                      <a16:colId xmlns:a16="http://schemas.microsoft.com/office/drawing/2014/main" xmlns="" val="20003"/>
                    </a:ext>
                  </a:extLst>
                </a:gridCol>
                <a:gridCol w="1474694">
                  <a:extLst>
                    <a:ext uri="{9D8B030D-6E8A-4147-A177-3AD203B41FA5}">
                      <a16:colId xmlns:a16="http://schemas.microsoft.com/office/drawing/2014/main" xmlns="" val="20004"/>
                    </a:ext>
                  </a:extLst>
                </a:gridCol>
                <a:gridCol w="1474694">
                  <a:extLst>
                    <a:ext uri="{9D8B030D-6E8A-4147-A177-3AD203B41FA5}">
                      <a16:colId xmlns:a16="http://schemas.microsoft.com/office/drawing/2014/main" xmlns="" val="20005"/>
                    </a:ext>
                  </a:extLst>
                </a:gridCol>
                <a:gridCol w="1474694">
                  <a:extLst>
                    <a:ext uri="{9D8B030D-6E8A-4147-A177-3AD203B41FA5}">
                      <a16:colId xmlns:a16="http://schemas.microsoft.com/office/drawing/2014/main" xmlns="" val="20006"/>
                    </a:ext>
                  </a:extLst>
                </a:gridCol>
                <a:gridCol w="1474694">
                  <a:extLst>
                    <a:ext uri="{9D8B030D-6E8A-4147-A177-3AD203B41FA5}">
                      <a16:colId xmlns:a16="http://schemas.microsoft.com/office/drawing/2014/main" xmlns="" val="20007"/>
                    </a:ext>
                  </a:extLst>
                </a:gridCol>
              </a:tblGrid>
              <a:tr h="1123044">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a:latin typeface="Arial" pitchFamily="34" charset="0"/>
                          <a:cs typeface="Arial" pitchFamily="34" charset="0"/>
                        </a:rPr>
                        <a:t>Cẩm</a:t>
                      </a:r>
                      <a:r>
                        <a:rPr lang="en-US" sz="2800" baseline="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xmlns="" val="10000"/>
                  </a:ext>
                </a:extLst>
              </a:tr>
              <a:tr h="1376810">
                <a:tc>
                  <a:txBody>
                    <a:bodyPr/>
                    <a:lstStyle/>
                    <a:p>
                      <a:r>
                        <a:rPr lang="en-US" sz="2800">
                          <a:latin typeface="Arial" pitchFamily="34" charset="0"/>
                          <a:cs typeface="Arial" pitchFamily="34" charset="0"/>
                        </a:rPr>
                        <a:t>Quãng</a:t>
                      </a:r>
                      <a:r>
                        <a:rPr lang="en-US" sz="2800" baseline="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a:t>
                      </a:r>
                    </a:p>
                  </a:txBody>
                  <a:tcPr/>
                </a:tc>
                <a:tc>
                  <a:txBody>
                    <a:bodyPr/>
                    <a:lstStyle/>
                    <a:p>
                      <a:r>
                        <a:rPr lang="en-US" sz="2800">
                          <a:latin typeface="Arial" pitchFamily="34" charset="0"/>
                          <a:cs typeface="Arial" pitchFamily="34" charset="0"/>
                        </a:rPr>
                        <a:t>5</a:t>
                      </a:r>
                    </a:p>
                  </a:txBody>
                  <a:tcPr/>
                </a:tc>
                <a:tc>
                  <a:txBody>
                    <a:bodyPr/>
                    <a:lstStyle/>
                    <a:p>
                      <a:r>
                        <a:rPr lang="en-US" sz="2800">
                          <a:latin typeface="Arial" pitchFamily="34" charset="0"/>
                          <a:cs typeface="Arial" pitchFamily="34" charset="0"/>
                        </a:rPr>
                        <a:t>40</a:t>
                      </a:r>
                    </a:p>
                  </a:txBody>
                  <a:tcPr/>
                </a:tc>
                <a:tc>
                  <a:txBody>
                    <a:bodyPr/>
                    <a:lstStyle/>
                    <a:p>
                      <a:r>
                        <a:rPr lang="en-US" sz="2800">
                          <a:latin typeface="Arial" pitchFamily="34" charset="0"/>
                          <a:cs typeface="Arial" pitchFamily="34" charset="0"/>
                        </a:rPr>
                        <a:t>57</a:t>
                      </a:r>
                    </a:p>
                  </a:txBody>
                  <a:tcPr/>
                </a:tc>
                <a:tc>
                  <a:txBody>
                    <a:bodyPr/>
                    <a:lstStyle/>
                    <a:p>
                      <a:r>
                        <a:rPr lang="en-US" sz="2800">
                          <a:latin typeface="Arial" pitchFamily="34" charset="0"/>
                          <a:cs typeface="Arial" pitchFamily="34" charset="0"/>
                        </a:rPr>
                        <a:t>78</a:t>
                      </a:r>
                    </a:p>
                  </a:txBody>
                  <a:tcPr/>
                </a:tc>
                <a:tc>
                  <a:txBody>
                    <a:bodyPr/>
                    <a:lstStyle/>
                    <a:p>
                      <a:r>
                        <a:rPr lang="en-US" sz="2800">
                          <a:latin typeface="Arial" pitchFamily="34" charset="0"/>
                          <a:cs typeface="Arial" pitchFamily="34" charset="0"/>
                        </a:rPr>
                        <a:t>98</a:t>
                      </a:r>
                    </a:p>
                  </a:txBody>
                  <a:tcPr/>
                </a:tc>
                <a:tc>
                  <a:txBody>
                    <a:bodyPr/>
                    <a:lstStyle/>
                    <a:p>
                      <a:r>
                        <a:rPr lang="en-US" sz="2800">
                          <a:latin typeface="Arial" pitchFamily="34" charset="0"/>
                          <a:cs typeface="Arial" pitchFamily="34" charset="0"/>
                        </a:rPr>
                        <a:t>102</a:t>
                      </a:r>
                    </a:p>
                  </a:txBody>
                  <a:tcPr/>
                </a:tc>
                <a:extLst>
                  <a:ext uri="{0D108BD9-81ED-4DB2-BD59-A6C34878D82A}">
                    <a16:rowId xmlns:a16="http://schemas.microsoft.com/office/drawing/2014/main" xmlns="" val="10001"/>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xmlns="" val="10002"/>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xmlns="" val="10003"/>
                  </a:ext>
                </a:extLst>
              </a:tr>
            </a:tbl>
          </a:graphicData>
        </a:graphic>
      </p:graphicFrame>
      <p:sp>
        <p:nvSpPr>
          <p:cNvPr id="5" name="TextBox 4">
            <a:extLst>
              <a:ext uri="{FF2B5EF4-FFF2-40B4-BE49-F238E27FC236}">
                <a16:creationId xmlns:a16="http://schemas.microsoft.com/office/drawing/2014/main" xmlns=""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4) Tính thời gian tàu thực chạy trên quãng đường từ ga Gia Lâm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3812582"/>
              </p:ext>
            </p:extLst>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extLst>
                    <a:ext uri="{9D8B030D-6E8A-4147-A177-3AD203B41FA5}">
                      <a16:colId xmlns:a16="http://schemas.microsoft.com/office/drawing/2014/main" xmlns="" val="20000"/>
                    </a:ext>
                  </a:extLst>
                </a:gridCol>
                <a:gridCol w="1296441">
                  <a:extLst>
                    <a:ext uri="{9D8B030D-6E8A-4147-A177-3AD203B41FA5}">
                      <a16:colId xmlns:a16="http://schemas.microsoft.com/office/drawing/2014/main" xmlns="" val="20001"/>
                    </a:ext>
                  </a:extLst>
                </a:gridCol>
                <a:gridCol w="1423663">
                  <a:extLst>
                    <a:ext uri="{9D8B030D-6E8A-4147-A177-3AD203B41FA5}">
                      <a16:colId xmlns:a16="http://schemas.microsoft.com/office/drawing/2014/main" xmlns="" val="20002"/>
                    </a:ext>
                  </a:extLst>
                </a:gridCol>
                <a:gridCol w="1423663">
                  <a:extLst>
                    <a:ext uri="{9D8B030D-6E8A-4147-A177-3AD203B41FA5}">
                      <a16:colId xmlns:a16="http://schemas.microsoft.com/office/drawing/2014/main" xmlns="" val="20003"/>
                    </a:ext>
                  </a:extLst>
                </a:gridCol>
                <a:gridCol w="1423663">
                  <a:extLst>
                    <a:ext uri="{9D8B030D-6E8A-4147-A177-3AD203B41FA5}">
                      <a16:colId xmlns:a16="http://schemas.microsoft.com/office/drawing/2014/main" xmlns="" val="20004"/>
                    </a:ext>
                  </a:extLst>
                </a:gridCol>
                <a:gridCol w="1423663">
                  <a:extLst>
                    <a:ext uri="{9D8B030D-6E8A-4147-A177-3AD203B41FA5}">
                      <a16:colId xmlns:a16="http://schemas.microsoft.com/office/drawing/2014/main" xmlns="" val="20005"/>
                    </a:ext>
                  </a:extLst>
                </a:gridCol>
                <a:gridCol w="1423663">
                  <a:extLst>
                    <a:ext uri="{9D8B030D-6E8A-4147-A177-3AD203B41FA5}">
                      <a16:colId xmlns:a16="http://schemas.microsoft.com/office/drawing/2014/main" xmlns="" val="20006"/>
                    </a:ext>
                  </a:extLst>
                </a:gridCol>
                <a:gridCol w="1423663">
                  <a:extLst>
                    <a:ext uri="{9D8B030D-6E8A-4147-A177-3AD203B41FA5}">
                      <a16:colId xmlns:a16="http://schemas.microsoft.com/office/drawing/2014/main" xmlns="" val="20007"/>
                    </a:ext>
                  </a:extLst>
                </a:gridCol>
              </a:tblGrid>
              <a:tr h="690770">
                <a:tc>
                  <a:txBody>
                    <a:bodyPr/>
                    <a:lstStyle/>
                    <a:p>
                      <a:r>
                        <a:rPr lang="en-US" sz="2400">
                          <a:latin typeface="Arial" pitchFamily="34" charset="0"/>
                          <a:cs typeface="Arial" pitchFamily="34" charset="0"/>
                        </a:rPr>
                        <a:t>Ga đi</a:t>
                      </a:r>
                    </a:p>
                  </a:txBody>
                  <a:tcPr/>
                </a:tc>
                <a:tc>
                  <a:txBody>
                    <a:bodyPr/>
                    <a:lstStyle/>
                    <a:p>
                      <a:r>
                        <a:rPr lang="en-US" sz="2400">
                          <a:latin typeface="Arial" pitchFamily="34" charset="0"/>
                          <a:cs typeface="Arial" pitchFamily="34" charset="0"/>
                        </a:rPr>
                        <a:t>Hà</a:t>
                      </a:r>
                      <a:r>
                        <a:rPr lang="en-US" sz="2400" baseline="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Gia Lâm</a:t>
                      </a:r>
                    </a:p>
                  </a:txBody>
                  <a:tcPr/>
                </a:tc>
                <a:tc>
                  <a:txBody>
                    <a:bodyPr/>
                    <a:lstStyle/>
                    <a:p>
                      <a:r>
                        <a:rPr lang="en-US" sz="2400">
                          <a:latin typeface="Arial" pitchFamily="34" charset="0"/>
                          <a:cs typeface="Arial" pitchFamily="34" charset="0"/>
                        </a:rPr>
                        <a:t>Cẩm</a:t>
                      </a:r>
                      <a:r>
                        <a:rPr lang="en-US" sz="2400" baseline="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Phú</a:t>
                      </a:r>
                      <a:r>
                        <a:rPr lang="en-US" sz="2400" baseline="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Thượng</a:t>
                      </a:r>
                      <a:r>
                        <a:rPr lang="en-US" sz="2400" baseline="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xmlns="" val="10000"/>
                  </a:ext>
                </a:extLst>
              </a:tr>
              <a:tr h="846858">
                <a:tc>
                  <a:txBody>
                    <a:bodyPr/>
                    <a:lstStyle/>
                    <a:p>
                      <a:r>
                        <a:rPr lang="en-US" sz="2400">
                          <a:latin typeface="Arial" pitchFamily="34" charset="0"/>
                          <a:cs typeface="Arial" pitchFamily="34" charset="0"/>
                        </a:rPr>
                        <a:t>Quãng</a:t>
                      </a:r>
                      <a:r>
                        <a:rPr lang="en-US" sz="2400" baseline="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a:t>
                      </a:r>
                    </a:p>
                  </a:txBody>
                  <a:tcPr/>
                </a:tc>
                <a:tc>
                  <a:txBody>
                    <a:bodyPr/>
                    <a:lstStyle/>
                    <a:p>
                      <a:r>
                        <a:rPr lang="en-US" sz="2400">
                          <a:latin typeface="Arial" pitchFamily="34" charset="0"/>
                          <a:cs typeface="Arial" pitchFamily="34" charset="0"/>
                        </a:rPr>
                        <a:t>5</a:t>
                      </a:r>
                    </a:p>
                  </a:txBody>
                  <a:tcPr/>
                </a:tc>
                <a:tc>
                  <a:txBody>
                    <a:bodyPr/>
                    <a:lstStyle/>
                    <a:p>
                      <a:r>
                        <a:rPr lang="en-US" sz="2400">
                          <a:latin typeface="Arial" pitchFamily="34" charset="0"/>
                          <a:cs typeface="Arial" pitchFamily="34" charset="0"/>
                        </a:rPr>
                        <a:t>40</a:t>
                      </a:r>
                    </a:p>
                  </a:txBody>
                  <a:tcPr/>
                </a:tc>
                <a:tc>
                  <a:txBody>
                    <a:bodyPr/>
                    <a:lstStyle/>
                    <a:p>
                      <a:r>
                        <a:rPr lang="en-US" sz="2400">
                          <a:latin typeface="Arial" pitchFamily="34" charset="0"/>
                          <a:cs typeface="Arial" pitchFamily="34" charset="0"/>
                        </a:rPr>
                        <a:t>57</a:t>
                      </a:r>
                    </a:p>
                  </a:txBody>
                  <a:tcPr/>
                </a:tc>
                <a:tc>
                  <a:txBody>
                    <a:bodyPr/>
                    <a:lstStyle/>
                    <a:p>
                      <a:r>
                        <a:rPr lang="en-US" sz="2400">
                          <a:latin typeface="Arial" pitchFamily="34" charset="0"/>
                          <a:cs typeface="Arial" pitchFamily="34" charset="0"/>
                        </a:rPr>
                        <a:t>78</a:t>
                      </a:r>
                    </a:p>
                  </a:txBody>
                  <a:tcPr/>
                </a:tc>
                <a:tc>
                  <a:txBody>
                    <a:bodyPr/>
                    <a:lstStyle/>
                    <a:p>
                      <a:r>
                        <a:rPr lang="en-US" sz="2400">
                          <a:latin typeface="Arial" pitchFamily="34" charset="0"/>
                          <a:cs typeface="Arial" pitchFamily="34" charset="0"/>
                        </a:rPr>
                        <a:t>98</a:t>
                      </a:r>
                    </a:p>
                  </a:txBody>
                  <a:tcPr/>
                </a:tc>
                <a:tc>
                  <a:txBody>
                    <a:bodyPr/>
                    <a:lstStyle/>
                    <a:p>
                      <a:r>
                        <a:rPr lang="en-US" sz="2400">
                          <a:latin typeface="Arial" pitchFamily="34" charset="0"/>
                          <a:cs typeface="Arial" pitchFamily="34" charset="0"/>
                        </a:rPr>
                        <a:t>102</a:t>
                      </a:r>
                    </a:p>
                  </a:txBody>
                  <a:tcPr/>
                </a:tc>
                <a:extLst>
                  <a:ext uri="{0D108BD9-81ED-4DB2-BD59-A6C34878D82A}">
                    <a16:rowId xmlns:a16="http://schemas.microsoft.com/office/drawing/2014/main" xmlns="" val="10001"/>
                  </a:ext>
                </a:extLst>
              </a:tr>
              <a:tr h="319924">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54</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15</a:t>
                      </a:r>
                    </a:p>
                  </a:txBody>
                  <a:tcPr/>
                </a:tc>
                <a:tc>
                  <a:txBody>
                    <a:bodyPr/>
                    <a:lstStyle/>
                    <a:p>
                      <a:r>
                        <a:rPr lang="en-US" sz="2400">
                          <a:latin typeface="Arial" pitchFamily="34" charset="0"/>
                          <a:cs typeface="Arial" pitchFamily="34" charset="0"/>
                        </a:rPr>
                        <a:t>07:  46</a:t>
                      </a:r>
                    </a:p>
                  </a:txBody>
                  <a:tcPr/>
                </a:tc>
                <a:tc>
                  <a:txBody>
                    <a:bodyPr/>
                    <a:lstStyle/>
                    <a:p>
                      <a:r>
                        <a:rPr lang="en-US" sz="2400">
                          <a:latin typeface="Arial" pitchFamily="34" charset="0"/>
                          <a:cs typeface="Arial" pitchFamily="34" charset="0"/>
                        </a:rPr>
                        <a:t>08: 13</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xmlns="" val="10002"/>
                  </a:ext>
                </a:extLst>
              </a:tr>
              <a:tr h="319924">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16</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56</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a:t>
                      </a:r>
                      <a:r>
                        <a:rPr lang="en-US" sz="2400" baseline="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48</a:t>
                      </a:r>
                    </a:p>
                  </a:txBody>
                  <a:tcPr/>
                </a:tc>
                <a:tc>
                  <a:txBody>
                    <a:bodyPr/>
                    <a:lstStyle/>
                    <a:p>
                      <a:r>
                        <a:rPr lang="en-US" sz="2400">
                          <a:latin typeface="Arial" pitchFamily="34" charset="0"/>
                          <a:cs typeface="Arial" pitchFamily="34" charset="0"/>
                        </a:rPr>
                        <a:t>08: 15</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xmlns="" val="10003"/>
                  </a:ext>
                </a:extLst>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Gia Lâm đến ga Hải Phòng là:</a:t>
            </a:r>
          </a:p>
          <a:p>
            <a:r>
              <a:rPr lang="en-US" sz="2800">
                <a:solidFill>
                  <a:srgbClr val="7030A0"/>
                </a:solidFill>
                <a:latin typeface="Arial" pitchFamily="34" charset="0"/>
                <a:cs typeface="Arial" pitchFamily="34" charset="0"/>
              </a:rPr>
              <a:t>8 giờ 25 phút – 6 giờ 16 phút = 2 giờ 9 phút</a:t>
            </a:r>
          </a:p>
          <a:p>
            <a:r>
              <a:rPr lang="en-US" sz="2800">
                <a:solidFill>
                  <a:srgbClr val="7030A0"/>
                </a:solidFill>
                <a:latin typeface="Arial" pitchFamily="34" charset="0"/>
                <a:cs typeface="Arial" pitchFamily="34" charset="0"/>
              </a:rPr>
              <a:t>Thời gian tàu dừng ở các ga là: 2 + 5+ 2 + 2 = 11 (phút)</a:t>
            </a:r>
          </a:p>
          <a:p>
            <a:r>
              <a:rPr lang="en-US" sz="280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6" name="TextBox 5">
            <a:extLst>
              <a:ext uri="{FF2B5EF4-FFF2-40B4-BE49-F238E27FC236}">
                <a16:creationId xmlns:a16="http://schemas.microsoft.com/office/drawing/2014/main" xmlns=""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2: Bài toán thực tế</a:t>
            </a:r>
            <a:endParaRPr lang="en-US" sz="3200">
              <a:solidFill>
                <a:srgbClr val="FF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xmlns="" id="{DEAC0E1E-50D5-48F7-8449-EF3C31CD2512}"/>
              </a:ext>
            </a:extLst>
          </p:cNvPr>
          <p:cNvSpPr txBox="1"/>
          <p:nvPr/>
        </p:nvSpPr>
        <p:spPr>
          <a:xfrm>
            <a:off x="495495" y="1027846"/>
            <a:ext cx="3646191"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4 </a:t>
            </a:r>
            <a:r>
              <a:rPr lang="en-US" sz="2800">
                <a:solidFill>
                  <a:srgbClr val="7030A0"/>
                </a:solidFill>
                <a:latin typeface="Arial" pitchFamily="34" charset="0"/>
                <a:cs typeface="Arial" pitchFamily="34" charset="0"/>
              </a:rPr>
              <a:t>SGK trang 17</a:t>
            </a:r>
          </a:p>
        </p:txBody>
      </p:sp>
      <p:sp>
        <p:nvSpPr>
          <p:cNvPr id="8" name="TextBox 7">
            <a:extLst>
              <a:ext uri="{FF2B5EF4-FFF2-40B4-BE49-F238E27FC236}">
                <a16:creationId xmlns:a16="http://schemas.microsoft.com/office/drawing/2014/main" xmlns=""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5 </a:t>
            </a:r>
            <a:r>
              <a:rPr lang="en-US" sz="2800">
                <a:solidFill>
                  <a:srgbClr val="7030A0"/>
                </a:solidFill>
                <a:latin typeface="Arial" pitchFamily="34" charset="0"/>
                <a:cs typeface="Arial" pitchFamily="34" charset="0"/>
              </a:rPr>
              <a:t>SGK trang 17</a:t>
            </a:r>
          </a:p>
          <a:p>
            <a:r>
              <a:rPr lang="en-US" sz="280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Hoạt động nhóm</a:t>
            </a: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xmlns=""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xmlns=""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xmlns=""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xmlns=""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xmlns=""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xmlns=""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xmlns=""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a:solidFill>
                  <a:srgbClr val="7030A0"/>
                </a:solidFill>
                <a:latin typeface="Arial" pitchFamily="34" charset="0"/>
                <a:cs typeface="Arial" pitchFamily="34" charset="0"/>
              </a:rPr>
              <a:t>Hoạt động nhóm trong 5 phút, 2 bàn là 1 nhóm</a:t>
            </a: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xmlns=""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 450 + 550 + 150 + 350 + 1500 = 2850 (ml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2850 – 1000 = 1850 (ml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Chúng ta cần uống đủ lượng nước và uống nước đúng cách, hợp lí</a:t>
            </a: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779598"/>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3: Sử dụng máy tính cầm tay</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254818" y="4968075"/>
            <a:ext cx="4281333"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6 SGK trang 17</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xmlns="" id="{DEAC0E1E-50D5-48F7-8449-EF3C31CD2512}"/>
              </a:ext>
            </a:extLst>
          </p:cNvPr>
          <p:cNvSpPr txBox="1"/>
          <p:nvPr/>
        </p:nvSpPr>
        <p:spPr>
          <a:xfrm>
            <a:off x="4350242" y="5329934"/>
            <a:ext cx="4291655" cy="1384995"/>
          </a:xfrm>
          <a:prstGeom prst="rect">
            <a:avLst/>
          </a:prstGeom>
          <a:noFill/>
        </p:spPr>
        <p:txBody>
          <a:bodyPr wrap="square">
            <a:spAutoFit/>
          </a:bodyPr>
          <a:lstStyle/>
          <a:p>
            <a:pPr marL="514350" indent="-514350">
              <a:buAutoNum type="alphaLcParenR"/>
            </a:pPr>
            <a:r>
              <a:rPr lang="en-US" sz="2800">
                <a:latin typeface="Arial" pitchFamily="34" charset="0"/>
                <a:cs typeface="Arial" pitchFamily="34" charset="0"/>
              </a:rPr>
              <a:t>1234 + 567 = </a:t>
            </a:r>
          </a:p>
          <a:p>
            <a:pPr marL="514350" indent="-514350">
              <a:buAutoNum type="alphaLcParenR"/>
            </a:pPr>
            <a:r>
              <a:rPr lang="en-US" sz="2800">
                <a:latin typeface="Arial" pitchFamily="34" charset="0"/>
                <a:cs typeface="Arial" pitchFamily="34" charset="0"/>
              </a:rPr>
              <a:t>413 – 256 = </a:t>
            </a:r>
          </a:p>
          <a:p>
            <a:pPr marL="514350" indent="-514350">
              <a:buAutoNum type="alphaLcParenR"/>
            </a:pPr>
            <a:r>
              <a:rPr lang="en-US" sz="2800">
                <a:latin typeface="Arial" pitchFamily="34" charset="0"/>
                <a:cs typeface="Arial" pitchFamily="34" charset="0"/>
              </a:rPr>
              <a:t>654 – 450 – 74 = </a:t>
            </a:r>
          </a:p>
        </p:txBody>
      </p:sp>
      <p:sp>
        <p:nvSpPr>
          <p:cNvPr id="15" name="TextBox 14">
            <a:extLst>
              <a:ext uri="{FF2B5EF4-FFF2-40B4-BE49-F238E27FC236}">
                <a16:creationId xmlns:a16="http://schemas.microsoft.com/office/drawing/2014/main" xmlns="" id="{DEAC0E1E-50D5-48F7-8449-EF3C31CD2512}"/>
              </a:ext>
            </a:extLst>
          </p:cNvPr>
          <p:cNvSpPr txBox="1"/>
          <p:nvPr/>
        </p:nvSpPr>
        <p:spPr>
          <a:xfrm>
            <a:off x="6885947" y="5329934"/>
            <a:ext cx="4291655" cy="1384995"/>
          </a:xfrm>
          <a:prstGeom prst="rect">
            <a:avLst/>
          </a:prstGeom>
          <a:noFill/>
        </p:spPr>
        <p:txBody>
          <a:bodyPr wrap="square">
            <a:spAutoFit/>
          </a:bodyPr>
          <a:lstStyle/>
          <a:p>
            <a:r>
              <a:rPr lang="en-US" sz="2800">
                <a:latin typeface="Arial" pitchFamily="34" charset="0"/>
                <a:cs typeface="Arial" pitchFamily="34" charset="0"/>
              </a:rPr>
              <a:t>   1081</a:t>
            </a:r>
          </a:p>
          <a:p>
            <a:r>
              <a:rPr lang="en-US" sz="2800">
                <a:latin typeface="Arial" pitchFamily="34" charset="0"/>
                <a:cs typeface="Arial" pitchFamily="34" charset="0"/>
              </a:rPr>
              <a:t>157</a:t>
            </a:r>
          </a:p>
          <a:p>
            <a:r>
              <a:rPr lang="en-US" sz="2800">
                <a:latin typeface="Arial" pitchFamily="34" charset="0"/>
                <a:cs typeface="Arial" pitchFamily="34" charset="0"/>
              </a:rPr>
              <a:t>        130</a:t>
            </a:r>
          </a:p>
        </p:txBody>
      </p:sp>
      <p:pic>
        <p:nvPicPr>
          <p:cNvPr id="13" name="Picture 12">
            <a:extLst>
              <a:ext uri="{FF2B5EF4-FFF2-40B4-BE49-F238E27FC236}">
                <a16:creationId xmlns:a16="http://schemas.microsoft.com/office/drawing/2014/main" xmlns="" id="{CDCCE3D6-5870-4CB0-B848-D654B7E40D76}"/>
              </a:ext>
            </a:extLst>
          </p:cNvPr>
          <p:cNvPicPr>
            <a:picLocks noChangeAspect="1"/>
          </p:cNvPicPr>
          <p:nvPr/>
        </p:nvPicPr>
        <p:blipFill>
          <a:blip r:embed="rId7"/>
          <a:stretch>
            <a:fillRect/>
          </a:stretch>
        </p:blipFill>
        <p:spPr>
          <a:xfrm>
            <a:off x="72141" y="1417966"/>
            <a:ext cx="12046734" cy="3458817"/>
          </a:xfrm>
          <a:prstGeom prst="rect">
            <a:avLst/>
          </a:prstGeom>
        </p:spPr>
      </p:pic>
    </p:spTree>
    <p:extLst>
      <p:ext uri="{BB962C8B-B14F-4D97-AF65-F5344CB8AC3E}">
        <p14:creationId xmlns:p14="http://schemas.microsoft.com/office/powerpoint/2010/main" val="156367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in)">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in)">
                                      <p:cBhvr>
                                        <p:cTn id="27"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TÁI HIỆN 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29017117"/>
              </p:ext>
            </p:extLst>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spid="_x0000_s1036" name="Equation" r:id="rId5" imgW="1066337" imgH="177723" progId="Equation.DSMT4">
                  <p:embed/>
                </p:oleObj>
              </mc:Choice>
              <mc:Fallback>
                <p:oleObj name="Equation" r:id="rId5" imgW="1066337" imgH="177723"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818493"/>
              </p:ext>
            </p:extLst>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spid="_x0000_s1037" name="Equation" r:id="rId7" imgW="1930400" imgH="254000" progId="Equation.DSMT4">
                  <p:embed/>
                </p:oleObj>
              </mc:Choice>
              <mc:Fallback>
                <p:oleObj name="Equation" r:id="rId7" imgW="1930400" imgH="2540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4389"/>
              </p:ext>
            </p:extLst>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spid="_x0000_s1038" name="Equation" r:id="rId9" imgW="1396394" imgH="177723" progId="Equation.DSMT4">
                  <p:embed/>
                </p:oleObj>
              </mc:Choice>
              <mc:Fallback>
                <p:oleObj name="Equation" r:id="rId9" imgW="1396394" imgH="177723"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xmlns=""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a:latin typeface="Arial" pitchFamily="34" charset="0"/>
                <a:cs typeface="Arial" pitchFamily="34" charset="0"/>
              </a:rPr>
              <a:t>Giao hoán</a:t>
            </a:r>
          </a:p>
        </p:txBody>
      </p:sp>
      <p:sp>
        <p:nvSpPr>
          <p:cNvPr id="21" name="TextBox 20">
            <a:extLst>
              <a:ext uri="{FF2B5EF4-FFF2-40B4-BE49-F238E27FC236}">
                <a16:creationId xmlns:a16="http://schemas.microsoft.com/office/drawing/2014/main" xmlns=""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a:latin typeface="Arial" pitchFamily="34" charset="0"/>
                <a:cs typeface="Arial" pitchFamily="34" charset="0"/>
              </a:rPr>
              <a:t>Kết hợp</a:t>
            </a:r>
          </a:p>
        </p:txBody>
      </p:sp>
      <p:sp>
        <p:nvSpPr>
          <p:cNvPr id="22" name="TextBox 21">
            <a:extLst>
              <a:ext uri="{FF2B5EF4-FFF2-40B4-BE49-F238E27FC236}">
                <a16:creationId xmlns:a16="http://schemas.microsoft.com/office/drawing/2014/main" xmlns=""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a:latin typeface="Arial" pitchFamily="34" charset="0"/>
                <a:cs typeface="Arial" pitchFamily="34" charset="0"/>
              </a:rPr>
              <a:t>Cộng với số 0</a:t>
            </a:r>
          </a:p>
        </p:txBody>
      </p:sp>
      <p:sp>
        <p:nvSpPr>
          <p:cNvPr id="23" name="TextBox 22">
            <a:extLst>
              <a:ext uri="{FF2B5EF4-FFF2-40B4-BE49-F238E27FC236}">
                <a16:creationId xmlns:a16="http://schemas.microsoft.com/office/drawing/2014/main" xmlns=""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80280010"/>
              </p:ext>
            </p:extLst>
          </p:nvPr>
        </p:nvGraphicFramePr>
        <p:xfrm>
          <a:off x="5147744" y="4235663"/>
          <a:ext cx="1376458" cy="452534"/>
        </p:xfrm>
        <a:graphic>
          <a:graphicData uri="http://schemas.openxmlformats.org/presentationml/2006/ole">
            <mc:AlternateContent xmlns:mc="http://schemas.openxmlformats.org/markup-compatibility/2006">
              <mc:Choice xmlns:v="urn:schemas-microsoft-com:vml" Requires="v">
                <p:oleObj spid="_x0000_s1039" name="Equation" r:id="rId11" imgW="698500" imgH="228600" progId="Equation.DSMT4">
                  <p:embed/>
                </p:oleObj>
              </mc:Choice>
              <mc:Fallback>
                <p:oleObj name="Equation" r:id="rId11" imgW="698500" imgH="22860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7744" y="4235663"/>
                        <a:ext cx="1376458" cy="452534"/>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37098311"/>
              </p:ext>
            </p:extLst>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spid="_x0000_s1040" name="Equation" r:id="rId13" imgW="787058" imgH="545863" progId="Equation.DSMT4">
                  <p:embed/>
                </p:oleObj>
              </mc:Choice>
              <mc:Fallback>
                <p:oleObj name="Equation" r:id="rId13" imgW="787058" imgH="545863"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xmlns=""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a:latin typeface="Arial" pitchFamily="34" charset="0"/>
                <a:cs typeface="Arial" pitchFamily="34" charset="0"/>
              </a:rPr>
              <a:t>a – b = c thì</a:t>
            </a:r>
          </a:p>
        </p:txBody>
      </p:sp>
      <p:sp>
        <p:nvSpPr>
          <p:cNvPr id="33" name="TextBox 32">
            <a:extLst>
              <a:ext uri="{FF2B5EF4-FFF2-40B4-BE49-F238E27FC236}">
                <a16:creationId xmlns:a16="http://schemas.microsoft.com/office/drawing/2014/main" xmlns=""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a:latin typeface="Arial" pitchFamily="34" charset="0"/>
                <a:cs typeface="Arial" pitchFamily="34" charset="0"/>
              </a:rPr>
              <a:t>a + b = c thì</a:t>
            </a: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454690" y="1345774"/>
            <a:ext cx="11109777" cy="1815882"/>
          </a:xfrm>
          <a:prstGeom prst="rect">
            <a:avLst/>
          </a:prstGeom>
          <a:noFill/>
        </p:spPr>
        <p:txBody>
          <a:bodyPr wrap="square">
            <a:spAutoFit/>
          </a:bodyPr>
          <a:lstStyle/>
          <a:p>
            <a:pPr algn="just"/>
            <a:r>
              <a:rPr lang="en-US" sz="2800">
                <a:latin typeface="Arial" pitchFamily="34" charset="0"/>
                <a:cs typeface="Arial" pitchFamily="34" charset="0"/>
              </a:rPr>
              <a:t>Mẹ cho Minh 20 000 đồng ra quán mua đồ. Minh đã mua một hộp sữa với giá 5 000 đồng, một gói bim bim nhỏ với giá 2 000 đồng và mua một que kem 10 000 đồng. Hỏi Minh còn bao nhiêu tiền đưa về trả mẹ?</a:t>
            </a:r>
            <a:endParaRPr lang="en-US" sz="2300" b="1">
              <a:solidFill>
                <a:srgbClr val="0070C0"/>
              </a:solidFill>
              <a:latin typeface="Arial" pitchFamily="34" charset="0"/>
              <a:ea typeface="Tahoma" panose="020B0604030504040204" pitchFamily="34" charset="0"/>
              <a:cs typeface="Arial" pitchFamily="34" charset="0"/>
            </a:endParaRPr>
          </a:p>
        </p:txBody>
      </p:sp>
      <p:pic>
        <p:nvPicPr>
          <p:cNvPr id="8"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208" y="3667702"/>
            <a:ext cx="1805792" cy="216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86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xmlns=""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a:solidFill>
                  <a:srgbClr val="0070C0"/>
                </a:solidFill>
                <a:latin typeface="Arial" pitchFamily="34" charset="0"/>
                <a:cs typeface="Arial" pitchFamily="34" charset="0"/>
              </a:rPr>
              <a:t>- Học bài theo SGK và vở ghi.</a:t>
            </a:r>
            <a:endParaRPr lang="en-US" sz="2800" b="1">
              <a:solidFill>
                <a:srgbClr val="0070C0"/>
              </a:solidFill>
              <a:latin typeface="Arial" pitchFamily="34" charset="0"/>
              <a:cs typeface="Arial" pitchFamily="34" charset="0"/>
            </a:endParaRPr>
          </a:p>
          <a:p>
            <a:pPr>
              <a:lnSpc>
                <a:spcPct val="150000"/>
              </a:lnSpc>
            </a:pPr>
            <a:r>
              <a:rPr lang="nl-NL" sz="2800" b="1">
                <a:solidFill>
                  <a:srgbClr val="0070C0"/>
                </a:solidFill>
                <a:latin typeface="Arial" pitchFamily="34" charset="0"/>
                <a:cs typeface="Arial" pitchFamily="34" charset="0"/>
              </a:rPr>
              <a:t>- Bài tập về nhà:</a:t>
            </a:r>
          </a:p>
          <a:p>
            <a:pPr lvl="1" algn="just">
              <a:lnSpc>
                <a:spcPct val="150000"/>
              </a:lnSpc>
            </a:pPr>
            <a:r>
              <a:rPr lang="en-US" sz="2800">
                <a:solidFill>
                  <a:srgbClr val="C00000"/>
                </a:solidFill>
                <a:latin typeface="Arial" pitchFamily="34" charset="0"/>
                <a:cs typeface="Arial" pitchFamily="34" charset="0"/>
              </a:rPr>
              <a:t>	Bài 1: 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Tìm số tự nhiên x biết</a:t>
            </a:r>
          </a:p>
          <a:p>
            <a:pPr lvl="1" algn="just"/>
            <a:r>
              <a:rPr lang="en-US" sz="2800">
                <a:solidFill>
                  <a:srgbClr val="C00000"/>
                </a:solidFill>
                <a:latin typeface="Arial" pitchFamily="34" charset="0"/>
                <a:cs typeface="Arial" pitchFamily="34" charset="0"/>
              </a:rPr>
              <a:t>			</a:t>
            </a: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3: Tính số tiền Minh đưa về trả mẹ (hoạt động vận dụng)</a:t>
            </a: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87414622"/>
              </p:ext>
            </p:extLst>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spid="_x0000_s6148" name="Equation" r:id="rId4" imgW="1676400" imgH="660400" progId="Equation.DSMT4">
                  <p:embed/>
                </p:oleObj>
              </mc:Choice>
              <mc:Fallback>
                <p:oleObj name="Equation" r:id="rId4" imgW="1676400" imgH="660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01572288"/>
              </p:ext>
            </p:extLst>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spid="_x0000_s6149" name="Equation" r:id="rId6" imgW="2286000" imgH="482600" progId="Equation.DSMT4">
                  <p:embed/>
                </p:oleObj>
              </mc:Choice>
              <mc:Fallback>
                <p:oleObj name="Equation" r:id="rId6" imgW="2286000" imgH="482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7200">
                <a:solidFill>
                  <a:schemeClr val="bg1"/>
                </a:solidFill>
                <a:latin typeface="Rockwell" panose="02060603020205020403" pitchFamily="18" charset="0"/>
              </a:rPr>
              <a:t>ƯƠM MẦM TRI THỨC</a:t>
            </a:r>
            <a:endParaRPr lang="en-US" sz="7200" dirty="0">
              <a:solidFill>
                <a:schemeClr val="bg1"/>
              </a:solidFill>
              <a:latin typeface="Rockwell" panose="02060603020205020403"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ONG NHỎ </a:t>
            </a:r>
          </a:p>
          <a:p>
            <a:r>
              <a:rPr lang="en-US" sz="3200" dirty="0">
                <a:solidFill>
                  <a:srgbClr val="FF0000"/>
                </a:solidFill>
                <a:latin typeface="Times New Roman" pitchFamily="18" charset="0"/>
                <a:cs typeface="Times New Roman" pitchFamily="18" charset="0"/>
              </a:rPr>
              <a:t>   VÀ MẬT HOA</a:t>
            </a:r>
          </a:p>
        </p:txBody>
      </p:sp>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79200" y="5767262"/>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4">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B</a:t>
            </a:r>
            <a:r>
              <a:rPr lang="en-US" sz="280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D</a:t>
            </a:r>
            <a:r>
              <a:rPr lang="en-US" sz="2800">
                <a:solidFill>
                  <a:srgbClr val="FFFF00"/>
                </a:solidFill>
                <a:latin typeface="Arial" pitchFamily="34" charset="0"/>
                <a:cs typeface="Arial" pitchFamily="34" charset="0"/>
              </a:rPr>
              <a:t>: 199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417 – 17 – 299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7188" y="0"/>
            <a:ext cx="2027976" cy="152098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9318" y="3376799"/>
            <a:ext cx="3577091" cy="338856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417−17−299</m:t>
                      </m:r>
                    </m:oMath>
                  </m:oMathPara>
                </a14:m>
                <a:endParaRPr lang="en-US" sz="2800" b="0"/>
              </a:p>
              <a:p>
                <a:r>
                  <a:rPr lang="en-US" sz="2800"/>
                  <a:t>= (</a:t>
                </a:r>
                <a14:m>
                  <m:oMath xmlns:m="http://schemas.openxmlformats.org/officeDocument/2006/math">
                    <m:r>
                      <a:rPr lang="en-US" sz="2800" i="1">
                        <a:latin typeface="Cambria Math"/>
                      </a:rPr>
                      <m:t>417−17</m:t>
                    </m:r>
                    <m:r>
                      <a:rPr lang="en-US" sz="2800" b="0" i="1" smtClean="0">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−299</m:t>
                    </m:r>
                  </m:oMath>
                </a14:m>
                <a:endParaRPr lang="en-US" sz="2800"/>
              </a:p>
              <a:p>
                <a:r>
                  <a:rPr lang="en-US" sz="2800"/>
                  <a:t>= 101</a:t>
                </a:r>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026" y="5051928"/>
            <a:ext cx="2817352" cy="2800582"/>
          </a:xfrm>
          <a:prstGeom prst="rect">
            <a:avLst/>
          </a:prstGeom>
          <a:ln>
            <a:noFill/>
          </a:ln>
          <a:effectLst>
            <a:softEdge rad="112500"/>
          </a:effectLst>
        </p:spPr>
      </p:pic>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6 -0.06731 C 0.06248 -0.0805 0.0755 -0.09068 0.08695 -0.09947 C 0.08982 -0.10756 0.1027 -0.12561 0.11077 -0.13185 C 0.12002 -0.15984 0.17677 -0.1691 0.20893 -0.17233 C 0.22468 -0.17164 0.2416 -0.17418 0.2567 -0.17048 C 0.26282 -0.1691 0.26373 -0.16216 0.26737 -0.15799 C 0.27206 -0.15267 0.27571 -0.14087 0.27818 -0.13393 C 0.28 -0.12861 0.28365 -0.11774 0.28365 -0.11751 C 0.28274 -0.10155 0.28221 -0.08536 0.28091 -0.06916 C 0.28 -0.06361 0.27584 -0.06176 0.27297 -0.05714 C 0.25579 -0.03123 0.22507 -0.02151 0.18784 -0.01665 C 0.1661 -0.01851 0.16688 -0.0155 0.15295 -0.02475 C 0.14696 -0.02915 0.13486 -0.03886 0.13486 -0.03863 C 0.13069 -0.04811 0.12666 -0.06731 0.12666 -0.06708 C 0.12991 -0.1071 0.12132 -0.096 0.13993 -0.11566 C 0.15204 -0.12861 0.13785 -0.12006 0.15295 -0.12769 C 0.16506 -0.14111 0.18016 -0.1536 0.19825 -0.16216 C 0.20177 -0.16377 0.20541 -0.16539 0.20893 -0.16632 C 0.21609 -0.16817 0.23027 -0.17048 0.23027 -0.17025 C 0.23822 -0.16979 0.24629 -0.17002 0.25423 -0.1684 C 0.2567 -0.16794 0.25761 -0.16539 0.25969 -0.16401 C 0.27167 -0.15614 0.27896 -0.14874 0.28599 -0.13787 C 0.29107 -0.11126 0.30669 -0.05644 0.28365 -0.03886 C 0.26373 -0.02383 0.2334 -0.01411 0.20658 -0.01064 C 0.18784 -0.01249 0.1838 -0.0118 0.17183 -0.02082 C 0.16402 -0.03354 0.16128 -0.04557 0.15881 -0.05922 C 0.16011 -0.09299 0.1523 -0.11242 0.17716 -0.13578 C 0.18458 -0.14249 0.18667 -0.14712 0.19825 -0.1499 C 0.20658 -0.15406 0.21322 -0.15591 0.22233 -0.15799 C 0.24993 -0.15614 0.24004 -0.15614 0.25149 -0.15614 L 0.22741 -0.1418 L 0.24889 -0.16216 " pathEditMode="relative" rAng="0" ptsTypes="fffffffffffffffffffffffffffffAAA">
                                      <p:cBhvr>
                                        <p:cTn id="67" dur="2000" fill="hold"/>
                                        <p:tgtEl>
                                          <p:spTgt spid="8"/>
                                        </p:tgtEl>
                                        <p:attrNameLst>
                                          <p:attrName>ppt_x</p:attrName>
                                          <p:attrName>ppt_y</p:attrName>
                                        </p:attrNameLst>
                                      </p:cBhvr>
                                      <p:rCtr x="11599" y="-2521"/>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2.3145E-6 -4.00879E-6 L -0.00221 0.99052 " pathEditMode="relative" rAng="0" ptsTypes="AA">
                                      <p:cBhvr>
                                        <p:cTn id="74" dur="30000" fill="hold"/>
                                        <p:tgtEl>
                                          <p:spTgt spid="33"/>
                                        </p:tgtEl>
                                        <p:attrNameLst>
                                          <p:attrName>ppt_x</p:attrName>
                                          <p:attrName>ppt_y</p:attrName>
                                        </p:attrNameLst>
                                      </p:cBhvr>
                                      <p:rCtr x="-117"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B</a:t>
            </a:r>
            <a:r>
              <a:rPr lang="en-US" sz="280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D</a:t>
            </a:r>
            <a:r>
              <a:rPr lang="en-US" sz="280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981– 781 + 29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6351" y="3714386"/>
            <a:ext cx="3065187" cy="2903643"/>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a:p>
              <a:p>
                <a:r>
                  <a:rPr lang="en-US" sz="280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a:p>
              <a:p>
                <a:r>
                  <a:rPr lang="en-US" sz="2800"/>
                  <a:t>= 229</a:t>
                </a:r>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026" y="4798575"/>
            <a:ext cx="2817352" cy="2800582"/>
          </a:xfrm>
          <a:prstGeom prst="rect">
            <a:avLst/>
          </a:prstGeom>
          <a:ln>
            <a:noFill/>
          </a:ln>
          <a:effectLst>
            <a:softEdge rad="112500"/>
          </a:effectLst>
        </p:spPr>
      </p:pic>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A</a:t>
            </a:r>
            <a:r>
              <a:rPr lang="en-US" sz="280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B</a:t>
            </a:r>
            <a:r>
              <a:rPr lang="en-US" sz="280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C</a:t>
            </a:r>
            <a:r>
              <a:rPr lang="en-US" sz="280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D</a:t>
            </a:r>
            <a:r>
              <a:rPr lang="en-US" sz="280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70204" y="4785336"/>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331+ 42 – 31 + 28 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m:t>
                      </m:r>
                      <m:r>
                        <a:rPr lang="en-US" sz="2800" b="0" i="1" smtClean="0">
                          <a:latin typeface="Cambria Math"/>
                        </a:rPr>
                        <m:t>+</m:t>
                      </m:r>
                      <m:r>
                        <a:rPr lang="en-US" sz="2800" b="0" i="1" smtClean="0">
                          <a:latin typeface="Cambria Math"/>
                        </a:rPr>
                        <m:t>42</m:t>
                      </m:r>
                      <m:r>
                        <a:rPr lang="en-US" sz="2800" b="0" i="1" smtClean="0">
                          <a:latin typeface="Cambria Math"/>
                        </a:rPr>
                        <m:t>−</m:t>
                      </m:r>
                      <m:r>
                        <a:rPr lang="en-US" sz="2800" b="0" i="1" smtClean="0">
                          <a:latin typeface="Cambria Math"/>
                        </a:rPr>
                        <m:t>31</m:t>
                      </m:r>
                      <m:r>
                        <a:rPr lang="en-US" sz="2800" b="0" i="1" smtClean="0">
                          <a:latin typeface="Cambria Math"/>
                        </a:rPr>
                        <m:t>+</m:t>
                      </m:r>
                      <m:r>
                        <a:rPr lang="en-US" sz="2800" b="0" i="1" smtClean="0">
                          <a:latin typeface="Cambria Math"/>
                        </a:rPr>
                        <m:t>28</m:t>
                      </m:r>
                    </m:oMath>
                  </m:oMathPara>
                </a14:m>
                <a:endParaRPr lang="en-US" sz="2800" b="0"/>
              </a:p>
              <a:p>
                <a:r>
                  <a:rPr lang="en-US" sz="280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i="1">
                        <a:latin typeface="Cambria Math"/>
                      </a:rPr>
                      <m:t>−</m:t>
                    </m:r>
                    <m:r>
                      <a:rPr lang="en-US" sz="2800" b="0" i="1" smtClean="0">
                        <a:latin typeface="Cambria Math"/>
                      </a:rPr>
                      <m:t>3</m:t>
                    </m:r>
                    <m:r>
                      <a:rPr lang="en-US" sz="2800" i="1">
                        <a:latin typeface="Cambria Math"/>
                      </a:rPr>
                      <m:t>1</m:t>
                    </m:r>
                    <m:r>
                      <a:rPr lang="en-US" sz="2800" b="0" i="1" smtClean="0">
                        <a:latin typeface="Cambria Math"/>
                      </a:rPr>
                      <m:t>)+(</m:t>
                    </m:r>
                    <m:r>
                      <a:rPr lang="en-US" sz="2800" b="0" i="1" smtClean="0">
                        <a:latin typeface="Cambria Math"/>
                      </a:rPr>
                      <m:t>42</m:t>
                    </m:r>
                    <m:r>
                      <a:rPr lang="en-US" sz="2800" b="0" i="1" smtClean="0">
                        <a:latin typeface="Cambria Math"/>
                      </a:rPr>
                      <m:t>+</m:t>
                    </m:r>
                    <m:r>
                      <a:rPr lang="en-US" sz="2800" b="0" i="1" smtClean="0">
                        <a:latin typeface="Cambria Math"/>
                      </a:rPr>
                      <m:t>28</m:t>
                    </m:r>
                    <m:r>
                      <a:rPr lang="en-US" sz="2800" b="0" i="1" smtClean="0">
                        <a:latin typeface="Cambria Math"/>
                      </a:rPr>
                      <m:t>)</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m:t>
                    </m:r>
                    <m:r>
                      <a:rPr lang="en-US" sz="2800" b="0" i="1" smtClean="0">
                        <a:latin typeface="Cambria Math"/>
                      </a:rPr>
                      <m:t>+</m:t>
                    </m:r>
                    <m:r>
                      <a:rPr lang="en-US" sz="2800" b="0" i="1" smtClean="0">
                        <a:latin typeface="Cambria Math"/>
                      </a:rPr>
                      <m:t>70</m:t>
                    </m:r>
                  </m:oMath>
                </a14:m>
                <a:endParaRPr lang="en-US" sz="2800"/>
              </a:p>
              <a:p>
                <a:r>
                  <a:rPr lang="en-US" sz="2800"/>
                  <a:t>= 370</a:t>
                </a:r>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6850632" y="3578845"/>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you!</a:t>
            </a:r>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59785" y="4824097"/>
            <a:ext cx="2297231" cy="2283557"/>
          </a:xfrm>
          <a:prstGeom prst="rect">
            <a:avLst/>
          </a:prstGeom>
          <a:ln>
            <a:noFill/>
          </a:ln>
          <a:effectLst>
            <a:softEdge rad="112500"/>
          </a:effectLst>
        </p:spPr>
      </p:pic>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44"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xmlns=""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xmlns=""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a16="http://schemas.microsoft.com/office/drawing/2014/main" xmlns=""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a16="http://schemas.microsoft.com/office/drawing/2014/main" xmlns=""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xmlns=""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a16="http://schemas.microsoft.com/office/drawing/2014/main" xmlns=""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a16="http://schemas.microsoft.com/office/drawing/2014/main" xmlns=""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a16="http://schemas.microsoft.com/office/drawing/2014/main" xmlns=""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a16="http://schemas.microsoft.com/office/drawing/2014/main" xmlns=""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xmlns="" id="{2D36E3A2-7CD6-430B-AE3B-C9947ED1E736}"/>
              </a:ext>
            </a:extLst>
          </p:cNvPr>
          <p:cNvSpPr txBox="1"/>
          <p:nvPr/>
        </p:nvSpPr>
        <p:spPr>
          <a:xfrm>
            <a:off x="824740" y="2843805"/>
            <a:ext cx="10644105" cy="1077218"/>
          </a:xfrm>
          <a:prstGeom prst="rect">
            <a:avLst/>
          </a:prstGeom>
          <a:noFill/>
        </p:spPr>
        <p:txBody>
          <a:bodyPr wrap="square" rtlCol="0">
            <a:spAutoFit/>
          </a:bodyPr>
          <a:lstStyle/>
          <a:p>
            <a:pPr algn="ctr"/>
            <a:r>
              <a:rPr lang="en-US" sz="3200" b="1">
                <a:solidFill>
                  <a:schemeClr val="accent6">
                    <a:lumMod val="50000"/>
                  </a:schemeClr>
                </a:solidFill>
                <a:latin typeface="Arial" panose="020B0604020202020204" pitchFamily="34" charset="0"/>
                <a:cs typeface="Arial" panose="020B0604020202020204" pitchFamily="34" charset="0"/>
              </a:rPr>
              <a:t>Có thể tính nhẩm tổng bằng cách tách một số hạng thành tổng của hai số khác.</a:t>
            </a:r>
          </a:p>
        </p:txBody>
      </p:sp>
      <p:sp>
        <p:nvSpPr>
          <p:cNvPr id="13" name="TextBox 12">
            <a:extLst>
              <a:ext uri="{FF2B5EF4-FFF2-40B4-BE49-F238E27FC236}">
                <a16:creationId xmlns:a16="http://schemas.microsoft.com/office/drawing/2014/main" xmlns="" id="{B9949C14-DAEE-458C-88BB-C191CC089F2D}"/>
              </a:ext>
            </a:extLst>
          </p:cNvPr>
          <p:cNvSpPr txBox="1"/>
          <p:nvPr/>
        </p:nvSpPr>
        <p:spPr>
          <a:xfrm>
            <a:off x="1873467" y="4095163"/>
            <a:ext cx="1436612" cy="584775"/>
          </a:xfrm>
          <a:prstGeom prst="rect">
            <a:avLst/>
          </a:prstGeom>
          <a:noFill/>
        </p:spPr>
        <p:txBody>
          <a:bodyPr wrap="none" rtlCol="0">
            <a:spAutoFit/>
          </a:bodyPr>
          <a:lstStyle/>
          <a:p>
            <a:r>
              <a:rPr lang="en-US" sz="3200" b="1">
                <a:solidFill>
                  <a:srgbClr val="FF0000"/>
                </a:solidFill>
                <a:latin typeface="Arial" panose="020B0604020202020204" pitchFamily="34" charset="0"/>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xmlns="" id="{A69977DF-5FA3-431F-98DB-FA0423494F1A}"/>
              </a:ext>
            </a:extLst>
          </p:cNvPr>
          <p:cNvGraphicFramePr>
            <a:graphicFrameLocks noChangeAspect="1"/>
          </p:cNvGraphicFramePr>
          <p:nvPr>
            <p:extLst>
              <p:ext uri="{D42A27DB-BD31-4B8C-83A1-F6EECF244321}">
                <p14:modId xmlns:p14="http://schemas.microsoft.com/office/powerpoint/2010/main" val="1695351925"/>
              </p:ext>
            </p:extLst>
          </p:nvPr>
        </p:nvGraphicFramePr>
        <p:xfrm>
          <a:off x="3480734" y="4239291"/>
          <a:ext cx="4175065" cy="547684"/>
        </p:xfrm>
        <a:graphic>
          <a:graphicData uri="http://schemas.openxmlformats.org/presentationml/2006/ole">
            <mc:AlternateContent xmlns:mc="http://schemas.openxmlformats.org/markup-compatibility/2006">
              <mc:Choice xmlns:v="urn:schemas-microsoft-com:vml" Requires="v">
                <p:oleObj spid="_x0000_s2053" name="Equation" r:id="rId4" imgW="1549080" imgH="203040" progId="Equation.DSMT4">
                  <p:embed/>
                </p:oleObj>
              </mc:Choice>
              <mc:Fallback>
                <p:oleObj name="Equation" r:id="rId4" imgW="1549080" imgH="203040" progId="Equation.DSMT4">
                  <p:embed/>
                  <p:pic>
                    <p:nvPicPr>
                      <p:cNvPr id="0" name=""/>
                      <p:cNvPicPr/>
                      <p:nvPr/>
                    </p:nvPicPr>
                    <p:blipFill>
                      <a:blip r:embed="rId5"/>
                      <a:stretch>
                        <a:fillRect/>
                      </a:stretch>
                    </p:blipFill>
                    <p:spPr>
                      <a:xfrm>
                        <a:off x="3480734" y="42392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9E3B4EC-4E57-40B1-B5C2-76A4D775870C}"/>
              </a:ext>
            </a:extLst>
          </p:cNvPr>
          <p:cNvGraphicFramePr>
            <a:graphicFrameLocks noChangeAspect="1"/>
          </p:cNvGraphicFramePr>
          <p:nvPr>
            <p:extLst>
              <p:ext uri="{D42A27DB-BD31-4B8C-83A1-F6EECF244321}">
                <p14:modId xmlns:p14="http://schemas.microsoft.com/office/powerpoint/2010/main" val="2355075771"/>
              </p:ext>
            </p:extLst>
          </p:nvPr>
        </p:nvGraphicFramePr>
        <p:xfrm>
          <a:off x="5096809" y="5007908"/>
          <a:ext cx="2774203" cy="547990"/>
        </p:xfrm>
        <a:graphic>
          <a:graphicData uri="http://schemas.openxmlformats.org/presentationml/2006/ole">
            <mc:AlternateContent xmlns:mc="http://schemas.openxmlformats.org/markup-compatibility/2006">
              <mc:Choice xmlns:v="urn:schemas-microsoft-com:vml" Requires="v">
                <p:oleObj spid="_x0000_s2054" name="Equation" r:id="rId6" imgW="1028520" imgH="203040" progId="Equation.DSMT4">
                  <p:embed/>
                </p:oleObj>
              </mc:Choice>
              <mc:Fallback>
                <p:oleObj name="Equation" r:id="rId6" imgW="1028520" imgH="203040" progId="Equation.DSMT4">
                  <p:embed/>
                  <p:pic>
                    <p:nvPicPr>
                      <p:cNvPr id="0" name=""/>
                      <p:cNvPicPr/>
                      <p:nvPr/>
                    </p:nvPicPr>
                    <p:blipFill>
                      <a:blip r:embed="rId7"/>
                      <a:stretch>
                        <a:fillRect/>
                      </a:stretch>
                    </p:blipFill>
                    <p:spPr>
                      <a:xfrm>
                        <a:off x="5096809" y="5007908"/>
                        <a:ext cx="2774203" cy="5479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54DE76C0-E21E-41A2-A169-5B4A4BA9F322}"/>
              </a:ext>
            </a:extLst>
          </p:cNvPr>
          <p:cNvGraphicFramePr>
            <a:graphicFrameLocks noChangeAspect="1"/>
          </p:cNvGraphicFramePr>
          <p:nvPr>
            <p:extLst>
              <p:ext uri="{D42A27DB-BD31-4B8C-83A1-F6EECF244321}">
                <p14:modId xmlns:p14="http://schemas.microsoft.com/office/powerpoint/2010/main" val="721106327"/>
              </p:ext>
            </p:extLst>
          </p:nvPr>
        </p:nvGraphicFramePr>
        <p:xfrm>
          <a:off x="5111323" y="5776876"/>
          <a:ext cx="2956912" cy="465131"/>
        </p:xfrm>
        <a:graphic>
          <a:graphicData uri="http://schemas.openxmlformats.org/presentationml/2006/ole">
            <mc:AlternateContent xmlns:mc="http://schemas.openxmlformats.org/markup-compatibility/2006">
              <mc:Choice xmlns:v="urn:schemas-microsoft-com:vml" Requires="v">
                <p:oleObj spid="_x0000_s2055" name="Equation" r:id="rId8" imgW="1130040" imgH="177480" progId="Equation.DSMT4">
                  <p:embed/>
                </p:oleObj>
              </mc:Choice>
              <mc:Fallback>
                <p:oleObj name="Equation" r:id="rId8" imgW="1130040" imgH="177480" progId="Equation.DSMT4">
                  <p:embed/>
                  <p:pic>
                    <p:nvPicPr>
                      <p:cNvPr id="0" name=""/>
                      <p:cNvPicPr/>
                      <p:nvPr/>
                    </p:nvPicPr>
                    <p:blipFill>
                      <a:blip r:embed="rId9"/>
                      <a:stretch>
                        <a:fillRect/>
                      </a:stretch>
                    </p:blipFill>
                    <p:spPr>
                      <a:xfrm>
                        <a:off x="5111323" y="5776876"/>
                        <a:ext cx="2956912" cy="465131"/>
                      </a:xfrm>
                      <a:prstGeom prst="rect">
                        <a:avLst/>
                      </a:prstGeom>
                    </p:spPr>
                  </p:pic>
                </p:oleObj>
              </mc:Fallback>
            </mc:AlternateContent>
          </a:graphicData>
        </a:graphic>
      </p:graphicFrame>
      <p:sp>
        <p:nvSpPr>
          <p:cNvPr id="17"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xmlns=""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xmlns=""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a:t>
            </a:r>
          </a:p>
        </p:txBody>
      </p:sp>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dirty="0" err="1">
                <a:solidFill>
                  <a:srgbClr val="7030A0"/>
                </a:solidFill>
                <a:latin typeface="Arial" pitchFamily="34" charset="0"/>
                <a:cs typeface="Arial" pitchFamily="34" charset="0"/>
              </a:rPr>
              <a:t>Bài</a:t>
            </a:r>
            <a:r>
              <a:rPr lang="en-US" sz="2800" b="1" dirty="0">
                <a:solidFill>
                  <a:srgbClr val="7030A0"/>
                </a:solidFill>
                <a:latin typeface="Arial" pitchFamily="34" charset="0"/>
                <a:cs typeface="Arial" pitchFamily="34" charset="0"/>
              </a:rPr>
              <a:t> 1 SGK </a:t>
            </a:r>
            <a:r>
              <a:rPr lang="en-US" sz="2800" b="1" dirty="0" err="1">
                <a:solidFill>
                  <a:srgbClr val="7030A0"/>
                </a:solidFill>
                <a:latin typeface="Arial" pitchFamily="34" charset="0"/>
                <a:cs typeface="Arial" pitchFamily="34" charset="0"/>
              </a:rPr>
              <a:t>trang</a:t>
            </a:r>
            <a:r>
              <a:rPr lang="en-US" sz="2800" b="1" dirty="0">
                <a:solidFill>
                  <a:srgbClr val="7030A0"/>
                </a:solidFill>
                <a:latin typeface="Arial" pitchFamily="34" charset="0"/>
                <a:cs typeface="Arial" pitchFamily="34" charset="0"/>
              </a:rPr>
              <a:t> 16 </a:t>
            </a:r>
            <a:endParaRPr lang="en-US" sz="2800" dirty="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 Hãy tính nhẩm</a:t>
            </a:r>
          </a:p>
          <a:p>
            <a:r>
              <a:rPr lang="en-US" sz="2800" b="1">
                <a:latin typeface="Arial" pitchFamily="34" charset="0"/>
                <a:cs typeface="Arial" pitchFamily="34" charset="0"/>
              </a:rPr>
              <a:t>b. 996 + 45                c. 37 + 198               d. 3492 + 319</a:t>
            </a:r>
          </a:p>
          <a:p>
            <a:r>
              <a:rPr lang="en-US" sz="2800" b="1">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7881459"/>
              </p:ext>
            </p:extLst>
          </p:nvPr>
        </p:nvGraphicFramePr>
        <p:xfrm>
          <a:off x="393833" y="3168803"/>
          <a:ext cx="3412023" cy="1923141"/>
        </p:xfrm>
        <a:graphic>
          <a:graphicData uri="http://schemas.openxmlformats.org/presentationml/2006/ole">
            <mc:AlternateContent xmlns:mc="http://schemas.openxmlformats.org/markup-compatibility/2006">
              <mc:Choice xmlns:v="urn:schemas-microsoft-com:vml" Requires="v">
                <p:oleObj spid="_x0000_s3077" name="Equation" r:id="rId8" imgW="1574800" imgH="889000" progId="Equation.DSMT4">
                  <p:embed/>
                </p:oleObj>
              </mc:Choice>
              <mc:Fallback>
                <p:oleObj name="Equation" r:id="rId8" imgW="1574800" imgH="8890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833" y="3168803"/>
                        <a:ext cx="3412023" cy="1923141"/>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7553676"/>
              </p:ext>
            </p:extLst>
          </p:nvPr>
        </p:nvGraphicFramePr>
        <p:xfrm>
          <a:off x="4056037" y="3154778"/>
          <a:ext cx="3122520" cy="1985178"/>
        </p:xfrm>
        <a:graphic>
          <a:graphicData uri="http://schemas.openxmlformats.org/presentationml/2006/ole">
            <mc:AlternateContent xmlns:mc="http://schemas.openxmlformats.org/markup-compatibility/2006">
              <mc:Choice xmlns:v="urn:schemas-microsoft-com:vml" Requires="v">
                <p:oleObj spid="_x0000_s3078" name="Equation" r:id="rId10" imgW="1435100" imgH="914400" progId="Equation.DSMT4">
                  <p:embed/>
                </p:oleObj>
              </mc:Choice>
              <mc:Fallback>
                <p:oleObj name="Equation" r:id="rId10" imgW="1435100" imgH="9144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037" y="3154778"/>
                        <a:ext cx="3122520" cy="198517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81016130"/>
              </p:ext>
            </p:extLst>
          </p:nvPr>
        </p:nvGraphicFramePr>
        <p:xfrm>
          <a:off x="7803779" y="3172056"/>
          <a:ext cx="4073750" cy="1985178"/>
        </p:xfrm>
        <a:graphic>
          <a:graphicData uri="http://schemas.openxmlformats.org/presentationml/2006/ole">
            <mc:AlternateContent xmlns:mc="http://schemas.openxmlformats.org/markup-compatibility/2006">
              <mc:Choice xmlns:v="urn:schemas-microsoft-com:vml" Requires="v">
                <p:oleObj spid="_x0000_s3079" name="Equation" r:id="rId12" imgW="1866900" imgH="914400" progId="Equation.DSMT4">
                  <p:embed/>
                </p:oleObj>
              </mc:Choice>
              <mc:Fallback>
                <p:oleObj name="Equation" r:id="rId12" imgW="1866900" imgH="9144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779" y="3172056"/>
                        <a:ext cx="4073750" cy="1985178"/>
                      </a:xfrm>
                      <a:prstGeom prst="rect">
                        <a:avLst/>
                      </a:prstGeom>
                      <a:noFill/>
                    </p:spPr>
                  </p:pic>
                </p:oleObj>
              </mc:Fallback>
            </mc:AlternateContent>
          </a:graphicData>
        </a:graphic>
      </p:graphicFrame>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xmlns=""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a16="http://schemas.microsoft.com/office/drawing/2014/main" xmlns=""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a16="http://schemas.microsoft.com/office/drawing/2014/main" xmlns=""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a16="http://schemas.microsoft.com/office/drawing/2014/main" xmlns=""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xmlns=""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xmlns=""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xmlns=""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a16="http://schemas.microsoft.com/office/drawing/2014/main" xmlns=""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xmlns=""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2D36E3A2-7CD6-430B-AE3B-C9947ED1E736}"/>
              </a:ext>
            </a:extLst>
          </p:cNvPr>
          <p:cNvSpPr txBox="1"/>
          <p:nvPr/>
        </p:nvSpPr>
        <p:spPr>
          <a:xfrm>
            <a:off x="806825" y="3043361"/>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 thể tính nhẩm </a:t>
            </a:r>
            <a:r>
              <a:rPr lang="en-US" sz="3200" b="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bằng cách thêm</a:t>
            </a:r>
            <a:r>
              <a:rPr kumimoji="0" lang="en-US" sz="3200" b="1" i="0" u="none" strike="noStrike" kern="1200" cap="none" spc="0" normalizeH="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vào số bị trừ và số trừ cùng một số thích hợp</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xmlns="" id="{B9949C14-DAEE-458C-88BB-C191CC089F2D}"/>
              </a:ext>
            </a:extLst>
          </p:cNvPr>
          <p:cNvSpPr txBox="1"/>
          <p:nvPr/>
        </p:nvSpPr>
        <p:spPr>
          <a:xfrm>
            <a:off x="1774455" y="4235481"/>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xmlns="" id="{A69977DF-5FA3-431F-98DB-FA0423494F1A}"/>
              </a:ext>
            </a:extLst>
          </p:cNvPr>
          <p:cNvGraphicFramePr>
            <a:graphicFrameLocks noChangeAspect="1"/>
          </p:cNvGraphicFramePr>
          <p:nvPr>
            <p:extLst>
              <p:ext uri="{D42A27DB-BD31-4B8C-83A1-F6EECF244321}">
                <p14:modId xmlns:p14="http://schemas.microsoft.com/office/powerpoint/2010/main" val="3647947609"/>
              </p:ext>
            </p:extLst>
          </p:nvPr>
        </p:nvGraphicFramePr>
        <p:xfrm>
          <a:off x="3275013" y="4343546"/>
          <a:ext cx="5175205" cy="527595"/>
        </p:xfrm>
        <a:graphic>
          <a:graphicData uri="http://schemas.openxmlformats.org/presentationml/2006/ole">
            <mc:AlternateContent xmlns:mc="http://schemas.openxmlformats.org/markup-compatibility/2006">
              <mc:Choice xmlns:v="urn:schemas-microsoft-com:vml" Requires="v">
                <p:oleObj spid="_x0000_s4101" name="Equation" r:id="rId4" imgW="1993680" imgH="203040" progId="Equation.DSMT4">
                  <p:embed/>
                </p:oleObj>
              </mc:Choice>
              <mc:Fallback>
                <p:oleObj name="Equation" r:id="rId4" imgW="1993680" imgH="203040" progId="Equation.DSMT4">
                  <p:embed/>
                  <p:pic>
                    <p:nvPicPr>
                      <p:cNvPr id="0" name=""/>
                      <p:cNvPicPr/>
                      <p:nvPr/>
                    </p:nvPicPr>
                    <p:blipFill>
                      <a:blip r:embed="rId5"/>
                      <a:stretch>
                        <a:fillRect/>
                      </a:stretch>
                    </p:blipFill>
                    <p:spPr>
                      <a:xfrm>
                        <a:off x="3275013" y="4343546"/>
                        <a:ext cx="5175205" cy="52759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9E3B4EC-4E57-40B1-B5C2-76A4D775870C}"/>
              </a:ext>
            </a:extLst>
          </p:cNvPr>
          <p:cNvGraphicFramePr>
            <a:graphicFrameLocks noChangeAspect="1"/>
          </p:cNvGraphicFramePr>
          <p:nvPr>
            <p:extLst>
              <p:ext uri="{D42A27DB-BD31-4B8C-83A1-F6EECF244321}">
                <p14:modId xmlns:p14="http://schemas.microsoft.com/office/powerpoint/2010/main" val="3216417953"/>
              </p:ext>
            </p:extLst>
          </p:nvPr>
        </p:nvGraphicFramePr>
        <p:xfrm>
          <a:off x="4834074" y="4961192"/>
          <a:ext cx="2111706" cy="461314"/>
        </p:xfrm>
        <a:graphic>
          <a:graphicData uri="http://schemas.openxmlformats.org/presentationml/2006/ole">
            <mc:AlternateContent xmlns:mc="http://schemas.openxmlformats.org/markup-compatibility/2006">
              <mc:Choice xmlns:v="urn:schemas-microsoft-com:vml" Requires="v">
                <p:oleObj spid="_x0000_s4102" name="Equation" r:id="rId6" imgW="812520" imgH="177480" progId="Equation.DSMT4">
                  <p:embed/>
                </p:oleObj>
              </mc:Choice>
              <mc:Fallback>
                <p:oleObj name="Equation" r:id="rId6" imgW="812520" imgH="177480" progId="Equation.DSMT4">
                  <p:embed/>
                  <p:pic>
                    <p:nvPicPr>
                      <p:cNvPr id="0" name=""/>
                      <p:cNvPicPr/>
                      <p:nvPr/>
                    </p:nvPicPr>
                    <p:blipFill>
                      <a:blip r:embed="rId7"/>
                      <a:stretch>
                        <a:fillRect/>
                      </a:stretch>
                    </p:blipFill>
                    <p:spPr>
                      <a:xfrm>
                        <a:off x="4834074" y="4961192"/>
                        <a:ext cx="2111706" cy="46131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54DE76C0-E21E-41A2-A169-5B4A4BA9F322}"/>
              </a:ext>
            </a:extLst>
          </p:cNvPr>
          <p:cNvGraphicFramePr>
            <a:graphicFrameLocks noChangeAspect="1"/>
          </p:cNvGraphicFramePr>
          <p:nvPr>
            <p:extLst>
              <p:ext uri="{D42A27DB-BD31-4B8C-83A1-F6EECF244321}">
                <p14:modId xmlns:p14="http://schemas.microsoft.com/office/powerpoint/2010/main" val="2167932919"/>
              </p:ext>
            </p:extLst>
          </p:nvPr>
        </p:nvGraphicFramePr>
        <p:xfrm>
          <a:off x="4887634" y="5571178"/>
          <a:ext cx="1187450" cy="503237"/>
        </p:xfrm>
        <a:graphic>
          <a:graphicData uri="http://schemas.openxmlformats.org/presentationml/2006/ole">
            <mc:AlternateContent xmlns:mc="http://schemas.openxmlformats.org/markup-compatibility/2006">
              <mc:Choice xmlns:v="urn:schemas-microsoft-com:vml" Requires="v">
                <p:oleObj spid="_x0000_s4103" name="Equation" r:id="rId8" imgW="419040" imgH="177480" progId="Equation.DSMT4">
                  <p:embed/>
                </p:oleObj>
              </mc:Choice>
              <mc:Fallback>
                <p:oleObj name="Equation" r:id="rId8" imgW="419040" imgH="177480" progId="Equation.DSMT4">
                  <p:embed/>
                  <p:pic>
                    <p:nvPicPr>
                      <p:cNvPr id="0" name=""/>
                      <p:cNvPicPr/>
                      <p:nvPr/>
                    </p:nvPicPr>
                    <p:blipFill>
                      <a:blip r:embed="rId9"/>
                      <a:stretch>
                        <a:fillRect/>
                      </a:stretch>
                    </p:blipFill>
                    <p:spPr>
                      <a:xfrm>
                        <a:off x="4887634" y="5571178"/>
                        <a:ext cx="1187450" cy="503237"/>
                      </a:xfrm>
                      <a:prstGeom prst="rect">
                        <a:avLst/>
                      </a:prstGeom>
                    </p:spPr>
                  </p:pic>
                </p:oleObj>
              </mc:Fallback>
            </mc:AlternateContent>
          </a:graphicData>
        </a:graphic>
      </p:graphicFrame>
      <p:sp>
        <p:nvSpPr>
          <p:cNvPr id="17"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xmlns=""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xmlns=""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a:t>
            </a:r>
          </a:p>
        </p:txBody>
      </p:sp>
      <p:sp>
        <p:nvSpPr>
          <p:cNvPr id="27" name="TextBox 26">
            <a:extLst>
              <a:ext uri="{FF2B5EF4-FFF2-40B4-BE49-F238E27FC236}">
                <a16:creationId xmlns:a16="http://schemas.microsoft.com/office/drawing/2014/main" xmlns="" id="{DEAC0E1E-50D5-48F7-8449-EF3C31CD2512}"/>
              </a:ext>
            </a:extLst>
          </p:cNvPr>
          <p:cNvSpPr txBox="1"/>
          <p:nvPr/>
        </p:nvSpPr>
        <p:spPr>
          <a:xfrm>
            <a:off x="916842" y="2487501"/>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3 SGK trang 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5C2F9143-058A-4EAF-8C8E-078ECE2ECD84}"/>
  <p:tag name="ISPRING_RESOURCE_FOLDER" val="D:\Day hoc\Soan bai\lop 6\PPT CD6 gop kho tai lieu\C1- B3- Phep cong, tru cac so tu nhien\C1- B3- T2\"/>
  <p:tag name="ISPRING_PRESENTATION_PATH" val="D:\Day hoc\Soan bai\lop 6\PPT CD6 gop kho tai lieu\C1- B3- Phep cong, tru cac so tu nhien\C1- B3- T2.pptx"/>
  <p:tag name="ISPRING_PROJECT_VERSION" val="9.3"/>
  <p:tag name="ISPRING_PROJECT_FOLDER_UPDATED" val="1"/>
  <p:tag name="ISPRING_SCREEN_RECS_UPDATED" val="D:\Day hoc\Soan bai\lop 6\PPT CD6 gop kho tai lieu\C1- B3- Phep cong, tru cac so tu nhien\C1- B3- T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873</TotalTime>
  <Words>1476</Words>
  <Application>Microsoft Office PowerPoint</Application>
  <PresentationFormat>Custom</PresentationFormat>
  <Paragraphs>317</Paragraphs>
  <Slides>22</Slides>
  <Notes>14</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§3: PHÉP CỘNG, PHÉP TRỪ CÁC SỐ TỰ NHIÊN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ƯƠM MẦM TRI THỨC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Administrator</cp:lastModifiedBy>
  <cp:revision>64</cp:revision>
  <dcterms:created xsi:type="dcterms:W3CDTF">2021-06-07T13:44:30Z</dcterms:created>
  <dcterms:modified xsi:type="dcterms:W3CDTF">2021-10-09T03:19:27Z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