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C34D-6607-4E67-9235-722705DF916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E436-6B9D-4F30-BDDE-381DE3B3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33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28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35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2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505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88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99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64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383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03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1a532aa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e1a532aa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e1a532aa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1a532a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1e1a532aa8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1e1a532aa8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1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e1a532aa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1e1a532aa8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1e1a532aa8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E9BD-7550-4467-B524-88998BA3F20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3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1a532aa8_1_16"/>
          <p:cNvSpPr txBox="1"/>
          <p:nvPr/>
        </p:nvSpPr>
        <p:spPr>
          <a:xfrm>
            <a:off x="1161511" y="1124472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600" b="1" dirty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mistake in each sentence below. Find the mistake and correct it.</a:t>
            </a:r>
            <a:endParaRPr sz="2600" b="1" dirty="0">
              <a:solidFill>
                <a:srgbClr val="00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2" name="Google Shape;212;g11e1a532aa8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1e1a532aa8_1_1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9" y="2044870"/>
            <a:ext cx="988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I’m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writing to you to tell you how much I’m wanting to see you.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Jack is away on business, so now I look after his dog.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Nam’s often looking untidy.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She can’t answer the phone now. She cooks dinner.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Excuse me, do you read the newspaper? Could I borrow it?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What are your family doing in the evenings?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412" y="2429301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77970" y="2429301"/>
            <a:ext cx="1351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127489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’m / am looking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412" y="3919316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(often) looks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412" y="4629255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’s / is cooking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6412" y="5368387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are you reading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6412" y="6134103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 / does ... do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47731" y="3182081"/>
            <a:ext cx="648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5087" y="390794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9150" y="4628866"/>
            <a:ext cx="74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95432" y="5341091"/>
            <a:ext cx="1480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8215" y="6081785"/>
            <a:ext cx="494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15767" y="6081785"/>
            <a:ext cx="724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08328" y="3898977"/>
            <a:ext cx="266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1d6b9fc1b1_0_213"/>
          <p:cNvSpPr txBox="1"/>
          <p:nvPr/>
        </p:nvSpPr>
        <p:spPr>
          <a:xfrm>
            <a:off x="746750" y="134025"/>
            <a:ext cx="643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1d6b9fc1b1_0_21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218" t="10426" r="1415"/>
          <a:stretch/>
        </p:blipFill>
        <p:spPr>
          <a:xfrm>
            <a:off x="2374711" y="918630"/>
            <a:ext cx="6989208" cy="569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016262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016263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1479425" y="2047550"/>
            <a:ext cx="9798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the consonant blends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and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600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words/ phrases related to the topic Household chores. 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</a:t>
            </a:r>
            <a:r>
              <a:rPr lang="en-US" sz="3600" i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resent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simple and </a:t>
            </a:r>
            <a:r>
              <a:rPr lang="en-US" sz="3600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Present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continuous.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1423823" y="5358775"/>
            <a:ext cx="1011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36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prepare for Unit 2 lesson 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33096" y="47464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763268" y="46507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388558" y="47268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15939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112504" y="381699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4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488217"/>
            <a:ext cx="11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153099"/>
            <a:ext cx="118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399319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119269"/>
            <a:ext cx="1267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399320"/>
            <a:ext cx="495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0" y="37127"/>
            <a:ext cx="6513483" cy="154848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29005" y="1667749"/>
            <a:ext cx="10476150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2000" b="1" dirty="0"/>
              <a:t>1. Knowledge</a:t>
            </a:r>
            <a:endParaRPr lang="en-US" sz="2000" dirty="0"/>
          </a:p>
          <a:p>
            <a:r>
              <a:rPr lang="vi-VN" sz="2200" dirty="0"/>
              <a:t>- </a:t>
            </a:r>
            <a:r>
              <a:rPr lang="en-US" sz="2200" dirty="0"/>
              <a:t>review pronouncing </a:t>
            </a:r>
            <a:r>
              <a:rPr lang="en-US" sz="2200" dirty="0" smtClean="0"/>
              <a:t>the consonant </a:t>
            </a:r>
            <a:r>
              <a:rPr lang="en-US" sz="2200" dirty="0"/>
              <a:t>blends /</a:t>
            </a:r>
            <a:r>
              <a:rPr lang="en-US" sz="2200" dirty="0" err="1"/>
              <a:t>br</a:t>
            </a:r>
            <a:r>
              <a:rPr lang="en-US" sz="2200" dirty="0"/>
              <a:t>/, /</a:t>
            </a:r>
            <a:r>
              <a:rPr lang="en-US" sz="2200" dirty="0" err="1"/>
              <a:t>kr</a:t>
            </a:r>
            <a:r>
              <a:rPr lang="en-US" sz="2200" dirty="0"/>
              <a:t>/, /</a:t>
            </a:r>
            <a:r>
              <a:rPr lang="en-US" sz="2200" dirty="0" err="1"/>
              <a:t>tr</a:t>
            </a:r>
            <a:r>
              <a:rPr lang="en-US" sz="2200" dirty="0"/>
              <a:t>/</a:t>
            </a:r>
            <a:endParaRPr lang="en-GB" sz="2200" dirty="0"/>
          </a:p>
          <a:p>
            <a:r>
              <a:rPr lang="vi-VN" sz="2200" dirty="0"/>
              <a:t>- </a:t>
            </a:r>
            <a:r>
              <a:rPr lang="en-US" sz="2200" dirty="0"/>
              <a:t>review the vocabulary and grammar of Unit </a:t>
            </a:r>
            <a:r>
              <a:rPr lang="en-US" sz="2000" dirty="0"/>
              <a:t>1</a:t>
            </a:r>
            <a:endParaRPr lang="en-GB" sz="2000" dirty="0"/>
          </a:p>
          <a:p>
            <a:r>
              <a:rPr lang="vi-VN" sz="2000" dirty="0" smtClean="0"/>
              <a:t>- </a:t>
            </a:r>
            <a:r>
              <a:rPr lang="vi-VN" sz="2000" dirty="0"/>
              <a:t>do research on Family Day in Viet Nam or other countries in the world and give a group presentation about it.</a:t>
            </a:r>
            <a:endParaRPr lang="en-US" sz="2000" dirty="0"/>
          </a:p>
          <a:p>
            <a:r>
              <a:rPr lang="vi-VN" sz="2000" b="1" dirty="0"/>
              <a:t>2. Core competence</a:t>
            </a:r>
            <a:endParaRPr lang="en-US" sz="2000" dirty="0"/>
          </a:p>
          <a:p>
            <a:r>
              <a:rPr lang="vi-VN" sz="2000" dirty="0"/>
              <a:t>- develop communication skills and creativity;</a:t>
            </a:r>
            <a:endParaRPr lang="en-US" sz="2000" dirty="0"/>
          </a:p>
          <a:p>
            <a:r>
              <a:rPr lang="vi-VN" sz="2000" dirty="0"/>
              <a:t>- develop presentation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develop critical thinking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be collaborative and supportive in pair work and team work;</a:t>
            </a:r>
            <a:endParaRPr lang="en-US" sz="2000" dirty="0"/>
          </a:p>
          <a:p>
            <a:r>
              <a:rPr lang="vi-VN" sz="2000" dirty="0"/>
              <a:t>- actively join in class activities.</a:t>
            </a:r>
            <a:endParaRPr lang="en-US" sz="2000" dirty="0"/>
          </a:p>
          <a:p>
            <a:r>
              <a:rPr lang="vi-VN" sz="2000" b="1" dirty="0"/>
              <a:t>3. Personal qualities</a:t>
            </a:r>
            <a:endParaRPr lang="en-US" sz="2000" dirty="0"/>
          </a:p>
          <a:p>
            <a:r>
              <a:rPr lang="vi-VN" sz="2000" dirty="0"/>
              <a:t>- be more creative when doing the project;</a:t>
            </a:r>
            <a:endParaRPr lang="en-US" sz="2000" dirty="0"/>
          </a:p>
          <a:p>
            <a:r>
              <a:rPr lang="vi-VN" sz="2000" dirty="0"/>
              <a:t>- develop self-study skills.</a:t>
            </a:r>
            <a:endParaRPr lang="en-US" sz="2000" dirty="0"/>
          </a:p>
        </p:txBody>
      </p:sp>
      <p:sp>
        <p:nvSpPr>
          <p:cNvPr id="117" name="Google Shape;117;p3"/>
          <p:cNvSpPr/>
          <p:nvPr/>
        </p:nvSpPr>
        <p:spPr>
          <a:xfrm>
            <a:off x="2935459" y="439005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- -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8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111625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1296365" y="2204289"/>
            <a:ext cx="8727311" cy="22723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AS MANY WORDS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TOPIC </a:t>
            </a:r>
          </a:p>
          <a:p>
            <a:pPr lvl="0"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‘HOUSEHOLD CHORES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AS YOU CAN 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0" y="977371"/>
            <a:ext cx="1912052" cy="2278580"/>
          </a:xfrm>
          <a:prstGeom prst="rect">
            <a:avLst/>
          </a:prstGeom>
        </p:spPr>
      </p:pic>
      <p:pic>
        <p:nvPicPr>
          <p:cNvPr id="1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9572143" y="112066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27" y="4101410"/>
            <a:ext cx="2803612" cy="2803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3148928" y="4838575"/>
            <a:ext cx="2627607" cy="1727905"/>
          </a:xfrm>
          <a:prstGeom prst="rect">
            <a:avLst/>
          </a:prstGeom>
        </p:spPr>
      </p:pic>
      <p:pic>
        <p:nvPicPr>
          <p:cNvPr id="23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102149" y="4592021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2" y="4476644"/>
            <a:ext cx="2348889" cy="2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err="1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lang="en-US" sz="1800" dirty="0" smtClean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</a:t>
            </a:r>
            <a:r>
              <a:rPr lang="en-US" sz="1800" dirty="0" smtClean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e1a532aa8_0_46"/>
          <p:cNvSpPr txBox="1"/>
          <p:nvPr/>
        </p:nvSpPr>
        <p:spPr>
          <a:xfrm>
            <a:off x="1255365" y="1073990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PRONUNCIATION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</a:rPr>
              <a:t>Listen </a:t>
            </a:r>
            <a:r>
              <a:rPr lang="en-US" sz="2600" b="1" dirty="0">
                <a:solidFill>
                  <a:srgbClr val="006773"/>
                </a:solidFill>
              </a:rPr>
              <a:t>and write </a:t>
            </a:r>
            <a:r>
              <a:rPr lang="en-US" sz="2600" b="1" dirty="0" smtClean="0">
                <a:solidFill>
                  <a:srgbClr val="006773"/>
                </a:solidFill>
              </a:rPr>
              <a:t>/</a:t>
            </a:r>
            <a:r>
              <a:rPr lang="en-US" sz="2600" b="1" dirty="0" err="1">
                <a:solidFill>
                  <a:srgbClr val="006773"/>
                </a:solidFill>
              </a:rPr>
              <a:t>b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>
                <a:solidFill>
                  <a:srgbClr val="006773"/>
                </a:solidFill>
              </a:rPr>
              <a:t>/, </a:t>
            </a:r>
            <a:r>
              <a:rPr lang="en-US" sz="2600" b="1" dirty="0" smtClean="0">
                <a:solidFill>
                  <a:srgbClr val="006773"/>
                </a:solidFill>
              </a:rPr>
              <a:t>/</a:t>
            </a:r>
            <a:r>
              <a:rPr lang="en-US" sz="2600" b="1" dirty="0" err="1">
                <a:solidFill>
                  <a:srgbClr val="006773"/>
                </a:solidFill>
              </a:rPr>
              <a:t>k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 smtClean="0">
                <a:solidFill>
                  <a:srgbClr val="006773"/>
                </a:solidFill>
              </a:rPr>
              <a:t>/ or /</a:t>
            </a:r>
            <a:r>
              <a:rPr lang="en-US" sz="2600" b="1" dirty="0" err="1">
                <a:solidFill>
                  <a:srgbClr val="006773"/>
                </a:solidFill>
              </a:rPr>
              <a:t>t</a:t>
            </a:r>
            <a:r>
              <a:rPr lang="en-US" sz="2600" b="1" dirty="0" err="1" smtClean="0">
                <a:solidFill>
                  <a:srgbClr val="006773"/>
                </a:solidFill>
              </a:rPr>
              <a:t>r</a:t>
            </a:r>
            <a:r>
              <a:rPr lang="en-US" sz="2600" b="1" dirty="0" smtClean="0">
                <a:solidFill>
                  <a:srgbClr val="006773"/>
                </a:solidFill>
              </a:rPr>
              <a:t>/.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62" name="Google Shape;162;g11e1a532aa8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e1a532aa8_0_4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50" y="2786447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I like ice cream, but my brother likes bread pudding.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Tracy crashed her car into a tree and broke her leg.</a:t>
            </a:r>
          </a:p>
          <a:p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They often have crab soup for breakfast.</a:t>
            </a:r>
          </a:p>
        </p:txBody>
      </p:sp>
      <p:pic>
        <p:nvPicPr>
          <p:cNvPr id="3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8609" y="18302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244" y="2524837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7163" y="3409694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351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965" y="247001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8881" y="249067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374" y="346311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685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160" y="340744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2797" y="3476623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746750" y="1192633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e1a532aa8_0_97"/>
          <p:cNvSpPr txBox="1"/>
          <p:nvPr/>
        </p:nvSpPr>
        <p:spPr>
          <a:xfrm>
            <a:off x="1119702" y="1074282"/>
            <a:ext cx="1108585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VOCABULARY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smtClean="0">
                <a:solidFill>
                  <a:srgbClr val="006773"/>
                </a:solidFill>
              </a:rPr>
              <a:t>Complete </a:t>
            </a:r>
            <a:r>
              <a:rPr lang="en-US" sz="2600" b="1" dirty="0">
                <a:solidFill>
                  <a:srgbClr val="006773"/>
                </a:solidFill>
              </a:rPr>
              <a:t>the text. </a:t>
            </a:r>
            <a:r>
              <a:rPr lang="en-US" sz="2600" b="1" dirty="0" smtClean="0">
                <a:solidFill>
                  <a:srgbClr val="006773"/>
                </a:solidFill>
              </a:rPr>
              <a:t>Use the correct form of the word and phrase in the </a:t>
            </a:r>
            <a:r>
              <a:rPr lang="en-US" sz="2600" b="1" dirty="0" smtClean="0">
                <a:solidFill>
                  <a:srgbClr val="006773"/>
                </a:solidFill>
              </a:rPr>
              <a:t>box.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85" name="Google Shape;185;g11e1a532aa8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1e1a532aa8_0_97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</a:t>
            </a:r>
            <a:r>
              <a:rPr lang="en-US" sz="3600" b="1" dirty="0" smtClean="0">
                <a:solidFill>
                  <a:schemeClr val="lt1"/>
                </a:solidFill>
              </a:rPr>
              <a:t>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37" y="4053386"/>
            <a:ext cx="9962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hanh’s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family, everybody shares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housework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His mother (1)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enjoys the food she cooks.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strong man, so he (2)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__________________.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helps with the (3)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feels proud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he knows how to run 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washing machine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hanh’s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sister helps with (4)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_________________. She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regularly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so their house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never dirty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also (5)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__________________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each meal.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29552" y="2072119"/>
            <a:ext cx="6578220" cy="1665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0746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the washing-up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746" y="264852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the cooking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0746" y="310493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9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the heavy lifting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264326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clean the house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7992" y="442500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cooking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4281" y="4800475"/>
            <a:ext cx="29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heavy lifting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8936" y="5157660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961" y="5503249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cleaning the house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8700" y="5874021"/>
            <a:ext cx="323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washing-up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784</Words>
  <PresentationFormat>Widescreen</PresentationFormat>
  <Paragraphs>163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Myriad Pro</vt:lpstr>
      <vt:lpstr>Open Sans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2022-04-01T10:06:05Z</dcterms:created>
  <dcterms:modified xsi:type="dcterms:W3CDTF">2022-04-07T04:08:19Z</dcterms:modified>
</cp:coreProperties>
</file>