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83" r:id="rId5"/>
    <p:sldId id="286" r:id="rId6"/>
    <p:sldId id="269" r:id="rId7"/>
    <p:sldId id="296" r:id="rId8"/>
    <p:sldId id="276" r:id="rId9"/>
    <p:sldId id="287" r:id="rId10"/>
    <p:sldId id="288" r:id="rId11"/>
    <p:sldId id="297" r:id="rId12"/>
    <p:sldId id="289" r:id="rId13"/>
    <p:sldId id="290" r:id="rId14"/>
    <p:sldId id="291" r:id="rId15"/>
    <p:sldId id="298" r:id="rId16"/>
    <p:sldId id="299" r:id="rId17"/>
    <p:sldId id="300" r:id="rId18"/>
    <p:sldId id="301" r:id="rId19"/>
    <p:sldId id="302" r:id="rId20"/>
    <p:sldId id="303"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794" autoAdjust="0"/>
  </p:normalViewPr>
  <p:slideViewPr>
    <p:cSldViewPr snapToGrid="0">
      <p:cViewPr varScale="1">
        <p:scale>
          <a:sx n="41" d="100"/>
          <a:sy n="41" d="100"/>
        </p:scale>
        <p:origin x="66"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4/1/2022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1416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18</a:t>
            </a:fld>
            <a:endParaRPr lang="en-US" dirty="0"/>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694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305271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8342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29004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398647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292834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42500134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15.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181845" y="1832598"/>
            <a:ext cx="5789898" cy="2430801"/>
          </a:xfrm>
        </p:spPr>
        <p:txBody>
          <a:bodyPr/>
          <a:lstStyle/>
          <a:p>
            <a:pPr algn="ctr">
              <a:lnSpc>
                <a:spcPct val="100000"/>
              </a:lnSpc>
              <a:spcBef>
                <a:spcPts val="600"/>
              </a:spcBef>
              <a:spcAft>
                <a:spcPts val="600"/>
              </a:spcAft>
            </a:pPr>
            <a:r>
              <a:rPr lang="en-US">
                <a:latin typeface="Times New Roman" panose="02020603050405020304" pitchFamily="18" charset="0"/>
                <a:cs typeface="Times New Roman" panose="02020603050405020304" pitchFamily="18" charset="0"/>
              </a:rPr>
              <a:t>BÀI </a:t>
            </a:r>
            <a:r>
              <a:rPr lang="en-US" smtClean="0">
                <a:latin typeface="Times New Roman" panose="02020603050405020304" pitchFamily="18" charset="0"/>
                <a:cs typeface="Times New Roman" panose="02020603050405020304" pitchFamily="18" charset="0"/>
              </a:rPr>
              <a:t>25</a:t>
            </a:r>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Một số lệnh làm việc với xâu kí tự</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157208" y="5386859"/>
            <a:ext cx="4099187" cy="404341"/>
          </a:xfrm>
        </p:spPr>
        <p:txBody>
          <a:bodyPr/>
          <a:lstStyle/>
          <a:p>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pic>
        <p:nvPicPr>
          <p:cNvPr id="6" name="Picture Placeholder 5" descr="A person standing in front of a building">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xmlns=""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2852" y="3047999"/>
            <a:ext cx="1728108" cy="666751"/>
          </a:xfrm>
          <a:prstGeom prst="rect">
            <a:avLst/>
          </a:prstGeom>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10</a:t>
            </a:fld>
            <a:endParaRPr lang="en-US" dirty="0"/>
          </a:p>
        </p:txBody>
      </p:sp>
      <p:sp>
        <p:nvSpPr>
          <p:cNvPr id="3" name="Rectangle 2"/>
          <p:cNvSpPr/>
          <p:nvPr/>
        </p:nvSpPr>
        <p:spPr>
          <a:xfrm>
            <a:off x="633046" y="179337"/>
            <a:ext cx="11095902" cy="6494085"/>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 </a:t>
            </a:r>
            <a:r>
              <a:rPr lang="en-US" sz="2800">
                <a:latin typeface="Times New Roman" panose="02020603050405020304" pitchFamily="18" charset="0"/>
                <a:ea typeface="Times New Roman" panose="02020603050405020304" pitchFamily="18" charset="0"/>
                <a:cs typeface="Times New Roman" panose="02020603050405020304" pitchFamily="18" charset="0"/>
              </a:rPr>
              <a:t>nối danh sách gồm các từ thành một xâu.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A= [ ‘ Tiên’, ‘học’, ‘lễ’, ‘hậu’, ‘học’, ‘văn’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join(A)</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join() này sẽ nối các phần tử của danh sách A bởi dấu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B = [ ‘0’, ‘1’, ‘2’, ‘3’, ‘4’, ‘5’, ‘6’,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join(B)</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join() này sẽ nối các phần tử của danh sách B bởi dấu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‘0,1,2,3,4,5,6,10’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Lệnh join() có tác dụng ngược với lệnh split(). Có chức năng nối các phần tử (là xâu) của một danh sách thành một xâu. Cú pháp của lệnh join()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“kí tự nối”.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(&lt;danh sách&gt;)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727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938" y="443164"/>
            <a:ext cx="10902461" cy="1578894"/>
          </a:xfrm>
          <a:prstGeom prst="rect">
            <a:avLst/>
          </a:prstGeom>
        </p:spPr>
        <p:txBody>
          <a:bodyPr wrap="square">
            <a:spAutoFit/>
          </a:bodyPr>
          <a:lstStyle/>
          <a:p>
            <a:pPr algn="just">
              <a:lnSpc>
                <a:spcPct val="115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các lệnh đặc biệt để xử lí xâu là split( ) dùng để tách xâu thành danh sách và lệnh join() dùng để nối danh sách các xâu thành một xâu.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3587262" y="1839742"/>
            <a:ext cx="6096000" cy="4666369"/>
          </a:xfrm>
          <a:prstGeom prst="cloudCallout">
            <a:avLst>
              <a:gd name="adj1" fmla="val -73525"/>
              <a:gd name="adj2" fmla="val 24816"/>
            </a:avLst>
          </a:prstGeom>
        </p:spPr>
        <p:style>
          <a:lnRef idx="2">
            <a:schemeClr val="accent3"/>
          </a:lnRef>
          <a:fillRef idx="1">
            <a:schemeClr val="lt1"/>
          </a:fillRef>
          <a:effectRef idx="0">
            <a:schemeClr val="accent3"/>
          </a:effectRef>
          <a:fontRef idx="minor">
            <a:schemeClr val="dk1"/>
          </a:fontRef>
        </p:style>
        <p:txBody>
          <a:bodyPr>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Cho xâu kí tự: “gà,vịt,chó,lợn,ngựa,cá”. Em hãy trình bày cách làm để xóa các dấu”,” và thay thế bằng dấu “ ” trong xâu này.</a:t>
            </a:r>
          </a:p>
        </p:txBody>
      </p:sp>
      <p:pic>
        <p:nvPicPr>
          <p:cNvPr id="2050" name="Picture 2" descr="Chia Sẻ Cho Bạn Những Điều Thú Vị Trong Cuộc Sống: CÁC CÂU HỎI TỰ PHÂN TÍCH  BẢN THÂN PHẦ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14725"/>
            <a:ext cx="239077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5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77099" y="386575"/>
            <a:ext cx="4003340"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THỰC HÀNH </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929099" y="1425038"/>
            <a:ext cx="10559516" cy="3724096"/>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 số bài toán liên quan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đến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xâu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nhiều số nguyên từ bàn phím, các số cách nhau bởi dấu cách. Khi nhập xong thông báo số lượng các số đã nhập và in các số này </a:t>
            </a:r>
            <a:r>
              <a:rPr lang="en-US" sz="2800">
                <a:latin typeface="Times New Roman" panose="02020603050405020304" pitchFamily="18" charset="0"/>
                <a:ea typeface="Times New Roman" panose="02020603050405020304" pitchFamily="18" charset="0"/>
                <a:cs typeface="Times New Roman" panose="02020603050405020304" pitchFamily="18" charset="0"/>
              </a:rPr>
              <a:t>thành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hàng </a:t>
            </a:r>
            <a:r>
              <a:rPr lang="en-US" sz="2800">
                <a:latin typeface="Times New Roman" panose="02020603050405020304" pitchFamily="18" charset="0"/>
                <a:ea typeface="Times New Roman" panose="02020603050405020304" pitchFamily="18" charset="0"/>
                <a:cs typeface="Times New Roman" panose="02020603050405020304" pitchFamily="18" charset="0"/>
              </a:rPr>
              <a:t>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Dữ liệu nhập vào là một xâu. Dùng lệnh split() để tách thành danh sách. Chuyển các phần tử danh sách này thành số và in ra màn hình.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942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579" t="1202" r="51087" b="56811"/>
          <a:stretch/>
        </p:blipFill>
        <p:spPr>
          <a:xfrm>
            <a:off x="1172308" y="937846"/>
            <a:ext cx="9800492" cy="5015096"/>
          </a:xfrm>
          <a:prstGeom prst="rect">
            <a:avLst/>
          </a:prstGeom>
          <a:ln>
            <a:solidFill>
              <a:schemeClr val="accent1"/>
            </a:solidFill>
          </a:ln>
        </p:spPr>
      </p:pic>
    </p:spTree>
    <p:extLst>
      <p:ext uri="{BB962C8B-B14F-4D97-AF65-F5344CB8AC3E}">
        <p14:creationId xmlns:p14="http://schemas.microsoft.com/office/powerpoint/2010/main" val="396802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6492" y="551495"/>
            <a:ext cx="10550770" cy="2554545"/>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trinh nhập một xâu kí tự có thể có nhiều dấu cách giữa các từ. Sau đó chỉnh sửa xâu kí tự đó sao cho giữa các từ chỉ có một dấu cách. In xâu kết quả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Chuyển xâu kí tự ban đầu thành danh sách các từ đơn bằng lệnh split(), sau đó nối các từ đơn này bằng lệnh join().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rotWithShape="1">
          <a:blip r:embed="rId2"/>
          <a:srcRect l="2579" t="2164" r="64661" b="70272"/>
          <a:stretch/>
        </p:blipFill>
        <p:spPr>
          <a:xfrm>
            <a:off x="2555631" y="3423137"/>
            <a:ext cx="6400800" cy="3041265"/>
          </a:xfrm>
          <a:prstGeom prst="rect">
            <a:avLst/>
          </a:prstGeom>
          <a:ln>
            <a:solidFill>
              <a:schemeClr val="tx2">
                <a:lumMod val="40000"/>
                <a:lumOff val="60000"/>
              </a:schemeClr>
            </a:solidFill>
          </a:ln>
        </p:spPr>
      </p:pic>
    </p:spTree>
    <p:extLst>
      <p:ext uri="{BB962C8B-B14F-4D97-AF65-F5344CB8AC3E}">
        <p14:creationId xmlns:p14="http://schemas.microsoft.com/office/powerpoint/2010/main" val="413103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0276" y="1447297"/>
            <a:ext cx="10550770" cy="2985433"/>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trinh nhập số tự nhiên n, rồi nhập họ tên của n học sinh. Sau đó in ra danh sách tên học sinh theo hai cột, cột 1 là tên, cột 2 là họ đệm.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Họ tên ban đầu tách ra thành tên và họ đệm bằng lệnh split(). Các tên được đưa vào danh sách ten, các họ đệm được đưa vào danh sách hodem. Sau đó in ra danh sách theo yêu cầu.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3931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398" t="1202" r="49819" b="44952"/>
          <a:stretch/>
        </p:blipFill>
        <p:spPr>
          <a:xfrm>
            <a:off x="1805353" y="586153"/>
            <a:ext cx="8979877" cy="5714468"/>
          </a:xfrm>
          <a:prstGeom prst="rect">
            <a:avLst/>
          </a:prstGeom>
          <a:ln>
            <a:solidFill>
              <a:schemeClr val="tx2">
                <a:lumMod val="40000"/>
                <a:lumOff val="60000"/>
              </a:schemeClr>
            </a:solidFill>
          </a:ln>
        </p:spPr>
      </p:pic>
    </p:spTree>
    <p:extLst>
      <p:ext uri="{BB962C8B-B14F-4D97-AF65-F5344CB8AC3E}">
        <p14:creationId xmlns:p14="http://schemas.microsoft.com/office/powerpoint/2010/main" val="30047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74600" y="524580"/>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9" name="Rectangle 8"/>
          <p:cNvSpPr/>
          <p:nvPr/>
        </p:nvSpPr>
        <p:spPr>
          <a:xfrm>
            <a:off x="750277" y="1461046"/>
            <a:ext cx="10738338" cy="4893647"/>
          </a:xfrm>
          <a:prstGeom prst="rect">
            <a:avLst/>
          </a:prstGeom>
        </p:spPr>
        <p:txBody>
          <a:bodyPr wrap="square">
            <a:spAutoFit/>
          </a:bodyPr>
          <a:lstStyle/>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nhiều số (số nguyên hoặc số thực) từ bàn phím, các số cách nhau bởi dấu cách. Sau đó in ra màn </a:t>
            </a:r>
            <a:r>
              <a:rPr lang="nl-NL" sz="2800">
                <a:latin typeface="Times New Roman" panose="02020603050405020304" pitchFamily="18" charset="0"/>
                <a:ea typeface="Times New Roman" panose="02020603050405020304" pitchFamily="18" charset="0"/>
                <a:cs typeface="Times New Roman" panose="02020603050405020304" pitchFamily="18" charset="0"/>
              </a:rPr>
              <a:t>hình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tổng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số đã nhập.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a:t>
            </a:r>
            <a:r>
              <a:rPr lang="nl-NL" sz="2800">
                <a:latin typeface="Times New Roman" panose="02020603050405020304" pitchFamily="18" charset="0"/>
                <a:ea typeface="Times New Roman" panose="02020603050405020304" pitchFamily="18" charset="0"/>
                <a:cs typeface="Times New Roman" panose="02020603050405020304" pitchFamily="18" charset="0"/>
              </a:rPr>
              <a:t>chương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trình </a:t>
            </a:r>
            <a:r>
              <a:rPr lang="nl-NL" sz="2800">
                <a:latin typeface="Times New Roman" panose="02020603050405020304" pitchFamily="18" charset="0"/>
                <a:ea typeface="Times New Roman" panose="02020603050405020304" pitchFamily="18" charset="0"/>
                <a:cs typeface="Times New Roman" panose="02020603050405020304" pitchFamily="18" charset="0"/>
              </a:rPr>
              <a:t>nhập họ tên đầy đủ của người dùng, sau đó in thông báo tên và họ đệm của người </a:t>
            </a:r>
            <a:r>
              <a:rPr lang="nl-NL" sz="2800">
                <a:latin typeface="Times New Roman" panose="02020603050405020304" pitchFamily="18" charset="0"/>
                <a:ea typeface="Times New Roman" panose="02020603050405020304" pitchFamily="18" charset="0"/>
                <a:cs typeface="Times New Roman" panose="02020603050405020304" pitchFamily="18" charset="0"/>
              </a:rPr>
              <a:t>đó</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a:t>
            </a:r>
            <a:r>
              <a:rPr lang="nl-NL" sz="2800" smtClean="0">
                <a:latin typeface="Times New Roman" panose="02020603050405020304" pitchFamily="18" charset="0"/>
                <a:cs typeface="Times New Roman" panose="02020603050405020304" pitchFamily="18" charset="0"/>
              </a:rPr>
              <a:t>trình </a:t>
            </a:r>
            <a:r>
              <a:rPr lang="nl-NL" sz="2800">
                <a:latin typeface="Times New Roman" panose="02020603050405020304" pitchFamily="18" charset="0"/>
                <a:cs typeface="Times New Roman" panose="02020603050405020304" pitchFamily="18" charset="0"/>
              </a:rPr>
              <a:t>nhập hai số tự nhiên từ bàn phím, cách nhau bởi dấu cách và đưa ra kết quả là UCLN của hai số này.</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Viết </a:t>
            </a:r>
            <a:r>
              <a:rPr lang="nl-NL" sz="2800">
                <a:latin typeface="Times New Roman" panose="02020603050405020304" pitchFamily="18" charset="0"/>
                <a:cs typeface="Times New Roman" panose="02020603050405020304" pitchFamily="18" charset="0"/>
              </a:rPr>
              <a:t>chương </a:t>
            </a:r>
            <a:r>
              <a:rPr lang="nl-NL" sz="2800" smtClean="0">
                <a:latin typeface="Times New Roman" panose="02020603050405020304" pitchFamily="18" charset="0"/>
                <a:cs typeface="Times New Roman" panose="02020603050405020304" pitchFamily="18" charset="0"/>
              </a:rPr>
              <a:t>trình </a:t>
            </a:r>
            <a:r>
              <a:rPr lang="nl-NL" sz="2800">
                <a:latin typeface="Times New Roman" panose="02020603050405020304" pitchFamily="18" charset="0"/>
                <a:cs typeface="Times New Roman" panose="02020603050405020304" pitchFamily="18" charset="0"/>
              </a:rPr>
              <a:t>nhập số tự nhiên n rồi nhập n họ tên học sinh. Sau đó yêu cầu nhập một tên và thông báo số bạn có cùng tên đó trong </a:t>
            </a:r>
            <a:r>
              <a:rPr lang="nl-NL" sz="2800">
                <a:latin typeface="Times New Roman" panose="02020603050405020304" pitchFamily="18" charset="0"/>
                <a:cs typeface="Times New Roman" panose="02020603050405020304" pitchFamily="18" charset="0"/>
              </a:rPr>
              <a:t>lớp</a:t>
            </a:r>
            <a:r>
              <a:rPr lang="nl-NL" sz="2800" smtClean="0">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79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p:txBody>
          <a:bodyPr/>
          <a:lstStyle/>
          <a:p>
            <a:r>
              <a:rPr lang="en-US" noProof="1"/>
              <a:t>Allan Mattsson</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p:txBody>
          <a:bodyPr/>
          <a:lstStyle/>
          <a:p>
            <a:r>
              <a:rPr lang="en-US" dirty="0"/>
              <a:t>+1 555-0100</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p:txBody>
          <a:bodyPr/>
          <a:lstStyle/>
          <a:p>
            <a:r>
              <a:rPr lang="en-US" dirty="0"/>
              <a:t>allan@contoso.com</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p:txBody>
          <a:bodyPr/>
          <a:lstStyle/>
          <a:p>
            <a:r>
              <a:rPr lang="en-US" dirty="0"/>
              <a:t>www.contoso.com</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gray">
          <a:xfrm>
            <a:off x="11301465" y="388481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bwMode="gray">
          <a:xfrm>
            <a:off x="11301465" y="4293572"/>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bwMode="gray">
          <a:xfrm>
            <a:off x="11284606" y="5029008"/>
            <a:ext cx="244786" cy="244786"/>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18</a:t>
            </a:fld>
            <a:endParaRPr lang="en-US" dirty="0"/>
          </a:p>
        </p:txBody>
      </p:sp>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adec="http://schemas.microsoft.com/office/drawing/2017/decorative" xmlns="" val="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402395" y="1312199"/>
            <a:ext cx="1728108" cy="666751"/>
          </a:xfrm>
          <a:prstGeom prst="rect">
            <a:avLst/>
          </a:prstGeom>
        </p:spPr>
      </p:pic>
      <p:sp>
        <p:nvSpPr>
          <p:cNvPr id="10" name="TextBox 9">
            <a:extLst>
              <a:ext uri="{FF2B5EF4-FFF2-40B4-BE49-F238E27FC236}">
                <a16:creationId xmlns:a16="http://schemas.microsoft.com/office/drawing/2014/main" id="{18D485CE-D72A-4885-8897-26C911C806A0}"/>
              </a:ext>
            </a:extLst>
          </p:cNvPr>
          <p:cNvSpPr txBox="1"/>
          <p:nvPr/>
        </p:nvSpPr>
        <p:spPr>
          <a:xfrm>
            <a:off x="164123" y="0"/>
            <a:ext cx="11723077" cy="6512302"/>
          </a:xfrm>
          <a:prstGeom prst="cloudCallout">
            <a:avLst>
              <a:gd name="adj1" fmla="val -49787"/>
              <a:gd name="adj2" fmla="val 34992"/>
            </a:avLst>
          </a:prstGeom>
          <a:noFill/>
          <a:ln>
            <a:solidFill>
              <a:srgbClr val="FFC000"/>
            </a:solidFill>
          </a:ln>
        </p:spPr>
        <p:txBody>
          <a:bodyPr wrap="square" rtlCol="0">
            <a:spAutoFit/>
          </a:bodyPr>
          <a:lstStyle/>
          <a:p>
            <a:pPr algn="just">
              <a:spcBef>
                <a:spcPts val="1200"/>
              </a:spcBef>
              <a:spcAft>
                <a:spcPts val="1200"/>
              </a:spcAft>
            </a:pPr>
            <a:r>
              <a:rPr lang="en-US" sz="2800">
                <a:solidFill>
                  <a:schemeClr val="bg1"/>
                </a:solidFill>
                <a:latin typeface="Times New Roman" panose="02020603050405020304" pitchFamily="18" charset="0"/>
                <a:cs typeface="Times New Roman" panose="02020603050405020304" pitchFamily="18" charset="0"/>
              </a:rPr>
              <a:t>Bài toán tìm kiếm xâu con trong một xâu là một trong những bài toán tin học được ứng dụng nhiều trong thực tế. Công cụ tìm kiếm thông tin trên Intemet hay lệnh tìm kiếm trong soạn thảo văn bản được xây dựng trên cơ sở bài toán tìm xâu con.</a:t>
            </a:r>
          </a:p>
          <a:p>
            <a:pPr algn="just">
              <a:spcBef>
                <a:spcPts val="1200"/>
              </a:spcBef>
              <a:spcAft>
                <a:spcPts val="1200"/>
              </a:spcAft>
            </a:pPr>
            <a:r>
              <a:rPr lang="en-US" sz="2800">
                <a:solidFill>
                  <a:schemeClr val="bg1"/>
                </a:solidFill>
                <a:latin typeface="Times New Roman" panose="02020603050405020304" pitchFamily="18" charset="0"/>
                <a:cs typeface="Times New Roman" panose="02020603050405020304" pitchFamily="18" charset="0"/>
              </a:rPr>
              <a:t>Cho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="Trường Sơn" và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 = "Bước chân trên dải Trường Sơn". Em hãy cho biết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có là xâu con của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 không? Nếu có thì tìm vị trí của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trong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60FC587F-7608-473F-8460-70700B3AB6A3}"/>
              </a:ext>
            </a:extLst>
          </p:cNvPr>
          <p:cNvPicPr>
            <a:picLocks noChangeAspect="1"/>
          </p:cNvPicPr>
          <p:nvPr/>
        </p:nvPicPr>
        <p:blipFill>
          <a:blip r:embed="rId4"/>
          <a:stretch>
            <a:fillRect/>
          </a:stretch>
        </p:blipFill>
        <p:spPr>
          <a:xfrm>
            <a:off x="0" y="5138241"/>
            <a:ext cx="1641231" cy="1719759"/>
          </a:xfrm>
          <a:prstGeom prst="rect">
            <a:avLst/>
          </a:prstGeom>
        </p:spPr>
      </p:pic>
    </p:spTree>
    <p:extLst>
      <p:ext uri="{BB962C8B-B14F-4D97-AF65-F5344CB8AC3E}">
        <p14:creationId xmlns:p14="http://schemas.microsoft.com/office/powerpoint/2010/main" val="30693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3</a:t>
            </a:fld>
            <a:endParaRPr lang="en-US" dirty="0"/>
          </a:p>
        </p:txBody>
      </p:sp>
      <p:sp>
        <p:nvSpPr>
          <p:cNvPr id="9" name="TextBox 8">
            <a:extLst>
              <a:ext uri="{FF2B5EF4-FFF2-40B4-BE49-F238E27FC236}">
                <a16:creationId xmlns:a16="http://schemas.microsoft.com/office/drawing/2014/main" id="{DBA49235-F4DB-46A0-BBE8-243731DCE6B1}"/>
              </a:ext>
            </a:extLst>
          </p:cNvPr>
          <p:cNvSpPr txBox="1"/>
          <p:nvPr/>
        </p:nvSpPr>
        <p:spPr>
          <a:xfrm>
            <a:off x="2899938" y="1660038"/>
            <a:ext cx="7533601" cy="2764215"/>
          </a:xfrm>
          <a:prstGeom prst="cloudCallout">
            <a:avLst>
              <a:gd name="adj1" fmla="val -67296"/>
              <a:gd name="adj2" fmla="val -56364"/>
            </a:avLst>
          </a:prstGeom>
          <a:noFill/>
          <a:ln>
            <a:solidFill>
              <a:srgbClr val="00B050"/>
            </a:solidFill>
          </a:ln>
        </p:spPr>
        <p:txBody>
          <a:bodyPr wrap="square" rtlCol="0">
            <a:spAutoFit/>
          </a:bodyPr>
          <a:lstStyle/>
          <a:p>
            <a:pPr algn="just"/>
            <a:r>
              <a:rPr lang="vi-VN" sz="2800">
                <a:latin typeface="Times New Roman" panose="02020603050405020304" pitchFamily="18" charset="0"/>
                <a:cs typeface="Times New Roman" panose="02020603050405020304" pitchFamily="18" charset="0"/>
              </a:rPr>
              <a:t>Quan sát các ví </a:t>
            </a:r>
            <a:r>
              <a:rPr lang="vi-VN" sz="2800">
                <a:latin typeface="Times New Roman" panose="02020603050405020304" pitchFamily="18" charset="0"/>
                <a:cs typeface="Times New Roman" panose="02020603050405020304" pitchFamily="18" charset="0"/>
              </a:rPr>
              <a:t>dụ </a:t>
            </a:r>
            <a:r>
              <a:rPr lang="vi-VN" sz="2800" smtClean="0">
                <a:latin typeface="Times New Roman" panose="02020603050405020304" pitchFamily="18" charset="0"/>
                <a:cs typeface="Times New Roman" panose="02020603050405020304" pitchFamily="18" charset="0"/>
              </a:rPr>
              <a:t>sau </a:t>
            </a:r>
            <a:r>
              <a:rPr lang="vi-VN" sz="2800">
                <a:latin typeface="Times New Roman" panose="02020603050405020304" pitchFamily="18" charset="0"/>
                <a:cs typeface="Times New Roman" panose="02020603050405020304" pitchFamily="18" charset="0"/>
              </a:rPr>
              <a:t>để tìm hiểu cách kiểm tra xâu con và tìm kiếm vị trí xâu con trong xâu kí tự</a:t>
            </a:r>
            <a:r>
              <a:rPr lang="vi-VN" sz="2800" i="1">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99D86D7A-C27D-40F5-A9A8-923DE05B0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 y="5631951"/>
            <a:ext cx="1524000" cy="1226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13248" cy="16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pPr lvl="0"/>
            <a:r>
              <a:rPr lang="en-US">
                <a:solidFill>
                  <a:srgbClr val="0070C0"/>
                </a:solidFill>
                <a:latin typeface="Times New Roman" panose="02020603050405020304" pitchFamily="18" charset="0"/>
                <a:cs typeface="Times New Roman" panose="02020603050405020304" pitchFamily="18" charset="0"/>
              </a:rPr>
              <a:t>1. </a:t>
            </a:r>
            <a:r>
              <a:rPr lang="en-US" dirty="0">
                <a:solidFill>
                  <a:srgbClr val="0070C0"/>
                </a:solidFill>
                <a:latin typeface="Times New Roman" panose="02020603050405020304" pitchFamily="18" charset="0"/>
                <a:cs typeface="Times New Roman" panose="02020603050405020304" pitchFamily="18" charset="0"/>
              </a:rPr>
              <a:t>XÂU CON VÀ LỆNH TÌM VỊ TRÍ XÂU CON</a:t>
            </a: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4</a:t>
            </a:fld>
            <a:endParaRPr lang="en-US" dirty="0"/>
          </a:p>
        </p:txBody>
      </p:sp>
      <p:sp>
        <p:nvSpPr>
          <p:cNvPr id="2" name="Rectangle 1"/>
          <p:cNvSpPr/>
          <p:nvPr/>
        </p:nvSpPr>
        <p:spPr>
          <a:xfrm>
            <a:off x="432000" y="1436550"/>
            <a:ext cx="11032949" cy="5047536"/>
          </a:xfrm>
          <a:prstGeom prst="rect">
            <a:avLst/>
          </a:prstGeom>
        </p:spPr>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Dùng toán tử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kiểm tra một xâu có là xâu con của xâu khác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“abc”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“123abc”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“010”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“1101”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Biểu thức kiểm tra &lt;xâu 1&gt; nằm trong &lt;xâu 2&gt;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&lt;xâu 1&gt;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&lt;xâu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đúng thì trả lại giá trị True, nếu sai trả lại giá trị 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7563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4" y="671609"/>
            <a:ext cx="10902462" cy="5693866"/>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find ( ) </a:t>
            </a:r>
            <a:r>
              <a:rPr lang="en-US" sz="2800">
                <a:latin typeface="Times New Roman" panose="02020603050405020304" pitchFamily="18" charset="0"/>
                <a:ea typeface="Times New Roman" panose="02020603050405020304" pitchFamily="18" charset="0"/>
                <a:cs typeface="Times New Roman" panose="02020603050405020304" pitchFamily="18" charset="0"/>
              </a:rPr>
              <a:t>tìm vị trí xuất hiện của một xâu trong xâu khác.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“ab bc cd 123 456 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(“b”)</a:t>
            </a: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Vị trí xuất hiện đầu tiên của “b” trong xâu s là chỉ số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(“12”)</a:t>
            </a: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Vị trí tìm thấy đầu tiên của ”12” trong xâu s chỉ là số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(“AB”)</a:t>
            </a: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Không tìm thấy xâu “AB” trong xâu s nên trả về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471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06" y="630605"/>
            <a:ext cx="10996247" cy="5478423"/>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số lệnh đặc biệt dành riêng cho xâu kí tự (phương thức). Cách thực hiện phương thức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&lt;xâu&gt;. &lt;phương thức&gt;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Cú pháp đơn của lệnh find (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 find (&lt;xâu con&gt;)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tìm vị trí đầu tiên của xâu con trong xâu mẹ và trả về vị trí đó. Nếu không tìm thấy thì trả về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Cú pháp đầy đủ của lệnh find ( ):</a:t>
            </a: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 find (&lt;xâu con&gt;, start)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tìm xâu con bắt đầu từ vị trí start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537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078" y="814252"/>
            <a:ext cx="10152184" cy="4955203"/>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Ví dụ 3</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sub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“Đà Nẵng”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“Hà Nội – Đà Nẵng – Hồ Chí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s.find(sub)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s.find(sub,10)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612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7538" y="437822"/>
            <a:ext cx="10949354" cy="1692771"/>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a:t>
            </a: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C45911"/>
                </a:solidFill>
                <a:latin typeface="Times New Roman" panose="02020603050405020304" pitchFamily="18" charset="0"/>
                <a:ea typeface="Times New Roman" panose="02020603050405020304" pitchFamily="18" charset="0"/>
              </a:rPr>
              <a:t>	Để </a:t>
            </a:r>
            <a:r>
              <a:rPr lang="en-US" sz="2800">
                <a:solidFill>
                  <a:srgbClr val="C45911"/>
                </a:solidFill>
                <a:latin typeface="Times New Roman" panose="02020603050405020304" pitchFamily="18" charset="0"/>
                <a:ea typeface="Times New Roman" panose="02020603050405020304" pitchFamily="18" charset="0"/>
              </a:rPr>
              <a:t>tìm một xâu trong một xâu khác có thể dùng toán tử </a:t>
            </a:r>
            <a:r>
              <a:rPr lang="en-US" sz="2800" b="1">
                <a:latin typeface="Times New Roman" panose="02020603050405020304" pitchFamily="18" charset="0"/>
                <a:ea typeface="Times New Roman" panose="02020603050405020304" pitchFamily="18" charset="0"/>
              </a:rPr>
              <a:t>in</a:t>
            </a:r>
            <a:r>
              <a:rPr lang="en-US" sz="2800">
                <a:solidFill>
                  <a:srgbClr val="C45911"/>
                </a:solidFill>
                <a:latin typeface="Times New Roman" panose="02020603050405020304" pitchFamily="18" charset="0"/>
                <a:ea typeface="Times New Roman" panose="02020603050405020304" pitchFamily="18" charset="0"/>
              </a:rPr>
              <a:t> hoặc </a:t>
            </a:r>
            <a:r>
              <a:rPr lang="en-US" sz="2800">
                <a:solidFill>
                  <a:srgbClr val="C45911"/>
                </a:solidFill>
                <a:latin typeface="Times New Roman" panose="02020603050405020304" pitchFamily="18" charset="0"/>
                <a:ea typeface="Times New Roman" panose="02020603050405020304" pitchFamily="18" charset="0"/>
              </a:rPr>
              <a:t>lệnh </a:t>
            </a:r>
            <a:r>
              <a:rPr lang="en-US" sz="2800" b="1">
                <a:latin typeface="Times New Roman" panose="02020603050405020304" pitchFamily="18" charset="0"/>
                <a:ea typeface="Times New Roman" panose="02020603050405020304" pitchFamily="18" charset="0"/>
              </a:rPr>
              <a:t>find(). </a:t>
            </a:r>
            <a:r>
              <a:rPr lang="en-US" sz="2800">
                <a:solidFill>
                  <a:srgbClr val="C45911"/>
                </a:solidFill>
                <a:latin typeface="Times New Roman" panose="02020603050405020304" pitchFamily="18" charset="0"/>
                <a:ea typeface="Times New Roman" panose="02020603050405020304" pitchFamily="18" charset="0"/>
              </a:rPr>
              <a:t>Lệnh </a:t>
            </a:r>
            <a:r>
              <a:rPr lang="en-US" sz="2800" b="1">
                <a:latin typeface="Times New Roman" panose="02020603050405020304" pitchFamily="18" charset="0"/>
                <a:ea typeface="Times New Roman" panose="02020603050405020304" pitchFamily="18" charset="0"/>
              </a:rPr>
              <a:t>find ( ) </a:t>
            </a:r>
            <a:r>
              <a:rPr lang="en-US" sz="2800">
                <a:solidFill>
                  <a:srgbClr val="C45911"/>
                </a:solidFill>
                <a:latin typeface="Times New Roman" panose="02020603050405020304" pitchFamily="18" charset="0"/>
                <a:ea typeface="Times New Roman" panose="02020603050405020304" pitchFamily="18" charset="0"/>
              </a:rPr>
              <a:t>trả về vị trí của xâu con trong xâu mẹ.</a:t>
            </a:r>
            <a:endParaRPr lang="en-US" sz="2800"/>
          </a:p>
        </p:txBody>
      </p:sp>
      <p:sp>
        <p:nvSpPr>
          <p:cNvPr id="9" name="Cloud Callout 8"/>
          <p:cNvSpPr/>
          <p:nvPr/>
        </p:nvSpPr>
        <p:spPr>
          <a:xfrm>
            <a:off x="2616982" y="2130593"/>
            <a:ext cx="9378461" cy="4169747"/>
          </a:xfrm>
          <a:prstGeom prst="cloudCallout">
            <a:avLst>
              <a:gd name="adj1" fmla="val -49833"/>
              <a:gd name="adj2" fmla="val 49567"/>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 Biểu </a:t>
            </a:r>
            <a:r>
              <a:rPr lang="en-US" sz="2800">
                <a:latin typeface="Times New Roman" panose="02020603050405020304" pitchFamily="18" charset="0"/>
                <a:ea typeface="Times New Roman" panose="02020603050405020304" pitchFamily="18" charset="0"/>
                <a:cs typeface="Times New Roman" panose="02020603050405020304" pitchFamily="18" charset="0"/>
              </a:rPr>
              <a:t>thức logic sau là đúng hay sai?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“010”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“00100”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sau trả lại giá trị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“ababababab</a:t>
            </a:r>
            <a:r>
              <a:rPr lang="en-US" sz="2800">
                <a:latin typeface="Times New Roman" panose="02020603050405020304" pitchFamily="18" charset="0"/>
                <a:ea typeface="Times New Roman" panose="02020603050405020304" pitchFamily="18" charset="0"/>
                <a:cs typeface="Times New Roman" panose="02020603050405020304" pitchFamily="18" charset="0"/>
              </a:rPr>
              <a:t>”.find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“ab”</a:t>
            </a:r>
            <a:r>
              <a:rPr lang="en-US" sz="2800">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Ảnh động cute đẹp - Mobitoo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36122"/>
            <a:ext cx="2616982" cy="212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7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361662"/>
            <a:ext cx="10143235" cy="432000"/>
          </a:xfrm>
        </p:spPr>
        <p:txBody>
          <a:bodyPr/>
          <a:lstStyle/>
          <a:p>
            <a:r>
              <a:rPr lang="en-US" sz="4000">
                <a:solidFill>
                  <a:srgbClr val="0070C0"/>
                </a:solidFill>
              </a:rPr>
              <a:t>2. Một số </a:t>
            </a:r>
            <a:r>
              <a:rPr lang="en-US" sz="4000" smtClean="0">
                <a:solidFill>
                  <a:srgbClr val="0070C0"/>
                </a:solidFill>
              </a:rPr>
              <a:t>lệnh thường dùng với xâu </a:t>
            </a:r>
            <a:r>
              <a:rPr lang="en-US" sz="4000">
                <a:solidFill>
                  <a:srgbClr val="0070C0"/>
                </a:solidFill>
              </a:rPr>
              <a:t>kí tự</a:t>
            </a:r>
            <a:endParaRPr lang="en-US" sz="4000" dirty="0">
              <a:solidFill>
                <a:srgbClr val="0070C0"/>
              </a:solidFill>
            </a:endParaRPr>
          </a:p>
        </p:txBody>
      </p:sp>
      <p:sp>
        <p:nvSpPr>
          <p:cNvPr id="2" name="Rectangle 1"/>
          <p:cNvSpPr/>
          <p:nvPr/>
        </p:nvSpPr>
        <p:spPr>
          <a:xfrm>
            <a:off x="432000" y="1339764"/>
            <a:ext cx="10808676" cy="5201424"/>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split ( ) </a:t>
            </a:r>
            <a:r>
              <a:rPr lang="en-US" sz="2800">
                <a:latin typeface="Times New Roman" panose="02020603050405020304" pitchFamily="18" charset="0"/>
                <a:ea typeface="Times New Roman" panose="02020603050405020304" pitchFamily="18" charset="0"/>
                <a:cs typeface="Times New Roman" panose="02020603050405020304" pitchFamily="18" charset="0"/>
              </a:rPr>
              <a:t>tách một xâu thành danh sách các từ:.</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s.split (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Tách xâu dùng dấu cách để phân biệt tách.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“0, 1, 2, 3, 4, 5, 6,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s.split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Tách xâu dùng dấu “,” để phân biệt tách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[“0”, “1”, “2”, “3”, “4”, “5”, “6”,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Cú pháp của lệnh split()</a:t>
            </a:r>
            <a:endParaRPr lang="en-US" sz="2800" b="1">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split</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(&lt;kí tự cách&gt;)</a:t>
            </a:r>
            <a:endParaRPr lang="en-US" sz="28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5334686"/>
      </p:ext>
    </p:extLst>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2.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307</TotalTime>
  <Words>1332</Words>
  <PresentationFormat>Widescreen</PresentationFormat>
  <Paragraphs>97</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Times New Roman</vt:lpstr>
      <vt:lpstr>Wingdings</vt:lpstr>
      <vt:lpstr>Office Theme</vt:lpstr>
      <vt:lpstr>BÀI 25 Một số lệnh làm việc với xâu kí tự</vt:lpstr>
      <vt:lpstr>PowerPoint Presentation</vt:lpstr>
      <vt:lpstr>PowerPoint Presentation</vt:lpstr>
      <vt:lpstr>1. XÂU CON VÀ LỆNH TÌM VỊ TRÍ XÂU CON</vt:lpstr>
      <vt:lpstr>PowerPoint Presentation</vt:lpstr>
      <vt:lpstr>PowerPoint Presentation</vt:lpstr>
      <vt:lpstr>PowerPoint Presentation</vt:lpstr>
      <vt:lpstr>PowerPoint Presentation</vt:lpstr>
      <vt:lpstr>2. Một số lệnh thường dùng với xâu kí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2022-01-17T11:29:52Z</dcterms:created>
  <dcterms:modified xsi:type="dcterms:W3CDTF">2022-04-01T09:39:35Z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