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57" r:id="rId3"/>
    <p:sldId id="263" r:id="rId4"/>
    <p:sldId id="258" r:id="rId5"/>
    <p:sldId id="259" r:id="rId6"/>
    <p:sldId id="265" r:id="rId7"/>
    <p:sldId id="264" r:id="rId8"/>
    <p:sldId id="260" r:id="rId9"/>
    <p:sldId id="275" r:id="rId10"/>
    <p:sldId id="261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6" r:id="rId19"/>
    <p:sldId id="277" r:id="rId20"/>
    <p:sldId id="273" r:id="rId21"/>
    <p:sldId id="274" r:id="rId22"/>
    <p:sldId id="278" r:id="rId23"/>
    <p:sldId id="279" r:id="rId24"/>
    <p:sldId id="281" r:id="rId25"/>
    <p:sldId id="280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BC7E7-E2ED-4594-B9D9-26E151F277CE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AC5D5-27C8-4BBA-9862-1E17F9FC2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41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17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7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52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00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525600" y="3598100"/>
            <a:ext cx="1191600" cy="1191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3914500" y="1212067"/>
            <a:ext cx="7034000" cy="8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3914500" y="2034344"/>
            <a:ext cx="7034000" cy="37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◎"/>
              <a:defRPr sz="3200"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346567" y="-275067"/>
            <a:ext cx="3129600" cy="31296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5"/>
          <p:cNvSpPr/>
          <p:nvPr/>
        </p:nvSpPr>
        <p:spPr>
          <a:xfrm>
            <a:off x="-203900" y="1813400"/>
            <a:ext cx="1304800" cy="1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>
            <a:off x="3119467" y="324833"/>
            <a:ext cx="876800" cy="876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>
            <a:off x="1051633" y="3118200"/>
            <a:ext cx="1081600" cy="10816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>
            <a:off x="204900" y="5533267"/>
            <a:ext cx="1610400" cy="1610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5"/>
          <p:cNvSpPr/>
          <p:nvPr/>
        </p:nvSpPr>
        <p:spPr>
          <a:xfrm>
            <a:off x="1754400" y="5147967"/>
            <a:ext cx="734000" cy="7340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584767" y="3990700"/>
            <a:ext cx="406400" cy="4064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10326467" y="560633"/>
            <a:ext cx="734000" cy="734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1786000" y="1359700"/>
            <a:ext cx="530000" cy="5300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>
            <a:off x="11060467" y="-428167"/>
            <a:ext cx="988800" cy="9888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35333" y="2155100"/>
            <a:ext cx="250800" cy="250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2905467" y="110833"/>
            <a:ext cx="1304800" cy="1304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750433" y="918500"/>
            <a:ext cx="599600" cy="599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11514167" y="6335500"/>
            <a:ext cx="626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4165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035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44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7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21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9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3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F6AEB03-D8EE-4A97-A279-934C0DEE6A71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BEC85-10BA-4E8D-9822-D38BF79BEE3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46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1110345"/>
            <a:ext cx="10058400" cy="49638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00051" y="4820195"/>
            <a:ext cx="10058400" cy="9313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 descr="18 loại thực phẩm giúp tăng chiều cao tốt nhất 202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3" y="1672046"/>
            <a:ext cx="4232366" cy="2547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hững thực phẩm bạn nên ăn hằng ngày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1672047"/>
            <a:ext cx="4075612" cy="2547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1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05" y="521658"/>
            <a:ext cx="10058400" cy="601671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82665" y="1162594"/>
            <a:ext cx="80457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7" y="1719272"/>
            <a:ext cx="11193716" cy="17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2665" y="3512830"/>
            <a:ext cx="1148763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(Z), Z = X- Y.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X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Y= X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Nam/100g (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3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7" y="456420"/>
            <a:ext cx="11429999" cy="431854"/>
          </a:xfrm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Nam/100g</a:t>
            </a:r>
            <a:b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2007)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3" y="888274"/>
            <a:ext cx="11534503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1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3142" y="378824"/>
            <a:ext cx="11077303" cy="42104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Nam/100g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2007)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(Z)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142" y="4589272"/>
            <a:ext cx="933994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" y="1395119"/>
            <a:ext cx="11090366" cy="51754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451" y="441013"/>
            <a:ext cx="110903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Nam/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2016)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34996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1337" y="640080"/>
            <a:ext cx="10620103" cy="559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  <a:tabLst>
                <a:tab pos="2799080" algn="ctr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6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78489"/>
            <a:ext cx="10058400" cy="510231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204231"/>
            <a:ext cx="10985863" cy="463486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(5’)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566" y="2144757"/>
            <a:ext cx="5512525" cy="426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15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012321"/>
              </p:ext>
            </p:extLst>
          </p:nvPr>
        </p:nvGraphicFramePr>
        <p:xfrm>
          <a:off x="810306" y="1907149"/>
          <a:ext cx="8283761" cy="29803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2550">
                  <a:extLst>
                    <a:ext uri="{9D8B030D-6E8A-4147-A177-3AD203B41FA5}">
                      <a16:colId xmlns:a16="http://schemas.microsoft.com/office/drawing/2014/main" val="776926853"/>
                    </a:ext>
                  </a:extLst>
                </a:gridCol>
                <a:gridCol w="5661211">
                  <a:extLst>
                    <a:ext uri="{9D8B030D-6E8A-4147-A177-3AD203B41FA5}">
                      <a16:colId xmlns:a16="http://schemas.microsoft.com/office/drawing/2014/main" val="7592949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538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790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1465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8341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87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937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093399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10306" y="758061"/>
            <a:ext cx="69076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D6C0D-6C7B-8815-59BB-348ECFE78020}"/>
              </a:ext>
            </a:extLst>
          </p:cNvPr>
          <p:cNvSpPr txBox="1"/>
          <p:nvPr/>
        </p:nvSpPr>
        <p:spPr>
          <a:xfrm>
            <a:off x="719667" y="488752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2377764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966163"/>
              </p:ext>
            </p:extLst>
          </p:nvPr>
        </p:nvGraphicFramePr>
        <p:xfrm>
          <a:off x="337403" y="987910"/>
          <a:ext cx="11433118" cy="5840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7312">
                  <a:extLst>
                    <a:ext uri="{9D8B030D-6E8A-4147-A177-3AD203B41FA5}">
                      <a16:colId xmlns:a16="http://schemas.microsoft.com/office/drawing/2014/main" val="852673475"/>
                    </a:ext>
                  </a:extLst>
                </a:gridCol>
                <a:gridCol w="849086">
                  <a:extLst>
                    <a:ext uri="{9D8B030D-6E8A-4147-A177-3AD203B41FA5}">
                      <a16:colId xmlns:a16="http://schemas.microsoft.com/office/drawing/2014/main" val="1114887604"/>
                    </a:ext>
                  </a:extLst>
                </a:gridCol>
                <a:gridCol w="8046720">
                  <a:extLst>
                    <a:ext uri="{9D8B030D-6E8A-4147-A177-3AD203B41FA5}">
                      <a16:colId xmlns:a16="http://schemas.microsoft.com/office/drawing/2014/main" val="3275197768"/>
                    </a:ext>
                  </a:extLst>
                </a:gridCol>
              </a:tblGrid>
              <a:tr h="336960"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2347873205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nuốt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dày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2722358332"/>
                  </a:ext>
                </a:extLst>
              </a:tr>
              <a:tr h="1059578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Hầu và thực quản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709909963"/>
                  </a:ext>
                </a:extLst>
              </a:tr>
              <a:tr h="1059578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Dạ dày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3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cặn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2142283542"/>
                  </a:ext>
                </a:extLst>
              </a:tr>
              <a:tr h="33696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Ruột non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Thải phân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027092109"/>
                  </a:ext>
                </a:extLst>
              </a:tr>
              <a:tr h="698269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Ruột già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3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664196909"/>
                  </a:ext>
                </a:extLst>
              </a:tr>
              <a:tr h="336960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Hậu môn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Cảm nhận vị thức ăn.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14903514"/>
                  </a:ext>
                </a:extLst>
              </a:tr>
              <a:tr h="964692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-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Nghiền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trộn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thấm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bọt</a:t>
                      </a:r>
                      <a:r>
                        <a:rPr lang="en-US" sz="23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/>
                </a:tc>
                <a:extLst>
                  <a:ext uri="{0D108BD9-81ED-4DB2-BD59-A6C34878D82A}">
                    <a16:rowId xmlns:a16="http://schemas.microsoft.com/office/drawing/2014/main" val="389717898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6039" y="80090"/>
            <a:ext cx="1153584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5883" y="322071"/>
            <a:ext cx="1184638" cy="6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3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261257"/>
            <a:ext cx="11769634" cy="646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94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á Trình Tiêu Hóa Thức Ăn Ở Ngư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53" y="309282"/>
            <a:ext cx="11201400" cy="62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9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00445"/>
            <a:ext cx="10058400" cy="4963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29. DINH DƯỠNG VÀ TIÊU HOÁ Ở NGƯỜI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0445" y="796834"/>
            <a:ext cx="11782697" cy="402336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1965" y="1097280"/>
            <a:ext cx="10411097" cy="42415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61925"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4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614734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901338"/>
            <a:ext cx="10058400" cy="4967756"/>
          </a:xfrm>
        </p:spPr>
        <p:txBody>
          <a:bodyPr>
            <a:normAutofit/>
          </a:bodyPr>
          <a:lstStyle/>
          <a:p>
            <a:pPr algn="just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25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169818"/>
            <a:ext cx="11456125" cy="64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54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782" y="417232"/>
            <a:ext cx="10058400" cy="405728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11" y="1153403"/>
            <a:ext cx="10058400" cy="402336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39" y="2265712"/>
            <a:ext cx="8046721" cy="42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4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lang="e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1148" y="1593273"/>
          <a:ext cx="11333019" cy="4697459"/>
        </p:xfrm>
        <a:graphic>
          <a:graphicData uri="http://schemas.openxmlformats.org/drawingml/2006/table">
            <a:tbl>
              <a:tblPr firstRow="1" bandRow="1"/>
              <a:tblGrid>
                <a:gridCol w="7715153">
                  <a:extLst>
                    <a:ext uri="{9D8B030D-6E8A-4147-A177-3AD203B41FA5}">
                      <a16:colId xmlns:a16="http://schemas.microsoft.com/office/drawing/2014/main" val="4197892290"/>
                    </a:ext>
                  </a:extLst>
                </a:gridCol>
                <a:gridCol w="1840303">
                  <a:extLst>
                    <a:ext uri="{9D8B030D-6E8A-4147-A177-3AD203B41FA5}">
                      <a16:colId xmlns:a16="http://schemas.microsoft.com/office/drawing/2014/main" val="1435665096"/>
                    </a:ext>
                  </a:extLst>
                </a:gridCol>
                <a:gridCol w="1777563">
                  <a:extLst>
                    <a:ext uri="{9D8B030D-6E8A-4147-A177-3AD203B41FA5}">
                      <a16:colId xmlns:a16="http://schemas.microsoft.com/office/drawing/2014/main" val="1418144048"/>
                    </a:ext>
                  </a:extLst>
                </a:gridCol>
              </a:tblGrid>
              <a:tr h="1207499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134503320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0,5đ)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30563557"/>
                  </a:ext>
                </a:extLst>
              </a:tr>
              <a:tr h="934720">
                <a:tc>
                  <a:txBody>
                    <a:bodyPr/>
                    <a:lstStyle/>
                    <a:p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0,5đ,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trừ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0,5đ)  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4210707400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574267684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r>
                        <a:rPr lang="en-US" sz="27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7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74133423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27672687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81148" y="623455"/>
            <a:ext cx="11959419" cy="124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Light"/>
              <a:buNone/>
              <a:defRPr sz="3600" b="0" i="0" u="none" strike="noStrike" cap="none">
                <a:solidFill>
                  <a:schemeClr val="accent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i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67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br>
              <a:rPr lang="en-US" sz="3200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5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4058" y="1013775"/>
            <a:ext cx="10421471" cy="37805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An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…).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91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154" y="0"/>
            <a:ext cx="10058400" cy="74845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9729" y="748454"/>
            <a:ext cx="11341250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29.1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29.1: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Theo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447930"/>
              </p:ext>
            </p:extLst>
          </p:nvPr>
        </p:nvGraphicFramePr>
        <p:xfrm>
          <a:off x="1071154" y="2483236"/>
          <a:ext cx="9470573" cy="880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090">
                  <a:extLst>
                    <a:ext uri="{9D8B030D-6E8A-4147-A177-3AD203B41FA5}">
                      <a16:colId xmlns:a16="http://schemas.microsoft.com/office/drawing/2014/main" val="4146398244"/>
                    </a:ext>
                  </a:extLst>
                </a:gridCol>
                <a:gridCol w="1236142">
                  <a:extLst>
                    <a:ext uri="{9D8B030D-6E8A-4147-A177-3AD203B41FA5}">
                      <a16:colId xmlns:a16="http://schemas.microsoft.com/office/drawing/2014/main" val="2121294645"/>
                    </a:ext>
                  </a:extLst>
                </a:gridCol>
                <a:gridCol w="1270079">
                  <a:extLst>
                    <a:ext uri="{9D8B030D-6E8A-4147-A177-3AD203B41FA5}">
                      <a16:colId xmlns:a16="http://schemas.microsoft.com/office/drawing/2014/main" val="3295061967"/>
                    </a:ext>
                  </a:extLst>
                </a:gridCol>
                <a:gridCol w="1225858">
                  <a:extLst>
                    <a:ext uri="{9D8B030D-6E8A-4147-A177-3AD203B41FA5}">
                      <a16:colId xmlns:a16="http://schemas.microsoft.com/office/drawing/2014/main" val="3679037803"/>
                    </a:ext>
                  </a:extLst>
                </a:gridCol>
                <a:gridCol w="1789423">
                  <a:extLst>
                    <a:ext uri="{9D8B030D-6E8A-4147-A177-3AD203B41FA5}">
                      <a16:colId xmlns:a16="http://schemas.microsoft.com/office/drawing/2014/main" val="2882945617"/>
                    </a:ext>
                  </a:extLst>
                </a:gridCol>
                <a:gridCol w="1295789">
                  <a:extLst>
                    <a:ext uri="{9D8B030D-6E8A-4147-A177-3AD203B41FA5}">
                      <a16:colId xmlns:a16="http://schemas.microsoft.com/office/drawing/2014/main" val="1354255049"/>
                    </a:ext>
                  </a:extLst>
                </a:gridCol>
                <a:gridCol w="1274192">
                  <a:extLst>
                    <a:ext uri="{9D8B030D-6E8A-4147-A177-3AD203B41FA5}">
                      <a16:colId xmlns:a16="http://schemas.microsoft.com/office/drawing/2014/main" val="406663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thực phẩm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 lượng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Lipid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Carbohydrate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 khoáng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2427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8644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8720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1091275"/>
              </p:ext>
            </p:extLst>
          </p:nvPr>
        </p:nvGraphicFramePr>
        <p:xfrm>
          <a:off x="707485" y="2958302"/>
          <a:ext cx="10937668" cy="1565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3813">
                  <a:extLst>
                    <a:ext uri="{9D8B030D-6E8A-4147-A177-3AD203B41FA5}">
                      <a16:colId xmlns:a16="http://schemas.microsoft.com/office/drawing/2014/main" val="600082940"/>
                    </a:ext>
                  </a:extLst>
                </a:gridCol>
                <a:gridCol w="2733813">
                  <a:extLst>
                    <a:ext uri="{9D8B030D-6E8A-4147-A177-3AD203B41FA5}">
                      <a16:colId xmlns:a16="http://schemas.microsoft.com/office/drawing/2014/main" val="1484162101"/>
                    </a:ext>
                  </a:extLst>
                </a:gridCol>
                <a:gridCol w="2735021">
                  <a:extLst>
                    <a:ext uri="{9D8B030D-6E8A-4147-A177-3AD203B41FA5}">
                      <a16:colId xmlns:a16="http://schemas.microsoft.com/office/drawing/2014/main" val="3839078446"/>
                    </a:ext>
                  </a:extLst>
                </a:gridCol>
                <a:gridCol w="2735021">
                  <a:extLst>
                    <a:ext uri="{9D8B030D-6E8A-4147-A177-3AD203B41FA5}">
                      <a16:colId xmlns:a16="http://schemas.microsoft.com/office/drawing/2014/main" val="2856166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số người trong lớp 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răng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032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90308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964901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1330" y="1118537"/>
            <a:ext cx="10838328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oàn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 PHIẾU ĐIỀU TRA SÔ NGƯỜI MẮC BỆNH SÂU RĂNG TRONG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HỌC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7244" y="457200"/>
            <a:ext cx="10058400" cy="52712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1645157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410" y="1738157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30.</a:t>
            </a:r>
          </a:p>
          <a:p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7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247710" y="176968"/>
            <a:ext cx="11696581" cy="6431733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290384" y="218053"/>
            <a:ext cx="11611232" cy="6349563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712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419241" y="590691"/>
            <a:ext cx="11353519" cy="5735573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67" tIns="33867" rIns="33867" bIns="33867" anchor="ctr" anchorCtr="0">
                <a:noAutofit/>
              </a:bodyPr>
              <a:lstStyle/>
              <a:p>
                <a:pPr algn="ctr">
                  <a:lnSpc>
                    <a:spcPct val="171222"/>
                  </a:lnSpc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584845" y="396872"/>
            <a:ext cx="2564323" cy="234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9988" y="1216439"/>
            <a:ext cx="2195224" cy="144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4"/>
          <p:cNvSpPr txBox="1"/>
          <p:nvPr/>
        </p:nvSpPr>
        <p:spPr>
          <a:xfrm>
            <a:off x="795948" y="3657404"/>
            <a:ext cx="7655720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37000"/>
              </a:lnSpc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II.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Cấu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tạo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và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chức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năng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của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hệ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tiêu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aytone One"/>
              </a:rPr>
              <a:t>hoá</a:t>
            </a:r>
            <a:endParaRPr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Google Shape;128;p14"/>
          <p:cNvSpPr txBox="1"/>
          <p:nvPr/>
        </p:nvSpPr>
        <p:spPr>
          <a:xfrm>
            <a:off x="795948" y="2993271"/>
            <a:ext cx="6499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795948" y="4359052"/>
            <a:ext cx="5499810" cy="590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7000"/>
              </a:lnSpc>
            </a:pP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III.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Bảo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vệ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hệ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tiêu</a:t>
            </a:r>
            <a:r>
              <a:rPr lang="en-US" sz="2800" b="1" u="sng" dirty="0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 </a:t>
            </a:r>
            <a:r>
              <a:rPr lang="en-US" sz="2800" b="1" u="sng" dirty="0" err="1">
                <a:solidFill>
                  <a:srgbClr val="00000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hoá</a:t>
            </a:r>
            <a:endParaRPr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ontent Placeholder 4"/>
          <p:cNvSpPr txBox="1">
            <a:spLocks/>
          </p:cNvSpPr>
          <p:nvPr/>
        </p:nvSpPr>
        <p:spPr>
          <a:xfrm>
            <a:off x="624056" y="549606"/>
            <a:ext cx="4167051" cy="435669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HỌC: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6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8" grpId="0"/>
      <p:bldP spid="1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1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2275703"/>
              </p:ext>
            </p:extLst>
          </p:nvPr>
        </p:nvGraphicFramePr>
        <p:xfrm>
          <a:off x="431074" y="286602"/>
          <a:ext cx="11207932" cy="63232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07932">
                  <a:extLst>
                    <a:ext uri="{9D8B030D-6E8A-4147-A177-3AD203B41FA5}">
                      <a16:colId xmlns:a16="http://schemas.microsoft.com/office/drawing/2014/main" val="3468029162"/>
                    </a:ext>
                  </a:extLst>
                </a:gridCol>
              </a:tblGrid>
              <a:tr h="6323203">
                <a:tc>
                  <a:txBody>
                    <a:bodyPr/>
                    <a:lstStyle/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(5’)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29.1, qua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29.2: 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4890345"/>
                  </a:ext>
                </a:extLst>
              </a:tr>
            </a:tbl>
          </a:graphicData>
        </a:graphic>
      </p:graphicFrame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" y="1413239"/>
            <a:ext cx="5329646" cy="30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65" y="1413238"/>
            <a:ext cx="5708741" cy="309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02117" y="0"/>
            <a:ext cx="1236889" cy="6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062339"/>
              </p:ext>
            </p:extLst>
          </p:nvPr>
        </p:nvGraphicFramePr>
        <p:xfrm>
          <a:off x="1736701" y="2721984"/>
          <a:ext cx="8741137" cy="1608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3611">
                  <a:extLst>
                    <a:ext uri="{9D8B030D-6E8A-4147-A177-3AD203B41FA5}">
                      <a16:colId xmlns:a16="http://schemas.microsoft.com/office/drawing/2014/main" val="2044467442"/>
                    </a:ext>
                  </a:extLst>
                </a:gridCol>
                <a:gridCol w="3437526">
                  <a:extLst>
                    <a:ext uri="{9D8B030D-6E8A-4147-A177-3AD203B41FA5}">
                      <a16:colId xmlns:a16="http://schemas.microsoft.com/office/drawing/2014/main" val="1633406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́ trị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dưỡng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chiếc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bánh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20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6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Cholesterol: 4 mg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Sodium: 160 mg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Carbohydrate: 19 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1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5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2 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Vitamin D: 0,6 mcg</a:t>
                      </a:r>
                    </a:p>
                    <a:p>
                      <a:pPr marL="30480" marR="3048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Calcium: 26 mg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8107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49408" y="0"/>
            <a:ext cx="11115722" cy="610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(5’)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 Qua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glycerol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amino acid, vitamin,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-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a.</a:t>
            </a: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3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Ý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phẩm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3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682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1084217" y="617826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503" y="627411"/>
            <a:ext cx="10058400" cy="574766"/>
          </a:xfrm>
        </p:spPr>
        <p:txBody>
          <a:bodyPr>
            <a:normAutofit/>
          </a:bodyPr>
          <a:lstStyle/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2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02177"/>
            <a:ext cx="10058400" cy="402336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7637105"/>
              </p:ext>
            </p:extLst>
          </p:nvPr>
        </p:nvGraphicFramePr>
        <p:xfrm>
          <a:off x="1097280" y="1776943"/>
          <a:ext cx="10358846" cy="4109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8846">
                  <a:extLst>
                    <a:ext uri="{9D8B030D-6E8A-4147-A177-3AD203B41FA5}">
                      <a16:colId xmlns:a16="http://schemas.microsoft.com/office/drawing/2014/main" val="3025475165"/>
                    </a:ext>
                  </a:extLst>
                </a:gridCol>
              </a:tblGrid>
              <a:tr h="2471234">
                <a:tc>
                  <a:txBody>
                    <a:bodyPr/>
                    <a:lstStyle/>
                    <a:p>
                      <a:pPr marR="1619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(5’)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29.2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29.3,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R="1619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22334"/>
                  </a:ext>
                </a:extLst>
              </a:tr>
            </a:tbl>
          </a:graphicData>
        </a:graphic>
      </p:graphicFrame>
      <p:pic>
        <p:nvPicPr>
          <p:cNvPr id="5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9785" y="449273"/>
            <a:ext cx="1850844" cy="10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" y="1071154"/>
            <a:ext cx="5630061" cy="5512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41" y="535576"/>
            <a:ext cx="6257139" cy="604810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82880" y="489681"/>
            <a:ext cx="5630061" cy="5355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29.2.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8977799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100</TotalTime>
  <Words>2405</Words>
  <Application>Microsoft Office PowerPoint</Application>
  <PresentationFormat>Widescreen</PresentationFormat>
  <Paragraphs>222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Dosis Light</vt:lpstr>
      <vt:lpstr>Times New Roman</vt:lpstr>
      <vt:lpstr>Retrospect</vt:lpstr>
      <vt:lpstr>PowerPoint Presentation</vt:lpstr>
      <vt:lpstr>BÀI 29. DINH DƯỠNG VÀ TIÊU HOÁ Ở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Chế độ dinh dưỡng hợp lí</vt:lpstr>
      <vt:lpstr>Bảng 29.2. Khuyến nghị mức tiêu thụ thực phẩm trung bình cho người Việt Nam</vt:lpstr>
      <vt:lpstr>Nhiệm vụ 2:</vt:lpstr>
      <vt:lpstr>Bảng: Thành phần dinh dưỡng của một số thực phẩm phổ biến ở Việt Nam/100g  (nguồn: viện dinh dưỡng Quốc gia năm 2007)</vt:lpstr>
      <vt:lpstr>PowerPoint Presentation</vt:lpstr>
      <vt:lpstr>PowerPoint Presentation</vt:lpstr>
      <vt:lpstr>PowerPoint Presentation</vt:lpstr>
      <vt:lpstr>II. Cấu tạo và chức năng của hệ tiêu hoá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Bảo vệ hệ tiêu hoá</vt:lpstr>
      <vt:lpstr>PowerPoint Presentation</vt:lpstr>
      <vt:lpstr>2. Phòng bệnh về tiêu hoá</vt:lpstr>
      <vt:lpstr>PowerPoint Presentation</vt:lpstr>
      <vt:lpstr>PowerPoint Presentation</vt:lpstr>
      <vt:lpstr>LUYỆN TẬP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2023-06-16T15:20:55Z</dcterms:created>
  <dcterms:modified xsi:type="dcterms:W3CDTF">2024-01-08T01:37:54Z</dcterms:modified>
</cp:coreProperties>
</file>