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67" r:id="rId13"/>
    <p:sldId id="268" r:id="rId14"/>
    <p:sldId id="269" r:id="rId15"/>
    <p:sldId id="270" r:id="rId16"/>
    <p:sldId id="272" r:id="rId17"/>
    <p:sldId id="277" r:id="rId18"/>
    <p:sldId id="273" r:id="rId19"/>
    <p:sldId id="274" r:id="rId20"/>
    <p:sldId id="275" r:id="rId21"/>
    <p:sldId id="276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HỆ NHỊ PHÂN VÀ DỮ LIỆU SỐ NGUYÊN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54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269966"/>
            <a:ext cx="10857170" cy="13208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b)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Đổi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biểu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diễn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nguyên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dương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hệ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thập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phân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sang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hệ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nhị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phân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90766"/>
            <a:ext cx="10674290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-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N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thập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sang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nhị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d</a:t>
            </a:r>
            <a:r>
              <a:rPr lang="en-US" sz="2800" baseline="-25000" dirty="0"/>
              <a:t>k</a:t>
            </a:r>
            <a:r>
              <a:rPr lang="en-US" sz="2800" dirty="0"/>
              <a:t>d</a:t>
            </a:r>
            <a:r>
              <a:rPr lang="en-US" sz="2800" baseline="-25000" dirty="0"/>
              <a:t>k-1</a:t>
            </a:r>
            <a:r>
              <a:rPr lang="en-US" sz="2800" dirty="0"/>
              <a:t>…d</a:t>
            </a:r>
            <a:r>
              <a:rPr lang="en-US" sz="2800" baseline="-25000" dirty="0"/>
              <a:t>1</a:t>
            </a:r>
            <a:r>
              <a:rPr lang="en-US" sz="2800" dirty="0"/>
              <a:t>d</a:t>
            </a:r>
            <a:r>
              <a:rPr lang="en-US" sz="2800" baseline="-25000" dirty="0"/>
              <a:t>0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lũy</a:t>
            </a:r>
            <a:r>
              <a:rPr lang="en-US" sz="2800" dirty="0"/>
              <a:t> </a:t>
            </a:r>
            <a:r>
              <a:rPr lang="en-US" sz="2800" dirty="0" err="1"/>
              <a:t>thừa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2:</a:t>
            </a:r>
          </a:p>
          <a:p>
            <a:pPr marL="0" indent="0">
              <a:buNone/>
            </a:pPr>
            <a:r>
              <a:rPr lang="en-US" sz="2800" dirty="0"/>
              <a:t>N= </a:t>
            </a:r>
            <a:r>
              <a:rPr lang="en-US" sz="2800" dirty="0" err="1"/>
              <a:t>d</a:t>
            </a:r>
            <a:r>
              <a:rPr lang="en-US" sz="2800" baseline="-25000" dirty="0" err="1"/>
              <a:t>k</a:t>
            </a:r>
            <a:r>
              <a:rPr lang="en-US" sz="2800" dirty="0"/>
              <a:t> x 2</a:t>
            </a:r>
            <a:r>
              <a:rPr lang="en-US" sz="2800" baseline="30000" dirty="0"/>
              <a:t>k</a:t>
            </a:r>
            <a:r>
              <a:rPr lang="en-US" sz="2800" dirty="0"/>
              <a:t> + d</a:t>
            </a:r>
            <a:r>
              <a:rPr lang="en-US" sz="2800" baseline="-25000" dirty="0"/>
              <a:t>k-1</a:t>
            </a:r>
            <a:r>
              <a:rPr lang="en-US" sz="2800" dirty="0"/>
              <a:t> x 2</a:t>
            </a:r>
            <a:r>
              <a:rPr lang="en-US" sz="2800" baseline="30000" dirty="0"/>
              <a:t>k-1</a:t>
            </a:r>
            <a:r>
              <a:rPr lang="en-US" sz="2800" dirty="0"/>
              <a:t> +….+d</a:t>
            </a:r>
            <a:r>
              <a:rPr lang="en-US" sz="2800" baseline="-25000" dirty="0"/>
              <a:t>1</a:t>
            </a:r>
            <a:r>
              <a:rPr lang="en-US" sz="2800" dirty="0"/>
              <a:t> x 2 + d</a:t>
            </a:r>
            <a:r>
              <a:rPr lang="en-US" sz="2800" baseline="-25000" dirty="0"/>
              <a:t>0</a:t>
            </a:r>
            <a:endParaRPr lang="en-US" sz="2800" dirty="0"/>
          </a:p>
          <a:p>
            <a:pPr marL="0" indent="0">
              <a:buNone/>
            </a:pPr>
            <a:r>
              <a:rPr lang="en-US" sz="2800" i="1" u="sng" dirty="0" err="1">
                <a:solidFill>
                  <a:schemeClr val="accent5">
                    <a:lumMod val="75000"/>
                  </a:schemeClr>
                </a:solidFill>
              </a:rPr>
              <a:t>Nhận</a:t>
            </a:r>
            <a:r>
              <a:rPr lang="en-US" sz="2800" i="1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i="1" u="sng" dirty="0" err="1">
                <a:solidFill>
                  <a:schemeClr val="accent5">
                    <a:lumMod val="75000"/>
                  </a:schemeClr>
                </a:solidFill>
              </a:rPr>
              <a:t>xét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pPr marL="0" indent="0">
              <a:buNone/>
            </a:pPr>
            <a:r>
              <a:rPr lang="en-US" sz="2800" dirty="0"/>
              <a:t>+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d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0 </a:t>
            </a:r>
            <a:r>
              <a:rPr lang="en-US" sz="2800" dirty="0" err="1"/>
              <a:t>hoặc</a:t>
            </a:r>
            <a:r>
              <a:rPr lang="en-US" sz="2800" dirty="0"/>
              <a:t> 1.</a:t>
            </a:r>
          </a:p>
          <a:p>
            <a:pPr marL="0" indent="0">
              <a:buNone/>
            </a:pPr>
            <a:r>
              <a:rPr lang="en-US" sz="2800" dirty="0"/>
              <a:t>+ d</a:t>
            </a:r>
            <a:r>
              <a:rPr lang="en-US" sz="2800" baseline="-25000" dirty="0"/>
              <a:t>0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dư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N </a:t>
            </a:r>
            <a:r>
              <a:rPr lang="en-US" sz="2800" dirty="0" err="1"/>
              <a:t>cho</a:t>
            </a:r>
            <a:r>
              <a:rPr lang="en-US" sz="2800" dirty="0"/>
              <a:t> 2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thương</a:t>
            </a:r>
            <a:r>
              <a:rPr lang="en-US" sz="2800" dirty="0"/>
              <a:t>: </a:t>
            </a:r>
          </a:p>
          <a:p>
            <a:pPr marL="0" indent="0">
              <a:buNone/>
            </a:pPr>
            <a:r>
              <a:rPr lang="en-US" sz="2800" dirty="0"/>
              <a:t>N</a:t>
            </a:r>
            <a:r>
              <a:rPr lang="en-US" sz="2800" baseline="-25000" dirty="0"/>
              <a:t>1</a:t>
            </a:r>
            <a:r>
              <a:rPr lang="en-US" sz="2800" dirty="0"/>
              <a:t>= </a:t>
            </a:r>
            <a:r>
              <a:rPr lang="en-US" sz="2800" dirty="0" err="1"/>
              <a:t>d</a:t>
            </a:r>
            <a:r>
              <a:rPr lang="en-US" sz="2800" baseline="-25000" dirty="0" err="1"/>
              <a:t>k</a:t>
            </a:r>
            <a:r>
              <a:rPr lang="en-US" sz="2800" dirty="0"/>
              <a:t>* 2</a:t>
            </a:r>
            <a:r>
              <a:rPr lang="en-US" sz="2800" baseline="30000" dirty="0"/>
              <a:t>k-1</a:t>
            </a:r>
            <a:r>
              <a:rPr lang="en-US" sz="2800" dirty="0"/>
              <a:t> + d</a:t>
            </a:r>
            <a:r>
              <a:rPr lang="en-US" sz="2800" baseline="-25000" dirty="0"/>
              <a:t>k-1</a:t>
            </a:r>
            <a:r>
              <a:rPr lang="en-US" sz="2800" dirty="0"/>
              <a:t> *2</a:t>
            </a:r>
            <a:r>
              <a:rPr lang="en-US" sz="2800" baseline="30000" dirty="0"/>
              <a:t>k-2</a:t>
            </a:r>
            <a:r>
              <a:rPr lang="en-US" sz="2800" dirty="0"/>
              <a:t> +...+d</a:t>
            </a:r>
            <a:r>
              <a:rPr lang="en-US" sz="2800" baseline="-25000" dirty="0"/>
              <a:t>2</a:t>
            </a:r>
            <a:r>
              <a:rPr lang="en-US" sz="2800" dirty="0"/>
              <a:t>*2 + d</a:t>
            </a:r>
            <a:r>
              <a:rPr lang="en-US" sz="2800" baseline="-25000" dirty="0"/>
              <a:t>1</a:t>
            </a:r>
            <a:endParaRPr lang="en-US" sz="2800" dirty="0"/>
          </a:p>
          <a:p>
            <a:pPr marL="0" indent="0">
              <a:buNone/>
            </a:pPr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d</a:t>
            </a:r>
            <a:r>
              <a:rPr lang="en-US" sz="2800" baseline="-25000" dirty="0" err="1"/>
              <a:t>k</a:t>
            </a:r>
            <a:r>
              <a:rPr lang="en-US" sz="2800" baseline="-25000" dirty="0"/>
              <a:t> </a:t>
            </a:r>
            <a:r>
              <a:rPr lang="en-US" sz="2800" dirty="0"/>
              <a:t>,d</a:t>
            </a:r>
            <a:r>
              <a:rPr lang="en-US" sz="2800" baseline="-25000" dirty="0"/>
              <a:t>k-1</a:t>
            </a:r>
            <a:r>
              <a:rPr lang="en-US" sz="2800" dirty="0"/>
              <a:t> ,d</a:t>
            </a:r>
            <a:r>
              <a:rPr lang="en-US" sz="2800" baseline="-25000" dirty="0"/>
              <a:t>k-2</a:t>
            </a:r>
            <a:r>
              <a:rPr lang="en-US" sz="2800" dirty="0"/>
              <a:t> ,…,d</a:t>
            </a:r>
            <a:r>
              <a:rPr lang="en-US" sz="2800" baseline="-25000" dirty="0"/>
              <a:t>1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chia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liên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dư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3014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269966"/>
            <a:ext cx="10857170" cy="13208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b)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Đổi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biểu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diễn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nguyên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dương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hệ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thập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phân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sang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hệ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nhị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phân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554981" y="3431903"/>
            <a:ext cx="4807131" cy="36351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128" y="1590766"/>
            <a:ext cx="9903580" cy="49014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u="sng" dirty="0" err="1"/>
              <a:t>Cách</a:t>
            </a:r>
            <a:r>
              <a:rPr lang="en-US" sz="3200" b="1" u="sng" dirty="0"/>
              <a:t> </a:t>
            </a:r>
            <a:r>
              <a:rPr lang="en-US" sz="3200" b="1" u="sng" dirty="0" err="1"/>
              <a:t>thực</a:t>
            </a:r>
            <a:r>
              <a:rPr lang="en-US" sz="3200" b="1" u="sng" dirty="0"/>
              <a:t> </a:t>
            </a:r>
            <a:r>
              <a:rPr lang="en-US" sz="3200" b="1" u="sng" dirty="0" err="1"/>
              <a:t>hiện</a:t>
            </a:r>
            <a:r>
              <a:rPr lang="en-US" sz="3200" dirty="0"/>
              <a:t>: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r>
              <a:rPr lang="en-US" sz="3200" dirty="0"/>
              <a:t> </a:t>
            </a:r>
            <a:r>
              <a:rPr lang="en-US" sz="3200" dirty="0" err="1"/>
              <a:t>thập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 sang </a:t>
            </a:r>
            <a:r>
              <a:rPr lang="en-US" sz="3200" dirty="0" err="1"/>
              <a:t>hệ</a:t>
            </a:r>
            <a:r>
              <a:rPr lang="en-US" sz="3200" dirty="0"/>
              <a:t> </a:t>
            </a:r>
            <a:r>
              <a:rPr lang="en-US" sz="3200" dirty="0" err="1"/>
              <a:t>nhị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: Chia </a:t>
            </a:r>
            <a:r>
              <a:rPr lang="en-US" sz="3200" dirty="0" err="1"/>
              <a:t>liên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2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dư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thương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chia </a:t>
            </a:r>
            <a:r>
              <a:rPr lang="en-US" sz="3200" dirty="0" err="1"/>
              <a:t>bằng</a:t>
            </a:r>
            <a:r>
              <a:rPr lang="en-US" sz="3200" dirty="0"/>
              <a:t> 0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dừng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.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dư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 smtClean="0"/>
              <a:t>lên</a:t>
            </a:r>
            <a:endParaRPr lang="en-US" sz="3200" dirty="0" smtClean="0"/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4000" dirty="0" smtClean="0">
                <a:sym typeface="Wingdings" panose="05000000000000000000" pitchFamily="2" charset="2"/>
              </a:rPr>
              <a:t></a:t>
            </a:r>
            <a:r>
              <a:rPr lang="en-US" sz="4000" dirty="0" smtClean="0"/>
              <a:t> </a:t>
            </a:r>
            <a:r>
              <a:rPr lang="en-US" sz="4000" dirty="0"/>
              <a:t>19</a:t>
            </a:r>
            <a:r>
              <a:rPr lang="en-US" sz="4000" baseline="-25000" dirty="0"/>
              <a:t>10 </a:t>
            </a:r>
            <a:r>
              <a:rPr lang="en-US" sz="4000" dirty="0"/>
              <a:t>= 10011</a:t>
            </a:r>
            <a:r>
              <a:rPr lang="en-US" sz="4000" baseline="-25000" dirty="0"/>
              <a:t>2</a:t>
            </a:r>
            <a:endParaRPr lang="en-US" sz="40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855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b)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Đổi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biểu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diễn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nguyên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dương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hệ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thập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phân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sang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hệ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nhị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phân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9746826" cy="3880773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 err="1" smtClean="0"/>
              <a:t>Chuyển</a:t>
            </a:r>
            <a:r>
              <a:rPr lang="en-US" sz="3600" dirty="0" smtClean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hệ</a:t>
            </a:r>
            <a:r>
              <a:rPr lang="en-US" sz="3600" dirty="0"/>
              <a:t> </a:t>
            </a:r>
            <a:r>
              <a:rPr lang="en-US" sz="3600" dirty="0" err="1"/>
              <a:t>nhị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 sang </a:t>
            </a:r>
            <a:r>
              <a:rPr lang="en-US" sz="3600" dirty="0" err="1"/>
              <a:t>hệ</a:t>
            </a:r>
            <a:r>
              <a:rPr lang="en-US" sz="3600" dirty="0"/>
              <a:t> </a:t>
            </a:r>
            <a:r>
              <a:rPr lang="en-US" sz="3600" dirty="0" err="1"/>
              <a:t>thập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chất</a:t>
            </a:r>
            <a:r>
              <a:rPr lang="en-US" sz="3600" dirty="0"/>
              <a:t> </a:t>
            </a:r>
            <a:r>
              <a:rPr lang="en-US" sz="3600" dirty="0" err="1"/>
              <a:t>chỉ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tổng</a:t>
            </a:r>
            <a:r>
              <a:rPr lang="en-US" sz="3600" dirty="0"/>
              <a:t> </a:t>
            </a:r>
            <a:endParaRPr lang="en-US" sz="3600" dirty="0" smtClean="0"/>
          </a:p>
          <a:p>
            <a:pPr marL="0" indent="0" algn="ctr">
              <a:buNone/>
            </a:pPr>
            <a:r>
              <a:rPr lang="en-US" sz="3600" dirty="0"/>
              <a:t/>
            </a:r>
            <a:br>
              <a:rPr lang="en-US" sz="3600" dirty="0"/>
            </a:br>
            <a:r>
              <a:rPr lang="en-US" sz="4300" dirty="0" err="1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en-US" sz="4300" baseline="-25000" dirty="0" err="1">
                <a:solidFill>
                  <a:schemeClr val="accent5">
                    <a:lumMod val="50000"/>
                  </a:schemeClr>
                </a:solidFill>
              </a:rPr>
              <a:t>k</a:t>
            </a:r>
            <a:r>
              <a:rPr lang="en-US" sz="4300" dirty="0">
                <a:solidFill>
                  <a:schemeClr val="accent5">
                    <a:lumMod val="50000"/>
                  </a:schemeClr>
                </a:solidFill>
              </a:rPr>
              <a:t> x 2</a:t>
            </a:r>
            <a:r>
              <a:rPr lang="en-US" sz="4300" baseline="30000" dirty="0">
                <a:solidFill>
                  <a:schemeClr val="accent5">
                    <a:lumMod val="50000"/>
                  </a:schemeClr>
                </a:solidFill>
              </a:rPr>
              <a:t>k</a:t>
            </a:r>
            <a:r>
              <a:rPr lang="en-US" sz="4300" dirty="0">
                <a:solidFill>
                  <a:schemeClr val="accent5">
                    <a:lumMod val="50000"/>
                  </a:schemeClr>
                </a:solidFill>
              </a:rPr>
              <a:t> + d</a:t>
            </a:r>
            <a:r>
              <a:rPr lang="en-US" sz="4300" baseline="-25000" dirty="0">
                <a:solidFill>
                  <a:schemeClr val="accent5">
                    <a:lumMod val="50000"/>
                  </a:schemeClr>
                </a:solidFill>
              </a:rPr>
              <a:t>k-1</a:t>
            </a:r>
            <a:r>
              <a:rPr lang="en-US" sz="4300" dirty="0">
                <a:solidFill>
                  <a:schemeClr val="accent5">
                    <a:lumMod val="50000"/>
                  </a:schemeClr>
                </a:solidFill>
              </a:rPr>
              <a:t> x 2</a:t>
            </a:r>
            <a:r>
              <a:rPr lang="en-US" sz="4300" baseline="30000" dirty="0">
                <a:solidFill>
                  <a:schemeClr val="accent5">
                    <a:lumMod val="50000"/>
                  </a:schemeClr>
                </a:solidFill>
              </a:rPr>
              <a:t>k-1</a:t>
            </a:r>
            <a:r>
              <a:rPr lang="en-US" sz="4300" dirty="0">
                <a:solidFill>
                  <a:schemeClr val="accent5">
                    <a:lumMod val="50000"/>
                  </a:schemeClr>
                </a:solidFill>
              </a:rPr>
              <a:t> +….+d</a:t>
            </a:r>
            <a:r>
              <a:rPr lang="en-US" sz="4300" baseline="-25000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4300" dirty="0">
                <a:solidFill>
                  <a:schemeClr val="accent5">
                    <a:lumMod val="50000"/>
                  </a:schemeClr>
                </a:solidFill>
              </a:rPr>
              <a:t> x 2 + </a:t>
            </a:r>
            <a:r>
              <a:rPr lang="en-US" sz="4300" dirty="0" smtClean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en-US" sz="4300" baseline="-25000" dirty="0" smtClean="0">
                <a:solidFill>
                  <a:schemeClr val="accent5">
                    <a:lumMod val="50000"/>
                  </a:schemeClr>
                </a:solidFill>
              </a:rPr>
              <a:t>0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0" indent="0">
              <a:buNone/>
            </a:pP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en-US" sz="3600" dirty="0"/>
              <a:t>1101</a:t>
            </a:r>
            <a:r>
              <a:rPr lang="en-US" sz="3600" baseline="-25000" dirty="0"/>
              <a:t>2</a:t>
            </a:r>
            <a:r>
              <a:rPr lang="en-US" sz="3600" dirty="0"/>
              <a:t>= 1 x 2</a:t>
            </a:r>
            <a:r>
              <a:rPr lang="en-US" sz="3600" baseline="30000" dirty="0"/>
              <a:t>3</a:t>
            </a:r>
            <a:r>
              <a:rPr lang="en-US" sz="3600" dirty="0"/>
              <a:t> + 1 x 2</a:t>
            </a:r>
            <a:r>
              <a:rPr lang="en-US" sz="3600" baseline="30000" dirty="0"/>
              <a:t>2</a:t>
            </a:r>
            <a:r>
              <a:rPr lang="en-US" sz="3600" dirty="0"/>
              <a:t> + 0 x 2</a:t>
            </a:r>
            <a:r>
              <a:rPr lang="en-US" sz="3600" baseline="30000" dirty="0"/>
              <a:t>1</a:t>
            </a:r>
            <a:r>
              <a:rPr lang="en-US" sz="3600" dirty="0"/>
              <a:t> + 1 x 2</a:t>
            </a:r>
            <a:r>
              <a:rPr lang="en-US" sz="3600" baseline="30000" dirty="0"/>
              <a:t>0</a:t>
            </a:r>
            <a:r>
              <a:rPr lang="en-US" sz="3600" dirty="0"/>
              <a:t> = 13</a:t>
            </a:r>
            <a:r>
              <a:rPr lang="en-US" sz="3600" baseline="-25000" dirty="0"/>
              <a:t>10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6884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08" y="204651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c)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Biểu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diễn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nguyên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trong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máy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tính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1149531"/>
            <a:ext cx="11612880" cy="57084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smtClean="0"/>
              <a:t>*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: -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nhớ</a:t>
            </a:r>
            <a:r>
              <a:rPr lang="en-US" sz="2800" dirty="0"/>
              <a:t>, </a:t>
            </a:r>
            <a:r>
              <a:rPr lang="en-US" sz="2800" dirty="0" err="1"/>
              <a:t>tùy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hay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1 byte hay </a:t>
            </a:r>
            <a:r>
              <a:rPr lang="en-US" sz="2800" dirty="0" err="1"/>
              <a:t>nhiều</a:t>
            </a:r>
            <a:r>
              <a:rPr lang="en-US" sz="2800" dirty="0"/>
              <a:t> byte.</a:t>
            </a:r>
          </a:p>
          <a:p>
            <a:pPr marL="0" indent="0">
              <a:buNone/>
            </a:pPr>
            <a:r>
              <a:rPr lang="en-US" sz="2800" dirty="0"/>
              <a:t>- Bit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 ,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bởi</a:t>
            </a:r>
            <a:r>
              <a:rPr lang="en-US" sz="2800" dirty="0"/>
              <a:t> bit 0,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âm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bởi</a:t>
            </a:r>
            <a:r>
              <a:rPr lang="en-US" sz="2800" dirty="0"/>
              <a:t> bit 1.</a:t>
            </a:r>
          </a:p>
          <a:p>
            <a:pPr marL="0" indent="0">
              <a:buNone/>
            </a:pPr>
            <a:r>
              <a:rPr lang="en-US" sz="2800" dirty="0"/>
              <a:t>-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: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sang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nhị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nhớ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dirty="0"/>
              <a:t>-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mã</a:t>
            </a:r>
            <a:r>
              <a:rPr lang="en-US" sz="2800" dirty="0"/>
              <a:t> </a:t>
            </a:r>
            <a:r>
              <a:rPr lang="en-US" sz="2800" dirty="0" err="1"/>
              <a:t>thuận</a:t>
            </a:r>
            <a:r>
              <a:rPr lang="en-US" sz="2800" dirty="0"/>
              <a:t>, </a:t>
            </a:r>
            <a:r>
              <a:rPr lang="en-US" sz="2800" dirty="0" err="1"/>
              <a:t>mã</a:t>
            </a:r>
            <a:r>
              <a:rPr lang="en-US" sz="2800" dirty="0"/>
              <a:t> </a:t>
            </a:r>
            <a:r>
              <a:rPr lang="en-US" sz="2800" dirty="0" err="1"/>
              <a:t>bù</a:t>
            </a:r>
            <a:r>
              <a:rPr lang="en-US" sz="2800" dirty="0"/>
              <a:t> 1 (</a:t>
            </a:r>
            <a:r>
              <a:rPr lang="en-US" sz="2800" dirty="0" err="1"/>
              <a:t>mã</a:t>
            </a:r>
            <a:r>
              <a:rPr lang="en-US" sz="2800" dirty="0"/>
              <a:t> </a:t>
            </a:r>
            <a:r>
              <a:rPr lang="en-US" sz="2800" dirty="0" err="1"/>
              <a:t>đảo</a:t>
            </a:r>
            <a:r>
              <a:rPr lang="en-US" sz="2800" dirty="0"/>
              <a:t>), </a:t>
            </a:r>
            <a:r>
              <a:rPr lang="en-US" sz="2800" dirty="0" err="1"/>
              <a:t>mã</a:t>
            </a:r>
            <a:r>
              <a:rPr lang="en-US" sz="2800" dirty="0"/>
              <a:t> </a:t>
            </a:r>
            <a:r>
              <a:rPr lang="en-US" sz="2800" dirty="0" err="1"/>
              <a:t>bù</a:t>
            </a:r>
            <a:r>
              <a:rPr lang="en-US" sz="2800" dirty="0"/>
              <a:t> 2.</a:t>
            </a:r>
          </a:p>
          <a:p>
            <a:pPr marL="0" indent="0">
              <a:buNone/>
            </a:pP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/>
              <a:t>- </a:t>
            </a:r>
            <a:r>
              <a:rPr lang="en-US" sz="2800" dirty="0" err="1"/>
              <a:t>Số</a:t>
            </a:r>
            <a:r>
              <a:rPr lang="en-US" sz="2800" dirty="0"/>
              <a:t> 19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smtClean="0"/>
              <a:t>00010011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-  </a:t>
            </a:r>
            <a:r>
              <a:rPr lang="en-US" sz="2800" dirty="0" err="1"/>
              <a:t>Số</a:t>
            </a:r>
            <a:r>
              <a:rPr lang="en-US" sz="2800" dirty="0"/>
              <a:t> -19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</a:p>
          <a:p>
            <a:pPr marL="0" lvl="0" indent="0">
              <a:buNone/>
            </a:pPr>
            <a:r>
              <a:rPr lang="en-US" sz="2800" dirty="0" err="1"/>
              <a:t>Mã</a:t>
            </a:r>
            <a:r>
              <a:rPr lang="en-US" sz="2800" dirty="0"/>
              <a:t> </a:t>
            </a:r>
            <a:r>
              <a:rPr lang="en-US" sz="2800" dirty="0" err="1"/>
              <a:t>thuận</a:t>
            </a:r>
            <a:r>
              <a:rPr lang="en-US" sz="2800" dirty="0"/>
              <a:t>: 10010011</a:t>
            </a:r>
          </a:p>
          <a:p>
            <a:pPr marL="0" lvl="0" indent="0">
              <a:buNone/>
            </a:pPr>
            <a:r>
              <a:rPr lang="en-US" sz="2800" dirty="0" err="1"/>
              <a:t>Mã</a:t>
            </a:r>
            <a:r>
              <a:rPr lang="en-US" sz="2800" dirty="0"/>
              <a:t> </a:t>
            </a:r>
            <a:r>
              <a:rPr lang="en-US" sz="2800" dirty="0" err="1"/>
              <a:t>bù</a:t>
            </a:r>
            <a:r>
              <a:rPr lang="en-US" sz="2800" dirty="0"/>
              <a:t> 1:   11101100</a:t>
            </a:r>
          </a:p>
          <a:p>
            <a:pPr marL="0" lvl="0" indent="0">
              <a:buNone/>
            </a:pPr>
            <a:r>
              <a:rPr lang="en-US" sz="2800" dirty="0" err="1"/>
              <a:t>Mã</a:t>
            </a:r>
            <a:r>
              <a:rPr lang="en-US" sz="2800" dirty="0"/>
              <a:t> </a:t>
            </a:r>
            <a:r>
              <a:rPr lang="en-US" sz="2800" dirty="0" err="1"/>
              <a:t>bù</a:t>
            </a:r>
            <a:r>
              <a:rPr lang="en-US" sz="2800" dirty="0"/>
              <a:t> 2:   11101101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718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168" y="609600"/>
            <a:ext cx="8596668" cy="1320800"/>
          </a:xfrm>
        </p:spPr>
        <p:txBody>
          <a:bodyPr/>
          <a:lstStyle/>
          <a:p>
            <a:pPr algn="ctr"/>
            <a:r>
              <a:rPr lang="en-US" dirty="0" smtClean="0"/>
              <a:t>HỘP KIẾN THỨC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3277" y="1930400"/>
            <a:ext cx="9472506" cy="3929017"/>
          </a:xfr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+ </a:t>
            </a:r>
            <a:r>
              <a:rPr lang="en-US" sz="3200" dirty="0" err="1"/>
              <a:t>Hệ</a:t>
            </a:r>
            <a:r>
              <a:rPr lang="en-US" sz="3200" dirty="0"/>
              <a:t> </a:t>
            </a:r>
            <a:r>
              <a:rPr lang="en-US" sz="3200" dirty="0" err="1"/>
              <a:t>nhị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0 </a:t>
            </a:r>
            <a:r>
              <a:rPr lang="en-US" sz="3200" dirty="0" err="1"/>
              <a:t>và</a:t>
            </a:r>
            <a:r>
              <a:rPr lang="en-US" sz="3200" dirty="0"/>
              <a:t> 1. </a:t>
            </a:r>
            <a:r>
              <a:rPr lang="en-US" sz="3200" dirty="0" err="1"/>
              <a:t>Mọi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</a:t>
            </a:r>
            <a:r>
              <a:rPr lang="en-US" sz="3200" dirty="0" err="1"/>
              <a:t>nhị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.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vậy</a:t>
            </a:r>
            <a:r>
              <a:rPr lang="en-US" sz="3200" dirty="0"/>
              <a:t>,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điện</a:t>
            </a:r>
            <a:r>
              <a:rPr lang="en-US" sz="3200" dirty="0"/>
              <a:t> </a:t>
            </a:r>
            <a:r>
              <a:rPr lang="en-US" sz="3200" dirty="0" err="1"/>
              <a:t>tử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+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 smtClean="0"/>
              <a:t>dương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máy</a:t>
            </a:r>
            <a:r>
              <a:rPr lang="en-US" sz="3200" dirty="0" smtClean="0"/>
              <a:t> </a:t>
            </a:r>
            <a:r>
              <a:rPr lang="en-US" sz="3200" dirty="0" err="1" smtClean="0"/>
              <a:t>tính</a:t>
            </a:r>
            <a:r>
              <a:rPr lang="en-US" sz="3200" dirty="0" smtClean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tự</a:t>
            </a:r>
            <a:r>
              <a:rPr lang="en-US" sz="3200" dirty="0" smtClean="0"/>
              <a:t> </a:t>
            </a:r>
            <a:r>
              <a:rPr lang="en-US" sz="3200" dirty="0" err="1" smtClean="0"/>
              <a:t>nhiên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 smtClean="0"/>
              <a:t>đổi</a:t>
            </a:r>
            <a:r>
              <a:rPr lang="en-US" sz="3200" dirty="0" smtClean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sang </a:t>
            </a:r>
            <a:r>
              <a:rPr lang="en-US" sz="3200" dirty="0" err="1" smtClean="0"/>
              <a:t>hệ</a:t>
            </a:r>
            <a:r>
              <a:rPr lang="en-US" sz="3200" dirty="0" smtClean="0"/>
              <a:t> </a:t>
            </a:r>
            <a:r>
              <a:rPr lang="en-US" sz="3200" dirty="0" err="1"/>
              <a:t>nhị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rồi</a:t>
            </a:r>
            <a:r>
              <a:rPr lang="en-US" sz="3200" dirty="0"/>
              <a:t> </a:t>
            </a:r>
            <a:r>
              <a:rPr lang="en-US" sz="3200" dirty="0" err="1"/>
              <a:t>đưa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nhớ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 smtClean="0"/>
              <a:t>. </a:t>
            </a:r>
            <a:r>
              <a:rPr lang="en-US" sz="3200" dirty="0" err="1" smtClean="0"/>
              <a:t>Đối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nguyên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dấu</a:t>
            </a:r>
            <a:r>
              <a:rPr lang="en-US" sz="3200" dirty="0" smtClean="0"/>
              <a:t>,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nhiều</a:t>
            </a:r>
            <a:r>
              <a:rPr lang="en-US" sz="3200" dirty="0" smtClean="0"/>
              <a:t> </a:t>
            </a:r>
            <a:r>
              <a:rPr lang="en-US" sz="3200" dirty="0" err="1" smtClean="0"/>
              <a:t>kiểu</a:t>
            </a:r>
            <a:r>
              <a:rPr lang="en-US" sz="3200" dirty="0" smtClean="0"/>
              <a:t> </a:t>
            </a:r>
            <a:r>
              <a:rPr lang="en-US" sz="3200" dirty="0" err="1" smtClean="0"/>
              <a:t>biểu</a:t>
            </a:r>
            <a:r>
              <a:rPr lang="en-US" sz="3200" dirty="0" smtClean="0"/>
              <a:t> </a:t>
            </a:r>
            <a:r>
              <a:rPr lang="en-US" sz="3200" dirty="0" err="1" smtClean="0"/>
              <a:t>diễn</a:t>
            </a:r>
            <a:r>
              <a:rPr lang="en-US" sz="3200" dirty="0" smtClean="0"/>
              <a:t> </a:t>
            </a:r>
            <a:r>
              <a:rPr lang="en-US" sz="3200" dirty="0" err="1" smtClean="0"/>
              <a:t>khác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.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07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047272" cy="1320800"/>
          </a:xfrm>
        </p:spPr>
        <p:txBody>
          <a:bodyPr>
            <a:normAutofit/>
          </a:bodyPr>
          <a:lstStyle/>
          <a:p>
            <a:r>
              <a:rPr lang="en-US" b="1" dirty="0"/>
              <a:t>2.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phép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hệ</a:t>
            </a:r>
            <a:r>
              <a:rPr lang="en-US" b="1" dirty="0"/>
              <a:t> </a:t>
            </a:r>
            <a:r>
              <a:rPr lang="en-US" b="1" dirty="0" err="1"/>
              <a:t>nhị</a:t>
            </a:r>
            <a:r>
              <a:rPr lang="en-US" b="1" dirty="0"/>
              <a:t> </a:t>
            </a:r>
            <a:r>
              <a:rPr lang="en-US" b="1" dirty="0" err="1"/>
              <a:t>phân</a:t>
            </a:r>
            <a:r>
              <a:rPr lang="en-US" b="1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23852"/>
            <a:ext cx="8596668" cy="783772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a)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Bảng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cộng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nhân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trong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hệ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nhị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phân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979574"/>
              </p:ext>
            </p:extLst>
          </p:nvPr>
        </p:nvGraphicFramePr>
        <p:xfrm>
          <a:off x="2103120" y="2207626"/>
          <a:ext cx="6178730" cy="30175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5401">
                  <a:extLst>
                    <a:ext uri="{9D8B030D-6E8A-4147-A177-3AD203B41FA5}">
                      <a16:colId xmlns:a16="http://schemas.microsoft.com/office/drawing/2014/main" val="3694001419"/>
                    </a:ext>
                  </a:extLst>
                </a:gridCol>
                <a:gridCol w="1543964">
                  <a:extLst>
                    <a:ext uri="{9D8B030D-6E8A-4147-A177-3AD203B41FA5}">
                      <a16:colId xmlns:a16="http://schemas.microsoft.com/office/drawing/2014/main" val="3304174247"/>
                    </a:ext>
                  </a:extLst>
                </a:gridCol>
                <a:gridCol w="1543964">
                  <a:extLst>
                    <a:ext uri="{9D8B030D-6E8A-4147-A177-3AD203B41FA5}">
                      <a16:colId xmlns:a16="http://schemas.microsoft.com/office/drawing/2014/main" val="1847892124"/>
                    </a:ext>
                  </a:extLst>
                </a:gridCol>
                <a:gridCol w="1545401">
                  <a:extLst>
                    <a:ext uri="{9D8B030D-6E8A-4147-A177-3AD203B41FA5}">
                      <a16:colId xmlns:a16="http://schemas.microsoft.com/office/drawing/2014/main" val="4147907369"/>
                    </a:ext>
                  </a:extLst>
                </a:gridCol>
              </a:tblGrid>
              <a:tr h="60350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x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y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x + y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x × y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3894310"/>
                  </a:ext>
                </a:extLst>
              </a:tr>
              <a:tr h="60350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9086286"/>
                  </a:ext>
                </a:extLst>
              </a:tr>
              <a:tr h="60350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594290"/>
                  </a:ext>
                </a:extLst>
              </a:tr>
              <a:tr h="60350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4470753"/>
                  </a:ext>
                </a:extLst>
              </a:tr>
              <a:tr h="60350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9875" algn="l"/>
                          <a:tab pos="540385" algn="l"/>
                          <a:tab pos="810260" algn="l"/>
                        </a:tabLs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430028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352022" y="5358942"/>
            <a:ext cx="592982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tabLst>
                <a:tab pos="269875" algn="l"/>
                <a:tab pos="540385" algn="l"/>
                <a:tab pos="810260" algn="l"/>
              </a:tabLs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4.1 SGK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22.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66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b)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Cộng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hai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nhị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phân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33572"/>
            <a:ext cx="10556724" cy="48933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- </a:t>
            </a:r>
            <a:r>
              <a:rPr lang="en-US" sz="3200" dirty="0" err="1"/>
              <a:t>Cộng</a:t>
            </a:r>
            <a:r>
              <a:rPr lang="en-US" sz="3200" dirty="0"/>
              <a:t> 2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nhị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sang </a:t>
            </a:r>
            <a:r>
              <a:rPr lang="en-US" sz="3200" dirty="0" err="1"/>
              <a:t>trái</a:t>
            </a:r>
            <a:r>
              <a:rPr lang="en-US" sz="3200" dirty="0"/>
              <a:t> </a:t>
            </a:r>
            <a:r>
              <a:rPr lang="en-US" sz="3200" dirty="0" err="1"/>
              <a:t>tuân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bảng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r>
              <a:rPr lang="en-US" sz="3200" u="sng" dirty="0" err="1">
                <a:solidFill>
                  <a:schemeClr val="accent5">
                    <a:lumMod val="50000"/>
                  </a:schemeClr>
                </a:solidFill>
              </a:rPr>
              <a:t>Chú</a:t>
            </a:r>
            <a:r>
              <a:rPr lang="en-US" sz="3200" u="sng" dirty="0">
                <a:solidFill>
                  <a:schemeClr val="accent5">
                    <a:lumMod val="50000"/>
                  </a:schemeClr>
                </a:solidFill>
              </a:rPr>
              <a:t> ý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: </a:t>
            </a:r>
          </a:p>
          <a:p>
            <a:pPr marL="0" indent="0">
              <a:buNone/>
            </a:pPr>
            <a:r>
              <a:rPr lang="en-US" sz="3200" dirty="0"/>
              <a:t>- bit 1+ bit 1 = 10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ghi</a:t>
            </a:r>
            <a:r>
              <a:rPr lang="en-US" sz="3200" dirty="0"/>
              <a:t> 0 ở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tương</a:t>
            </a:r>
            <a:r>
              <a:rPr lang="en-US" sz="3200" dirty="0"/>
              <a:t> </a:t>
            </a:r>
            <a:r>
              <a:rPr lang="en-US" sz="3200" dirty="0" err="1"/>
              <a:t>ứng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nhớ</a:t>
            </a:r>
            <a:r>
              <a:rPr lang="en-US" sz="3200" dirty="0"/>
              <a:t> 1 sang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bên</a:t>
            </a:r>
            <a:r>
              <a:rPr lang="en-US" sz="3200" dirty="0"/>
              <a:t> </a:t>
            </a:r>
            <a:r>
              <a:rPr lang="en-US" sz="3200" dirty="0" err="1"/>
              <a:t>trái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r>
              <a:rPr lang="en-US" sz="3200" dirty="0"/>
              <a:t>-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11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chúng</a:t>
            </a:r>
            <a:r>
              <a:rPr lang="en-US" sz="3200" dirty="0"/>
              <a:t> ta </a:t>
            </a:r>
            <a:r>
              <a:rPr lang="en-US" sz="3200" dirty="0" err="1"/>
              <a:t>ghi</a:t>
            </a:r>
            <a:r>
              <a:rPr lang="en-US" sz="3200" dirty="0"/>
              <a:t> 1 ở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tương</a:t>
            </a:r>
            <a:r>
              <a:rPr lang="en-US" sz="3200" dirty="0"/>
              <a:t> </a:t>
            </a:r>
            <a:r>
              <a:rPr lang="en-US" sz="3200" dirty="0" err="1"/>
              <a:t>ứng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tổng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nhớ</a:t>
            </a:r>
            <a:r>
              <a:rPr lang="en-US" sz="3200" dirty="0"/>
              <a:t> 1 sang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bên</a:t>
            </a:r>
            <a:r>
              <a:rPr lang="en-US" sz="3200" dirty="0"/>
              <a:t> </a:t>
            </a:r>
            <a:r>
              <a:rPr lang="en-US" sz="3200" dirty="0" err="1"/>
              <a:t>trái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3636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b)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Cộng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hai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nhị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phân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33572"/>
            <a:ext cx="10556724" cy="48933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VD1: 11011 + 11010 = 110101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/>
              <a:t>VD2: 101101 + 11001 = 1000110</a:t>
            </a:r>
            <a:br>
              <a:rPr lang="en-US" sz="3600" dirty="0"/>
            </a:br>
            <a:r>
              <a:rPr lang="en-US" sz="3600" dirty="0"/>
              <a:t>(</a:t>
            </a:r>
            <a:r>
              <a:rPr lang="en-US" sz="3600" dirty="0" err="1"/>
              <a:t>Tương</a:t>
            </a:r>
            <a:r>
              <a:rPr lang="en-US" sz="3600" dirty="0"/>
              <a:t> </a:t>
            </a:r>
            <a:r>
              <a:rPr lang="en-US" sz="3600" dirty="0" err="1"/>
              <a:t>ứng</a:t>
            </a:r>
            <a:r>
              <a:rPr lang="en-US" sz="3600" dirty="0"/>
              <a:t> 45 + 25 = 70)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093133" y="769256"/>
            <a:ext cx="2524079" cy="364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07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c)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Nhân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hai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nhị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phân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5274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-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tương</a:t>
            </a:r>
            <a:r>
              <a:rPr lang="en-US" sz="3600" dirty="0"/>
              <a:t> </a:t>
            </a:r>
            <a:r>
              <a:rPr lang="en-US" sz="3600" dirty="0" err="1"/>
              <a:t>tự</a:t>
            </a:r>
            <a:r>
              <a:rPr lang="en-US" sz="3600" dirty="0"/>
              <a:t> </a:t>
            </a:r>
            <a:r>
              <a:rPr lang="en-US" sz="3600" dirty="0" err="1"/>
              <a:t>như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hệ</a:t>
            </a:r>
            <a:r>
              <a:rPr lang="en-US" sz="3600" dirty="0"/>
              <a:t> </a:t>
            </a:r>
            <a:r>
              <a:rPr lang="en-US" sz="3600" dirty="0" err="1"/>
              <a:t>thập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.</a:t>
            </a:r>
          </a:p>
          <a:p>
            <a:pPr marL="0" indent="0">
              <a:buNone/>
            </a:pPr>
            <a:r>
              <a:rPr lang="en-US" sz="3600" dirty="0"/>
              <a:t>VD1: 1101 x 101 = </a:t>
            </a:r>
            <a:r>
              <a:rPr lang="en-US" sz="3600" dirty="0" smtClean="0"/>
              <a:t>1000001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/>
              <a:t>VD2: 100111 x 1011   =  110101101</a:t>
            </a:r>
            <a:br>
              <a:rPr lang="en-US" sz="3600" dirty="0"/>
            </a:br>
            <a:r>
              <a:rPr lang="en-US" sz="3600" dirty="0"/>
              <a:t>(</a:t>
            </a:r>
            <a:r>
              <a:rPr lang="en-US" sz="3600" dirty="0" err="1"/>
              <a:t>Tương</a:t>
            </a:r>
            <a:r>
              <a:rPr lang="en-US" sz="3600" dirty="0"/>
              <a:t> </a:t>
            </a:r>
            <a:r>
              <a:rPr lang="en-US" sz="3600" dirty="0" err="1"/>
              <a:t>ứng</a:t>
            </a:r>
            <a:r>
              <a:rPr lang="en-US" sz="3600" dirty="0"/>
              <a:t> 39 x 11 = 429)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033657" y="1930400"/>
            <a:ext cx="2743200" cy="361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06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060335" cy="1320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</a:t>
            </a:r>
            <a:r>
              <a:rPr lang="en-US" b="1" dirty="0" err="1" smtClean="0"/>
              <a:t>hực</a:t>
            </a:r>
            <a:r>
              <a:rPr lang="en-US" b="1" dirty="0" smtClean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phép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cộng</a:t>
            </a:r>
            <a:r>
              <a:rPr lang="en-US" b="1" dirty="0"/>
              <a:t>, </a:t>
            </a:r>
            <a:r>
              <a:rPr lang="en-US" b="1" dirty="0" err="1"/>
              <a:t>nhân</a:t>
            </a:r>
            <a:r>
              <a:rPr lang="en-US" b="1" dirty="0"/>
              <a:t>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quy</a:t>
            </a:r>
            <a:r>
              <a:rPr lang="en-US" b="1" dirty="0"/>
              <a:t> </a:t>
            </a:r>
            <a:r>
              <a:rPr lang="en-US" b="1" dirty="0" err="1"/>
              <a:t>trình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phép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máy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C:\Users\HP\Downloads\9262ba7c1c25de7b873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5" y="2116183"/>
            <a:ext cx="9289626" cy="4206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1138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9323833" cy="1598023"/>
          </a:xfrm>
        </p:spPr>
        <p:txBody>
          <a:bodyPr>
            <a:normAutofit/>
          </a:bodyPr>
          <a:lstStyle/>
          <a:p>
            <a:r>
              <a:rPr lang="en-US" b="1" dirty="0"/>
              <a:t>CHỦ ĐỀ 1. MÁY TÍNH VÀ XÃ HỘI TRI THỨC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61609" y="1776549"/>
            <a:ext cx="7955280" cy="28999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300" b="1" dirty="0" smtClean="0">
                <a:solidFill>
                  <a:schemeClr val="accent2">
                    <a:lumMod val="50000"/>
                  </a:schemeClr>
                </a:solidFill>
              </a:rPr>
              <a:t>BÀI 4. HỆ NHỊ PHÂN VÀ DỮ LIỆU SỐ NGUYÊN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406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183741" cy="13208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Theo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quy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trình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thực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hiện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phép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tính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trên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máy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tính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580" y="1270000"/>
            <a:ext cx="10817980" cy="497404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125 </a:t>
            </a:r>
            <a:r>
              <a:rPr lang="en-US" sz="3200" dirty="0"/>
              <a:t>+ 17 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1111101 + 10001 = 10001110 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142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15 x 6	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1111 x 110 = 1011010  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90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250 + 175 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11111010 + 10101111 = 110101001 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425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11 x 9	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1011 x 1001 = 1100011  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99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75 + 112 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1001011 + 1110000 = 10111011 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187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125 x 4	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1111101 x 100 = 111110100  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500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22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/>
              <a:t>Vận dụng </a:t>
            </a:r>
            <a:r>
              <a:rPr lang="en-US" b="1" dirty="0" smtClean="0"/>
              <a:t>(</a:t>
            </a:r>
            <a:r>
              <a:rPr lang="en-US" b="1" dirty="0" err="1" smtClean="0"/>
              <a:t>Bài</a:t>
            </a:r>
            <a:r>
              <a:rPr lang="en-US" b="1" dirty="0" smtClean="0"/>
              <a:t> </a:t>
            </a:r>
            <a:r>
              <a:rPr lang="en-US" b="1" dirty="0" err="1" smtClean="0"/>
              <a:t>tập</a:t>
            </a:r>
            <a:r>
              <a:rPr lang="en-US" b="1" dirty="0" smtClean="0"/>
              <a:t> </a:t>
            </a:r>
            <a:r>
              <a:rPr lang="en-US" b="1" dirty="0" err="1" smtClean="0"/>
              <a:t>về</a:t>
            </a:r>
            <a:r>
              <a:rPr lang="en-US" b="1" dirty="0" smtClean="0"/>
              <a:t> </a:t>
            </a:r>
            <a:r>
              <a:rPr lang="en-US" b="1" dirty="0" err="1" smtClean="0"/>
              <a:t>nhà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371600"/>
            <a:ext cx="9668449" cy="536883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/>
              <a:t>-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hiểu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 Internet </a:t>
            </a:r>
            <a:r>
              <a:rPr lang="en-US" sz="3600" dirty="0" err="1"/>
              <a:t>hoặc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tài</a:t>
            </a:r>
            <a:r>
              <a:rPr lang="en-US" sz="3600" dirty="0"/>
              <a:t> </a:t>
            </a:r>
            <a:r>
              <a:rPr lang="en-US" sz="3600" dirty="0" err="1"/>
              <a:t>liệu</a:t>
            </a:r>
            <a:r>
              <a:rPr lang="en-US" sz="3600" dirty="0"/>
              <a:t> </a:t>
            </a:r>
            <a:r>
              <a:rPr lang="en-US" sz="3600" dirty="0" err="1"/>
              <a:t>khác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thập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1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hệ</a:t>
            </a:r>
            <a:r>
              <a:rPr lang="en-US" sz="3600" dirty="0"/>
              <a:t> </a:t>
            </a:r>
            <a:r>
              <a:rPr lang="en-US" sz="3600" dirty="0" err="1"/>
              <a:t>thập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 sang </a:t>
            </a:r>
            <a:r>
              <a:rPr lang="en-US" sz="3600" dirty="0" err="1"/>
              <a:t>hệ</a:t>
            </a:r>
            <a:r>
              <a:rPr lang="en-US" sz="3600" dirty="0"/>
              <a:t> </a:t>
            </a:r>
            <a:r>
              <a:rPr lang="en-US" sz="3600" dirty="0" err="1"/>
              <a:t>đếm</a:t>
            </a:r>
            <a:r>
              <a:rPr lang="en-US" sz="3600" dirty="0"/>
              <a:t> </a:t>
            </a:r>
            <a:r>
              <a:rPr lang="en-US" sz="3600" dirty="0" err="1"/>
              <a:t>nhị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. </a:t>
            </a:r>
            <a:r>
              <a:rPr lang="en-US" sz="3600" dirty="0" err="1"/>
              <a:t>Ví</a:t>
            </a:r>
            <a:r>
              <a:rPr lang="en-US" sz="3600" dirty="0"/>
              <a:t> </a:t>
            </a:r>
            <a:r>
              <a:rPr lang="en-US" sz="3600" dirty="0" err="1"/>
              <a:t>dụ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0,72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-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hiểu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mã</a:t>
            </a:r>
            <a:r>
              <a:rPr lang="en-US" sz="3600" dirty="0"/>
              <a:t> </a:t>
            </a:r>
            <a:r>
              <a:rPr lang="en-US" sz="3600" dirty="0" err="1"/>
              <a:t>bù</a:t>
            </a:r>
            <a:r>
              <a:rPr lang="en-US" sz="3600" dirty="0"/>
              <a:t> 2: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lập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07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460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/>
              <a:t>Mục </a:t>
            </a:r>
            <a:r>
              <a:rPr lang="en-US" b="1" dirty="0" err="1"/>
              <a:t>tiêu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502229"/>
            <a:ext cx="10164837" cy="500307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1.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kiến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vi-VN" sz="2400" b="1" dirty="0"/>
              <a:t>: 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-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nhị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diễn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-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nhị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toán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b="1" dirty="0"/>
              <a:t>2</a:t>
            </a:r>
            <a:r>
              <a:rPr lang="vi-VN" sz="2400" b="1" dirty="0"/>
              <a:t>. </a:t>
            </a:r>
            <a:r>
              <a:rPr lang="en-US" sz="2400" b="1" dirty="0" err="1"/>
              <a:t>Về</a:t>
            </a:r>
            <a:r>
              <a:rPr lang="en-US" sz="2400" b="1" dirty="0"/>
              <a:t> n</a:t>
            </a:r>
            <a:r>
              <a:rPr lang="vi-VN" sz="2400" b="1" dirty="0"/>
              <a:t>ăng lực:</a:t>
            </a:r>
            <a:r>
              <a:rPr lang="vi-VN" sz="2400" dirty="0"/>
              <a:t>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-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đổi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thập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sang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nhị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-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nhị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b="1" dirty="0"/>
              <a:t>3</a:t>
            </a:r>
            <a:r>
              <a:rPr lang="vi-VN" sz="2400" b="1" dirty="0"/>
              <a:t>. </a:t>
            </a:r>
            <a:r>
              <a:rPr lang="en-US" sz="2400" b="1" dirty="0" err="1"/>
              <a:t>Về</a:t>
            </a:r>
            <a:r>
              <a:rPr lang="en-US" sz="2400" b="1" dirty="0"/>
              <a:t> p</a:t>
            </a:r>
            <a:r>
              <a:rPr lang="vi-VN" sz="2400" b="1" dirty="0"/>
              <a:t>hẩm chất: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-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khả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ý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-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quyết</a:t>
            </a:r>
            <a:r>
              <a:rPr lang="en-US" sz="2400" dirty="0"/>
              <a:t> </a:t>
            </a:r>
            <a:r>
              <a:rPr lang="en-US" sz="2400" dirty="0" err="1"/>
              <a:t>vấn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847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m_hieu_he_dem_thap_phan_va_nhi_ph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933" y="235131"/>
            <a:ext cx="11134576" cy="5982789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99231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295466" cy="1320800"/>
          </a:xfrm>
        </p:spPr>
        <p:txBody>
          <a:bodyPr/>
          <a:lstStyle/>
          <a:p>
            <a:pPr algn="ctr"/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thập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lũy</a:t>
            </a:r>
            <a:r>
              <a:rPr lang="en-US" dirty="0"/>
              <a:t> 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10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9838266" cy="3880773"/>
          </a:xfrm>
        </p:spPr>
        <p:txBody>
          <a:bodyPr/>
          <a:lstStyle/>
          <a:p>
            <a:r>
              <a:rPr lang="en-US" sz="4400" dirty="0"/>
              <a:t>263 = 2 x 10</a:t>
            </a:r>
            <a:r>
              <a:rPr lang="en-US" sz="4400" baseline="30000" dirty="0"/>
              <a:t>2 </a:t>
            </a:r>
            <a:r>
              <a:rPr lang="en-US" sz="4400" dirty="0"/>
              <a:t> +  6 x 10</a:t>
            </a:r>
            <a:r>
              <a:rPr lang="en-US" sz="4400" baseline="30000" dirty="0"/>
              <a:t>1  </a:t>
            </a:r>
            <a:r>
              <a:rPr lang="en-US" sz="4400" dirty="0"/>
              <a:t>+ 3 x </a:t>
            </a:r>
            <a:r>
              <a:rPr lang="en-US" sz="4400" dirty="0" smtClean="0"/>
              <a:t>10</a:t>
            </a:r>
            <a:r>
              <a:rPr lang="en-US" sz="4400" baseline="30000" dirty="0" smtClean="0"/>
              <a:t>0</a:t>
            </a:r>
          </a:p>
          <a:p>
            <a:endParaRPr lang="en-US" sz="4400" dirty="0"/>
          </a:p>
          <a:p>
            <a:r>
              <a:rPr lang="en-US" sz="4400" dirty="0"/>
              <a:t>- 513 = 5 x 10</a:t>
            </a:r>
            <a:r>
              <a:rPr lang="en-US" sz="4400" baseline="30000" dirty="0"/>
              <a:t>2</a:t>
            </a:r>
            <a:r>
              <a:rPr lang="en-US" sz="4400" dirty="0"/>
              <a:t>  + 1 x 10</a:t>
            </a:r>
            <a:r>
              <a:rPr lang="en-US" sz="4400" baseline="30000" dirty="0"/>
              <a:t>1  </a:t>
            </a:r>
            <a:r>
              <a:rPr lang="en-US" sz="4400" dirty="0"/>
              <a:t>+ 3 x 10</a:t>
            </a:r>
            <a:r>
              <a:rPr lang="en-US" sz="4400" baseline="30000" dirty="0"/>
              <a:t>0</a:t>
            </a:r>
            <a:endParaRPr lang="en-US" sz="4400" dirty="0"/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978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817980" cy="1320800"/>
          </a:xfrm>
        </p:spPr>
        <p:txBody>
          <a:bodyPr/>
          <a:lstStyle/>
          <a:p>
            <a:pPr algn="ctr"/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nhị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lũy</a:t>
            </a:r>
            <a:r>
              <a:rPr lang="en-US" dirty="0"/>
              <a:t> 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9772952" cy="3880773"/>
          </a:xfrm>
        </p:spPr>
        <p:txBody>
          <a:bodyPr/>
          <a:lstStyle/>
          <a:p>
            <a:r>
              <a:rPr lang="en-US" sz="4400" dirty="0"/>
              <a:t>5 = 1 x 2</a:t>
            </a:r>
            <a:r>
              <a:rPr lang="en-US" sz="4400" baseline="30000" dirty="0"/>
              <a:t>2</a:t>
            </a:r>
            <a:r>
              <a:rPr lang="en-US" sz="4400" dirty="0"/>
              <a:t> + 0 x 2</a:t>
            </a:r>
            <a:r>
              <a:rPr lang="en-US" sz="4400" baseline="30000" dirty="0"/>
              <a:t>1</a:t>
            </a:r>
            <a:r>
              <a:rPr lang="en-US" sz="4400" dirty="0"/>
              <a:t> + 1 x 2</a:t>
            </a:r>
            <a:r>
              <a:rPr lang="en-US" sz="4400" baseline="30000" dirty="0"/>
              <a:t>0</a:t>
            </a:r>
            <a:r>
              <a:rPr lang="en-US" sz="4400" dirty="0"/>
              <a:t> </a:t>
            </a:r>
            <a:endParaRPr lang="en-US" sz="4400" dirty="0" smtClean="0"/>
          </a:p>
          <a:p>
            <a:endParaRPr lang="en-US" sz="4400" dirty="0"/>
          </a:p>
          <a:p>
            <a:r>
              <a:rPr lang="en-US" sz="4400" dirty="0" smtClean="0"/>
              <a:t>13 </a:t>
            </a:r>
            <a:r>
              <a:rPr lang="en-US" sz="4400" dirty="0"/>
              <a:t>= 1 x 2</a:t>
            </a:r>
            <a:r>
              <a:rPr lang="en-US" sz="4400" baseline="30000" dirty="0"/>
              <a:t>3</a:t>
            </a:r>
            <a:r>
              <a:rPr lang="en-US" sz="4400" dirty="0"/>
              <a:t> + 1 x 2</a:t>
            </a:r>
            <a:r>
              <a:rPr lang="en-US" sz="4400" baseline="30000" dirty="0"/>
              <a:t>2</a:t>
            </a:r>
            <a:r>
              <a:rPr lang="en-US" sz="4400" dirty="0"/>
              <a:t> + 0 x 2</a:t>
            </a:r>
            <a:r>
              <a:rPr lang="en-US" sz="4400" baseline="30000" dirty="0"/>
              <a:t>1</a:t>
            </a:r>
            <a:r>
              <a:rPr lang="en-US" sz="4400" dirty="0"/>
              <a:t> + 1 x 2</a:t>
            </a:r>
            <a:r>
              <a:rPr lang="en-US" sz="4400" baseline="30000" dirty="0"/>
              <a:t>0</a:t>
            </a:r>
            <a:endParaRPr lang="en-US" sz="4400" dirty="0"/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19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nhị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Tin </a:t>
            </a:r>
            <a:r>
              <a:rPr lang="en-US" dirty="0" err="1"/>
              <a:t>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 err="1"/>
              <a:t>có</a:t>
            </a:r>
            <a:r>
              <a:rPr lang="en-SG" dirty="0"/>
              <a:t> </a:t>
            </a:r>
            <a:r>
              <a:rPr lang="en-SG" dirty="0" err="1"/>
              <a:t>ích</a:t>
            </a:r>
            <a:r>
              <a:rPr lang="en-SG" dirty="0"/>
              <a:t> </a:t>
            </a:r>
            <a:r>
              <a:rPr lang="en-SG" dirty="0" err="1"/>
              <a:t>khi</a:t>
            </a:r>
            <a:r>
              <a:rPr lang="en-SG" dirty="0"/>
              <a:t> </a:t>
            </a:r>
            <a:r>
              <a:rPr lang="en-SG" dirty="0" err="1"/>
              <a:t>sử</a:t>
            </a:r>
            <a:r>
              <a:rPr lang="en-SG" dirty="0"/>
              <a:t> </a:t>
            </a:r>
            <a:r>
              <a:rPr lang="en-SG" dirty="0" err="1"/>
              <a:t>dụng</a:t>
            </a:r>
            <a:r>
              <a:rPr lang="en-SG" dirty="0"/>
              <a:t> </a:t>
            </a:r>
            <a:r>
              <a:rPr lang="en-SG" dirty="0" err="1"/>
              <a:t>máy</a:t>
            </a:r>
            <a:r>
              <a:rPr lang="en-SG" dirty="0"/>
              <a:t> </a:t>
            </a:r>
            <a:r>
              <a:rPr lang="en-SG" dirty="0" err="1"/>
              <a:t>tính</a:t>
            </a:r>
            <a:r>
              <a:rPr lang="en-SG" dirty="0"/>
              <a:t> </a:t>
            </a:r>
            <a:r>
              <a:rPr lang="en-SG" dirty="0" err="1"/>
              <a:t>để</a:t>
            </a:r>
            <a:r>
              <a:rPr lang="en-SG" dirty="0"/>
              <a:t> </a:t>
            </a:r>
            <a:r>
              <a:rPr lang="en-SG" dirty="0" err="1"/>
              <a:t>lưu</a:t>
            </a:r>
            <a:r>
              <a:rPr lang="en-SG" dirty="0"/>
              <a:t> </a:t>
            </a:r>
            <a:r>
              <a:rPr lang="en-SG" dirty="0" err="1"/>
              <a:t>trữ</a:t>
            </a:r>
            <a:r>
              <a:rPr lang="en-SG" dirty="0" smtClean="0"/>
              <a:t>.</a:t>
            </a:r>
          </a:p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61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en-US" b="1" dirty="0" err="1"/>
              <a:t>Hệ</a:t>
            </a:r>
            <a:r>
              <a:rPr lang="en-US" b="1" dirty="0"/>
              <a:t> </a:t>
            </a:r>
            <a:r>
              <a:rPr lang="en-US" b="1" dirty="0" err="1"/>
              <a:t>đ</a:t>
            </a:r>
            <a:r>
              <a:rPr lang="en-US" b="1" dirty="0" err="1" smtClean="0"/>
              <a:t>ếm</a:t>
            </a:r>
            <a:r>
              <a:rPr lang="en-US" b="1" dirty="0" smtClean="0"/>
              <a:t> </a:t>
            </a:r>
            <a:r>
              <a:rPr lang="en-US" b="1" dirty="0" err="1"/>
              <a:t>nhị</a:t>
            </a:r>
            <a:r>
              <a:rPr lang="en-US" b="1" dirty="0"/>
              <a:t> </a:t>
            </a:r>
            <a:r>
              <a:rPr lang="en-US" b="1" dirty="0" err="1"/>
              <a:t>phân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diễn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nguyên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)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Hệ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nhị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phân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3200" dirty="0"/>
              <a:t>- </a:t>
            </a:r>
            <a:r>
              <a:rPr lang="en-US" sz="3200" dirty="0" err="1"/>
              <a:t>Số</a:t>
            </a:r>
            <a:r>
              <a:rPr lang="en-US" sz="3200" dirty="0"/>
              <a:t> 19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tổng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lũy</a:t>
            </a:r>
            <a:r>
              <a:rPr lang="en-US" sz="3200" dirty="0"/>
              <a:t> </a:t>
            </a:r>
            <a:r>
              <a:rPr lang="en-US" sz="3200" dirty="0" err="1"/>
              <a:t>thừa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2</a:t>
            </a:r>
          </a:p>
          <a:p>
            <a:pPr marL="0" indent="0">
              <a:buNone/>
            </a:pPr>
            <a:r>
              <a:rPr lang="en-US" sz="3200" dirty="0"/>
              <a:t>19 = 2</a:t>
            </a:r>
            <a:r>
              <a:rPr lang="en-US" sz="3200" baseline="30000" dirty="0"/>
              <a:t>4 </a:t>
            </a:r>
            <a:r>
              <a:rPr lang="en-US" sz="3200" dirty="0"/>
              <a:t>+ 2</a:t>
            </a:r>
            <a:r>
              <a:rPr lang="en-US" sz="3200" baseline="30000" dirty="0"/>
              <a:t>1</a:t>
            </a:r>
            <a:r>
              <a:rPr lang="en-US" sz="3200" dirty="0"/>
              <a:t> + 2</a:t>
            </a:r>
            <a:r>
              <a:rPr lang="en-US" sz="3200" baseline="30000" dirty="0"/>
              <a:t>0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= 1 x 2</a:t>
            </a:r>
            <a:r>
              <a:rPr lang="en-US" sz="3200" baseline="30000" dirty="0"/>
              <a:t>4 </a:t>
            </a:r>
            <a:r>
              <a:rPr lang="en-US" sz="3200" dirty="0"/>
              <a:t>+ 0 x 2</a:t>
            </a:r>
            <a:r>
              <a:rPr lang="en-US" sz="3200" baseline="30000" dirty="0"/>
              <a:t>3</a:t>
            </a:r>
            <a:r>
              <a:rPr lang="en-US" sz="3200" dirty="0"/>
              <a:t> + 0 x 2</a:t>
            </a:r>
            <a:r>
              <a:rPr lang="en-US" sz="3200" baseline="30000" dirty="0"/>
              <a:t>2</a:t>
            </a:r>
            <a:r>
              <a:rPr lang="en-US" sz="3200" dirty="0"/>
              <a:t> + 1 x 2</a:t>
            </a:r>
            <a:r>
              <a:rPr lang="en-US" sz="3200" baseline="30000" dirty="0"/>
              <a:t>1</a:t>
            </a:r>
            <a:r>
              <a:rPr lang="en-US" sz="3200" dirty="0"/>
              <a:t> + 1 x 2</a:t>
            </a:r>
            <a:r>
              <a:rPr lang="en-US" sz="3200" baseline="30000" dirty="0"/>
              <a:t>0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19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r>
              <a:rPr lang="en-US" sz="3200" dirty="0"/>
              <a:t> </a:t>
            </a:r>
            <a:r>
              <a:rPr lang="en-US" sz="3200" dirty="0" err="1"/>
              <a:t>nhị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10011</a:t>
            </a:r>
          </a:p>
        </p:txBody>
      </p:sp>
    </p:spTree>
    <p:extLst>
      <p:ext uri="{BB962C8B-B14F-4D97-AF65-F5344CB8AC3E}">
        <p14:creationId xmlns:p14="http://schemas.microsoft.com/office/powerpoint/2010/main" val="4286353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a)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Hệ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nhị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phân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363754"/>
            <a:ext cx="10974736" cy="49978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-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đếm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2 (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nhị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)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  <a:p>
            <a:pPr marL="0" indent="0">
              <a:buNone/>
            </a:pPr>
            <a:r>
              <a:rPr lang="en-US" sz="2800" dirty="0"/>
              <a:t>+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0 </a:t>
            </a:r>
            <a:r>
              <a:rPr lang="en-US" sz="2800" dirty="0" err="1"/>
              <a:t>và</a:t>
            </a:r>
            <a:r>
              <a:rPr lang="en-US" sz="2800" dirty="0"/>
              <a:t> 1,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0 </a:t>
            </a:r>
            <a:r>
              <a:rPr lang="en-US" sz="2800" dirty="0" err="1"/>
              <a:t>và</a:t>
            </a:r>
            <a:r>
              <a:rPr lang="en-US" sz="2800" dirty="0"/>
              <a:t> 1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nhị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dirty="0"/>
              <a:t>+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bởi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dãy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nhị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dirty="0"/>
              <a:t>+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nhị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ở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gấp</a:t>
            </a:r>
            <a:r>
              <a:rPr lang="en-US" sz="2800" dirty="0"/>
              <a:t> 2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ở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kề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1 ở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k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sang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2</a:t>
            </a:r>
            <a:r>
              <a:rPr lang="en-US" sz="2800" baseline="30000" dirty="0"/>
              <a:t>k-1</a:t>
            </a:r>
            <a:r>
              <a:rPr lang="en-US" sz="2800" dirty="0"/>
              <a:t> .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en-US" sz="2800" u="sng" dirty="0" err="1">
                <a:solidFill>
                  <a:schemeClr val="accent5">
                    <a:lumMod val="75000"/>
                  </a:schemeClr>
                </a:solidFill>
              </a:rPr>
              <a:t>Chú</a:t>
            </a:r>
            <a:r>
              <a:rPr lang="en-US" sz="2800" u="sng" dirty="0">
                <a:solidFill>
                  <a:schemeClr val="accent5">
                    <a:lumMod val="75000"/>
                  </a:schemeClr>
                </a:solidFill>
              </a:rPr>
              <a:t> ý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sz="2800" dirty="0" err="1">
                <a:solidFill>
                  <a:schemeClr val="tx1"/>
                </a:solidFill>
              </a:rPr>
              <a:t>Khi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biệt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hệ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đếm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người</a:t>
            </a:r>
            <a:r>
              <a:rPr lang="en-US" sz="2800" dirty="0">
                <a:solidFill>
                  <a:schemeClr val="tx1"/>
                </a:solidFill>
              </a:rPr>
              <a:t> ta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chỉ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dưới</a:t>
            </a:r>
            <a:r>
              <a:rPr lang="en-US" sz="2800" dirty="0">
                <a:solidFill>
                  <a:schemeClr val="tx1"/>
                </a:solidFill>
              </a:rPr>
              <a:t> (VD: 19</a:t>
            </a:r>
            <a:r>
              <a:rPr lang="en-US" sz="2800" baseline="-25000" dirty="0">
                <a:solidFill>
                  <a:schemeClr val="tx1"/>
                </a:solidFill>
              </a:rPr>
              <a:t>10</a:t>
            </a:r>
            <a:r>
              <a:rPr lang="en-US" sz="2800" dirty="0">
                <a:solidFill>
                  <a:schemeClr val="tx1"/>
                </a:solidFill>
              </a:rPr>
              <a:t> hay 10011</a:t>
            </a:r>
            <a:r>
              <a:rPr lang="en-US" sz="2800" baseline="-25000" dirty="0">
                <a:solidFill>
                  <a:schemeClr val="tx1"/>
                </a:solidFill>
              </a:rPr>
              <a:t>2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5980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</TotalTime>
  <Words>1145</Words>
  <Application>Microsoft Office PowerPoint</Application>
  <PresentationFormat>Widescreen</PresentationFormat>
  <Paragraphs>125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Tahoma</vt:lpstr>
      <vt:lpstr>Times New Roman</vt:lpstr>
      <vt:lpstr>Trebuchet MS</vt:lpstr>
      <vt:lpstr>Wingdings</vt:lpstr>
      <vt:lpstr>Wingdings 3</vt:lpstr>
      <vt:lpstr>Facet</vt:lpstr>
      <vt:lpstr>HỆ NHỊ PHÂN VÀ DỮ LIỆU SỐ NGUYÊN</vt:lpstr>
      <vt:lpstr>CHỦ ĐỀ 1. MÁY TÍNH VÀ XÃ HỘI TRI THỨC </vt:lpstr>
      <vt:lpstr>Mục tiêu</vt:lpstr>
      <vt:lpstr>PowerPoint Presentation</vt:lpstr>
      <vt:lpstr>Số trong hệ thập phân đều có thể phân tích thành tổng các lũy thừa của 10</vt:lpstr>
      <vt:lpstr>Số trong hệ nhị phân đều có thể phân tích thành tổng các lũy thừa của 2</vt:lpstr>
      <vt:lpstr>Ứng dụng hệ nhị phân trong Tin học</vt:lpstr>
      <vt:lpstr>1. Hệ đếm nhị phân và biểu diễn số nguyên</vt:lpstr>
      <vt:lpstr>a) Hệ nhị phân</vt:lpstr>
      <vt:lpstr>b) Đổi biểu diễn số nguyên dương từ hệ thập phân sang hệ nhị phân</vt:lpstr>
      <vt:lpstr>b) Đổi biểu diễn số nguyên dương từ hệ thập phân sang hệ nhị phân</vt:lpstr>
      <vt:lpstr>b) Đổi biểu diễn số nguyên dương từ hệ thập phân sang hệ nhị phân</vt:lpstr>
      <vt:lpstr>c) Biểu diễn số nguyên trong máy tính</vt:lpstr>
      <vt:lpstr>HỘP KIẾN THỨC</vt:lpstr>
      <vt:lpstr>2. Các phép tính số học trong hệ nhị phân.</vt:lpstr>
      <vt:lpstr>b) Cộng hai số nhị phân:</vt:lpstr>
      <vt:lpstr>b) Cộng hai số nhị phân:</vt:lpstr>
      <vt:lpstr>c) Nhân hai số nhị phân</vt:lpstr>
      <vt:lpstr>Thực hiện phép tính cộng, nhân theo quy trình thực hiện phép tính trên máy tính. </vt:lpstr>
      <vt:lpstr>Theo quy trình thực hiện phép tính trên máy tính.</vt:lpstr>
      <vt:lpstr>Vận dụng (Bài tập về nhà)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THUYMY</dc:creator>
  <cp:lastModifiedBy>THUYMY</cp:lastModifiedBy>
  <cp:revision>7</cp:revision>
  <dcterms:created xsi:type="dcterms:W3CDTF">2022-07-15T11:53:36Z</dcterms:created>
  <dcterms:modified xsi:type="dcterms:W3CDTF">2022-07-15T13:15:24Z</dcterms:modified>
</cp:coreProperties>
</file>