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4"/>
  </p:notesMasterIdLst>
  <p:sldIdLst>
    <p:sldId id="271" r:id="rId2"/>
    <p:sldId id="276" r:id="rId3"/>
    <p:sldId id="278" r:id="rId4"/>
    <p:sldId id="279" r:id="rId5"/>
    <p:sldId id="327" r:id="rId6"/>
    <p:sldId id="274" r:id="rId7"/>
    <p:sldId id="323" r:id="rId8"/>
    <p:sldId id="322" r:id="rId9"/>
    <p:sldId id="328" r:id="rId10"/>
    <p:sldId id="280" r:id="rId11"/>
    <p:sldId id="317" r:id="rId12"/>
    <p:sldId id="329" r:id="rId13"/>
    <p:sldId id="318" r:id="rId14"/>
    <p:sldId id="319" r:id="rId15"/>
    <p:sldId id="320" r:id="rId16"/>
    <p:sldId id="321" r:id="rId17"/>
    <p:sldId id="275" r:id="rId18"/>
    <p:sldId id="260" r:id="rId19"/>
    <p:sldId id="330" r:id="rId20"/>
    <p:sldId id="292" r:id="rId21"/>
    <p:sldId id="29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6EA"/>
    <a:srgbClr val="05A0B8"/>
    <a:srgbClr val="05788C"/>
    <a:srgbClr val="006673"/>
    <a:srgbClr val="A3DBE1"/>
    <a:srgbClr val="F26532"/>
    <a:srgbClr val="E26714"/>
    <a:srgbClr val="EE8640"/>
    <a:srgbClr val="048DA4"/>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94150" autoAdjust="0"/>
  </p:normalViewPr>
  <p:slideViewPr>
    <p:cSldViewPr snapToGrid="0" showGuides="1">
      <p:cViewPr varScale="1">
        <p:scale>
          <a:sx n="87" d="100"/>
          <a:sy n="87" d="100"/>
        </p:scale>
        <p:origin x="928"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3774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7511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64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876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66542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80289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28607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059993"/>
            <a:ext cx="1047238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Listen and complete the conversation with the expressions in the box. </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EVERYDAY ENGLISH</a:t>
            </a:r>
          </a:p>
        </p:txBody>
      </p:sp>
      <p:sp>
        <p:nvSpPr>
          <p:cNvPr id="2" name="Rounded Rectangle 1"/>
          <p:cNvSpPr/>
          <p:nvPr/>
        </p:nvSpPr>
        <p:spPr>
          <a:xfrm>
            <a:off x="3496401" y="2043447"/>
            <a:ext cx="5809957" cy="1038589"/>
          </a:xfrm>
          <a:prstGeom prst="roundRect">
            <a:avLst/>
          </a:prstGeom>
          <a:solidFill>
            <a:srgbClr val="C0E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vi-VN" sz="2400" dirty="0">
                <a:solidFill>
                  <a:schemeClr val="tx2"/>
                </a:solidFill>
              </a:rPr>
              <a:t>You should 	B. What should I do </a:t>
            </a:r>
          </a:p>
          <a:p>
            <a:r>
              <a:rPr lang="vi-VN" sz="2400" dirty="0">
                <a:solidFill>
                  <a:schemeClr val="tx2"/>
                </a:solidFill>
              </a:rPr>
              <a:t>C. I advise you 	D. Should I</a:t>
            </a:r>
          </a:p>
        </p:txBody>
      </p:sp>
      <p:sp>
        <p:nvSpPr>
          <p:cNvPr id="3" name="TextBox 2"/>
          <p:cNvSpPr txBox="1"/>
          <p:nvPr/>
        </p:nvSpPr>
        <p:spPr>
          <a:xfrm>
            <a:off x="1180460" y="3206988"/>
            <a:ext cx="10488375" cy="3539430"/>
          </a:xfrm>
          <a:prstGeom prst="rect">
            <a:avLst/>
          </a:prstGeom>
          <a:noFill/>
        </p:spPr>
        <p:txBody>
          <a:bodyPr wrap="square" rtlCol="0">
            <a:spAutoFit/>
          </a:bodyPr>
          <a:lstStyle/>
          <a:p>
            <a:r>
              <a:rPr lang="en-US" sz="2800" dirty="0"/>
              <a:t>Lan: I was asked to give a presentation on climate change next week. (1) ______________, Mai?</a:t>
            </a:r>
          </a:p>
          <a:p>
            <a:r>
              <a:rPr lang="en-US" sz="2800" dirty="0"/>
              <a:t>Mai: (2) __________ search for information about the topic on the Internet.</a:t>
            </a:r>
          </a:p>
          <a:p>
            <a:r>
              <a:rPr lang="en-US" sz="2800" dirty="0"/>
              <a:t>Lan: (3) __________ also read books in the library?</a:t>
            </a:r>
          </a:p>
          <a:p>
            <a:r>
              <a:rPr lang="en-US" sz="2800" dirty="0"/>
              <a:t>Mai: That’s a good idea. (4) ___________ to collect information from different sources. Then you can decide what to include in the presentation.</a:t>
            </a:r>
          </a:p>
        </p:txBody>
      </p:sp>
      <p:sp>
        <p:nvSpPr>
          <p:cNvPr id="4" name="TextBox 3"/>
          <p:cNvSpPr txBox="1"/>
          <p:nvPr/>
        </p:nvSpPr>
        <p:spPr>
          <a:xfrm>
            <a:off x="1682945" y="3653264"/>
            <a:ext cx="3000368" cy="523220"/>
          </a:xfrm>
          <a:prstGeom prst="rect">
            <a:avLst/>
          </a:prstGeom>
          <a:noFill/>
        </p:spPr>
        <p:txBody>
          <a:bodyPr wrap="square" rtlCol="0">
            <a:spAutoFit/>
          </a:bodyPr>
          <a:lstStyle/>
          <a:p>
            <a:r>
              <a:rPr lang="en-US" sz="2800" dirty="0">
                <a:solidFill>
                  <a:srgbClr val="05A0B8"/>
                </a:solidFill>
              </a:rPr>
              <a:t>What should I do</a:t>
            </a:r>
          </a:p>
        </p:txBody>
      </p:sp>
      <p:sp>
        <p:nvSpPr>
          <p:cNvPr id="14" name="TextBox 13"/>
          <p:cNvSpPr txBox="1"/>
          <p:nvPr/>
        </p:nvSpPr>
        <p:spPr>
          <a:xfrm>
            <a:off x="2446447" y="4065752"/>
            <a:ext cx="3000368" cy="523220"/>
          </a:xfrm>
          <a:prstGeom prst="rect">
            <a:avLst/>
          </a:prstGeom>
          <a:noFill/>
        </p:spPr>
        <p:txBody>
          <a:bodyPr wrap="square" rtlCol="0">
            <a:spAutoFit/>
          </a:bodyPr>
          <a:lstStyle/>
          <a:p>
            <a:r>
              <a:rPr lang="en-US" sz="2800" dirty="0">
                <a:solidFill>
                  <a:srgbClr val="05A0B8"/>
                </a:solidFill>
              </a:rPr>
              <a:t>You should </a:t>
            </a:r>
          </a:p>
        </p:txBody>
      </p:sp>
      <p:sp>
        <p:nvSpPr>
          <p:cNvPr id="19" name="TextBox 18"/>
          <p:cNvSpPr txBox="1"/>
          <p:nvPr/>
        </p:nvSpPr>
        <p:spPr>
          <a:xfrm>
            <a:off x="2602764" y="4916259"/>
            <a:ext cx="3000368" cy="523220"/>
          </a:xfrm>
          <a:prstGeom prst="rect">
            <a:avLst/>
          </a:prstGeom>
          <a:noFill/>
        </p:spPr>
        <p:txBody>
          <a:bodyPr wrap="square" rtlCol="0">
            <a:spAutoFit/>
          </a:bodyPr>
          <a:lstStyle/>
          <a:p>
            <a:r>
              <a:rPr lang="en-US" sz="2800" dirty="0">
                <a:solidFill>
                  <a:srgbClr val="05A0B8"/>
                </a:solidFill>
              </a:rPr>
              <a:t>Should I </a:t>
            </a:r>
          </a:p>
        </p:txBody>
      </p:sp>
      <p:sp>
        <p:nvSpPr>
          <p:cNvPr id="20" name="TextBox 19"/>
          <p:cNvSpPr txBox="1"/>
          <p:nvPr/>
        </p:nvSpPr>
        <p:spPr>
          <a:xfrm>
            <a:off x="5260007" y="5356731"/>
            <a:ext cx="3000368" cy="523220"/>
          </a:xfrm>
          <a:prstGeom prst="rect">
            <a:avLst/>
          </a:prstGeom>
          <a:noFill/>
        </p:spPr>
        <p:txBody>
          <a:bodyPr wrap="square" rtlCol="0">
            <a:spAutoFit/>
          </a:bodyPr>
          <a:lstStyle/>
          <a:p>
            <a:r>
              <a:rPr lang="en-US" sz="2800" dirty="0">
                <a:solidFill>
                  <a:srgbClr val="05A0B8"/>
                </a:solidFill>
              </a:rPr>
              <a:t>I advise you</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additive="base">
                                        <p:cTn id="3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059993"/>
            <a:ext cx="10540621" cy="138499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pairs. Make a similar conversation asking for and giving advice about green living. Use the expressions below to help you.</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EVERYDAY ENGLISH</a:t>
            </a:r>
          </a:p>
        </p:txBody>
      </p:sp>
      <p:graphicFrame>
        <p:nvGraphicFramePr>
          <p:cNvPr id="5" name="Table 4"/>
          <p:cNvGraphicFramePr>
            <a:graphicFrameLocks noGrp="1"/>
          </p:cNvGraphicFramePr>
          <p:nvPr>
            <p:extLst>
              <p:ext uri="{D42A27DB-BD31-4B8C-83A1-F6EECF244321}">
                <p14:modId xmlns:p14="http://schemas.microsoft.com/office/powerpoint/2010/main" val="3083548143"/>
              </p:ext>
            </p:extLst>
          </p:nvPr>
        </p:nvGraphicFramePr>
        <p:xfrm>
          <a:off x="1856888" y="2444988"/>
          <a:ext cx="9074968" cy="3917020"/>
        </p:xfrm>
        <a:graphic>
          <a:graphicData uri="http://schemas.openxmlformats.org/drawingml/2006/table">
            <a:tbl>
              <a:tblPr firstRow="1" bandRow="1">
                <a:tableStyleId>{93296810-A885-4BE3-A3E7-6D5BEEA58F35}</a:tableStyleId>
              </a:tblPr>
              <a:tblGrid>
                <a:gridCol w="5396116">
                  <a:extLst>
                    <a:ext uri="{9D8B030D-6E8A-4147-A177-3AD203B41FA5}">
                      <a16:colId xmlns:a16="http://schemas.microsoft.com/office/drawing/2014/main" val="2868339342"/>
                    </a:ext>
                  </a:extLst>
                </a:gridCol>
                <a:gridCol w="3678852">
                  <a:extLst>
                    <a:ext uri="{9D8B030D-6E8A-4147-A177-3AD203B41FA5}">
                      <a16:colId xmlns:a16="http://schemas.microsoft.com/office/drawing/2014/main" val="3860854848"/>
                    </a:ext>
                  </a:extLst>
                </a:gridCol>
              </a:tblGrid>
              <a:tr h="500267">
                <a:tc gridSpan="2">
                  <a:txBody>
                    <a:bodyPr/>
                    <a:lstStyle/>
                    <a:p>
                      <a:pPr algn="ctr"/>
                      <a:r>
                        <a:rPr lang="en-US" sz="2800" dirty="0">
                          <a:solidFill>
                            <a:schemeClr val="tx1"/>
                          </a:solidFill>
                          <a:latin typeface="+mn-lt"/>
                        </a:rPr>
                        <a:t>USEFUL EXPRESSIONS</a:t>
                      </a:r>
                    </a:p>
                  </a:txBody>
                  <a:tcPr/>
                </a:tc>
                <a:tc hMerge="1">
                  <a:txBody>
                    <a:bodyPr/>
                    <a:lstStyle/>
                    <a:p>
                      <a:endParaRPr lang="en-US" dirty="0"/>
                    </a:p>
                  </a:txBody>
                  <a:tcPr/>
                </a:tc>
                <a:extLst>
                  <a:ext uri="{0D108BD9-81ED-4DB2-BD59-A6C34878D82A}">
                    <a16:rowId xmlns:a16="http://schemas.microsoft.com/office/drawing/2014/main" val="3643545463"/>
                  </a:ext>
                </a:extLst>
              </a:tr>
              <a:tr h="441412">
                <a:tc>
                  <a:txBody>
                    <a:bodyPr/>
                    <a:lstStyle/>
                    <a:p>
                      <a:pPr algn="ctr"/>
                      <a:r>
                        <a:rPr lang="en-US" sz="2400" b="1" dirty="0">
                          <a:solidFill>
                            <a:schemeClr val="tx1"/>
                          </a:solidFill>
                          <a:latin typeface="+mn-lt"/>
                        </a:rPr>
                        <a:t>Asking for advice</a:t>
                      </a:r>
                      <a:endParaRPr lang="en-US" sz="2400" b="1" i="1" dirty="0">
                        <a:solidFill>
                          <a:schemeClr val="tx1"/>
                        </a:solidFill>
                        <a:latin typeface="+mn-lt"/>
                      </a:endParaRPr>
                    </a:p>
                  </a:txBody>
                  <a:tcPr/>
                </a:tc>
                <a:tc>
                  <a:txBody>
                    <a:bodyPr/>
                    <a:lstStyle/>
                    <a:p>
                      <a:pPr algn="ctr"/>
                      <a:r>
                        <a:rPr lang="en-US" sz="2400" b="1" dirty="0">
                          <a:solidFill>
                            <a:schemeClr val="tx1"/>
                          </a:solidFill>
                          <a:latin typeface="+mn-lt"/>
                        </a:rPr>
                        <a:t>Giving advice</a:t>
                      </a:r>
                      <a:endParaRPr lang="en-US" sz="2400" b="1" i="1" dirty="0">
                        <a:solidFill>
                          <a:schemeClr val="tx1"/>
                        </a:solidFill>
                        <a:latin typeface="+mn-lt"/>
                      </a:endParaRPr>
                    </a:p>
                  </a:txBody>
                  <a:tcPr/>
                </a:tc>
                <a:extLst>
                  <a:ext uri="{0D108BD9-81ED-4DB2-BD59-A6C34878D82A}">
                    <a16:rowId xmlns:a16="http://schemas.microsoft.com/office/drawing/2014/main" val="2723696992"/>
                  </a:ext>
                </a:extLst>
              </a:tr>
              <a:tr h="441412">
                <a:tc>
                  <a:txBody>
                    <a:bodyPr/>
                    <a:lstStyle/>
                    <a:p>
                      <a:r>
                        <a:rPr lang="en-US" sz="2400" dirty="0">
                          <a:solidFill>
                            <a:schemeClr val="tx1"/>
                          </a:solidFill>
                          <a:latin typeface="+mn-lt"/>
                        </a:rPr>
                        <a:t>What should I do?</a:t>
                      </a:r>
                    </a:p>
                  </a:txBody>
                  <a:tcPr anchor="ctr"/>
                </a:tc>
                <a:tc>
                  <a:txBody>
                    <a:bodyPr/>
                    <a:lstStyle/>
                    <a:p>
                      <a:r>
                        <a:rPr lang="en-US" sz="2400" dirty="0">
                          <a:solidFill>
                            <a:schemeClr val="tx1"/>
                          </a:solidFill>
                          <a:latin typeface="+mn-lt"/>
                        </a:rPr>
                        <a:t>I think you should …</a:t>
                      </a:r>
                    </a:p>
                  </a:txBody>
                  <a:tcPr anchor="ctr"/>
                </a:tc>
                <a:extLst>
                  <a:ext uri="{0D108BD9-81ED-4DB2-BD59-A6C34878D82A}">
                    <a16:rowId xmlns:a16="http://schemas.microsoft.com/office/drawing/2014/main" val="3713285561"/>
                  </a:ext>
                </a:extLst>
              </a:tr>
              <a:tr h="545728">
                <a:tc>
                  <a:txBody>
                    <a:bodyPr/>
                    <a:lstStyle/>
                    <a:p>
                      <a:r>
                        <a:rPr lang="en-US" sz="2400" dirty="0">
                          <a:solidFill>
                            <a:schemeClr val="tx1"/>
                          </a:solidFill>
                          <a:latin typeface="+mn-lt"/>
                        </a:rPr>
                        <a:t>What do you advise me to do?</a:t>
                      </a:r>
                    </a:p>
                  </a:txBody>
                  <a:tcPr anchor="ctr"/>
                </a:tc>
                <a:tc>
                  <a:txBody>
                    <a:bodyPr/>
                    <a:lstStyle/>
                    <a:p>
                      <a:r>
                        <a:rPr lang="en-US" sz="2400" dirty="0">
                          <a:solidFill>
                            <a:schemeClr val="tx1"/>
                          </a:solidFill>
                          <a:latin typeface="+mn-lt"/>
                        </a:rPr>
                        <a:t>I advise you to …</a:t>
                      </a:r>
                    </a:p>
                  </a:txBody>
                  <a:tcPr anchor="ctr"/>
                </a:tc>
                <a:extLst>
                  <a:ext uri="{0D108BD9-81ED-4DB2-BD59-A6C34878D82A}">
                    <a16:rowId xmlns:a16="http://schemas.microsoft.com/office/drawing/2014/main" val="3617234492"/>
                  </a:ext>
                </a:extLst>
              </a:tr>
              <a:tr h="552316">
                <a:tc>
                  <a:txBody>
                    <a:bodyPr/>
                    <a:lstStyle/>
                    <a:p>
                      <a:r>
                        <a:rPr lang="en-US" sz="2400" dirty="0">
                          <a:solidFill>
                            <a:schemeClr val="tx1"/>
                          </a:solidFill>
                          <a:latin typeface="+mn-lt"/>
                        </a:rPr>
                        <a:t>Do you have any suggestions for me?</a:t>
                      </a:r>
                    </a:p>
                  </a:txBody>
                  <a:tcPr anchor="ctr"/>
                </a:tc>
                <a:tc>
                  <a:txBody>
                    <a:bodyPr/>
                    <a:lstStyle/>
                    <a:p>
                      <a:r>
                        <a:rPr lang="en-US" sz="2400" dirty="0">
                          <a:solidFill>
                            <a:schemeClr val="tx1"/>
                          </a:solidFill>
                          <a:latin typeface="+mn-lt"/>
                        </a:rPr>
                        <a:t>How about …?</a:t>
                      </a:r>
                    </a:p>
                  </a:txBody>
                  <a:tcPr anchor="ctr"/>
                </a:tc>
                <a:extLst>
                  <a:ext uri="{0D108BD9-81ED-4DB2-BD59-A6C34878D82A}">
                    <a16:rowId xmlns:a16="http://schemas.microsoft.com/office/drawing/2014/main" val="640228719"/>
                  </a:ext>
                </a:extLst>
              </a:tr>
              <a:tr h="614063">
                <a:tc>
                  <a:txBody>
                    <a:bodyPr/>
                    <a:lstStyle/>
                    <a:p>
                      <a:r>
                        <a:rPr lang="en-US" sz="2400" dirty="0">
                          <a:solidFill>
                            <a:schemeClr val="tx1"/>
                          </a:solidFill>
                          <a:latin typeface="+mn-lt"/>
                        </a:rPr>
                        <a:t>What would you do if you were me?</a:t>
                      </a:r>
                    </a:p>
                  </a:txBody>
                  <a:tcPr anchor="ctr"/>
                </a:tc>
                <a:tc>
                  <a:txBody>
                    <a:bodyPr/>
                    <a:lstStyle/>
                    <a:p>
                      <a:r>
                        <a:rPr lang="en-US" sz="2400" dirty="0">
                          <a:solidFill>
                            <a:schemeClr val="tx1"/>
                          </a:solidFill>
                          <a:latin typeface="+mn-lt"/>
                        </a:rPr>
                        <a:t>If</a:t>
                      </a:r>
                      <a:r>
                        <a:rPr lang="en-US" sz="2400" baseline="0" dirty="0">
                          <a:solidFill>
                            <a:schemeClr val="tx1"/>
                          </a:solidFill>
                          <a:latin typeface="+mn-lt"/>
                        </a:rPr>
                        <a:t> I were you, I would …</a:t>
                      </a:r>
                      <a:endParaRPr lang="en-US" sz="2400" dirty="0">
                        <a:solidFill>
                          <a:schemeClr val="tx1"/>
                        </a:solidFill>
                        <a:latin typeface="+mn-lt"/>
                      </a:endParaRPr>
                    </a:p>
                  </a:txBody>
                  <a:tcPr anchor="ctr"/>
                </a:tc>
                <a:extLst>
                  <a:ext uri="{0D108BD9-81ED-4DB2-BD59-A6C34878D82A}">
                    <a16:rowId xmlns:a16="http://schemas.microsoft.com/office/drawing/2014/main" val="4206938097"/>
                  </a:ext>
                </a:extLst>
              </a:tr>
              <a:tr h="772353">
                <a:tc>
                  <a:txBody>
                    <a:bodyPr/>
                    <a:lstStyle/>
                    <a:p>
                      <a:r>
                        <a:rPr lang="en-US" sz="2400" dirty="0">
                          <a:solidFill>
                            <a:schemeClr val="tx1"/>
                          </a:solidFill>
                          <a:latin typeface="+mn-lt"/>
                        </a:rPr>
                        <a:t>Can you give me some</a:t>
                      </a:r>
                      <a:r>
                        <a:rPr lang="en-US" sz="2400" baseline="0" dirty="0">
                          <a:solidFill>
                            <a:schemeClr val="tx1"/>
                          </a:solidFill>
                          <a:latin typeface="+mn-lt"/>
                        </a:rPr>
                        <a:t> advice about…?</a:t>
                      </a:r>
                      <a:endParaRPr lang="en-US" sz="2400" dirty="0">
                        <a:solidFill>
                          <a:schemeClr val="tx1"/>
                        </a:solidFill>
                        <a:latin typeface="+mn-lt"/>
                      </a:endParaRPr>
                    </a:p>
                  </a:txBody>
                  <a:tcPr anchor="ctr"/>
                </a:tc>
                <a:tc>
                  <a:txBody>
                    <a:bodyPr/>
                    <a:lstStyle/>
                    <a:p>
                      <a:r>
                        <a:rPr lang="en-US" sz="2400" dirty="0">
                          <a:solidFill>
                            <a:schemeClr val="tx1"/>
                          </a:solidFill>
                          <a:latin typeface="+mn-lt"/>
                        </a:rPr>
                        <a:t>My advice would</a:t>
                      </a:r>
                      <a:r>
                        <a:rPr lang="en-US" sz="2400" baseline="0" dirty="0">
                          <a:solidFill>
                            <a:schemeClr val="tx1"/>
                          </a:solidFill>
                          <a:latin typeface="+mn-lt"/>
                        </a:rPr>
                        <a:t> be to …</a:t>
                      </a:r>
                      <a:endParaRPr lang="en-US" sz="2400" dirty="0">
                        <a:solidFill>
                          <a:schemeClr val="tx1"/>
                        </a:solidFill>
                        <a:latin typeface="+mn-lt"/>
                      </a:endParaRPr>
                    </a:p>
                  </a:txBody>
                  <a:tcPr anchor="ctr"/>
                </a:tc>
                <a:extLst>
                  <a:ext uri="{0D108BD9-81ED-4DB2-BD59-A6C34878D82A}">
                    <a16:rowId xmlns:a16="http://schemas.microsoft.com/office/drawing/2014/main" val="1965232169"/>
                  </a:ext>
                </a:extLst>
              </a:tr>
            </a:tbl>
          </a:graphicData>
        </a:graphic>
      </p:graphicFrame>
    </p:spTree>
    <p:extLst>
      <p:ext uri="{BB962C8B-B14F-4D97-AF65-F5344CB8AC3E}">
        <p14:creationId xmlns:p14="http://schemas.microsoft.com/office/powerpoint/2010/main" val="15736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
        <p:nvSpPr>
          <p:cNvPr id="17" name="Rectangle 1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Read the text and complete the table.</a:t>
            </a:r>
          </a:p>
          <a:p>
            <a:pPr marL="285750" indent="-285750">
              <a:buFont typeface="Arial" panose="020B0604020202020204" pitchFamily="34" charset="0"/>
              <a:buChar char="•"/>
            </a:pPr>
            <a:r>
              <a:rPr lang="en-US" dirty="0">
                <a:solidFill>
                  <a:srgbClr val="006673"/>
                </a:solidFill>
              </a:rPr>
              <a:t>Task 2: Discussion</a:t>
            </a:r>
          </a:p>
        </p:txBody>
      </p:sp>
    </p:spTree>
    <p:extLst>
      <p:ext uri="{BB962C8B-B14F-4D97-AF65-F5344CB8AC3E}">
        <p14:creationId xmlns:p14="http://schemas.microsoft.com/office/powerpoint/2010/main" val="25826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a:t>
            </a:r>
            <a:r>
              <a:rPr lang="en-US" dirty="0" err="1">
                <a:solidFill>
                  <a:srgbClr val="05A0B8"/>
                </a:solidFill>
                <a:latin typeface="Trebuchet MS" panose="020B0603020202020204"/>
              </a:rPr>
              <a:t>ɪˈmɪʃn</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761082" y="3761790"/>
            <a:ext cx="5733300" cy="1384995"/>
          </a:xfrm>
          <a:prstGeom prst="rect">
            <a:avLst/>
          </a:prstGeom>
        </p:spPr>
        <p:txBody>
          <a:bodyPr wrap="square">
            <a:spAutoFit/>
          </a:bodyPr>
          <a:lstStyle/>
          <a:p>
            <a:pPr lvl="0" defTabSz="457200" fontAlgn="ctr">
              <a:buClr>
                <a:srgbClr val="90C226"/>
              </a:buClr>
              <a:buSzPct val="80000"/>
              <a:defRPr/>
            </a:pPr>
            <a:r>
              <a:rPr lang="vi-VN" sz="2800" dirty="0">
                <a:latin typeface="Calibri" panose="020F0502020204030204" pitchFamily="34" charset="0"/>
                <a:cs typeface="Calibri" panose="020F0502020204030204" pitchFamily="34" charset="0"/>
              </a:rPr>
              <a:t>an amount of something, especially a gas that harms the environment, that is sent out into the air</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326271" y="5356240"/>
            <a:ext cx="3502856" cy="523220"/>
          </a:xfrm>
          <a:prstGeom prst="rect">
            <a:avLst/>
          </a:prstGeom>
          <a:noFill/>
        </p:spPr>
        <p:txBody>
          <a:bodyPr wrap="square" rtlCol="0">
            <a:spAutoFit/>
          </a:bodyPr>
          <a:lstStyle/>
          <a:p>
            <a:pPr lvl="0">
              <a:defRPr/>
            </a:pPr>
            <a:r>
              <a:rPr lang="en-US" sz="2800" kern="0" dirty="0" err="1">
                <a:solidFill>
                  <a:srgbClr val="FF0000"/>
                </a:solidFill>
                <a:latin typeface="Calibri" panose="020F0502020204030204" pitchFamily="34" charset="0"/>
                <a:cs typeface="Calibri" panose="020F0502020204030204" pitchFamily="34" charset="0"/>
              </a:rPr>
              <a:t>khí</a:t>
            </a:r>
            <a:r>
              <a:rPr lang="en-US" sz="2800" kern="0" dirty="0">
                <a:solidFill>
                  <a:srgbClr val="FF0000"/>
                </a:solidFill>
                <a:latin typeface="Calibri" panose="020F0502020204030204" pitchFamily="34" charset="0"/>
                <a:cs typeface="Calibri" panose="020F0502020204030204" pitchFamily="34" charset="0"/>
              </a:rPr>
              <a:t> </a:t>
            </a:r>
            <a:r>
              <a:rPr lang="en-US" sz="2800" kern="0" dirty="0" err="1">
                <a:solidFill>
                  <a:srgbClr val="FF0000"/>
                </a:solidFill>
                <a:latin typeface="Calibri" panose="020F0502020204030204" pitchFamily="34" charset="0"/>
                <a:cs typeface="Calibri" panose="020F0502020204030204" pitchFamily="34" charset="0"/>
              </a:rPr>
              <a:t>thải</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588863"/>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emission (n)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ukembry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7732" y="2899713"/>
            <a:ext cx="609600" cy="6096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4115" y="2199431"/>
            <a:ext cx="5116526" cy="3124717"/>
          </a:xfrm>
          <a:prstGeom prst="rect">
            <a:avLst/>
          </a:prstGeom>
        </p:spPr>
      </p:pic>
    </p:spTree>
    <p:extLst>
      <p:ext uri="{BB962C8B-B14F-4D97-AF65-F5344CB8AC3E}">
        <p14:creationId xmlns:p14="http://schemas.microsoft.com/office/powerpoint/2010/main" val="34732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1"/>
                </p:tgtEl>
              </p:cMediaNode>
            </p:audio>
          </p:childTnLst>
        </p:cTn>
      </p:par>
    </p:tnLst>
    <p:bldLst>
      <p:bldP spid="7" grpId="0"/>
      <p:bldP spid="12" grpId="0"/>
      <p:bldP spid="1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estɪmeɪt</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1783976" y="4319374"/>
            <a:ext cx="5165288"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Trebuchet MS" panose="020B0603020202020204"/>
              </a:rPr>
              <a:t>guess or calculate the cost, size, value, etc. of something</a:t>
            </a:r>
            <a:endParaRPr lang="vi-VN" sz="2800" dirty="0">
              <a:solidFill>
                <a:sysClr val="windowText" lastClr="000000"/>
              </a:solidFill>
            </a:endParaRPr>
          </a:p>
        </p:txBody>
      </p:sp>
      <p:sp>
        <p:nvSpPr>
          <p:cNvPr id="10" name="TextBox 9"/>
          <p:cNvSpPr txBox="1"/>
          <p:nvPr/>
        </p:nvSpPr>
        <p:spPr>
          <a:xfrm>
            <a:off x="3014549" y="5652214"/>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ước tính</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870789"/>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estimate (v)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6"/>
          <a:stretch>
            <a:fillRect/>
          </a:stretch>
        </p:blipFill>
        <p:spPr>
          <a:xfrm>
            <a:off x="7501963" y="2037278"/>
            <a:ext cx="4155277" cy="3561664"/>
          </a:xfrm>
          <a:prstGeom prst="rect">
            <a:avLst/>
          </a:prstGeom>
        </p:spPr>
      </p:pic>
      <p:pic>
        <p:nvPicPr>
          <p:cNvPr id="5" name="ukesq__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09749" y="3513310"/>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14899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430699" y="2244313"/>
            <a:ext cx="264998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ævərɪdʒ</a:t>
            </a:r>
            <a:r>
              <a:rPr lang="en-US" dirty="0">
                <a:solidFill>
                  <a:srgbClr val="05A0B8"/>
                </a:solidFill>
                <a:latin typeface="Trebuchet MS" panose="020B0603020202020204"/>
              </a:rPr>
              <a:t>/ </a:t>
            </a:r>
          </a:p>
        </p:txBody>
      </p:sp>
      <p:sp>
        <p:nvSpPr>
          <p:cNvPr id="12" name="Rectangle 11"/>
          <p:cNvSpPr/>
          <p:nvPr/>
        </p:nvSpPr>
        <p:spPr>
          <a:xfrm>
            <a:off x="675196" y="3950703"/>
            <a:ext cx="5819547" cy="1815882"/>
          </a:xfrm>
          <a:prstGeom prst="rect">
            <a:avLst/>
          </a:prstGeom>
        </p:spPr>
        <p:txBody>
          <a:bodyPr wrap="square">
            <a:spAutoFit/>
          </a:bodyPr>
          <a:lstStyle/>
          <a:p>
            <a:pPr lvl="0" algn="just" defTabSz="457200" fontAlgn="ctr">
              <a:buClr>
                <a:srgbClr val="90C226"/>
              </a:buClr>
              <a:buSzPct val="80000"/>
              <a:defRPr/>
            </a:pPr>
            <a:r>
              <a:rPr lang="en-US" sz="2800" dirty="0">
                <a:solidFill>
                  <a:sysClr val="windowText" lastClr="000000"/>
                </a:solidFill>
                <a:latin typeface="Trebuchet MS" panose="020B0603020202020204"/>
              </a:rPr>
              <a:t>An average number is the number you get by adding two or more amounts together and dividing the total by the number of amounts</a:t>
            </a:r>
            <a:endParaRPr lang="vi-VN" sz="2800" dirty="0">
              <a:solidFill>
                <a:sysClr val="windowText" lastClr="000000"/>
              </a:solidFill>
            </a:endParaRPr>
          </a:p>
        </p:txBody>
      </p:sp>
      <p:sp>
        <p:nvSpPr>
          <p:cNvPr id="10" name="TextBox 9"/>
          <p:cNvSpPr txBox="1"/>
          <p:nvPr/>
        </p:nvSpPr>
        <p:spPr>
          <a:xfrm>
            <a:off x="2190958" y="5901222"/>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trung bình</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621768" y="1551427"/>
            <a:ext cx="3737018" cy="830997"/>
          </a:xfrm>
          <a:prstGeom prst="rect">
            <a:avLst/>
          </a:prstGeom>
          <a:noFill/>
        </p:spPr>
        <p:txBody>
          <a:bodyPr wrap="square" rtlCol="0">
            <a:spAutoFit/>
          </a:bodyPr>
          <a:lstStyle/>
          <a:p>
            <a:r>
              <a:rPr lang="en-US" sz="4800" b="1" dirty="0">
                <a:solidFill>
                  <a:srgbClr val="05A0B8"/>
                </a:solidFill>
                <a:latin typeface="Calibri" panose="020F0502020204030204" pitchFamily="34" charset="0"/>
                <a:cs typeface="Calibri" panose="020F0502020204030204" pitchFamily="34" charset="0"/>
              </a:rPr>
              <a:t>average (n)</a:t>
            </a: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6"/>
          <a:stretch>
            <a:fillRect/>
          </a:stretch>
        </p:blipFill>
        <p:spPr>
          <a:xfrm>
            <a:off x="6980554" y="1900867"/>
            <a:ext cx="4754710" cy="2867110"/>
          </a:xfrm>
          <a:prstGeom prst="rect">
            <a:avLst/>
          </a:prstGeom>
        </p:spPr>
      </p:pic>
      <p:pic>
        <p:nvPicPr>
          <p:cNvPr id="8" name="ukauton0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56396" y="3334422"/>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Tree>
    <p:extLst>
      <p:ext uri="{BB962C8B-B14F-4D97-AF65-F5344CB8AC3E}">
        <p14:creationId xmlns:p14="http://schemas.microsoft.com/office/powerpoint/2010/main" val="33922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44"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ætməsfɪə</a:t>
            </a:r>
            <a:r>
              <a:rPr lang="en-US" dirty="0">
                <a:solidFill>
                  <a:srgbClr val="05A0B8"/>
                </a:solidFill>
                <a:latin typeface="Trebuchet MS" panose="020B0603020202020204"/>
              </a:rPr>
              <a:t>(r)/</a:t>
            </a:r>
            <a:endParaRPr lang="vi-VN" sz="4800" dirty="0">
              <a:solidFill>
                <a:srgbClr val="05A0B8"/>
              </a:solidFill>
            </a:endParaRPr>
          </a:p>
        </p:txBody>
      </p:sp>
      <p:sp>
        <p:nvSpPr>
          <p:cNvPr id="12" name="Rectangle 11"/>
          <p:cNvSpPr/>
          <p:nvPr/>
        </p:nvSpPr>
        <p:spPr>
          <a:xfrm>
            <a:off x="1033349" y="4319374"/>
            <a:ext cx="5819547"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Calibri" panose="020F0502020204030204" pitchFamily="34" charset="0"/>
                <a:cs typeface="Calibri" panose="020F0502020204030204" pitchFamily="34" charset="0"/>
              </a:rPr>
              <a:t>the mixture of gases that surrounds the earth</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027925" y="5612339"/>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bầu khí quyển</a:t>
            </a:r>
            <a:endParaRPr kumimoji="0" lang="en-US" sz="28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6" y="1870789"/>
            <a:ext cx="4369435"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atmosphere (n)</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ukasund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0393" y="3646761"/>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2896" y="2286287"/>
            <a:ext cx="4113687" cy="3426566"/>
          </a:xfrm>
          <a:prstGeom prst="rect">
            <a:avLst/>
          </a:prstGeom>
        </p:spPr>
      </p:pic>
    </p:spTree>
    <p:extLst>
      <p:ext uri="{BB962C8B-B14F-4D97-AF65-F5344CB8AC3E}">
        <p14:creationId xmlns:p14="http://schemas.microsoft.com/office/powerpoint/2010/main" val="1517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60"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6693795"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and complete the table.</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58824688"/>
              </p:ext>
            </p:extLst>
          </p:nvPr>
        </p:nvGraphicFramePr>
        <p:xfrm>
          <a:off x="963511" y="2234566"/>
          <a:ext cx="10527903" cy="3852334"/>
        </p:xfrm>
        <a:graphic>
          <a:graphicData uri="http://schemas.openxmlformats.org/drawingml/2006/table">
            <a:tbl>
              <a:tblPr firstRow="1" bandRow="1">
                <a:tableStyleId>{93296810-A885-4BE3-A3E7-6D5BEEA58F35}</a:tableStyleId>
              </a:tblPr>
              <a:tblGrid>
                <a:gridCol w="3509301">
                  <a:extLst>
                    <a:ext uri="{9D8B030D-6E8A-4147-A177-3AD203B41FA5}">
                      <a16:colId xmlns:a16="http://schemas.microsoft.com/office/drawing/2014/main" val="2311268874"/>
                    </a:ext>
                  </a:extLst>
                </a:gridCol>
                <a:gridCol w="3265469">
                  <a:extLst>
                    <a:ext uri="{9D8B030D-6E8A-4147-A177-3AD203B41FA5}">
                      <a16:colId xmlns:a16="http://schemas.microsoft.com/office/drawing/2014/main" val="3195978968"/>
                    </a:ext>
                  </a:extLst>
                </a:gridCol>
                <a:gridCol w="3753133">
                  <a:extLst>
                    <a:ext uri="{9D8B030D-6E8A-4147-A177-3AD203B41FA5}">
                      <a16:colId xmlns:a16="http://schemas.microsoft.com/office/drawing/2014/main" val="1844534914"/>
                    </a:ext>
                  </a:extLst>
                </a:gridCol>
              </a:tblGrid>
              <a:tr h="550333">
                <a:tc gridSpan="3">
                  <a:txBody>
                    <a:bodyPr/>
                    <a:lstStyle/>
                    <a:p>
                      <a:pPr algn="ctr"/>
                      <a:r>
                        <a:rPr lang="en-US" sz="2800" dirty="0"/>
                        <a:t>Carbon footprint</a:t>
                      </a:r>
                      <a:endParaRPr lang="en-US" sz="280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3657894"/>
                  </a:ext>
                </a:extLst>
              </a:tr>
              <a:tr h="874059">
                <a:tc>
                  <a:txBody>
                    <a:bodyPr/>
                    <a:lstStyle/>
                    <a:p>
                      <a:pPr algn="ctr"/>
                      <a:r>
                        <a:rPr lang="en-US" sz="2400" b="1" dirty="0"/>
                        <a:t>Definition</a:t>
                      </a:r>
                      <a:endParaRPr lang="en-US" sz="2400" b="1" dirty="0">
                        <a:solidFill>
                          <a:schemeClr val="tx1"/>
                        </a:solidFill>
                      </a:endParaRPr>
                    </a:p>
                  </a:txBody>
                  <a:tcPr anchor="ctr"/>
                </a:tc>
                <a:tc>
                  <a:txBody>
                    <a:bodyPr/>
                    <a:lstStyle/>
                    <a:p>
                      <a:pPr algn="ctr"/>
                      <a:r>
                        <a:rPr lang="en-US" sz="2400" b="1" dirty="0"/>
                        <a:t>Effects of large carbon footprint</a:t>
                      </a:r>
                      <a:endParaRPr lang="en-US" sz="2400" b="1" dirty="0">
                        <a:solidFill>
                          <a:schemeClr val="tx1"/>
                        </a:solidFill>
                      </a:endParaRPr>
                    </a:p>
                  </a:txBody>
                  <a:tcPr anchor="ctr"/>
                </a:tc>
                <a:tc>
                  <a:txBody>
                    <a:bodyPr/>
                    <a:lstStyle/>
                    <a:p>
                      <a:pPr algn="ctr"/>
                      <a:r>
                        <a:rPr lang="en-US" sz="2400" b="1" dirty="0"/>
                        <a:t>Ways to reduce it</a:t>
                      </a:r>
                      <a:endParaRPr lang="en-US" sz="2400" b="1" dirty="0">
                        <a:solidFill>
                          <a:schemeClr val="tx1"/>
                        </a:solidFill>
                      </a:endParaRPr>
                    </a:p>
                  </a:txBody>
                  <a:tcPr anchor="ctr"/>
                </a:tc>
                <a:extLst>
                  <a:ext uri="{0D108BD9-81ED-4DB2-BD59-A6C34878D82A}">
                    <a16:rowId xmlns:a16="http://schemas.microsoft.com/office/drawing/2014/main" val="2296690817"/>
                  </a:ext>
                </a:extLst>
              </a:tr>
              <a:tr h="2427942">
                <a:tc>
                  <a:txBody>
                    <a:bodyPr/>
                    <a:lstStyle/>
                    <a:p>
                      <a:r>
                        <a:rPr lang="en-US" sz="2400" dirty="0"/>
                        <a:t>Carbon footprint is: </a:t>
                      </a:r>
                    </a:p>
                    <a:p>
                      <a:r>
                        <a:rPr lang="en-US" sz="2400" dirty="0"/>
                        <a:t>- the total amount of (1) _______ produced by human</a:t>
                      </a:r>
                      <a:r>
                        <a:rPr lang="en-US" sz="2400" baseline="0" dirty="0"/>
                        <a:t> activities</a:t>
                      </a:r>
                    </a:p>
                    <a:p>
                      <a:r>
                        <a:rPr lang="en-US" sz="2400" baseline="0" dirty="0"/>
                        <a:t>- emissions of other greenhouse gases</a:t>
                      </a:r>
                      <a:endParaRPr lang="en-US" sz="2400" dirty="0">
                        <a:solidFill>
                          <a:schemeClr val="tx1"/>
                        </a:solidFill>
                      </a:endParaRPr>
                    </a:p>
                  </a:txBody>
                  <a:tcPr/>
                </a:tc>
                <a:tc>
                  <a:txBody>
                    <a:bodyPr/>
                    <a:lstStyle/>
                    <a:p>
                      <a:pPr marL="0" indent="0">
                        <a:buFontTx/>
                        <a:buNone/>
                      </a:pPr>
                      <a:r>
                        <a:rPr lang="en-US" sz="2400" dirty="0"/>
                        <a:t>- Increasing (2) __________________ and air pollution</a:t>
                      </a:r>
                    </a:p>
                    <a:p>
                      <a:pPr marL="0" indent="0">
                        <a:buFontTx/>
                        <a:buNone/>
                      </a:pPr>
                      <a:r>
                        <a:rPr lang="en-US" sz="2400" dirty="0"/>
                        <a:t>-</a:t>
                      </a:r>
                      <a:r>
                        <a:rPr lang="en-US" sz="2400" baseline="0" dirty="0"/>
                        <a:t> Destroying the natural world</a:t>
                      </a:r>
                      <a:endParaRPr lang="en-US" sz="2400" dirty="0">
                        <a:solidFill>
                          <a:schemeClr val="tx1"/>
                        </a:solidFill>
                      </a:endParaRPr>
                    </a:p>
                  </a:txBody>
                  <a:tcPr/>
                </a:tc>
                <a:tc>
                  <a:txBody>
                    <a:bodyPr/>
                    <a:lstStyle/>
                    <a:p>
                      <a:pPr marL="0" indent="0">
                        <a:buFontTx/>
                        <a:buNone/>
                      </a:pPr>
                      <a:r>
                        <a:rPr lang="en-US" sz="2400" dirty="0"/>
                        <a:t>Make your daily activities eco-friendly by: </a:t>
                      </a:r>
                    </a:p>
                    <a:p>
                      <a:pPr marL="0" indent="0">
                        <a:buFontTx/>
                        <a:buNone/>
                      </a:pPr>
                      <a:r>
                        <a:rPr lang="en-US" sz="2400" dirty="0"/>
                        <a:t>- taking shorter (3) ________</a:t>
                      </a:r>
                    </a:p>
                    <a:p>
                      <a:pPr marL="0" indent="0">
                        <a:buFontTx/>
                        <a:buNone/>
                      </a:pPr>
                      <a:r>
                        <a:rPr lang="en-US" sz="2400" dirty="0"/>
                        <a:t>- using (4) ______________,</a:t>
                      </a:r>
                      <a:r>
                        <a:rPr lang="en-US" sz="2400" baseline="0" dirty="0"/>
                        <a:t> walking or cycling</a:t>
                      </a:r>
                      <a:endParaRPr lang="en-US" sz="2400" dirty="0">
                        <a:solidFill>
                          <a:schemeClr val="tx1"/>
                        </a:solidFill>
                      </a:endParaRPr>
                    </a:p>
                  </a:txBody>
                  <a:tcPr/>
                </a:tc>
                <a:extLst>
                  <a:ext uri="{0D108BD9-81ED-4DB2-BD59-A6C34878D82A}">
                    <a16:rowId xmlns:a16="http://schemas.microsoft.com/office/drawing/2014/main" val="2742198822"/>
                  </a:ext>
                </a:extLst>
              </a:tr>
            </a:tbl>
          </a:graphicData>
        </a:graphic>
      </p:graphicFrame>
      <p:sp>
        <p:nvSpPr>
          <p:cNvPr id="3" name="TextBox 2"/>
          <p:cNvSpPr txBox="1"/>
          <p:nvPr/>
        </p:nvSpPr>
        <p:spPr>
          <a:xfrm>
            <a:off x="1205531" y="4390985"/>
            <a:ext cx="1983545" cy="461665"/>
          </a:xfrm>
          <a:prstGeom prst="rect">
            <a:avLst/>
          </a:prstGeom>
          <a:noFill/>
        </p:spPr>
        <p:txBody>
          <a:bodyPr wrap="square" rtlCol="0">
            <a:spAutoFit/>
          </a:bodyPr>
          <a:lstStyle/>
          <a:p>
            <a:r>
              <a:rPr lang="en-US" sz="2400" dirty="0">
                <a:solidFill>
                  <a:srgbClr val="FF0000"/>
                </a:solidFill>
              </a:rPr>
              <a:t>CO2</a:t>
            </a:r>
          </a:p>
        </p:txBody>
      </p:sp>
      <p:sp>
        <p:nvSpPr>
          <p:cNvPr id="18" name="TextBox 17"/>
          <p:cNvSpPr txBox="1"/>
          <p:nvPr/>
        </p:nvSpPr>
        <p:spPr>
          <a:xfrm>
            <a:off x="4508480" y="4052150"/>
            <a:ext cx="2902084" cy="461665"/>
          </a:xfrm>
          <a:prstGeom prst="rect">
            <a:avLst/>
          </a:prstGeom>
          <a:noFill/>
        </p:spPr>
        <p:txBody>
          <a:bodyPr wrap="square" rtlCol="0">
            <a:spAutoFit/>
          </a:bodyPr>
          <a:lstStyle/>
          <a:p>
            <a:r>
              <a:rPr lang="en-US" sz="2400" dirty="0">
                <a:solidFill>
                  <a:srgbClr val="FF0000"/>
                </a:solidFill>
              </a:rPr>
              <a:t>global temperatures</a:t>
            </a:r>
          </a:p>
        </p:txBody>
      </p:sp>
      <p:sp>
        <p:nvSpPr>
          <p:cNvPr id="19" name="TextBox 18"/>
          <p:cNvSpPr txBox="1"/>
          <p:nvPr/>
        </p:nvSpPr>
        <p:spPr>
          <a:xfrm>
            <a:off x="7846075" y="4770762"/>
            <a:ext cx="1983545" cy="461665"/>
          </a:xfrm>
          <a:prstGeom prst="rect">
            <a:avLst/>
          </a:prstGeom>
          <a:noFill/>
        </p:spPr>
        <p:txBody>
          <a:bodyPr wrap="square" rtlCol="0">
            <a:spAutoFit/>
          </a:bodyPr>
          <a:lstStyle/>
          <a:p>
            <a:r>
              <a:rPr lang="en-US" sz="2400" dirty="0">
                <a:solidFill>
                  <a:srgbClr val="FF0000"/>
                </a:solidFill>
              </a:rPr>
              <a:t>showers</a:t>
            </a:r>
          </a:p>
        </p:txBody>
      </p:sp>
      <p:sp>
        <p:nvSpPr>
          <p:cNvPr id="20" name="TextBox 19"/>
          <p:cNvSpPr txBox="1"/>
          <p:nvPr/>
        </p:nvSpPr>
        <p:spPr>
          <a:xfrm>
            <a:off x="9128904" y="5139078"/>
            <a:ext cx="2208547" cy="461665"/>
          </a:xfrm>
          <a:prstGeom prst="rect">
            <a:avLst/>
          </a:prstGeom>
          <a:noFill/>
        </p:spPr>
        <p:txBody>
          <a:bodyPr wrap="square" rtlCol="0">
            <a:spAutoFit/>
          </a:bodyPr>
          <a:lstStyle/>
          <a:p>
            <a:r>
              <a:rPr lang="en-US" sz="2400" dirty="0">
                <a:solidFill>
                  <a:srgbClr val="FF0000"/>
                </a:solidFill>
              </a:rPr>
              <a:t>public transport</a:t>
            </a: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1466118" y="1138534"/>
            <a:ext cx="9465739" cy="830997"/>
          </a:xfrm>
          <a:prstGeom prst="rect">
            <a:avLst/>
          </a:prstGeom>
          <a:noFill/>
        </p:spPr>
        <p:txBody>
          <a:bodyPr wrap="square">
            <a:spAutoFit/>
          </a:bodyPr>
          <a:lstStyle/>
          <a:p>
            <a:pPr algn="just"/>
            <a:r>
              <a:rPr lang="en-US" sz="2400" b="1" dirty="0">
                <a:solidFill>
                  <a:srgbClr val="F26532"/>
                </a:solidFill>
                <a:latin typeface="Arial" panose="020B0604020202020204" pitchFamily="34" charset="0"/>
                <a:cs typeface="Arial" panose="020B0604020202020204" pitchFamily="34" charset="0"/>
              </a:rPr>
              <a:t>Work in pairs. Discuss things you can do to reduce your carbon footprint.</a:t>
            </a: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CLIL</a:t>
            </a:r>
          </a:p>
        </p:txBody>
      </p:sp>
      <p:sp>
        <p:nvSpPr>
          <p:cNvPr id="23" name="Rounded Rectangle 22"/>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TextBox 2"/>
          <p:cNvSpPr txBox="1"/>
          <p:nvPr/>
        </p:nvSpPr>
        <p:spPr>
          <a:xfrm>
            <a:off x="1413333" y="2422164"/>
            <a:ext cx="9463791" cy="3416320"/>
          </a:xfrm>
          <a:prstGeom prst="rect">
            <a:avLst/>
          </a:prstGeom>
          <a:noFill/>
        </p:spPr>
        <p:txBody>
          <a:bodyPr wrap="square" rtlCol="0">
            <a:spAutoFit/>
          </a:bodyPr>
          <a:lstStyle/>
          <a:p>
            <a:pPr algn="just">
              <a:lnSpc>
                <a:spcPct val="150000"/>
              </a:lnSpc>
            </a:pPr>
            <a:r>
              <a:rPr lang="en-US" sz="2400" b="1" dirty="0"/>
              <a:t>For example: </a:t>
            </a:r>
          </a:p>
          <a:p>
            <a:pPr algn="just">
              <a:lnSpc>
                <a:spcPct val="150000"/>
              </a:lnSpc>
            </a:pPr>
            <a:r>
              <a:rPr lang="vi-VN" sz="2400" dirty="0"/>
              <a:t>Lan thinks that her carbon footprint is not very big, but she’ll try to reduce it to further help the environment. First, she’ll start cycling to school instead of asking her dad to drive her. Second, she’ll stop using plastic bags for groceries. Finally, she'll start drinking filtered tap water instead of buying bottled water.</a:t>
            </a:r>
            <a:endParaRPr lang="en-US" sz="2400" dirty="0"/>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sp>
        <p:nvSpPr>
          <p:cNvPr id="27" name="Rectangle 2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Read the text and complete the table.</a:t>
            </a:r>
          </a:p>
          <a:p>
            <a:pPr marL="285750" indent="-285750">
              <a:buFont typeface="Arial" panose="020B0604020202020204" pitchFamily="34" charset="0"/>
              <a:buChar char="•"/>
            </a:pPr>
            <a:r>
              <a:rPr lang="en-US" dirty="0">
                <a:solidFill>
                  <a:srgbClr val="006673"/>
                </a:solidFill>
              </a:rPr>
              <a:t>Task 2: Discussion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Tree>
    <p:extLst>
      <p:ext uri="{BB962C8B-B14F-4D97-AF65-F5344CB8AC3E}">
        <p14:creationId xmlns:p14="http://schemas.microsoft.com/office/powerpoint/2010/main" val="376944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413" y="280534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883440"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HUMANS AND THE ENVIRONMENT</a:t>
            </a:r>
          </a:p>
        </p:txBody>
      </p:sp>
      <p:sp>
        <p:nvSpPr>
          <p:cNvPr id="27" name="TextBox 26">
            <a:extLst>
              <a:ext uri="{FF2B5EF4-FFF2-40B4-BE49-F238E27FC236}">
                <a16:creationId xmlns:a16="http://schemas.microsoft.com/office/drawing/2014/main" id="{EB47DCBC-9091-47D9-B368-F9923F624982}"/>
              </a:ext>
            </a:extLst>
          </p:cNvPr>
          <p:cNvSpPr txBox="1"/>
          <p:nvPr/>
        </p:nvSpPr>
        <p:spPr>
          <a:xfrm>
            <a:off x="4376060" y="2816215"/>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25" name="Rectangle 24"/>
          <p:cNvSpPr/>
          <p:nvPr/>
        </p:nvSpPr>
        <p:spPr>
          <a:xfrm>
            <a:off x="97191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728431" y="2795902"/>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7</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936628" y="2123749"/>
            <a:ext cx="8584082" cy="1754326"/>
          </a:xfrm>
          <a:prstGeom prst="rect">
            <a:avLst/>
          </a:prstGeom>
          <a:noFill/>
        </p:spPr>
        <p:txBody>
          <a:bodyPr wrap="square">
            <a:spAutoFit/>
          </a:bodyPr>
          <a:lstStyle/>
          <a:p>
            <a:pPr marL="584200" indent="-457200">
              <a:buFont typeface="Arial" panose="020B0604020202020204" pitchFamily="34" charset="0"/>
              <a:buChar char="•"/>
            </a:pPr>
            <a:r>
              <a:rPr lang="en-US" sz="3600" dirty="0"/>
              <a:t>The ways to ask for and give advice</a:t>
            </a:r>
          </a:p>
          <a:p>
            <a:pPr marL="584200" indent="-457200">
              <a:buFont typeface="Arial" panose="020B0604020202020204" pitchFamily="34" charset="0"/>
              <a:buChar char="•"/>
            </a:pPr>
            <a:r>
              <a:rPr lang="en-US" sz="3600" dirty="0"/>
              <a:t>What carbon footprint is and the ways to reduce it in our life.</a:t>
            </a:r>
          </a:p>
        </p:txBody>
      </p:sp>
    </p:spTree>
    <p:extLst>
      <p:ext uri="{BB962C8B-B14F-4D97-AF65-F5344CB8AC3E}">
        <p14:creationId xmlns:p14="http://schemas.microsoft.com/office/powerpoint/2010/main" val="330587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82037" y="2055511"/>
            <a:ext cx="8584082" cy="646331"/>
          </a:xfrm>
          <a:prstGeom prst="rect">
            <a:avLst/>
          </a:prstGeom>
          <a:noFill/>
        </p:spPr>
        <p:txBody>
          <a:bodyPr wrap="square">
            <a:spAutoFit/>
          </a:bodyPr>
          <a:lstStyle/>
          <a:p>
            <a:pPr lvl="0"/>
            <a:r>
              <a:rPr lang="en-US" sz="3600" dirty="0"/>
              <a:t>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5932706"/>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err="1">
                <a:solidFill>
                  <a:srgbClr val="FFFFFF"/>
                </a:solidFill>
                <a:latin typeface="Calibri" panose="020F0502020204030204" pitchFamily="34" charset="0"/>
              </a:rPr>
              <a:t>facebook.com</a:t>
            </a:r>
            <a:r>
              <a:rPr lang="en-US" sz="1600" b="1" i="1" dirty="0">
                <a:solidFill>
                  <a:srgbClr val="FFFFFF"/>
                </a:solidFill>
                <a:latin typeface="Calibri" panose="020F0502020204030204" pitchFamily="34" charset="0"/>
              </a:rPr>
              <a:t>/</a:t>
            </a:r>
            <a:r>
              <a:rPr lang="en-US" sz="1600" b="1" i="1">
                <a:solidFill>
                  <a:srgbClr val="FFFFFF"/>
                </a:solidFill>
                <a:latin typeface="Calibri" panose="020F0502020204030204" pitchFamily="34" charset="0"/>
              </a:rPr>
              <a:t>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541241" y="2524836"/>
            <a:ext cx="9523000" cy="1754326"/>
          </a:xfrm>
          <a:prstGeom prst="rect">
            <a:avLst/>
          </a:prstGeom>
          <a:noFill/>
        </p:spPr>
        <p:txBody>
          <a:bodyPr wrap="square" rtlCol="0">
            <a:spAutoFit/>
          </a:bodyPr>
          <a:lstStyle/>
          <a:p>
            <a:r>
              <a:rPr lang="vi-VN" sz="3600" dirty="0">
                <a:latin typeface="Calibri" panose="020F0502020204030204" pitchFamily="34" charset="0"/>
                <a:cs typeface="Calibri" panose="020F0502020204030204" pitchFamily="34" charset="0"/>
              </a:rPr>
              <a:t>By the end of this lesson, students will be able to:</a:t>
            </a:r>
            <a:endParaRPr lang="en-US" sz="3600" dirty="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US" sz="3600" dirty="0">
                <a:latin typeface="Calibri" panose="020F0502020204030204" pitchFamily="34" charset="0"/>
                <a:cs typeface="Calibri" panose="020F0502020204030204" pitchFamily="34" charset="0"/>
              </a:rPr>
              <a:t>Ask for and give advice</a:t>
            </a:r>
          </a:p>
          <a:p>
            <a:pPr marL="457200" indent="-457200">
              <a:buFont typeface="Courier New" panose="02070309020205020404" pitchFamily="49" charset="0"/>
              <a:buChar char="o"/>
            </a:pPr>
            <a:r>
              <a:rPr lang="en-US" sz="3600" dirty="0">
                <a:latin typeface="Calibri" panose="020F0502020204030204" pitchFamily="34" charset="0"/>
                <a:cs typeface="Calibri" panose="020F0502020204030204" pitchFamily="34" charset="0"/>
              </a:rPr>
              <a:t>Understand what a carbon footprint is.</a:t>
            </a: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
        <p:nvSpPr>
          <p:cNvPr id="21" name="Rectangle 20"/>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Vocabulary</a:t>
            </a:r>
          </a:p>
          <a:p>
            <a:pPr marL="285750" indent="-285750">
              <a:buFont typeface="Arial" panose="020B0604020202020204" pitchFamily="34" charset="0"/>
              <a:buChar char="•"/>
            </a:pPr>
            <a:r>
              <a:rPr lang="en-US" dirty="0">
                <a:solidFill>
                  <a:srgbClr val="006673"/>
                </a:solidFill>
              </a:rPr>
              <a:t>Task 1: Read the text and complete the table.</a:t>
            </a:r>
          </a:p>
          <a:p>
            <a:pPr marL="285750" indent="-285750">
              <a:buFont typeface="Arial" panose="020B0604020202020204" pitchFamily="34" charset="0"/>
              <a:buChar char="•"/>
            </a:pPr>
            <a:r>
              <a:rPr lang="en-US" dirty="0">
                <a:solidFill>
                  <a:srgbClr val="006673"/>
                </a:solidFill>
              </a:rPr>
              <a:t>Task 2: Discussion</a:t>
            </a: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Tree>
    <p:extLst>
      <p:ext uri="{BB962C8B-B14F-4D97-AF65-F5344CB8AC3E}">
        <p14:creationId xmlns:p14="http://schemas.microsoft.com/office/powerpoint/2010/main" val="274796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4001899" y="1075280"/>
            <a:ext cx="4188200" cy="707886"/>
          </a:xfrm>
          <a:prstGeom prst="rect">
            <a:avLst/>
          </a:prstGeom>
          <a:noFill/>
        </p:spPr>
        <p:txBody>
          <a:bodyPr wrap="square" rtlCol="0">
            <a:spAutoFit/>
          </a:bodyPr>
          <a:lstStyle/>
          <a:p>
            <a:pPr algn="ctr"/>
            <a:r>
              <a:rPr lang="en-US" sz="4000" b="1" dirty="0">
                <a:solidFill>
                  <a:srgbClr val="0FB7BD"/>
                </a:solidFill>
              </a:rPr>
              <a:t>Clip watching</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1342729" y="1959774"/>
            <a:ext cx="8820443" cy="2369880"/>
          </a:xfrm>
          <a:prstGeom prst="rect">
            <a:avLst/>
          </a:prstGeom>
        </p:spPr>
        <p:txBody>
          <a:bodyPr wrap="square">
            <a:spAutoFit/>
          </a:bodyPr>
          <a:lstStyle/>
          <a:p>
            <a:pPr algn="ctr"/>
            <a:r>
              <a:rPr lang="en-US" sz="2800" dirty="0"/>
              <a:t>Watch the clip and answer the questions:</a:t>
            </a:r>
          </a:p>
          <a:p>
            <a:pPr algn="ctr"/>
            <a:endParaRPr lang="en-US" sz="2800" dirty="0"/>
          </a:p>
          <a:p>
            <a:r>
              <a:rPr lang="en-US" sz="2800" dirty="0"/>
              <a:t>1. What is carbon footprint?</a:t>
            </a:r>
          </a:p>
          <a:p>
            <a:r>
              <a:rPr lang="en-US" sz="2800" dirty="0"/>
              <a:t>2. What activities causes large carbon footprint?</a:t>
            </a:r>
          </a:p>
          <a:p>
            <a:pPr marL="742950" indent="-742950" algn="ctr">
              <a:buAutoNum type="arabicPeriod"/>
            </a:pPr>
            <a:endParaRPr lang="en-US" sz="3600" dirty="0"/>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a:solidFill>
                  <a:srgbClr val="0FB7BD"/>
                </a:solidFill>
              </a:rPr>
              <a:t>Clip watching</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pic>
        <p:nvPicPr>
          <p:cNvPr id="2" name="Causes ò C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28825" y="1143000"/>
            <a:ext cx="8134350" cy="4572000"/>
          </a:xfrm>
          <a:prstGeom prst="rect">
            <a:avLst/>
          </a:prstGeom>
        </p:spPr>
      </p:pic>
    </p:spTree>
    <p:extLst>
      <p:ext uri="{BB962C8B-B14F-4D97-AF65-F5344CB8AC3E}">
        <p14:creationId xmlns:p14="http://schemas.microsoft.com/office/powerpoint/2010/main" val="3998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a:solidFill>
                  <a:srgbClr val="0FB7BD"/>
                </a:solidFill>
              </a:rPr>
              <a:t>Clip watching</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926430" y="1959774"/>
            <a:ext cx="10271515" cy="3970318"/>
          </a:xfrm>
          <a:prstGeom prst="rect">
            <a:avLst/>
          </a:prstGeom>
        </p:spPr>
        <p:txBody>
          <a:bodyPr wrap="square">
            <a:spAutoFit/>
          </a:bodyPr>
          <a:lstStyle/>
          <a:p>
            <a:pPr algn="ctr"/>
            <a:r>
              <a:rPr lang="en-US" sz="2800" dirty="0"/>
              <a:t>Watch the clip and answer the questions:</a:t>
            </a:r>
          </a:p>
          <a:p>
            <a:pPr algn="ctr"/>
            <a:endParaRPr lang="en-US" sz="2800" dirty="0"/>
          </a:p>
          <a:p>
            <a:r>
              <a:rPr lang="en-US" sz="2800" dirty="0"/>
              <a:t>1. What is carbon footprint?</a:t>
            </a:r>
          </a:p>
          <a:p>
            <a:r>
              <a:rPr lang="en-US" sz="2800" dirty="0">
                <a:solidFill>
                  <a:srgbClr val="05A0B8"/>
                </a:solidFill>
              </a:rPr>
              <a:t>Carbon footprint is the amount of carbon dioxide you produce due to your activities.</a:t>
            </a:r>
          </a:p>
          <a:p>
            <a:r>
              <a:rPr lang="en-US" sz="2800" dirty="0"/>
              <a:t>2. What activities causes large carbon footprint?</a:t>
            </a:r>
          </a:p>
          <a:p>
            <a:r>
              <a:rPr lang="en-US" sz="2800" dirty="0">
                <a:solidFill>
                  <a:srgbClr val="05A0B8"/>
                </a:solidFill>
              </a:rPr>
              <a:t>Using too much electricity and gas such as using the air conditional nonstop; taking a lot of flights; driving too much, eating a lot of red meat</a:t>
            </a:r>
          </a:p>
        </p:txBody>
      </p:sp>
    </p:spTree>
    <p:extLst>
      <p:ext uri="{BB962C8B-B14F-4D97-AF65-F5344CB8AC3E}">
        <p14:creationId xmlns:p14="http://schemas.microsoft.com/office/powerpoint/2010/main" val="27863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EVERYDAY ENGLISH</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1: Listen and complete the conversation.</a:t>
            </a:r>
          </a:p>
          <a:p>
            <a:pPr marL="285750" indent="-285750" algn="just">
              <a:buFont typeface="Arial" panose="020B0604020202020204" pitchFamily="34" charset="0"/>
              <a:buChar char="•"/>
            </a:pPr>
            <a:r>
              <a:rPr lang="en-US" dirty="0">
                <a:solidFill>
                  <a:srgbClr val="006673"/>
                </a:solidFill>
              </a:rPr>
              <a:t>Task 2: Make a similar 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a:solidFill>
                  <a:schemeClr val="bg1"/>
                </a:solidFill>
                <a:latin typeface="UTM Facebook K&amp;T" pitchFamily="18" charset="0"/>
              </a:rPr>
              <a:t>COMMUNICATION AND CULTURE</a:t>
            </a: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7</a:t>
            </a:r>
          </a:p>
        </p:txBody>
      </p:sp>
    </p:spTree>
    <p:extLst>
      <p:ext uri="{BB962C8B-B14F-4D97-AF65-F5344CB8AC3E}">
        <p14:creationId xmlns:p14="http://schemas.microsoft.com/office/powerpoint/2010/main" val="12148093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2268</TotalTime>
  <Words>919</Words>
  <PresentationFormat>Widescreen</PresentationFormat>
  <Paragraphs>190</Paragraphs>
  <Slides>22</Slides>
  <Notes>10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Bookman Old Style</vt:lpstr>
      <vt:lpstr>Calibri</vt:lpstr>
      <vt:lpstr>Calibri Light</vt:lpstr>
      <vt:lpstr>Courier New</vt:lpstr>
      <vt:lpstr>Myriad Pro</vt:lpstr>
      <vt:lpstr>Trebuchet MS</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2023-04-11T04:13:44Z</dcterms:modified>
</cp:coreProperties>
</file>