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72" r:id="rId13"/>
    <p:sldId id="268" r:id="rId14"/>
    <p:sldId id="269" r:id="rId15"/>
    <p:sldId id="270" r:id="rId16"/>
    <p:sldId id="271" r:id="rId17"/>
    <p:sldId id="273" r:id="rId18"/>
    <p:sldId id="275" r:id="rId19"/>
    <p:sldId id="274" r:id="rId20"/>
    <p:sldId id="279" r:id="rId21"/>
    <p:sldId id="276" r:id="rId22"/>
    <p:sldId id="277" r:id="rId23"/>
    <p:sldId id="278"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2E3"/>
    <a:srgbClr val="D60093"/>
    <a:srgbClr val="E20CA5"/>
    <a:srgbClr val="FF9999"/>
    <a:srgbClr val="F74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1E2B-BA7A-4636-B300-4783895CF41C}" type="datetimeFigureOut">
              <a:rPr lang="en-US" smtClean="0"/>
              <a:t>3/3/2021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6E290-0A5A-47EB-906A-E0B30A0139A6}" type="slidenum">
              <a:rPr lang="en-US" smtClean="0"/>
              <a:t>‹#›</a:t>
            </a:fld>
            <a:endParaRPr lang="en-US"/>
          </a:p>
        </p:txBody>
      </p:sp>
    </p:spTree>
    <p:extLst>
      <p:ext uri="{BB962C8B-B14F-4D97-AF65-F5344CB8AC3E}">
        <p14:creationId xmlns:p14="http://schemas.microsoft.com/office/powerpoint/2010/main" val="3809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928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không nhất thiết dạy theo giáo án soạn sẵn.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13</a:t>
            </a:fld>
            <a:endParaRPr lang="en-US"/>
          </a:p>
        </p:txBody>
      </p:sp>
    </p:spTree>
    <p:extLst>
      <p:ext uri="{BB962C8B-B14F-4D97-AF65-F5344CB8AC3E}">
        <p14:creationId xmlns:p14="http://schemas.microsoft.com/office/powerpoint/2010/main" val="225342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3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8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6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2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3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8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0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gif"/><Relationship Id="rId4" Type="http://schemas.openxmlformats.org/officeDocument/2006/relationships/image" Target="../media/image1.jp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0.wdp"/><Relationship Id="rId5" Type="http://schemas.openxmlformats.org/officeDocument/2006/relationships/image" Target="../media/image16.png"/><Relationship Id="rId10" Type="http://schemas.microsoft.com/office/2007/relationships/hdphoto" Target="../media/hdphoto24.wdp"/><Relationship Id="rId4" Type="http://schemas.openxmlformats.org/officeDocument/2006/relationships/image" Target="../media/image34.jp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gif"/><Relationship Id="rId4" Type="http://schemas.microsoft.com/office/2007/relationships/hdphoto" Target="../media/hdphoto25.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3.gif"/><Relationship Id="rId7" Type="http://schemas.microsoft.com/office/2007/relationships/hdphoto" Target="../media/hdphoto27.wdp"/><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44.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mp3"/><Relationship Id="rId16" Type="http://schemas.openxmlformats.org/officeDocument/2006/relationships/image" Target="../media/image12.png"/><Relationship Id="rId20" Type="http://schemas.openxmlformats.org/officeDocument/2006/relationships/slide" Target="slide4.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slide" Target="slide3.xml"/><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6.jpg"/><Relationship Id="rId9" Type="http://schemas.openxmlformats.org/officeDocument/2006/relationships/image" Target="../media/image9.png"/><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gif"/><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28.wdp"/></Relationships>
</file>

<file path=ppt/slides/_rels/slide2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9.wdp"/><Relationship Id="rId7" Type="http://schemas.openxmlformats.org/officeDocument/2006/relationships/image" Target="../media/image39.png"/><Relationship Id="rId12" Type="http://schemas.microsoft.com/office/2007/relationships/hdphoto" Target="../media/hdphoto31.wdp"/><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gif"/><Relationship Id="rId4" Type="http://schemas.openxmlformats.org/officeDocument/2006/relationships/image" Target="../media/image52.gif"/><Relationship Id="rId9" Type="http://schemas.openxmlformats.org/officeDocument/2006/relationships/image" Target="../media/image54.gif"/></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0.png"/><Relationship Id="rId18" Type="http://schemas.openxmlformats.org/officeDocument/2006/relationships/image" Target="../media/image22.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18.png"/><Relationship Id="rId12" Type="http://schemas.microsoft.com/office/2007/relationships/hdphoto" Target="../media/hdphoto6.wdp"/><Relationship Id="rId17" Type="http://schemas.openxmlformats.org/officeDocument/2006/relationships/slide" Target="slide5.xml"/><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12.png"/><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0.png"/><Relationship Id="rId5" Type="http://schemas.openxmlformats.org/officeDocument/2006/relationships/image" Target="../media/image9.png"/><Relationship Id="rId15" Type="http://schemas.openxmlformats.org/officeDocument/2006/relationships/image" Target="../media/image21.png"/><Relationship Id="rId23" Type="http://schemas.openxmlformats.org/officeDocument/2006/relationships/image" Target="../media/image3.png"/><Relationship Id="rId10" Type="http://schemas.microsoft.com/office/2007/relationships/hdphoto" Target="../media/hdphoto12.wdp"/><Relationship Id="rId19" Type="http://schemas.microsoft.com/office/2007/relationships/hdphoto" Target="../media/hdphoto15.wdp"/><Relationship Id="rId4" Type="http://schemas.openxmlformats.org/officeDocument/2006/relationships/image" Target="../media/image17.png"/><Relationship Id="rId9" Type="http://schemas.openxmlformats.org/officeDocument/2006/relationships/image" Target="../media/image19.png"/><Relationship Id="rId14" Type="http://schemas.microsoft.com/office/2007/relationships/hdphoto" Target="../media/hdphoto13.wdp"/><Relationship Id="rId22"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6.wdp"/><Relationship Id="rId18" Type="http://schemas.openxmlformats.org/officeDocument/2006/relationships/slide" Target="slide7.xml"/><Relationship Id="rId3" Type="http://schemas.openxmlformats.org/officeDocument/2006/relationships/slideLayout" Target="../slideLayouts/slideLayout2.xml"/><Relationship Id="rId21" Type="http://schemas.openxmlformats.org/officeDocument/2006/relationships/image" Target="../media/image27.png"/><Relationship Id="rId7" Type="http://schemas.microsoft.com/office/2007/relationships/hdphoto" Target="../media/hdphoto8.wdp"/><Relationship Id="rId12" Type="http://schemas.openxmlformats.org/officeDocument/2006/relationships/image" Target="../media/image24.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25.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image" Target="../media/image12.png"/><Relationship Id="rId11" Type="http://schemas.microsoft.com/office/2007/relationships/hdphoto" Target="../media/hdphoto3.wdp"/><Relationship Id="rId24" Type="http://schemas.openxmlformats.org/officeDocument/2006/relationships/image" Target="../media/image3.png"/><Relationship Id="rId5" Type="http://schemas.openxmlformats.org/officeDocument/2006/relationships/image" Target="../media/image23.jpg"/><Relationship Id="rId15" Type="http://schemas.microsoft.com/office/2007/relationships/hdphoto" Target="../media/hdphoto6.wdp"/><Relationship Id="rId23" Type="http://schemas.openxmlformats.org/officeDocument/2006/relationships/slide" Target="slide8.xml"/><Relationship Id="rId10" Type="http://schemas.openxmlformats.org/officeDocument/2006/relationships/image" Target="../media/image7.png"/><Relationship Id="rId19" Type="http://schemas.openxmlformats.org/officeDocument/2006/relationships/image" Target="../media/image26.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10.png"/><Relationship Id="rId22"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 Target="slide6.xml"/><Relationship Id="rId7" Type="http://schemas.microsoft.com/office/2007/relationships/hdphoto" Target="../media/hdphoto10.wdp"/><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8.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32.png"/><Relationship Id="rId1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image" Target="../media/image30.png"/><Relationship Id="rId12" Type="http://schemas.microsoft.com/office/2007/relationships/hdphoto" Target="../media/hdphoto6.wdp"/><Relationship Id="rId17" Type="http://schemas.openxmlformats.org/officeDocument/2006/relationships/slide" Target="slide9.xml"/><Relationship Id="rId2" Type="http://schemas.openxmlformats.org/officeDocument/2006/relationships/audio" Target="../media/media3.mp3"/><Relationship Id="rId16" Type="http://schemas.microsoft.com/office/2007/relationships/hdphoto" Target="../media/hdphoto23.wdp"/><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10.png"/><Relationship Id="rId5" Type="http://schemas.openxmlformats.org/officeDocument/2006/relationships/image" Target="../media/image9.png"/><Relationship Id="rId15" Type="http://schemas.openxmlformats.org/officeDocument/2006/relationships/image" Target="../media/image33.png"/><Relationship Id="rId10" Type="http://schemas.microsoft.com/office/2007/relationships/hdphoto" Target="../media/hdphoto21.wdp"/><Relationship Id="rId19" Type="http://schemas.openxmlformats.org/officeDocument/2006/relationships/image" Target="../media/image3.png"/><Relationship Id="rId4" Type="http://schemas.openxmlformats.org/officeDocument/2006/relationships/image" Target="../media/image29.jpg"/><Relationship Id="rId9" Type="http://schemas.openxmlformats.org/officeDocument/2006/relationships/image" Target="../media/image31.png"/><Relationship Id="rId14" Type="http://schemas.microsoft.com/office/2007/relationships/hdphoto" Target="../media/hdphoto22.wdp"/></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smtClean="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bg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smtClean="0">
                <a:solidFill>
                  <a:srgbClr val="E20CA5"/>
                </a:solidFill>
                <a:latin typeface="Arial Rounded MT Bold" pitchFamily="34" charset="0"/>
                <a:ea typeface="Arial-Rounded" pitchFamily="34" charset="0"/>
                <a:cs typeface="Times New Roman" pitchFamily="18" charset="0"/>
              </a:rPr>
              <a:t>8</a:t>
            </a:r>
            <a:endParaRPr lang="en-US" sz="7200" b="1" dirty="0">
              <a:solidFill>
                <a:srgbClr val="E20CA5"/>
              </a:solidFill>
              <a:latin typeface="Arial Rounded MT Bold" pitchFamily="34" charset="0"/>
              <a:ea typeface="Arial-Rounded" pitchFamily="34" charset="0"/>
              <a:cs typeface="Times New Roman" pitchFamily="18" charset="0"/>
            </a:endParaRPr>
          </a:p>
        </p:txBody>
      </p:sp>
      <p:sp>
        <p:nvSpPr>
          <p:cNvPr id="11" name="TextBox 10"/>
          <p:cNvSpPr txBox="1"/>
          <p:nvPr/>
        </p:nvSpPr>
        <p:spPr>
          <a:xfrm>
            <a:off x="1478584" y="178394"/>
            <a:ext cx="10718034" cy="1200280"/>
          </a:xfrm>
          <a:prstGeom prst="rect">
            <a:avLst/>
          </a:prstGeom>
          <a:noFill/>
        </p:spPr>
        <p:txBody>
          <a:bodyPr wrap="square" lIns="91391" tIns="45696" rIns="91391" bIns="45696" rtlCol="0">
            <a:spAutoFit/>
          </a:bodyPr>
          <a:lstStyle/>
          <a:p>
            <a:pPr algn="ctr"/>
            <a:r>
              <a:rPr lang="en-US" sz="7000" b="1" dirty="0" smtClean="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endParaRPr lang="en-US" sz="7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2" name="Group 11"/>
          <p:cNvGrpSpPr/>
          <p:nvPr/>
        </p:nvGrpSpPr>
        <p:grpSpPr>
          <a:xfrm>
            <a:off x="3200400" y="3193764"/>
            <a:ext cx="82296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6" name="Group 15"/>
          <p:cNvGrpSpPr/>
          <p:nvPr/>
        </p:nvGrpSpPr>
        <p:grpSpPr>
          <a:xfrm>
            <a:off x="2360459" y="3172365"/>
            <a:ext cx="1378806" cy="1412343"/>
            <a:chOff x="1149549" y="1066515"/>
            <a:chExt cx="992332" cy="992332"/>
          </a:xfrm>
          <a:solidFill>
            <a:srgbClr val="F0720A"/>
          </a:solidFill>
        </p:grpSpPr>
        <p:sp>
          <p:nvSpPr>
            <p:cNvPr id="17" name="Oval 16"/>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1</a:t>
            </a:r>
          </a:p>
        </p:txBody>
      </p:sp>
      <p:sp>
        <p:nvSpPr>
          <p:cNvPr id="20" name="TextBox 19"/>
          <p:cNvSpPr txBox="1"/>
          <p:nvPr/>
        </p:nvSpPr>
        <p:spPr>
          <a:xfrm>
            <a:off x="3720806" y="3416895"/>
            <a:ext cx="6605191" cy="923281"/>
          </a:xfrm>
          <a:prstGeom prst="rect">
            <a:avLst/>
          </a:prstGeom>
          <a:noFill/>
        </p:spPr>
        <p:txBody>
          <a:bodyPr wrap="square" lIns="91391" tIns="45696" rIns="91391" bIns="45696" rtlCol="0">
            <a:spAutoFit/>
          </a:bodyPr>
          <a:lstStyle/>
          <a:p>
            <a:pPr algn="ctr"/>
            <a:r>
              <a:rPr lang="en-US" sz="5400" b="1" dirty="0" smtClean="0">
                <a:solidFill>
                  <a:schemeClr val="accent6">
                    <a:lumMod val="75000"/>
                  </a:schemeClr>
                </a:solidFill>
                <a:latin typeface="Arial-Rounded" pitchFamily="34" charset="0"/>
                <a:ea typeface="Arial-Rounded" pitchFamily="34" charset="0"/>
                <a:cs typeface="Arial-Rounded" pitchFamily="34" charset="0"/>
              </a:rPr>
              <a:t>CẬU BÉ THÔNG MINH</a:t>
            </a:r>
            <a:endParaRPr lang="en-US" sz="54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50454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0" t="6000" b="4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6" name="Hành trang số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324847"/>
            <a:ext cx="609600" cy="609600"/>
          </a:xfrm>
          <a:prstGeom prst="rect">
            <a:avLst/>
          </a:prstGeom>
        </p:spPr>
      </p:pic>
      <p:sp>
        <p:nvSpPr>
          <p:cNvPr id="7" name="Rectangle 6"/>
          <p:cNvSpPr/>
          <p:nvPr/>
        </p:nvSpPr>
        <p:spPr>
          <a:xfrm>
            <a:off x="402431" y="388996"/>
            <a:ext cx="11789569" cy="5970865"/>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p:cNvSpPr/>
          <p:nvPr/>
        </p:nvSpPr>
        <p:spPr>
          <a:xfrm>
            <a:off x="5410200" y="5747779"/>
            <a:ext cx="3048000" cy="730269"/>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0779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361"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3000" r="1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8" name="Rectangle 7"/>
          <p:cNvSpPr/>
          <p:nvPr/>
        </p:nvSpPr>
        <p:spPr>
          <a:xfrm>
            <a:off x="402431" y="388996"/>
            <a:ext cx="11789569" cy="5570756"/>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a:t>
            </a:r>
            <a:r>
              <a:rPr lang="en-US" sz="2600" dirty="0" err="1" smtClean="0">
                <a:latin typeface="Arial-Rounded" panose="020B0500000000000000" pitchFamily="34" charset="0"/>
                <a:ea typeface="Arial-Rounded" panose="020B0500000000000000" pitchFamily="34" charset="0"/>
                <a:cs typeface="Arial-Rounded" panose="020B0500000000000000" pitchFamily="34" charset="0"/>
              </a:rPr>
              <a:t>cậ</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1944832" y="5820544"/>
            <a:ext cx="7543800" cy="584739"/>
          </a:xfrm>
          <a:prstGeom prst="rect">
            <a:avLst/>
          </a:prstGeom>
          <a:solidFill>
            <a:srgbClr val="F862E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Em hãy tìm từ khó đọc, khó hiểu trong bài.</a:t>
            </a:r>
          </a:p>
        </p:txBody>
      </p:sp>
      <p:sp>
        <p:nvSpPr>
          <p:cNvPr id="10" name="Minus 9"/>
          <p:cNvSpPr/>
          <p:nvPr/>
        </p:nvSpPr>
        <p:spPr>
          <a:xfrm>
            <a:off x="10744200" y="2667000"/>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Minus 10"/>
          <p:cNvSpPr/>
          <p:nvPr/>
        </p:nvSpPr>
        <p:spPr>
          <a:xfrm>
            <a:off x="6019800" y="4267200"/>
            <a:ext cx="1828800" cy="228600"/>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Minus 11"/>
          <p:cNvSpPr/>
          <p:nvPr/>
        </p:nvSpPr>
        <p:spPr>
          <a:xfrm>
            <a:off x="10591799" y="5024114"/>
            <a:ext cx="1855327" cy="233686"/>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Minus 12"/>
          <p:cNvSpPr/>
          <p:nvPr/>
        </p:nvSpPr>
        <p:spPr>
          <a:xfrm>
            <a:off x="301254" y="5410200"/>
            <a:ext cx="689346"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Minus 13"/>
          <p:cNvSpPr/>
          <p:nvPr/>
        </p:nvSpPr>
        <p:spPr>
          <a:xfrm>
            <a:off x="5334000" y="1828800"/>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Minus 14"/>
          <p:cNvSpPr/>
          <p:nvPr/>
        </p:nvSpPr>
        <p:spPr>
          <a:xfrm>
            <a:off x="11068009" y="3494870"/>
            <a:ext cx="1225168" cy="151414"/>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Minus 15"/>
          <p:cNvSpPr/>
          <p:nvPr/>
        </p:nvSpPr>
        <p:spPr>
          <a:xfrm>
            <a:off x="301254" y="3886200"/>
            <a:ext cx="689346" cy="820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1000" t="5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6" name="Rectangle 5"/>
          <p:cNvSpPr/>
          <p:nvPr/>
        </p:nvSpPr>
        <p:spPr>
          <a:xfrm>
            <a:off x="445014" y="228600"/>
            <a:ext cx="11789569" cy="5970865"/>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1207789" y="5869252"/>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Văn bản chia thành mấy câu? </a:t>
            </a:r>
          </a:p>
        </p:txBody>
      </p:sp>
      <p:sp>
        <p:nvSpPr>
          <p:cNvPr id="8" name="TextBox 7"/>
          <p:cNvSpPr txBox="1"/>
          <p:nvPr/>
        </p:nvSpPr>
        <p:spPr>
          <a:xfrm>
            <a:off x="914400" y="5869252"/>
            <a:ext cx="794702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Cuối mỗi câu kết thúc bằng dấu gì? </a:t>
            </a:r>
          </a:p>
        </p:txBody>
      </p:sp>
      <p:cxnSp>
        <p:nvCxnSpPr>
          <p:cNvPr id="9" name="Straight Connector 8"/>
          <p:cNvCxnSpPr/>
          <p:nvPr/>
        </p:nvCxnSpPr>
        <p:spPr>
          <a:xfrm flipH="1">
            <a:off x="1672854" y="17908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616786" y="1790877"/>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H="1">
            <a:off x="7227589" y="2324277"/>
            <a:ext cx="76200" cy="460272"/>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1115291" y="2726692"/>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949036" y="3894909"/>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2423527" y="4202806"/>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H="1">
            <a:off x="7329055" y="3753778"/>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7812169" y="4131485"/>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a:off x="3429000" y="5257800"/>
            <a:ext cx="76200" cy="611451"/>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a:off x="7151389" y="4932178"/>
            <a:ext cx="76200" cy="533400"/>
          </a:xfrm>
          <a:prstGeom prst="line">
            <a:avLst/>
          </a:prstGeom>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423021" y="5869251"/>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652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t="6000" r="1000" b="44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057400" y="1224709"/>
            <a:ext cx="364253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5" name="Rectangle 4"/>
          <p:cNvSpPr/>
          <p:nvPr/>
        </p:nvSpPr>
        <p:spPr>
          <a:xfrm>
            <a:off x="1066800" y="2828835"/>
            <a:ext cx="9677400" cy="1200329"/>
          </a:xfrm>
          <a:prstGeom prst="rect">
            <a:avLst/>
          </a:prstGeom>
        </p:spPr>
        <p:txBody>
          <a:bodyPr wrap="square">
            <a:spAutoFit/>
          </a:bodyPr>
          <a:lstStyle/>
          <a:p>
            <a:r>
              <a:rPr lang="en-US"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 một lát, cậu bé Vinh rủ bạn đi mượn mấy chiếc nón, rồi múc nước đổ đầy hố. </a:t>
            </a:r>
            <a:endParaRPr lang="en-US" sz="2800" dirty="0"/>
          </a:p>
        </p:txBody>
      </p:sp>
      <p:cxnSp>
        <p:nvCxnSpPr>
          <p:cNvPr id="6" name="Straight Connector 5"/>
          <p:cNvCxnSpPr/>
          <p:nvPr/>
        </p:nvCxnSpPr>
        <p:spPr>
          <a:xfrm flipH="1">
            <a:off x="4800600" y="2844260"/>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H="1">
            <a:off x="3962400" y="3444425"/>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H="1">
            <a:off x="8839200" y="3519054"/>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H="1">
            <a:off x="8721436" y="3513698"/>
            <a:ext cx="152400" cy="584739"/>
          </a:xfrm>
          <a:prstGeom prst="line">
            <a:avLst/>
          </a:prstGeom>
          <a:ln/>
        </p:spPr>
        <p:style>
          <a:lnRef idx="3">
            <a:schemeClr val="accent4"/>
          </a:lnRef>
          <a:fillRef idx="0">
            <a:schemeClr val="accent4"/>
          </a:fillRef>
          <a:effectRef idx="2">
            <a:schemeClr val="accent4"/>
          </a:effectRef>
          <a:fontRef idx="minor">
            <a:schemeClr val="tx1"/>
          </a:fontRef>
        </p:style>
      </p:cxn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20196" y="5468924"/>
            <a:ext cx="1158918" cy="1313676"/>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5120472" y="5387822"/>
            <a:ext cx="1158918" cy="1313676"/>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1277600" y="5387822"/>
            <a:ext cx="1158918" cy="131367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884077"/>
            <a:ext cx="1676400" cy="960183"/>
          </a:xfrm>
          <a:prstGeom prst="rect">
            <a:avLst/>
          </a:prstGeom>
        </p:spPr>
      </p:pic>
    </p:spTree>
    <p:extLst>
      <p:ext uri="{BB962C8B-B14F-4D97-AF65-F5344CB8AC3E}">
        <p14:creationId xmlns:p14="http://schemas.microsoft.com/office/powerpoint/2010/main" val="3051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4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2431310" y="6044661"/>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Bài đọc có mấy đoạn?</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279247"/>
            <a:ext cx="527050" cy="184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3292389"/>
            <a:ext cx="527050"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5062542"/>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583375" y="1619574"/>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1008139" y="2895599"/>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68705" y="3660618"/>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7696200" y="4508913"/>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Flowchart: Connector 14"/>
          <p:cNvSpPr/>
          <p:nvPr/>
        </p:nvSpPr>
        <p:spPr>
          <a:xfrm>
            <a:off x="539354" y="5293345"/>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6" name="Flowchart: Connector 15"/>
          <p:cNvSpPr/>
          <p:nvPr/>
        </p:nvSpPr>
        <p:spPr>
          <a:xfrm>
            <a:off x="3454116" y="5671601"/>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7" name="TextBox 16"/>
          <p:cNvSpPr txBox="1"/>
          <p:nvPr/>
        </p:nvSpPr>
        <p:spPr>
          <a:xfrm>
            <a:off x="2431310" y="6044660"/>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0697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667000" y="259582"/>
            <a:ext cx="39624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974" y="0"/>
            <a:ext cx="2674959" cy="2360519"/>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933" y="5546465"/>
            <a:ext cx="1753077" cy="121920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24121" y="5467942"/>
            <a:ext cx="1753077" cy="1219200"/>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201599" y="5546465"/>
            <a:ext cx="1142802" cy="1219200"/>
          </a:xfrm>
          <a:prstGeom prst="rect">
            <a:avLst/>
          </a:prstGeom>
        </p:spPr>
      </p:pic>
      <p:sp>
        <p:nvSpPr>
          <p:cNvPr id="11" name="Rectangle 10"/>
          <p:cNvSpPr/>
          <p:nvPr/>
        </p:nvSpPr>
        <p:spPr>
          <a:xfrm>
            <a:off x="963089" y="2191451"/>
            <a:ext cx="10287000"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smtClean="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a:t>
            </a:r>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smtClean="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a:t>
            </a:r>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smtClean="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a:t>
            </a:r>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a:t>
            </a:r>
            <a:r>
              <a:rPr lang="vi-VN" sz="3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9" y="707710"/>
            <a:ext cx="2190750" cy="1627602"/>
          </a:xfrm>
          <a:prstGeom prst="rect">
            <a:avLst/>
          </a:prstGeom>
        </p:spPr>
      </p:pic>
      <p:pic>
        <p:nvPicPr>
          <p:cNvPr id="13" name="Picture 2" descr="C:\Users\Nhung\Desktop\CD8 BAI 5.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6477198" y="4573574"/>
            <a:ext cx="4724400" cy="2055826"/>
          </a:xfrm>
          <a:prstGeom prst="rect">
            <a:avLst/>
          </a:prstGeom>
          <a:noFill/>
        </p:spPr>
      </p:pic>
    </p:spTree>
    <p:extLst>
      <p:ext uri="{BB962C8B-B14F-4D97-AF65-F5344CB8AC3E}">
        <p14:creationId xmlns:p14="http://schemas.microsoft.com/office/powerpoint/2010/main" val="3731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par>
                          <p:cTn id="13" fill="hold">
                            <p:stCondLst>
                              <p:cond delay="10100"/>
                            </p:stCondLst>
                            <p:childTnLst>
                              <p:par>
                                <p:cTn id="14" presetID="6" presetClass="entr" presetSubtype="16" fill="hold" nodeType="afterEffect">
                                  <p:stCondLst>
                                    <p:cond delay="0"/>
                                  </p:stCondLst>
                                  <p:iterate type="lt">
                                    <p:tmPct val="10000"/>
                                  </p:iterate>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circle(in)">
                                      <p:cBhvr>
                                        <p:cTn id="16" dur="2000"/>
                                        <p:tgtEl>
                                          <p:spTgt spid="11">
                                            <p:txEl>
                                              <p:pRg st="1" end="1"/>
                                            </p:txEl>
                                          </p:spTgt>
                                        </p:tgtEl>
                                      </p:cBhvr>
                                    </p:animEffect>
                                  </p:childTnLst>
                                </p:cTn>
                              </p:par>
                            </p:childTnLst>
                          </p:cTn>
                        </p:par>
                        <p:par>
                          <p:cTn id="17" fill="hold">
                            <p:stCondLst>
                              <p:cond delay="17300"/>
                            </p:stCondLst>
                            <p:childTnLst>
                              <p:par>
                                <p:cTn id="18" presetID="6" presetClass="entr" presetSubtype="16" fill="hold" nodeType="afterEffect">
                                  <p:stCondLst>
                                    <p:cond delay="0"/>
                                  </p:stCondLst>
                                  <p:iterate type="lt">
                                    <p:tmPct val="10000"/>
                                  </p:iterate>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circle(in)">
                                      <p:cBhvr>
                                        <p:cTn id="20" dur="2000"/>
                                        <p:tgtEl>
                                          <p:spTgt spid="11">
                                            <p:txEl>
                                              <p:pRg st="2" end="2"/>
                                            </p:txEl>
                                          </p:spTgt>
                                        </p:tgtEl>
                                      </p:cBhvr>
                                    </p:animEffect>
                                  </p:childTnLst>
                                </p:cTn>
                              </p:par>
                            </p:childTnLst>
                          </p:cTn>
                        </p:par>
                        <p:par>
                          <p:cTn id="21" fill="hold">
                            <p:stCondLst>
                              <p:cond delay="26700"/>
                            </p:stCondLst>
                            <p:childTnLst>
                              <p:par>
                                <p:cTn id="22" presetID="6" presetClass="entr" presetSubtype="16" fill="hold" nodeType="afterEffect">
                                  <p:stCondLst>
                                    <p:cond delay="0"/>
                                  </p:stCondLst>
                                  <p:iterate type="lt">
                                    <p:tmPct val="10000"/>
                                  </p:iterate>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t="6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Rectangle 6"/>
          <p:cNvSpPr/>
          <p:nvPr/>
        </p:nvSpPr>
        <p:spPr>
          <a:xfrm>
            <a:off x="402431" y="388996"/>
            <a:ext cx="11789569" cy="5970865"/>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138877"/>
            <a:ext cx="527050" cy="206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89" y="3200401"/>
            <a:ext cx="527050" cy="15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04" y="4915104"/>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071255" y="6067491"/>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a:t>
            </a:r>
            <a:r>
              <a:rPr lang="en-US" sz="3200" dirty="0" smtClean="0">
                <a:latin typeface="Arial-Rounded" pitchFamily="34" charset="0"/>
                <a:ea typeface="Arial-Rounded" pitchFamily="34" charset="0"/>
                <a:cs typeface="Arial-Rounded" pitchFamily="34" charset="0"/>
              </a:rPr>
              <a:t>3</a:t>
            </a:r>
            <a:endParaRPr lang="en-US" sz="3200" dirty="0">
              <a:latin typeface="Arial-Rounded" pitchFamily="34" charset="0"/>
              <a:ea typeface="Arial-Rounded" pitchFamily="34" charset="0"/>
              <a:cs typeface="Arial-Rounded" pitchFamily="34" charset="0"/>
            </a:endParaRPr>
          </a:p>
        </p:txBody>
      </p:sp>
      <p:sp>
        <p:nvSpPr>
          <p:cNvPr id="12" name="TextBox 11"/>
          <p:cNvSpPr txBox="1"/>
          <p:nvPr/>
        </p:nvSpPr>
        <p:spPr>
          <a:xfrm>
            <a:off x="2362200" y="4774726"/>
            <a:ext cx="6096000" cy="584739"/>
          </a:xfrm>
          <a:prstGeom prst="rect">
            <a:avLst/>
          </a:prstGeom>
          <a:solidFill>
            <a:srgbClr val="E20CA5"/>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Thi đọc </a:t>
            </a:r>
            <a:r>
              <a:rPr lang="en-US" sz="3200" dirty="0">
                <a:latin typeface="Arial-Rounded" pitchFamily="34" charset="0"/>
                <a:ea typeface="Arial-Rounded" pitchFamily="34" charset="0"/>
                <a:cs typeface="Arial-Rounded" pitchFamily="34" charset="0"/>
              </a:rPr>
              <a:t>theo nhóm </a:t>
            </a:r>
            <a:r>
              <a:rPr lang="en-US" sz="3200" dirty="0" smtClean="0">
                <a:latin typeface="Arial-Rounded" pitchFamily="34" charset="0"/>
                <a:ea typeface="Arial-Rounded" pitchFamily="34" charset="0"/>
                <a:cs typeface="Arial-Rounded" pitchFamily="34" charset="0"/>
              </a:rPr>
              <a:t>3</a:t>
            </a:r>
            <a:endParaRPr lang="en-US" sz="3200" dirty="0">
              <a:latin typeface="Arial-Rounded" pitchFamily="34" charset="0"/>
              <a:ea typeface="Arial-Rounded" pitchFamily="34" charset="0"/>
              <a:cs typeface="Arial-Rounded" pitchFamily="34" charset="0"/>
            </a:endParaRPr>
          </a:p>
        </p:txBody>
      </p:sp>
      <p:sp>
        <p:nvSpPr>
          <p:cNvPr id="13" name="TextBox 12"/>
          <p:cNvSpPr txBox="1"/>
          <p:nvPr/>
        </p:nvSpPr>
        <p:spPr>
          <a:xfrm>
            <a:off x="2590800" y="5306330"/>
            <a:ext cx="6096000" cy="584739"/>
          </a:xfrm>
          <a:prstGeom prst="rect">
            <a:avLst/>
          </a:prstGeom>
          <a:solidFill>
            <a:srgbClr val="E20CA5"/>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Học sinh đọc toàn 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6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t="51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Cậu bé thông minh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a:t>
            </a:r>
            <a:r>
              <a:rPr lang="en-US" sz="2600" dirty="0">
                <a:latin typeface="Arial-Rounded" panose="020B0500000000000000" pitchFamily="34" charset="0"/>
                <a:ea typeface="Arial-Rounded" panose="020B0500000000000000" pitchFamily="34" charset="0"/>
                <a:cs typeface="Arial-Rounded" panose="020B0500000000000000" pitchFamily="34" charset="0"/>
              </a:rPr>
              <a:t>đầy </a:t>
            </a:r>
            <a:r>
              <a:rPr lang="en-US" sz="2600" dirty="0" smtClean="0">
                <a:latin typeface="Arial-Rounded" panose="020B0500000000000000" pitchFamily="34" charset="0"/>
                <a:ea typeface="Arial-Rounded" panose="020B0500000000000000" pitchFamily="34" charset="0"/>
                <a:cs typeface="Arial-Rounded" panose="020B0500000000000000" pitchFamily="34" charset="0"/>
              </a:rPr>
              <a:t>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smtClean="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i="1" dirty="0" smtClean="0">
                <a:latin typeface="Arial-Rounded" panose="020B0500000000000000" pitchFamily="34" charset="0"/>
                <a:ea typeface="Arial-Rounded" panose="020B0500000000000000" pitchFamily="34" charset="0"/>
                <a:cs typeface="Arial-Rounded" panose="020B0500000000000000" pitchFamily="34" charset="0"/>
              </a:rPr>
              <a:t>Theo</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Vũ Ngọc Khánh)</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p:cNvSpPr/>
          <p:nvPr/>
        </p:nvSpPr>
        <p:spPr>
          <a:xfrm>
            <a:off x="3200400" y="5722159"/>
            <a:ext cx="3505200" cy="914400"/>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8944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0673" y="4267200"/>
            <a:ext cx="4724400" cy="2590800"/>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8" name="Rectangle 7"/>
          <p:cNvSpPr/>
          <p:nvPr/>
        </p:nvSpPr>
        <p:spPr>
          <a:xfrm>
            <a:off x="609274" y="1967859"/>
            <a:ext cx="11201726" cy="2554545"/>
          </a:xfrm>
          <a:prstGeom prst="rect">
            <a:avLst/>
          </a:prstGeom>
        </p:spPr>
        <p:txBody>
          <a:bodyPr wrap="square">
            <a:spAutoFit/>
          </a:bodyPr>
          <a:lstStyle/>
          <a:p>
            <a:pPr lvl="0" algn="just">
              <a:defRPr/>
            </a:pP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900" y="146625"/>
            <a:ext cx="2057400" cy="1390650"/>
          </a:xfrm>
          <a:prstGeom prst="ellipse">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891" y="-297328"/>
            <a:ext cx="2674959" cy="2360519"/>
          </a:xfrm>
          <a:prstGeom prst="rect">
            <a:avLst/>
          </a:prstGeom>
        </p:spPr>
      </p:pic>
      <p:sp>
        <p:nvSpPr>
          <p:cNvPr id="11" name="TextBox 10"/>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pPr marL="514350" indent="-514350">
              <a:buAutoNum type="alphaLcPeriod"/>
            </a:pPr>
            <a:r>
              <a:rPr lang="en-US" sz="3200" b="1" dirty="0" smtClean="0">
                <a:latin typeface="Arial-Rounded" pitchFamily="34" charset="0"/>
                <a:ea typeface="Arial-Rounded" pitchFamily="34" charset="0"/>
                <a:cs typeface="Arial-Rounded" pitchFamily="34" charset="0"/>
              </a:rPr>
              <a:t>Cậu bé Vinh và các bạn chơi trò gì?</a:t>
            </a:r>
            <a:endParaRPr lang="en-US" sz="3200" b="1" dirty="0">
              <a:latin typeface="Arial-Rounded" pitchFamily="34" charset="0"/>
              <a:ea typeface="Arial-Rounded" pitchFamily="34" charset="0"/>
              <a:cs typeface="Arial-Rounded" pitchFamily="34" charset="0"/>
            </a:endParaRPr>
          </a:p>
        </p:txBody>
      </p:sp>
      <p:cxnSp>
        <p:nvCxnSpPr>
          <p:cNvPr id="12" name="Straight Connector 11"/>
          <p:cNvCxnSpPr/>
          <p:nvPr/>
        </p:nvCxnSpPr>
        <p:spPr>
          <a:xfrm>
            <a:off x="3436735" y="2438400"/>
            <a:ext cx="212586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6096000" y="2438400"/>
            <a:ext cx="29718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11049000" y="2438400"/>
            <a:ext cx="6096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62000" y="2895600"/>
            <a:ext cx="5334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145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419599"/>
            <a:ext cx="4724400" cy="2445327"/>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a:t>
            </a:r>
            <a:r>
              <a:rPr lang="en-US" sz="3200" b="1" dirty="0" smtClean="0">
                <a:latin typeface="Arial-Rounded" pitchFamily="34" charset="0"/>
                <a:ea typeface="Arial-Rounded" pitchFamily="34" charset="0"/>
                <a:cs typeface="Arial-Rounded" pitchFamily="34" charset="0"/>
              </a:rPr>
              <a:t>2 </a:t>
            </a:r>
            <a:r>
              <a:rPr lang="en-US" sz="3200" b="1" dirty="0">
                <a:latin typeface="Arial-Rounded" pitchFamily="34" charset="0"/>
                <a:ea typeface="Arial-Rounded" pitchFamily="34" charset="0"/>
                <a:cs typeface="Arial-Rounded" pitchFamily="34" charset="0"/>
              </a:rPr>
              <a:t>và trả lời câu hỏi:</a:t>
            </a:r>
          </a:p>
        </p:txBody>
      </p:sp>
      <p:sp>
        <p:nvSpPr>
          <p:cNvPr id="8" name="Rectangle 7"/>
          <p:cNvSpPr/>
          <p:nvPr/>
        </p:nvSpPr>
        <p:spPr>
          <a:xfrm>
            <a:off x="713509" y="1477128"/>
            <a:ext cx="11125200" cy="2554545"/>
          </a:xfrm>
          <a:prstGeom prst="rect">
            <a:avLst/>
          </a:prstGeom>
        </p:spPr>
        <p:txBody>
          <a:bodyPr wrap="square">
            <a:spAutoFit/>
          </a:bodyPr>
          <a:lstStyle/>
          <a:p>
            <a:pPr lvl="0" algn="just">
              <a:defRPr/>
            </a:pP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lvl="0"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r>
              <a:rPr lang="en-US" sz="3200" b="1" dirty="0" smtClean="0">
                <a:latin typeface="Arial-Rounded" pitchFamily="34" charset="0"/>
                <a:ea typeface="Arial-Rounded" pitchFamily="34" charset="0"/>
                <a:cs typeface="Arial-Rounded" pitchFamily="34" charset="0"/>
              </a:rPr>
              <a:t>b. Vinh làm thế nào để lấy được quả bóng ở dưới hố lên? </a:t>
            </a:r>
            <a:endParaRPr lang="en-US" sz="3200" b="1" dirty="0">
              <a:latin typeface="Arial-Rounded" pitchFamily="34" charset="0"/>
              <a:ea typeface="Arial-Rounded" pitchFamily="34" charset="0"/>
              <a:cs typeface="Arial-Rounded" pitchFamily="34" charset="0"/>
            </a:endParaRPr>
          </a:p>
        </p:txBody>
      </p:sp>
      <p:cxnSp>
        <p:nvCxnSpPr>
          <p:cNvPr id="10" name="Straight Connector 9"/>
          <p:cNvCxnSpPr/>
          <p:nvPr/>
        </p:nvCxnSpPr>
        <p:spPr>
          <a:xfrm>
            <a:off x="5638800" y="1981200"/>
            <a:ext cx="6096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838200" y="2438400"/>
            <a:ext cx="419100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156346" y="5144743"/>
            <a:ext cx="6244454" cy="1077182"/>
          </a:xfrm>
          <a:prstGeom prst="rect">
            <a:avLst/>
          </a:prstGeom>
          <a:solidFill>
            <a:schemeClr val="bg1"/>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c</a:t>
            </a:r>
            <a:r>
              <a:rPr lang="en-US" sz="3200" b="1" dirty="0" smtClean="0">
                <a:latin typeface="Arial-Rounded" pitchFamily="34" charset="0"/>
                <a:ea typeface="Arial-Rounded" pitchFamily="34" charset="0"/>
                <a:cs typeface="Arial-Rounded" pitchFamily="34" charset="0"/>
              </a:rPr>
              <a:t>. Vì sao các bạn nhìn Vinh trầm trồ thán phục? </a:t>
            </a:r>
            <a:endParaRPr lang="en-US" sz="3200" b="1" dirty="0">
              <a:latin typeface="Arial-Rounded" pitchFamily="34" charset="0"/>
              <a:ea typeface="Arial-Rounded" pitchFamily="34" charset="0"/>
              <a:cs typeface="Arial-Rounded" pitchFamily="34" charset="0"/>
            </a:endParaRPr>
          </a:p>
        </p:txBody>
      </p:sp>
      <p:sp>
        <p:nvSpPr>
          <p:cNvPr id="18" name="Rounded Rectangle 17"/>
          <p:cNvSpPr/>
          <p:nvPr/>
        </p:nvSpPr>
        <p:spPr>
          <a:xfrm>
            <a:off x="533882" y="3632862"/>
            <a:ext cx="7848600" cy="1015340"/>
          </a:xfrm>
          <a:prstGeom prst="roundRect">
            <a:avLst/>
          </a:prstGeom>
          <a:ln>
            <a:solidFill>
              <a:srgbClr val="E20CA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prstClr val="black"/>
                </a:solidFill>
                <a:latin typeface="Arial-Rounded" pitchFamily="34" charset="0"/>
                <a:ea typeface="Arial-Rounded" pitchFamily="34" charset="0"/>
                <a:cs typeface="Arial-Rounded" pitchFamily="34" charset="0"/>
              </a:rPr>
              <a:t>Các </a:t>
            </a:r>
            <a:r>
              <a:rPr lang="en-US" sz="3200" b="1" dirty="0">
                <a:solidFill>
                  <a:prstClr val="black"/>
                </a:solidFill>
                <a:latin typeface="Arial-Rounded" pitchFamily="34" charset="0"/>
                <a:ea typeface="Arial-Rounded" pitchFamily="34" charset="0"/>
                <a:cs typeface="Arial-Rounded" pitchFamily="34" charset="0"/>
              </a:rPr>
              <a:t>bạn nhìn Vinh trầm trồ thán </a:t>
            </a:r>
            <a:r>
              <a:rPr lang="en-US" sz="3200" b="1" dirty="0" smtClean="0">
                <a:solidFill>
                  <a:prstClr val="black"/>
                </a:solidFill>
                <a:latin typeface="Arial-Rounded" pitchFamily="34" charset="0"/>
                <a:ea typeface="Arial-Rounded" pitchFamily="34" charset="0"/>
                <a:cs typeface="Arial-Rounded" pitchFamily="34" charset="0"/>
              </a:rPr>
              <a:t>phục vì cậu ấy thông minh, nhanh trí.</a:t>
            </a:r>
            <a:endParaRPr lang="en-US" dirty="0"/>
          </a:p>
        </p:txBody>
      </p:sp>
    </p:spTree>
    <p:extLst>
      <p:ext uri="{BB962C8B-B14F-4D97-AF65-F5344CB8AC3E}">
        <p14:creationId xmlns:p14="http://schemas.microsoft.com/office/powerpoint/2010/main" val="3496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2768986"/>
            <a:ext cx="4724400" cy="4089014"/>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a:t>
            </a:r>
            <a:r>
              <a:rPr lang="en-US" sz="3200" b="1" dirty="0" smtClean="0">
                <a:latin typeface="Arial-Rounded" pitchFamily="34" charset="0"/>
                <a:ea typeface="Arial-Rounded" pitchFamily="34" charset="0"/>
                <a:cs typeface="Arial-Rounded" pitchFamily="34" charset="0"/>
              </a:rPr>
              <a:t>3 </a:t>
            </a:r>
            <a:r>
              <a:rPr lang="en-US" sz="3200" b="1" dirty="0">
                <a:latin typeface="Arial-Rounded" pitchFamily="34" charset="0"/>
                <a:ea typeface="Arial-Rounded" pitchFamily="34" charset="0"/>
                <a:cs typeface="Arial-Rounded" pitchFamily="34" charset="0"/>
              </a:rPr>
              <a:t>và trả lời câu hỏi:</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1691768"/>
            <a:ext cx="11049000" cy="1077218"/>
          </a:xfrm>
          <a:prstGeom prst="rect">
            <a:avLst/>
          </a:prstGeom>
        </p:spPr>
        <p:txBody>
          <a:bodyPr wrap="square">
            <a:spAutoFit/>
          </a:bodyPr>
          <a:lstStyle/>
          <a:p>
            <a:pPr lvl="0" algn="just">
              <a:defRPr/>
            </a:pP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Vinh ngày ấy chính là Lương Thế Vinh. Về sau, ông trở thành nhà toán học xuất sắc của nước ta.</a:t>
            </a:r>
          </a:p>
        </p:txBody>
      </p:sp>
      <p:sp>
        <p:nvSpPr>
          <p:cNvPr id="9" name="TextBox 8"/>
          <p:cNvSpPr txBox="1"/>
          <p:nvPr/>
        </p:nvSpPr>
        <p:spPr>
          <a:xfrm>
            <a:off x="1052945" y="4274902"/>
            <a:ext cx="6244454" cy="1200292"/>
          </a:xfrm>
          <a:prstGeom prst="rect">
            <a:avLst/>
          </a:prstGeom>
          <a:solidFill>
            <a:schemeClr val="bg1"/>
          </a:solidFill>
        </p:spPr>
        <p:txBody>
          <a:bodyPr wrap="square" lIns="91403" tIns="45702" rIns="91403" bIns="45702" rtlCol="0">
            <a:spAutoFit/>
          </a:bodyPr>
          <a:lstStyle/>
          <a:p>
            <a:r>
              <a:rPr lang="en-US" sz="3600" b="1" dirty="0" smtClean="0">
                <a:latin typeface="Arial-Rounded" pitchFamily="34" charset="0"/>
                <a:ea typeface="Arial-Rounded" pitchFamily="34" charset="0"/>
                <a:cs typeface="Arial-Rounded" pitchFamily="34" charset="0"/>
              </a:rPr>
              <a:t>c. Cậu bé Vinh ngày ấy về sau trở thành gì? </a:t>
            </a:r>
            <a:endParaRPr lang="en-US" sz="3600" b="1" dirty="0">
              <a:latin typeface="Arial-Rounded" pitchFamily="34" charset="0"/>
              <a:ea typeface="Arial-Rounded" pitchFamily="34" charset="0"/>
              <a:cs typeface="Arial-Rounded" pitchFamily="34" charset="0"/>
            </a:endParaRPr>
          </a:p>
        </p:txBody>
      </p:sp>
      <p:cxnSp>
        <p:nvCxnSpPr>
          <p:cNvPr id="10" name="Straight Connector 9"/>
          <p:cNvCxnSpPr/>
          <p:nvPr/>
        </p:nvCxnSpPr>
        <p:spPr>
          <a:xfrm>
            <a:off x="9364864" y="2209800"/>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10744200" y="2147455"/>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1066800" y="2590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41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smtClean="0">
                <a:solidFill>
                  <a:srgbClr val="E20CA5"/>
                </a:solidFill>
                <a:latin typeface="Arial-Rounded" panose="020B0500000000000000" pitchFamily="34" charset="0"/>
                <a:ea typeface="Arial-Rounded" panose="020B0500000000000000" pitchFamily="34" charset="0"/>
                <a:cs typeface="Arial-Rounded" panose="020B0500000000000000" pitchFamily="34" charset="0"/>
              </a:rPr>
              <a:t>Cậu bé Vinh và các bạn chơi(……..).</a:t>
            </a:r>
            <a:endPar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smtClean="0">
                <a:solidFill>
                  <a:srgbClr val="E20CA5"/>
                </a:solidFill>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endPar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Cậu </a:t>
            </a:r>
            <a:r>
              <a:rPr lang="en-US" sz="4900" b="1" dirty="0" err="1" smtClean="0">
                <a:solidFill>
                  <a:srgbClr val="7030A0"/>
                </a:solidFill>
                <a:latin typeface="HP001 4 hàng" pitchFamily="34" charset="0"/>
                <a:ea typeface="Arial-Rounded" pitchFamily="34" charset="0"/>
                <a:cs typeface="Arial-Rounded" pitchFamily="34" charset="0"/>
              </a:rPr>
              <a:t>bď</a:t>
            </a:r>
            <a:r>
              <a:rPr lang="en-US" sz="4900" b="1" dirty="0" smtClean="0">
                <a:solidFill>
                  <a:srgbClr val="7030A0"/>
                </a:solidFill>
                <a:latin typeface="HP001 4 hàng" pitchFamily="34" charset="0"/>
                <a:ea typeface="Arial-Rounded" pitchFamily="34" charset="0"/>
                <a:cs typeface="Arial-Rounded" pitchFamily="34" charset="0"/>
              </a:rPr>
              <a:t> Vinh và các bạn </a:t>
            </a:r>
            <a:r>
              <a:rPr lang="en-US" sz="4900" b="1" dirty="0" err="1" smtClean="0">
                <a:solidFill>
                  <a:srgbClr val="7030A0"/>
                </a:solidFill>
                <a:latin typeface="HP001 4 hàng" pitchFamily="34" charset="0"/>
                <a:ea typeface="Arial-Rounded" pitchFamily="34" charset="0"/>
                <a:cs typeface="Arial-Rounded" pitchFamily="34" charset="0"/>
              </a:rPr>
              <a:t>ch</a:t>
            </a:r>
            <a:r>
              <a:rPr lang="el-GR" sz="4900" b="1" dirty="0" smtClean="0">
                <a:solidFill>
                  <a:srgbClr val="7030A0"/>
                </a:solidFill>
                <a:latin typeface="HP001 4 hàng" pitchFamily="34" charset="0"/>
                <a:ea typeface="Arial-Rounded" pitchFamily="34" charset="0"/>
                <a:cs typeface="Arial-Rounded" pitchFamily="34" charset="0"/>
              </a:rPr>
              <a:t>Π</a:t>
            </a:r>
            <a:r>
              <a:rPr lang="en-US" sz="4900" b="1" dirty="0" smtClean="0">
                <a:solidFill>
                  <a:srgbClr val="7030A0"/>
                </a:solidFill>
                <a:latin typeface="HP001 4 hàng" pitchFamily="34" charset="0"/>
                <a:ea typeface="Arial-Rounded" pitchFamily="34" charset="0"/>
                <a:cs typeface="Arial-Rounded" pitchFamily="34" charset="0"/>
              </a:rPr>
              <a:t> đá bóng</a:t>
            </a:r>
            <a:endParaRPr lang="en-US" sz="4900" b="1" dirty="0">
              <a:solidFill>
                <a:srgbClr val="7030A0"/>
              </a:solidFill>
              <a:latin typeface="HP001 4 hàng" pitchFamily="34" charset="0"/>
              <a:ea typeface="Arial-Rounded" pitchFamily="34" charset="0"/>
              <a:cs typeface="Arial-Rounded" pitchFamily="34" charset="0"/>
            </a:endParaRPr>
          </a:p>
        </p:txBody>
      </p:sp>
      <p:sp>
        <p:nvSpPr>
          <p:cNvPr id="16" name="Rectangle 15"/>
          <p:cNvSpPr/>
          <p:nvPr/>
        </p:nvSpPr>
        <p:spPr>
          <a:xfrm>
            <a:off x="-150796" y="5203501"/>
            <a:ext cx="4698723"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(bằng quả b</a:t>
            </a:r>
            <a:r>
              <a:rPr lang="el-GR" sz="4900" b="1" dirty="0" smtClean="0">
                <a:solidFill>
                  <a:srgbClr val="7030A0"/>
                </a:solidFill>
                <a:latin typeface="HP001 4 hàng" pitchFamily="34" charset="0"/>
                <a:ea typeface="Arial-Rounded" pitchFamily="34" charset="0"/>
                <a:cs typeface="Arial-Rounded" pitchFamily="34" charset="0"/>
              </a:rPr>
              <a:t>ΰ</a:t>
            </a:r>
            <a:r>
              <a:rPr lang="en-US" sz="4900" b="1" dirty="0" err="1" smtClean="0">
                <a:solidFill>
                  <a:srgbClr val="7030A0"/>
                </a:solidFill>
                <a:latin typeface="HP001 4 hàng" pitchFamily="34" charset="0"/>
                <a:ea typeface="Arial-Rounded" pitchFamily="34" charset="0"/>
                <a:cs typeface="Arial-Rounded" pitchFamily="34" charset="0"/>
              </a:rPr>
              <a:t>ởŁ</a:t>
            </a:r>
            <a:r>
              <a:rPr lang="en-US" sz="4900" b="1" dirty="0" smtClean="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678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Các bạn nhìn Vinh trầm trồ thán </a:t>
            </a:r>
            <a:r>
              <a:rPr lang="el-GR" sz="4900" b="1" dirty="0" smtClean="0">
                <a:solidFill>
                  <a:srgbClr val="7030A0"/>
                </a:solidFill>
                <a:latin typeface="HP001 4 hàng" pitchFamily="34" charset="0"/>
                <a:ea typeface="Arial-Rounded" pitchFamily="34" charset="0"/>
                <a:cs typeface="Arial-Rounded" pitchFamily="34" charset="0"/>
              </a:rPr>
              <a:t>ι</a:t>
            </a:r>
            <a:r>
              <a:rPr lang="en-US" sz="4900" b="1" dirty="0" smtClean="0">
                <a:solidFill>
                  <a:srgbClr val="7030A0"/>
                </a:solidFill>
                <a:latin typeface="HP001 4 hàng" pitchFamily="34" charset="0"/>
                <a:ea typeface="Arial-Rounded" pitchFamily="34" charset="0"/>
                <a:cs typeface="Arial-Rounded" pitchFamily="34" charset="0"/>
              </a:rPr>
              <a:t>ục</a:t>
            </a:r>
            <a:endParaRPr lang="en-US" sz="4900" b="1" dirty="0">
              <a:solidFill>
                <a:srgbClr val="7030A0"/>
              </a:solidFill>
              <a:latin typeface="HP001 4 hàng" pitchFamily="34" charset="0"/>
              <a:ea typeface="Arial-Rounded" pitchFamily="34" charset="0"/>
              <a:cs typeface="Arial-Rounded" pitchFamily="34" charset="0"/>
            </a:endParaRPr>
          </a:p>
        </p:txBody>
      </p:sp>
      <p:sp>
        <p:nvSpPr>
          <p:cNvPr id="14" name="Rectangle 13"/>
          <p:cNvSpPr/>
          <p:nvPr/>
        </p:nvSpPr>
        <p:spPr>
          <a:xfrm>
            <a:off x="-304800" y="2667000"/>
            <a:ext cx="9567043"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4900" b="1" dirty="0" smtClean="0">
                <a:solidFill>
                  <a:srgbClr val="7030A0"/>
                </a:solidFill>
                <a:latin typeface="HP001 4 hàng" pitchFamily="34" charset="0"/>
                <a:ea typeface="Arial-Rounded" pitchFamily="34" charset="0"/>
                <a:cs typeface="Arial-Rounded" pitchFamily="34" charset="0"/>
              </a:rPr>
              <a:t>vì cậu ấy thông minh, nhanh trí</a:t>
            </a:r>
            <a:endParaRPr lang="en-US" sz="49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22370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60" b="100000" l="0" r="100000">
                        <a14:foregroundMark x1="55923" y1="7726" x2="69615" y2="3733"/>
                      </a14:backgroundRemoval>
                    </a14:imgEffect>
                  </a14:imgLayer>
                </a14:imgProps>
              </a:ext>
              <a:ext uri="{28A0092B-C50C-407E-A947-70E740481C1C}">
                <a14:useLocalDpi xmlns:a14="http://schemas.microsoft.com/office/drawing/2010/main" val="0"/>
              </a:ext>
            </a:extLst>
          </a:blip>
          <a:stretch>
            <a:fillRect/>
          </a:stretch>
        </p:blipFill>
        <p:spPr>
          <a:xfrm>
            <a:off x="4648200" y="0"/>
            <a:ext cx="4648200" cy="37134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259" y="1973764"/>
            <a:ext cx="1744062" cy="1188209"/>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682961" y="-288793"/>
            <a:ext cx="4038600" cy="4312549"/>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122802" y="2971800"/>
            <a:ext cx="1158918" cy="1051956"/>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429941" y="2414185"/>
            <a:ext cx="1158918" cy="157837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608556" y="2971800"/>
            <a:ext cx="1158918" cy="102076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00" y="-288793"/>
            <a:ext cx="2819400" cy="179121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5436" y="-42548"/>
            <a:ext cx="2060046" cy="1599794"/>
          </a:xfrm>
          <a:prstGeom prst="rect">
            <a:avLst/>
          </a:prstGeom>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31254" y="838200"/>
            <a:ext cx="2625436" cy="2326911"/>
          </a:xfrm>
          <a:prstGeom prst="rect">
            <a:avLst/>
          </a:prstGeom>
        </p:spPr>
      </p:pic>
    </p:spTree>
    <p:extLst>
      <p:ext uri="{BB962C8B-B14F-4D97-AF65-F5344CB8AC3E}">
        <p14:creationId xmlns:p14="http://schemas.microsoft.com/office/powerpoint/2010/main" val="1252327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Khuân vác; liên tiếp</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uân</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45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038600"/>
            <a:ext cx="4175012" cy="2457474"/>
          </a:xfrm>
        </p:spPr>
      </p:pic>
      <p:sp>
        <p:nvSpPr>
          <p:cNvPr id="18" name="Rounded Rectangle 17"/>
          <p:cNvSpPr/>
          <p:nvPr/>
        </p:nvSpPr>
        <p:spPr>
          <a:xfrm>
            <a:off x="1905000" y="214135"/>
            <a:ext cx="8701798" cy="1103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SHS: Chuyện gì sảy ra khi các bạn nhỏ đang chơi đá cầu? </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Callout 14"/>
          <p:cNvSpPr/>
          <p:nvPr/>
        </p:nvSpPr>
        <p:spPr>
          <a:xfrm>
            <a:off x="2669535" y="1600325"/>
            <a:ext cx="6904747" cy="2514600"/>
          </a:xfrm>
          <a:prstGeom prst="wedgeEllipseCallout">
            <a:avLst>
              <a:gd name="adj1" fmla="val 50855"/>
              <a:gd name="adj2" fmla="val 60296"/>
            </a:avLst>
          </a:prstGeom>
          <a:solidFill>
            <a:srgbClr val="F862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smtClean="0">
                <a:ln w="11430"/>
                <a:solidFill>
                  <a:prstClr val="black"/>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Khi các bạn đang chơi đá cầu, quả cầu đã bị đá mắc trên cành cây cao.</a:t>
            </a:r>
            <a:endParaRPr lang="en-US" sz="4000" b="1" dirty="0">
              <a:ln w="11430"/>
              <a:solidFill>
                <a:prstClr val="black"/>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800" y="3695700"/>
            <a:ext cx="2209800" cy="1752600"/>
          </a:xfrm>
          <a:prstGeom prst="ellipse">
            <a:avLst/>
          </a:prstGeom>
          <a:ln>
            <a:noFill/>
          </a:ln>
          <a:effectLst>
            <a:softEdge rad="112500"/>
          </a:effectLst>
        </p:spPr>
      </p:pic>
    </p:spTree>
    <p:extLst>
      <p:ext uri="{BB962C8B-B14F-4D97-AF65-F5344CB8AC3E}">
        <p14:creationId xmlns:p14="http://schemas.microsoft.com/office/powerpoint/2010/main" val="2214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fltVal val="0"/>
                                          </p:val>
                                        </p:tav>
                                      </p:tavLst>
                                    </p:anim>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4</a:t>
            </a:r>
          </a:p>
        </p:txBody>
      </p:sp>
      <p:sp>
        <p:nvSpPr>
          <p:cNvPr id="3" name="Right Arrow 2">
            <a:hlinkClick r:id="rId18" action="ppaction://hlinksldjump"/>
          </p:cNvPr>
          <p:cNvSpPr/>
          <p:nvPr/>
        </p:nvSpPr>
        <p:spPr>
          <a:xfrm>
            <a:off x="11125200" y="6183526"/>
            <a:ext cx="914400" cy="53340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3.88889E-6 -4.04255E-6 L 0.55799 -0.66512 " pathEditMode="relative" rAng="0" ptsTypes="AA">
                                      <p:cBhvr>
                                        <p:cTn id="14" dur="2000" fill="hold"/>
                                        <p:tgtEl>
                                          <p:spTgt spid="7"/>
                                        </p:tgtEl>
                                        <p:attrNameLst>
                                          <p:attrName>ppt_x</p:attrName>
                                          <p:attrName>ppt_y</p:attrName>
                                        </p:attrNameLst>
                                      </p:cBhvr>
                                      <p:rCtr x="27899" y="-33256"/>
                                    </p:animMotion>
                                  </p:childTnLst>
                                </p:cTn>
                              </p:par>
                              <p:par>
                                <p:cTn id="15" presetID="64" presetClass="path" presetSubtype="0" accel="50000" decel="50000" fill="hold" nodeType="withEffect">
                                  <p:stCondLst>
                                    <p:cond delay="0"/>
                                  </p:stCondLst>
                                  <p:childTnLst>
                                    <p:animMotion origin="layout" path="M 3.61111E-6 -1.75763E-7 L 0.60225 -0.50809 " pathEditMode="relative" rAng="0" ptsTypes="AA">
                                      <p:cBhvr>
                                        <p:cTn id="16" dur="2000" fill="hold"/>
                                        <p:tgtEl>
                                          <p:spTgt spid="9"/>
                                        </p:tgtEl>
                                        <p:attrNameLst>
                                          <p:attrName>ppt_x</p:attrName>
                                          <p:attrName>ppt_y</p:attrName>
                                        </p:attrNameLst>
                                      </p:cBhvr>
                                      <p:rCtr x="30104" y="-254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11111E-6 -3.11748E-6 L 0.52639 -0.00347 " pathEditMode="relative" rAng="0" ptsTypes="AA">
                                      <p:cBhvr>
                                        <p:cTn id="36" dur="2000" fill="hold"/>
                                        <p:tgtEl>
                                          <p:spTgt spid="15"/>
                                        </p:tgtEl>
                                        <p:attrNameLst>
                                          <p:attrName>ppt_x</p:attrName>
                                          <p:attrName>ppt_y</p:attrName>
                                        </p:attrNameLst>
                                      </p:cBhvr>
                                      <p:rCtr x="26319"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724" fill="hold"/>
                                        <p:tgtEl>
                                          <p:spTgt spid="4"/>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74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811</Words>
  <PresentationFormat>Widescreen</PresentationFormat>
  <Paragraphs>143</Paragraphs>
  <Slides>25</Slides>
  <Notes>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Rounded MT Bold</vt:lpstr>
      <vt:lpstr>Arial-Rounded</vt:lpstr>
      <vt:lpstr>Calibri</vt:lpstr>
      <vt:lpstr>HP001 4 hàng</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2020-05-04T22:33:34Z</dcterms:created>
  <dcterms:modified xsi:type="dcterms:W3CDTF">2021-03-03T15:01:58Z</dcterms:modified>
</cp:coreProperties>
</file>