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01" r:id="rId2"/>
    <p:sldId id="257" r:id="rId3"/>
    <p:sldId id="284" r:id="rId4"/>
    <p:sldId id="285" r:id="rId5"/>
    <p:sldId id="317" r:id="rId6"/>
    <p:sldId id="321" r:id="rId7"/>
    <p:sldId id="297" r:id="rId8"/>
    <p:sldId id="415" r:id="rId9"/>
    <p:sldId id="416" r:id="rId10"/>
    <p:sldId id="333" r:id="rId11"/>
    <p:sldId id="417" r:id="rId12"/>
    <p:sldId id="418" r:id="rId13"/>
    <p:sldId id="338" r:id="rId14"/>
    <p:sldId id="386" r:id="rId15"/>
    <p:sldId id="419" r:id="rId16"/>
    <p:sldId id="343" r:id="rId17"/>
    <p:sldId id="424" r:id="rId18"/>
    <p:sldId id="425" r:id="rId19"/>
    <p:sldId id="389" r:id="rId20"/>
    <p:sldId id="426" r:id="rId21"/>
    <p:sldId id="427" r:id="rId22"/>
    <p:sldId id="428" r:id="rId23"/>
    <p:sldId id="429" r:id="rId24"/>
    <p:sldId id="430" r:id="rId25"/>
    <p:sldId id="431" r:id="rId26"/>
    <p:sldId id="432" r:id="rId27"/>
    <p:sldId id="392" r:id="rId28"/>
    <p:sldId id="433" r:id="rId29"/>
    <p:sldId id="434" r:id="rId30"/>
    <p:sldId id="435" r:id="rId31"/>
    <p:sldId id="436" r:id="rId32"/>
    <p:sldId id="358" r:id="rId33"/>
    <p:sldId id="356" r:id="rId34"/>
    <p:sldId id="361" r:id="rId35"/>
    <p:sldId id="420" r:id="rId36"/>
    <p:sldId id="421" r:id="rId37"/>
    <p:sldId id="422" r:id="rId38"/>
    <p:sldId id="366" r:id="rId39"/>
    <p:sldId id="367" r:id="rId40"/>
    <p:sldId id="437" r:id="rId41"/>
    <p:sldId id="438" r:id="rId42"/>
    <p:sldId id="439" r:id="rId43"/>
    <p:sldId id="385" r:id="rId44"/>
    <p:sldId id="440" r:id="rId45"/>
    <p:sldId id="441" r:id="rId46"/>
    <p:sldId id="442" r:id="rId47"/>
    <p:sldId id="443" r:id="rId48"/>
    <p:sldId id="444" r:id="rId49"/>
    <p:sldId id="445" r:id="rId50"/>
    <p:sldId id="446" r:id="rId51"/>
    <p:sldId id="447" r:id="rId52"/>
    <p:sldId id="448" r:id="rId53"/>
    <p:sldId id="449" r:id="rId54"/>
    <p:sldId id="332" r:id="rId55"/>
    <p:sldId id="414" r:id="rId56"/>
    <p:sldId id="423" r:id="rId57"/>
    <p:sldId id="331" r:id="rId58"/>
    <p:sldId id="269" r:id="rId59"/>
    <p:sldId id="295" r:id="rId6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1" clrIdx="0">
    <p:extLst>
      <p:ext uri="{19B8F6BF-5375-455C-9EA6-DF929625EA0E}">
        <p15:presenceInfo xmlns:p15="http://schemas.microsoft.com/office/powerpoint/2012/main" userId="83b57fff0cc03ed3" providerId="Windows Live"/>
      </p:ext>
    </p:extLst>
  </p:cmAuthor>
  <p:cmAuthor id="2" name="PTVLQ" initials="P" lastIdx="1" clrIdx="1">
    <p:extLst>
      <p:ext uri="{19B8F6BF-5375-455C-9EA6-DF929625EA0E}">
        <p15:presenceInfo xmlns:p15="http://schemas.microsoft.com/office/powerpoint/2012/main" userId="PTVL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6296"/>
  </p:normalViewPr>
  <p:slideViewPr>
    <p:cSldViewPr snapToGrid="0" snapToObjects="1">
      <p:cViewPr varScale="1">
        <p:scale>
          <a:sx n="71" d="100"/>
          <a:sy n="71" d="100"/>
        </p:scale>
        <p:origin x="4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24C8C-DDD8-4255-9C31-1136218F8F6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47397-6384-44EE-A694-5C2CB09E458C}" type="slidenum">
              <a:rPr lang="en-US" smtClean="0"/>
              <a:t>‹#›</a:t>
            </a:fld>
            <a:endParaRPr lang="en-US"/>
          </a:p>
        </p:txBody>
      </p:sp>
    </p:spTree>
    <p:extLst>
      <p:ext uri="{BB962C8B-B14F-4D97-AF65-F5344CB8AC3E}">
        <p14:creationId xmlns:p14="http://schemas.microsoft.com/office/powerpoint/2010/main" val="7485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69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A025F-4A42-FE48-B7B2-D5FBC143A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0BFAD-4F29-F94C-9D8A-33DE84098633}" type="datetimeFigureOut">
              <a:t>7/26/2022</a:t>
            </a:fld>
            <a:endParaRPr lang="x-none"/>
          </a:p>
        </p:txBody>
      </p:sp>
      <p:sp>
        <p:nvSpPr>
          <p:cNvPr id="5" name="Footer Placeholder 4">
            <a:extLst>
              <a:ext uri="{FF2B5EF4-FFF2-40B4-BE49-F238E27FC236}">
                <a16:creationId xmlns:a16="http://schemas.microsoft.com/office/drawing/2014/main" id="{39E59E23-09A3-C844-8CD6-BFEB8E957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5B1DAE2F-0754-4F4F-B969-EB3B6F0BB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AD39D-5E4B-5941-A936-433FC1C6FE25}" type="slidenum">
              <a:t>‹#›</a:t>
            </a:fld>
            <a:endParaRPr lang="x-none"/>
          </a:p>
        </p:txBody>
      </p:sp>
      <p:pic>
        <p:nvPicPr>
          <p:cNvPr id="8" name="Picture 7">
            <a:extLst>
              <a:ext uri="{FF2B5EF4-FFF2-40B4-BE49-F238E27FC236}">
                <a16:creationId xmlns:a16="http://schemas.microsoft.com/office/drawing/2014/main" id="{D5399B83-00F1-524F-BDF6-BAB5619A00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732" y="-39320"/>
            <a:ext cx="12222386" cy="6857999"/>
          </a:xfrm>
          <a:prstGeom prst="rect">
            <a:avLst/>
          </a:prstGeom>
        </p:spPr>
      </p:pic>
      <p:grpSp>
        <p:nvGrpSpPr>
          <p:cNvPr id="9" name="Group 8">
            <a:extLst>
              <a:ext uri="{FF2B5EF4-FFF2-40B4-BE49-F238E27FC236}">
                <a16:creationId xmlns:a16="http://schemas.microsoft.com/office/drawing/2014/main" id="{FDFDE0FC-811C-6B4D-A402-4A4EC1420D9C}"/>
              </a:ext>
            </a:extLst>
          </p:cNvPr>
          <p:cNvGrpSpPr/>
          <p:nvPr userDrawn="1"/>
        </p:nvGrpSpPr>
        <p:grpSpPr>
          <a:xfrm>
            <a:off x="5693239" y="6314169"/>
            <a:ext cx="805521" cy="529389"/>
            <a:chOff x="5778584" y="6325677"/>
            <a:chExt cx="805521" cy="529389"/>
          </a:xfrm>
        </p:grpSpPr>
        <p:pic>
          <p:nvPicPr>
            <p:cNvPr id="10" name="Picture 9">
              <a:hlinkClick r:id="" action="ppaction://hlinkshowjump?jump=firstslide"/>
              <a:extLst>
                <a:ext uri="{FF2B5EF4-FFF2-40B4-BE49-F238E27FC236}">
                  <a16:creationId xmlns:a16="http://schemas.microsoft.com/office/drawing/2014/main" id="{128DB713-A925-E940-9C1F-35CFB2B255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6650" y="6325677"/>
              <a:ext cx="529389" cy="529389"/>
            </a:xfrm>
            <a:prstGeom prst="rect">
              <a:avLst/>
            </a:prstGeom>
            <a:effectLst>
              <a:outerShdw blurRad="50800" dist="38100" dir="8100000" algn="tr" rotWithShape="0">
                <a:prstClr val="black">
                  <a:alpha val="40000"/>
                </a:prstClr>
              </a:outerShdw>
            </a:effectLst>
          </p:spPr>
        </p:pic>
        <p:pic>
          <p:nvPicPr>
            <p:cNvPr id="11" name="Picture 10">
              <a:hlinkClick r:id="" action="ppaction://hlinkshowjump?jump=nextslide"/>
              <a:extLst>
                <a:ext uri="{FF2B5EF4-FFF2-40B4-BE49-F238E27FC236}">
                  <a16:creationId xmlns:a16="http://schemas.microsoft.com/office/drawing/2014/main" id="{28ADE026-D255-0E46-A4EC-CE36DFF08EE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7190" y="6586741"/>
              <a:ext cx="126915" cy="191883"/>
            </a:xfrm>
            <a:prstGeom prst="rect">
              <a:avLst/>
            </a:prstGeom>
            <a:effectLst>
              <a:outerShdw blurRad="50800" dist="38100" dir="8100000" algn="tr" rotWithShape="0">
                <a:prstClr val="black">
                  <a:alpha val="40000"/>
                </a:prstClr>
              </a:outerShdw>
            </a:effectLst>
          </p:spPr>
        </p:pic>
        <p:pic>
          <p:nvPicPr>
            <p:cNvPr id="12" name="Picture 11">
              <a:hlinkClick r:id="" action="ppaction://hlinkshowjump?jump=previousslide"/>
              <a:extLst>
                <a:ext uri="{FF2B5EF4-FFF2-40B4-BE49-F238E27FC236}">
                  <a16:creationId xmlns:a16="http://schemas.microsoft.com/office/drawing/2014/main" id="{19B62DC2-97D1-B64B-869E-DEBA545BE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5778584" y="6586741"/>
              <a:ext cx="126915" cy="191883"/>
            </a:xfrm>
            <a:prstGeom prst="rect">
              <a:avLst/>
            </a:prstGeom>
            <a:effectLst>
              <a:outerShdw blurRad="50800" dist="38100" dir="8100000" algn="tr" rotWithShape="0">
                <a:prstClr val="black">
                  <a:alpha val="40000"/>
                </a:prstClr>
              </a:outerShdw>
            </a:effectLst>
          </p:spPr>
        </p:pic>
      </p:grpSp>
      <p:sp>
        <p:nvSpPr>
          <p:cNvPr id="13" name="TextBox 12">
            <a:extLst>
              <a:ext uri="{FF2B5EF4-FFF2-40B4-BE49-F238E27FC236}">
                <a16:creationId xmlns:a16="http://schemas.microsoft.com/office/drawing/2014/main" id="{B1DF492A-81AD-5D4A-A943-32E917C1B56B}"/>
              </a:ext>
            </a:extLst>
          </p:cNvPr>
          <p:cNvSpPr txBox="1"/>
          <p:nvPr userDrawn="1"/>
        </p:nvSpPr>
        <p:spPr>
          <a:xfrm>
            <a:off x="24732" y="6510902"/>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 Anh 10 i</a:t>
            </a:r>
            <a:r>
              <a:rPr lang="en-US" sz="1400" baseline="0" dirty="0">
                <a:solidFill>
                  <a:schemeClr val="bg1"/>
                </a:solidFill>
              </a:rPr>
              <a:t>-Learn Smart World </a:t>
            </a:r>
            <a:endParaRPr lang="en-US" sz="1400" dirty="0">
              <a:solidFill>
                <a:schemeClr val="bg1"/>
              </a:solidFill>
            </a:endParaRPr>
          </a:p>
        </p:txBody>
      </p:sp>
      <p:pic>
        <p:nvPicPr>
          <p:cNvPr id="14" name="Picture 13">
            <a:extLst>
              <a:ext uri="{FF2B5EF4-FFF2-40B4-BE49-F238E27FC236}">
                <a16:creationId xmlns:a16="http://schemas.microsoft.com/office/drawing/2014/main" id="{F97DD529-7747-654A-B7AB-AFCA57F98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A436751-F2B7-3544-9527-8B13899DC1B3}"/>
              </a:ext>
            </a:extLst>
          </p:cNvPr>
          <p:cNvSpPr txBox="1"/>
          <p:nvPr userDrawn="1"/>
        </p:nvSpPr>
        <p:spPr>
          <a:xfrm>
            <a:off x="82240" y="-48141"/>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Review 4</a:t>
            </a:r>
          </a:p>
        </p:txBody>
      </p:sp>
      <p:sp>
        <p:nvSpPr>
          <p:cNvPr id="17" name="TextBox 16">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   Lesson 1</a:t>
            </a:r>
          </a:p>
        </p:txBody>
      </p:sp>
    </p:spTree>
    <p:extLst>
      <p:ext uri="{BB962C8B-B14F-4D97-AF65-F5344CB8AC3E}">
        <p14:creationId xmlns:p14="http://schemas.microsoft.com/office/powerpoint/2010/main" val="12074936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1047"/>
          </a:xfrm>
          <a:prstGeom prst="rect">
            <a:avLst/>
          </a:prstGeom>
        </p:spPr>
      </p:pic>
      <p:sp>
        <p:nvSpPr>
          <p:cNvPr id="5" name="Rectangle 4"/>
          <p:cNvSpPr/>
          <p:nvPr/>
        </p:nvSpPr>
        <p:spPr>
          <a:xfrm>
            <a:off x="5107577" y="2626285"/>
            <a:ext cx="6844938" cy="2246769"/>
          </a:xfrm>
          <a:prstGeom prst="rect">
            <a:avLst/>
          </a:prstGeom>
        </p:spPr>
        <p:txBody>
          <a:bodyPr wrap="square">
            <a:spAutoFit/>
          </a:bodyPr>
          <a:lstStyle/>
          <a:p>
            <a:pPr algn="ctr"/>
            <a:r>
              <a:rPr lang="en-US" sz="4400" b="1" dirty="0">
                <a:solidFill>
                  <a:srgbClr val="0070C0"/>
                </a:solidFill>
                <a:ea typeface="Times New Roman" panose="02020603050405020304" pitchFamily="18" charset="0"/>
                <a:cs typeface="Arial" panose="020B0604020202020204" pitchFamily="34" charset="0"/>
              </a:rPr>
              <a:t>REVIEW 4 (Units 9-10) </a:t>
            </a:r>
          </a:p>
          <a:p>
            <a:pPr algn="ctr"/>
            <a:r>
              <a:rPr lang="en-US" sz="3200" b="1" dirty="0">
                <a:solidFill>
                  <a:srgbClr val="00B050"/>
                </a:solidFill>
                <a:ea typeface="Times New Roman" panose="02020603050405020304" pitchFamily="18" charset="0"/>
                <a:cs typeface="Arial" panose="020B0604020202020204" pitchFamily="34" charset="0"/>
              </a:rPr>
              <a:t>Lesson 1 – Vocabulary, Listening &amp; Reading</a:t>
            </a:r>
          </a:p>
          <a:p>
            <a:pPr algn="ctr"/>
            <a:r>
              <a:rPr lang="en-US" sz="3200" b="1" dirty="0">
                <a:solidFill>
                  <a:schemeClr val="accent6">
                    <a:lumMod val="50000"/>
                  </a:schemeClr>
                </a:solidFill>
                <a:ea typeface="Times New Roman" panose="02020603050405020304" pitchFamily="18" charset="0"/>
                <a:cs typeface="Arial" panose="020B0604020202020204" pitchFamily="34" charset="0"/>
              </a:rPr>
              <a:t> </a:t>
            </a:r>
            <a:r>
              <a:rPr lang="en-US" sz="3200" b="1" dirty="0">
                <a:solidFill>
                  <a:srgbClr val="FF0000"/>
                </a:solidFill>
                <a:ea typeface="Times New Roman" panose="02020603050405020304" pitchFamily="18" charset="0"/>
                <a:cs typeface="Arial" panose="020B0604020202020204" pitchFamily="34" charset="0"/>
              </a:rPr>
              <a:t>Page 90</a:t>
            </a:r>
            <a:endParaRPr lang="en-US" sz="32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38735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5A11C5-67BA-B441-9A2C-032DFF38E545}"/>
              </a:ext>
            </a:extLst>
          </p:cNvPr>
          <p:cNvSpPr txBox="1"/>
          <p:nvPr/>
        </p:nvSpPr>
        <p:spPr>
          <a:xfrm>
            <a:off x="100304" y="349477"/>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9" name="Rectangle 8">
            <a:extLst>
              <a:ext uri="{FF2B5EF4-FFF2-40B4-BE49-F238E27FC236}">
                <a16:creationId xmlns:a16="http://schemas.microsoft.com/office/drawing/2014/main" id="{A8D46D6C-DBCB-C641-23B0-3E68F03602FE}"/>
              </a:ext>
            </a:extLst>
          </p:cNvPr>
          <p:cNvSpPr/>
          <p:nvPr/>
        </p:nvSpPr>
        <p:spPr>
          <a:xfrm>
            <a:off x="2649416" y="349477"/>
            <a:ext cx="7174524" cy="1015663"/>
          </a:xfrm>
          <a:prstGeom prst="rect">
            <a:avLst/>
          </a:prstGeom>
        </p:spPr>
        <p:txBody>
          <a:bodyPr wrap="square">
            <a:spAutoFit/>
          </a:bodyPr>
          <a:lstStyle/>
          <a:p>
            <a:pPr algn="ctr"/>
            <a:r>
              <a:rPr lang="en-US" sz="3000" i="1" dirty="0">
                <a:solidFill>
                  <a:srgbClr val="0070C0"/>
                </a:solidFill>
              </a:rPr>
              <a:t>Listen twice and choose the correct answer</a:t>
            </a:r>
          </a:p>
          <a:p>
            <a:pPr algn="ctr"/>
            <a:r>
              <a:rPr lang="en-US" sz="3000" i="1" dirty="0">
                <a:solidFill>
                  <a:srgbClr val="0070C0"/>
                </a:solidFill>
              </a:rPr>
              <a:t>The 3</a:t>
            </a:r>
            <a:r>
              <a:rPr lang="en-US" sz="3000" i="1" baseline="30000" dirty="0">
                <a:solidFill>
                  <a:srgbClr val="0070C0"/>
                </a:solidFill>
              </a:rPr>
              <a:t>rd</a:t>
            </a:r>
            <a:r>
              <a:rPr lang="en-US" sz="3000" i="1" dirty="0">
                <a:solidFill>
                  <a:srgbClr val="0070C0"/>
                </a:solidFill>
              </a:rPr>
              <a:t> time to check </a:t>
            </a:r>
          </a:p>
        </p:txBody>
      </p:sp>
      <p:sp>
        <p:nvSpPr>
          <p:cNvPr id="11" name="TextBox 10">
            <a:extLst>
              <a:ext uri="{FF2B5EF4-FFF2-40B4-BE49-F238E27FC236}">
                <a16:creationId xmlns:a16="http://schemas.microsoft.com/office/drawing/2014/main" id="{C94234F2-2D33-008C-9C88-35F935FF72AC}"/>
              </a:ext>
            </a:extLst>
          </p:cNvPr>
          <p:cNvSpPr txBox="1"/>
          <p:nvPr/>
        </p:nvSpPr>
        <p:spPr>
          <a:xfrm>
            <a:off x="560948" y="2199251"/>
            <a:ext cx="5317588" cy="270843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1. Who has benefited from tourism in the past?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travel companies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tourists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local communities</a:t>
            </a:r>
            <a:endParaRPr lang="en-US" sz="3400" dirty="0"/>
          </a:p>
        </p:txBody>
      </p:sp>
      <p:sp>
        <p:nvSpPr>
          <p:cNvPr id="12" name="TextBox 11">
            <a:extLst>
              <a:ext uri="{FF2B5EF4-FFF2-40B4-BE49-F238E27FC236}">
                <a16:creationId xmlns:a16="http://schemas.microsoft.com/office/drawing/2014/main" id="{ECE8F818-64E0-12E9-94CE-E463C4B9F64B}"/>
              </a:ext>
            </a:extLst>
          </p:cNvPr>
          <p:cNvSpPr txBox="1"/>
          <p:nvPr/>
        </p:nvSpPr>
        <p:spPr>
          <a:xfrm>
            <a:off x="6382044" y="2205209"/>
            <a:ext cx="5466469" cy="270843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2. How many people are interested in ecotourism?</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everybody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sixty percent of Americans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most people</a:t>
            </a:r>
            <a:endParaRPr lang="en-US" sz="3400" dirty="0"/>
          </a:p>
        </p:txBody>
      </p:sp>
      <p:pic>
        <p:nvPicPr>
          <p:cNvPr id="4" name="CD2-TRACK 46">
            <a:hlinkClick r:id="" action="ppaction://media"/>
            <a:extLst>
              <a:ext uri="{FF2B5EF4-FFF2-40B4-BE49-F238E27FC236}">
                <a16:creationId xmlns:a16="http://schemas.microsoft.com/office/drawing/2014/main" id="{ABEDEB4B-A6D8-2452-9680-4362151C01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87373" y="857308"/>
            <a:ext cx="1015662" cy="1015662"/>
          </a:xfrm>
          <a:prstGeom prst="rect">
            <a:avLst/>
          </a:prstGeom>
        </p:spPr>
      </p:pic>
      <p:sp>
        <p:nvSpPr>
          <p:cNvPr id="18" name="Oval 17">
            <a:extLst>
              <a:ext uri="{FF2B5EF4-FFF2-40B4-BE49-F238E27FC236}">
                <a16:creationId xmlns:a16="http://schemas.microsoft.com/office/drawing/2014/main" id="{B04DC695-B092-9B09-89B8-7909A83FCBCC}"/>
              </a:ext>
            </a:extLst>
          </p:cNvPr>
          <p:cNvSpPr/>
          <p:nvPr/>
        </p:nvSpPr>
        <p:spPr>
          <a:xfrm>
            <a:off x="534146" y="3273650"/>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AC2EAE-F1A6-FA33-F6CF-7E46FFF3179B}"/>
              </a:ext>
            </a:extLst>
          </p:cNvPr>
          <p:cNvSpPr/>
          <p:nvPr/>
        </p:nvSpPr>
        <p:spPr>
          <a:xfrm>
            <a:off x="6313466" y="383042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6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170C7F-9C3F-4E44-92AD-EB506810FBD0}"/>
              </a:ext>
            </a:extLst>
          </p:cNvPr>
          <p:cNvSpPr txBox="1"/>
          <p:nvPr/>
        </p:nvSpPr>
        <p:spPr>
          <a:xfrm>
            <a:off x="1044526" y="597768"/>
            <a:ext cx="10181492"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3. Why do tourists want to conserve the environment?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to see different species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so that people can enjoy it in the future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to conserve the environment</a:t>
            </a:r>
            <a:endParaRPr lang="en-US" sz="3400" dirty="0"/>
          </a:p>
        </p:txBody>
      </p:sp>
      <p:sp>
        <p:nvSpPr>
          <p:cNvPr id="3" name="TextBox 2">
            <a:extLst>
              <a:ext uri="{FF2B5EF4-FFF2-40B4-BE49-F238E27FC236}">
                <a16:creationId xmlns:a16="http://schemas.microsoft.com/office/drawing/2014/main" id="{B5B87714-D4AC-608E-2403-51A021279B1C}"/>
              </a:ext>
            </a:extLst>
          </p:cNvPr>
          <p:cNvSpPr txBox="1"/>
          <p:nvPr/>
        </p:nvSpPr>
        <p:spPr>
          <a:xfrm>
            <a:off x="1044526" y="3429000"/>
            <a:ext cx="10462847"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4. Who often knows most about the environment?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companies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businesses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local communities</a:t>
            </a:r>
            <a:endParaRPr lang="en-US" sz="3400" dirty="0"/>
          </a:p>
        </p:txBody>
      </p:sp>
      <p:pic>
        <p:nvPicPr>
          <p:cNvPr id="4" name="CD2-TRACK 46">
            <a:hlinkClick r:id="" action="ppaction://media"/>
            <a:extLst>
              <a:ext uri="{FF2B5EF4-FFF2-40B4-BE49-F238E27FC236}">
                <a16:creationId xmlns:a16="http://schemas.microsoft.com/office/drawing/2014/main" id="{3B3DE6FB-A3BD-DF6F-7321-B1540F8CF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1711" y="1365139"/>
            <a:ext cx="1015662" cy="1015662"/>
          </a:xfrm>
          <a:prstGeom prst="rect">
            <a:avLst/>
          </a:prstGeom>
        </p:spPr>
      </p:pic>
      <p:sp>
        <p:nvSpPr>
          <p:cNvPr id="5" name="Oval 4">
            <a:extLst>
              <a:ext uri="{FF2B5EF4-FFF2-40B4-BE49-F238E27FC236}">
                <a16:creationId xmlns:a16="http://schemas.microsoft.com/office/drawing/2014/main" id="{9333FF0D-C210-76FE-3E07-EA1B256DBDCD}"/>
              </a:ext>
            </a:extLst>
          </p:cNvPr>
          <p:cNvSpPr/>
          <p:nvPr/>
        </p:nvSpPr>
        <p:spPr>
          <a:xfrm>
            <a:off x="965982" y="169037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53E4939-CA8F-3CFE-EB2C-5CABF2A9B89E}"/>
              </a:ext>
            </a:extLst>
          </p:cNvPr>
          <p:cNvSpPr/>
          <p:nvPr/>
        </p:nvSpPr>
        <p:spPr>
          <a:xfrm>
            <a:off x="965982" y="5027587"/>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3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067B5-1B88-C37B-228F-9B390E8D15CB}"/>
              </a:ext>
            </a:extLst>
          </p:cNvPr>
          <p:cNvSpPr txBox="1"/>
          <p:nvPr/>
        </p:nvSpPr>
        <p:spPr>
          <a:xfrm>
            <a:off x="988254" y="679068"/>
            <a:ext cx="10673863"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5. Sophia says that some resorts are bad because…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of their advertising.</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they are expensive.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they don't protect the environment.</a:t>
            </a:r>
            <a:endParaRPr lang="en-US" sz="3400" dirty="0"/>
          </a:p>
        </p:txBody>
      </p:sp>
      <p:sp>
        <p:nvSpPr>
          <p:cNvPr id="3" name="TextBox 2">
            <a:extLst>
              <a:ext uri="{FF2B5EF4-FFF2-40B4-BE49-F238E27FC236}">
                <a16:creationId xmlns:a16="http://schemas.microsoft.com/office/drawing/2014/main" id="{E240F144-2A7F-B147-84B8-76C96F904328}"/>
              </a:ext>
            </a:extLst>
          </p:cNvPr>
          <p:cNvSpPr txBox="1"/>
          <p:nvPr/>
        </p:nvSpPr>
        <p:spPr>
          <a:xfrm>
            <a:off x="988254" y="3481754"/>
            <a:ext cx="10490984"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6. What will good resorts be able to do?</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attract tourists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answer your questions fully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raise tourists awareness</a:t>
            </a:r>
            <a:endParaRPr lang="en-US" sz="3400" dirty="0"/>
          </a:p>
        </p:txBody>
      </p:sp>
      <p:pic>
        <p:nvPicPr>
          <p:cNvPr id="4" name="CD2-TRACK 46">
            <a:hlinkClick r:id="" action="ppaction://media"/>
            <a:extLst>
              <a:ext uri="{FF2B5EF4-FFF2-40B4-BE49-F238E27FC236}">
                <a16:creationId xmlns:a16="http://schemas.microsoft.com/office/drawing/2014/main" id="{D4C03474-6582-F939-ACC3-8C1AB66A5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63576" y="1518490"/>
            <a:ext cx="1015662" cy="1015662"/>
          </a:xfrm>
          <a:prstGeom prst="rect">
            <a:avLst/>
          </a:prstGeom>
        </p:spPr>
      </p:pic>
      <p:sp>
        <p:nvSpPr>
          <p:cNvPr id="5" name="Oval 4">
            <a:extLst>
              <a:ext uri="{FF2B5EF4-FFF2-40B4-BE49-F238E27FC236}">
                <a16:creationId xmlns:a16="http://schemas.microsoft.com/office/drawing/2014/main" id="{FEED666C-1006-9B1C-32AA-D1CCAA7FCFB2}"/>
              </a:ext>
            </a:extLst>
          </p:cNvPr>
          <p:cNvSpPr/>
          <p:nvPr/>
        </p:nvSpPr>
        <p:spPr>
          <a:xfrm>
            <a:off x="931982" y="226840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06A1132-8A94-D005-94D5-5291D7D539EB}"/>
              </a:ext>
            </a:extLst>
          </p:cNvPr>
          <p:cNvSpPr/>
          <p:nvPr/>
        </p:nvSpPr>
        <p:spPr>
          <a:xfrm>
            <a:off x="931981" y="453133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EE066-6617-F2A4-25A1-04CAA820795D}"/>
              </a:ext>
            </a:extLst>
          </p:cNvPr>
          <p:cNvSpPr txBox="1"/>
          <p:nvPr/>
        </p:nvSpPr>
        <p:spPr>
          <a:xfrm>
            <a:off x="306354" y="407552"/>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pic>
        <p:nvPicPr>
          <p:cNvPr id="4" name="Picture 3">
            <a:extLst>
              <a:ext uri="{FF2B5EF4-FFF2-40B4-BE49-F238E27FC236}">
                <a16:creationId xmlns:a16="http://schemas.microsoft.com/office/drawing/2014/main" id="{8AC0D0A6-2470-760D-58E7-B94EA467424E}"/>
              </a:ext>
            </a:extLst>
          </p:cNvPr>
          <p:cNvPicPr>
            <a:picLocks noChangeAspect="1"/>
          </p:cNvPicPr>
          <p:nvPr/>
        </p:nvPicPr>
        <p:blipFill>
          <a:blip r:embed="rId2"/>
          <a:stretch>
            <a:fillRect/>
          </a:stretch>
        </p:blipFill>
        <p:spPr>
          <a:xfrm>
            <a:off x="2074170" y="385936"/>
            <a:ext cx="2219635" cy="504895"/>
          </a:xfrm>
          <a:prstGeom prst="rect">
            <a:avLst/>
          </a:prstGeom>
        </p:spPr>
      </p:pic>
      <p:sp>
        <p:nvSpPr>
          <p:cNvPr id="8" name="TextBox 7">
            <a:extLst>
              <a:ext uri="{FF2B5EF4-FFF2-40B4-BE49-F238E27FC236}">
                <a16:creationId xmlns:a16="http://schemas.microsoft.com/office/drawing/2014/main" id="{D480F0C4-3432-D992-FADB-84FE638AD609}"/>
              </a:ext>
            </a:extLst>
          </p:cNvPr>
          <p:cNvSpPr txBox="1"/>
          <p:nvPr/>
        </p:nvSpPr>
        <p:spPr>
          <a:xfrm>
            <a:off x="306355" y="890831"/>
            <a:ext cx="11594914" cy="5632311"/>
          </a:xfrm>
          <a:prstGeom prst="rect">
            <a:avLst/>
          </a:prstGeom>
          <a:noFill/>
        </p:spPr>
        <p:txBody>
          <a:bodyPr wrap="square">
            <a:spAutoFit/>
          </a:bodyPr>
          <a:lstStyle/>
          <a:p>
            <a:r>
              <a:rPr lang="en-US" sz="3000" b="0" i="1" dirty="0">
                <a:solidFill>
                  <a:srgbClr val="000000"/>
                </a:solidFill>
                <a:effectLst/>
              </a:rPr>
              <a:t>Sophia: I'm Sophia Anderson and today we're talking about ecotourism. I'd like to welcome to the program Professor Jones, who is an expert on the topic. Hello, Professor.</a:t>
            </a:r>
            <a:br>
              <a:rPr lang="en-US" sz="3000" b="0" i="1" dirty="0">
                <a:solidFill>
                  <a:srgbClr val="000000"/>
                </a:solidFill>
                <a:effectLst/>
              </a:rPr>
            </a:br>
            <a:r>
              <a:rPr lang="en-US" sz="3000" b="0" i="1" dirty="0">
                <a:solidFill>
                  <a:srgbClr val="000000"/>
                </a:solidFill>
                <a:effectLst/>
              </a:rPr>
              <a:t>Prof. Jones: Hello.</a:t>
            </a:r>
            <a:br>
              <a:rPr lang="en-US" sz="3000" b="0" i="1" dirty="0">
                <a:solidFill>
                  <a:srgbClr val="000000"/>
                </a:solidFill>
                <a:effectLst/>
              </a:rPr>
            </a:br>
            <a:r>
              <a:rPr lang="en-US" sz="3000" b="0" i="1" dirty="0">
                <a:solidFill>
                  <a:srgbClr val="000000"/>
                </a:solidFill>
                <a:effectLst/>
              </a:rPr>
              <a:t>Sophia: First, can you tell us what ecotourism is?</a:t>
            </a:r>
            <a:br>
              <a:rPr lang="en-US" sz="3000" b="0" i="1" dirty="0">
                <a:solidFill>
                  <a:srgbClr val="000000"/>
                </a:solidFill>
                <a:effectLst/>
              </a:rPr>
            </a:br>
            <a:r>
              <a:rPr lang="en-US" sz="3000" b="0" i="1" dirty="0">
                <a:solidFill>
                  <a:srgbClr val="000000"/>
                </a:solidFill>
                <a:effectLst/>
              </a:rPr>
              <a:t>Prof. Jones: Yes. It's a way of doing tourism which aims to conserve the environment, help local communities, and educate tourists.</a:t>
            </a:r>
            <a:br>
              <a:rPr lang="en-US" sz="3000" b="0" i="1" dirty="0">
                <a:solidFill>
                  <a:srgbClr val="000000"/>
                </a:solidFill>
                <a:effectLst/>
              </a:rPr>
            </a:br>
            <a:r>
              <a:rPr lang="en-US" sz="3000" b="0" i="1" dirty="0">
                <a:solidFill>
                  <a:srgbClr val="000000"/>
                </a:solidFill>
                <a:effectLst/>
              </a:rPr>
              <a:t>Sophia: How is that different from traditional tourism?</a:t>
            </a:r>
            <a:br>
              <a:rPr lang="en-US" sz="3000" b="0" i="1" dirty="0">
                <a:solidFill>
                  <a:srgbClr val="000000"/>
                </a:solidFill>
                <a:effectLst/>
              </a:rPr>
            </a:br>
            <a:r>
              <a:rPr lang="en-US" sz="3000" b="0" i="1" dirty="0">
                <a:solidFill>
                  <a:srgbClr val="000000"/>
                </a:solidFill>
                <a:effectLst/>
              </a:rPr>
              <a:t>Prof. Jones: Well, tourism often only used to benefit travel companies. It could often damage the environment and local communities. Now, the environment is becoming a more important topic for everybody. For example, sixty percent of Americans want to try ecotourism.</a:t>
            </a:r>
            <a:endParaRPr lang="en-US" sz="3000" dirty="0"/>
          </a:p>
        </p:txBody>
      </p:sp>
    </p:spTree>
    <p:extLst>
      <p:ext uri="{BB962C8B-B14F-4D97-AF65-F5344CB8AC3E}">
        <p14:creationId xmlns:p14="http://schemas.microsoft.com/office/powerpoint/2010/main" val="120717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DA0C99-0D76-1C2D-5734-40B0047315FD}"/>
              </a:ext>
            </a:extLst>
          </p:cNvPr>
          <p:cNvSpPr txBox="1"/>
          <p:nvPr/>
        </p:nvSpPr>
        <p:spPr>
          <a:xfrm>
            <a:off x="422031" y="925513"/>
            <a:ext cx="11338560" cy="4708981"/>
          </a:xfrm>
          <a:prstGeom prst="rect">
            <a:avLst/>
          </a:prstGeom>
          <a:noFill/>
        </p:spPr>
        <p:txBody>
          <a:bodyPr wrap="square">
            <a:spAutoFit/>
          </a:bodyPr>
          <a:lstStyle/>
          <a:p>
            <a:r>
              <a:rPr lang="en-US" sz="3000" b="0" i="1" dirty="0">
                <a:solidFill>
                  <a:srgbClr val="000000"/>
                </a:solidFill>
                <a:effectLst/>
              </a:rPr>
              <a:t>Sophia: That's amazing. Why is protecting the environment important for tourism?</a:t>
            </a:r>
            <a:br>
              <a:rPr lang="en-US" sz="3000" b="0" i="1" dirty="0">
                <a:solidFill>
                  <a:srgbClr val="000000"/>
                </a:solidFill>
                <a:effectLst/>
              </a:rPr>
            </a:br>
            <a:r>
              <a:rPr lang="en-US" sz="3000" b="0" i="1" dirty="0">
                <a:solidFill>
                  <a:srgbClr val="000000"/>
                </a:solidFill>
                <a:effectLst/>
              </a:rPr>
              <a:t>Prof. Jones: Well, tourists want the environment protected so that their children and grandchildren can enjoy it, too. Companies want to protect it because that is their business.</a:t>
            </a:r>
            <a:br>
              <a:rPr lang="en-US" sz="3000" b="0" i="1" dirty="0">
                <a:solidFill>
                  <a:srgbClr val="000000"/>
                </a:solidFill>
                <a:effectLst/>
              </a:rPr>
            </a:br>
            <a:r>
              <a:rPr lang="en-US" sz="3000" b="0" i="1" dirty="0">
                <a:solidFill>
                  <a:srgbClr val="000000"/>
                </a:solidFill>
                <a:effectLst/>
              </a:rPr>
              <a:t>Sophia: I see.</a:t>
            </a:r>
            <a:br>
              <a:rPr lang="en-US" sz="3000" b="0" i="1" dirty="0">
                <a:solidFill>
                  <a:srgbClr val="000000"/>
                </a:solidFill>
                <a:effectLst/>
              </a:rPr>
            </a:br>
            <a:r>
              <a:rPr lang="en-US" sz="3000" b="0" i="1" dirty="0">
                <a:solidFill>
                  <a:srgbClr val="000000"/>
                </a:solidFill>
                <a:effectLst/>
              </a:rPr>
              <a:t>Prof. Jones: Local communities often know more about different species and their environment. Their knowledge has always been important for making conservation better.</a:t>
            </a:r>
            <a:br>
              <a:rPr lang="en-US" sz="3000" b="0" i="1" dirty="0">
                <a:solidFill>
                  <a:srgbClr val="000000"/>
                </a:solidFill>
                <a:effectLst/>
              </a:rPr>
            </a:br>
            <a:endParaRPr lang="en-US" sz="3000" dirty="0"/>
          </a:p>
        </p:txBody>
      </p:sp>
    </p:spTree>
    <p:extLst>
      <p:ext uri="{BB962C8B-B14F-4D97-AF65-F5344CB8AC3E}">
        <p14:creationId xmlns:p14="http://schemas.microsoft.com/office/powerpoint/2010/main" val="211733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E37D1-5603-7417-3D36-C4E02E862652}"/>
              </a:ext>
            </a:extLst>
          </p:cNvPr>
          <p:cNvSpPr txBox="1"/>
          <p:nvPr/>
        </p:nvSpPr>
        <p:spPr>
          <a:xfrm>
            <a:off x="440787" y="821848"/>
            <a:ext cx="11235398" cy="4708981"/>
          </a:xfrm>
          <a:prstGeom prst="rect">
            <a:avLst/>
          </a:prstGeom>
          <a:noFill/>
        </p:spPr>
        <p:txBody>
          <a:bodyPr wrap="square">
            <a:spAutoFit/>
          </a:bodyPr>
          <a:lstStyle/>
          <a:p>
            <a:r>
              <a:rPr lang="en-US" sz="3000" b="0" i="1" dirty="0">
                <a:solidFill>
                  <a:srgbClr val="000000"/>
                </a:solidFill>
                <a:effectLst/>
              </a:rPr>
              <a:t>Sophia: Great. Finally, I read that some resorts have advertised that they are green, or eco-friendly, but they haven't done any conservation. How can tourists know they are going to a good resort?</a:t>
            </a:r>
            <a:br>
              <a:rPr lang="en-US" sz="3000" b="0" i="1" dirty="0">
                <a:solidFill>
                  <a:srgbClr val="000000"/>
                </a:solidFill>
                <a:effectLst/>
              </a:rPr>
            </a:br>
            <a:r>
              <a:rPr lang="en-US" sz="3000" b="0" i="1" dirty="0">
                <a:solidFill>
                  <a:srgbClr val="000000"/>
                </a:solidFill>
                <a:effectLst/>
              </a:rPr>
              <a:t>Prof. Jones: Well, they should find out! Tourists should ask resorts exactly how they are protecting the environment. Any good resort should be able to easily explain what they do to help local wildlife, people and animals. If they can't answer that, well, then you should look for another place to stay.</a:t>
            </a:r>
            <a:br>
              <a:rPr lang="en-US" sz="3000" b="0" i="1" dirty="0">
                <a:solidFill>
                  <a:srgbClr val="000000"/>
                </a:solidFill>
                <a:effectLst/>
              </a:rPr>
            </a:br>
            <a:r>
              <a:rPr lang="en-US" sz="3000" b="0" i="1" dirty="0">
                <a:solidFill>
                  <a:srgbClr val="000000"/>
                </a:solidFill>
                <a:effectLst/>
              </a:rPr>
              <a:t>Sophia: Professor Jones, thank you very much.</a:t>
            </a:r>
            <a:br>
              <a:rPr lang="en-US" sz="3000" b="0" i="1" dirty="0">
                <a:solidFill>
                  <a:srgbClr val="000000"/>
                </a:solidFill>
                <a:effectLst/>
              </a:rPr>
            </a:br>
            <a:r>
              <a:rPr lang="en-US" sz="3000" b="0" i="1"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90040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9B01-A427-C02F-CCA4-CA0CF08056E3}"/>
              </a:ext>
            </a:extLst>
          </p:cNvPr>
          <p:cNvSpPr txBox="1"/>
          <p:nvPr/>
        </p:nvSpPr>
        <p:spPr>
          <a:xfrm>
            <a:off x="0" y="383262"/>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70</a:t>
            </a:r>
          </a:p>
        </p:txBody>
      </p:sp>
      <p:sp>
        <p:nvSpPr>
          <p:cNvPr id="3" name="Rectangle 2">
            <a:extLst>
              <a:ext uri="{FF2B5EF4-FFF2-40B4-BE49-F238E27FC236}">
                <a16:creationId xmlns:a16="http://schemas.microsoft.com/office/drawing/2014/main" id="{7E31FF88-DCB5-3E5F-9503-BEF0B014B98E}"/>
              </a:ext>
            </a:extLst>
          </p:cNvPr>
          <p:cNvSpPr/>
          <p:nvPr/>
        </p:nvSpPr>
        <p:spPr>
          <a:xfrm>
            <a:off x="4778081" y="372624"/>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0A5B8FC3-3DF4-D2B9-6D2F-AA389C2AA091}"/>
              </a:ext>
            </a:extLst>
          </p:cNvPr>
          <p:cNvSpPr txBox="1"/>
          <p:nvPr/>
        </p:nvSpPr>
        <p:spPr>
          <a:xfrm>
            <a:off x="1723203" y="47559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14" name="TextBox 13">
            <a:extLst>
              <a:ext uri="{FF2B5EF4-FFF2-40B4-BE49-F238E27FC236}">
                <a16:creationId xmlns:a16="http://schemas.microsoft.com/office/drawing/2014/main" id="{B9607BEB-116A-28F1-94E1-F25964D0B70F}"/>
              </a:ext>
            </a:extLst>
          </p:cNvPr>
          <p:cNvSpPr txBox="1"/>
          <p:nvPr/>
        </p:nvSpPr>
        <p:spPr>
          <a:xfrm>
            <a:off x="548640" y="1127990"/>
            <a:ext cx="11226018" cy="1569660"/>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cxnSp>
        <p:nvCxnSpPr>
          <p:cNvPr id="15" name="Straight Connector 14">
            <a:extLst>
              <a:ext uri="{FF2B5EF4-FFF2-40B4-BE49-F238E27FC236}">
                <a16:creationId xmlns:a16="http://schemas.microsoft.com/office/drawing/2014/main" id="{DDFE9E26-0A47-A645-7A57-D072E517F4F7}"/>
              </a:ext>
            </a:extLst>
          </p:cNvPr>
          <p:cNvCxnSpPr/>
          <p:nvPr/>
        </p:nvCxnSpPr>
        <p:spPr>
          <a:xfrm>
            <a:off x="2039815"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6B64AA3-6AE1-FCB1-250B-BC8648BCDD08}"/>
              </a:ext>
            </a:extLst>
          </p:cNvPr>
          <p:cNvCxnSpPr>
            <a:cxnSpLocks/>
          </p:cNvCxnSpPr>
          <p:nvPr/>
        </p:nvCxnSpPr>
        <p:spPr>
          <a:xfrm>
            <a:off x="2924320" y="1603717"/>
            <a:ext cx="5767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2F39CEF-3627-9801-FA82-FD838882A54E}"/>
              </a:ext>
            </a:extLst>
          </p:cNvPr>
          <p:cNvCxnSpPr>
            <a:cxnSpLocks/>
          </p:cNvCxnSpPr>
          <p:nvPr/>
        </p:nvCxnSpPr>
        <p:spPr>
          <a:xfrm>
            <a:off x="3655255" y="1603717"/>
            <a:ext cx="31957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195A22E-EE60-1E3F-AB72-796C55EB2CC9}"/>
              </a:ext>
            </a:extLst>
          </p:cNvPr>
          <p:cNvCxnSpPr/>
          <p:nvPr/>
        </p:nvCxnSpPr>
        <p:spPr>
          <a:xfrm>
            <a:off x="9428282"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C3EF616-4835-38C9-83E6-0355DEC72C43}"/>
              </a:ext>
            </a:extLst>
          </p:cNvPr>
          <p:cNvCxnSpPr>
            <a:cxnSpLocks/>
          </p:cNvCxnSpPr>
          <p:nvPr/>
        </p:nvCxnSpPr>
        <p:spPr>
          <a:xfrm>
            <a:off x="780667"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5AFC3E8-6CAF-4071-8EE8-059FABE9C382}"/>
              </a:ext>
            </a:extLst>
          </p:cNvPr>
          <p:cNvCxnSpPr/>
          <p:nvPr/>
        </p:nvCxnSpPr>
        <p:spPr>
          <a:xfrm>
            <a:off x="2924320" y="207967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957023F-B97D-283F-33CF-97A517E0983C}"/>
              </a:ext>
            </a:extLst>
          </p:cNvPr>
          <p:cNvCxnSpPr>
            <a:cxnSpLocks/>
          </p:cNvCxnSpPr>
          <p:nvPr/>
        </p:nvCxnSpPr>
        <p:spPr>
          <a:xfrm>
            <a:off x="5490999"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194F9F6A-CEB1-4B52-8F13-F5E111E0C7E8}"/>
              </a:ext>
            </a:extLst>
          </p:cNvPr>
          <p:cNvCxnSpPr>
            <a:cxnSpLocks/>
          </p:cNvCxnSpPr>
          <p:nvPr/>
        </p:nvCxnSpPr>
        <p:spPr>
          <a:xfrm>
            <a:off x="8418880" y="2079674"/>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2E3CCA9-A1B8-C471-C9F8-857D4B586A3E}"/>
              </a:ext>
            </a:extLst>
          </p:cNvPr>
          <p:cNvCxnSpPr>
            <a:cxnSpLocks/>
          </p:cNvCxnSpPr>
          <p:nvPr/>
        </p:nvCxnSpPr>
        <p:spPr>
          <a:xfrm>
            <a:off x="3814371" y="2569698"/>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FD8568C8-4948-46B4-6EF8-A3C633519112}"/>
              </a:ext>
            </a:extLst>
          </p:cNvPr>
          <p:cNvPicPr>
            <a:picLocks noChangeAspect="1"/>
          </p:cNvPicPr>
          <p:nvPr/>
        </p:nvPicPr>
        <p:blipFill>
          <a:blip r:embed="rId2"/>
          <a:stretch>
            <a:fillRect/>
          </a:stretch>
        </p:blipFill>
        <p:spPr>
          <a:xfrm>
            <a:off x="2039815" y="3053801"/>
            <a:ext cx="8106906" cy="3010320"/>
          </a:xfrm>
          <a:prstGeom prst="rect">
            <a:avLst/>
          </a:prstGeom>
        </p:spPr>
      </p:pic>
      <p:cxnSp>
        <p:nvCxnSpPr>
          <p:cNvPr id="32" name="Straight Connector 31">
            <a:extLst>
              <a:ext uri="{FF2B5EF4-FFF2-40B4-BE49-F238E27FC236}">
                <a16:creationId xmlns:a16="http://schemas.microsoft.com/office/drawing/2014/main" id="{6499AC99-2C87-73D9-49A1-E471E6655CA2}"/>
              </a:ext>
            </a:extLst>
          </p:cNvPr>
          <p:cNvCxnSpPr>
            <a:cxnSpLocks/>
          </p:cNvCxnSpPr>
          <p:nvPr/>
        </p:nvCxnSpPr>
        <p:spPr>
          <a:xfrm>
            <a:off x="2613522" y="3472376"/>
            <a:ext cx="311202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E4075-6ED8-2DA2-0B1B-3563FF93F709}"/>
              </a:ext>
            </a:extLst>
          </p:cNvPr>
          <p:cNvPicPr>
            <a:picLocks noChangeAspect="1"/>
          </p:cNvPicPr>
          <p:nvPr/>
        </p:nvPicPr>
        <p:blipFill>
          <a:blip r:embed="rId2"/>
          <a:stretch>
            <a:fillRect/>
          </a:stretch>
        </p:blipFill>
        <p:spPr>
          <a:xfrm>
            <a:off x="1166474" y="287306"/>
            <a:ext cx="8392696" cy="3067478"/>
          </a:xfrm>
          <a:prstGeom prst="rect">
            <a:avLst/>
          </a:prstGeom>
        </p:spPr>
      </p:pic>
      <p:pic>
        <p:nvPicPr>
          <p:cNvPr id="5" name="Picture 4">
            <a:extLst>
              <a:ext uri="{FF2B5EF4-FFF2-40B4-BE49-F238E27FC236}">
                <a16:creationId xmlns:a16="http://schemas.microsoft.com/office/drawing/2014/main" id="{43138272-0770-286C-3814-0E8AF50A2436}"/>
              </a:ext>
            </a:extLst>
          </p:cNvPr>
          <p:cNvPicPr>
            <a:picLocks noChangeAspect="1"/>
          </p:cNvPicPr>
          <p:nvPr/>
        </p:nvPicPr>
        <p:blipFill>
          <a:blip r:embed="rId3"/>
          <a:stretch>
            <a:fillRect/>
          </a:stretch>
        </p:blipFill>
        <p:spPr>
          <a:xfrm>
            <a:off x="2886048" y="3429000"/>
            <a:ext cx="8002117" cy="3038899"/>
          </a:xfrm>
          <a:prstGeom prst="rect">
            <a:avLst/>
          </a:prstGeom>
        </p:spPr>
      </p:pic>
      <p:cxnSp>
        <p:nvCxnSpPr>
          <p:cNvPr id="6" name="Straight Connector 5">
            <a:extLst>
              <a:ext uri="{FF2B5EF4-FFF2-40B4-BE49-F238E27FC236}">
                <a16:creationId xmlns:a16="http://schemas.microsoft.com/office/drawing/2014/main" id="{0DE05FE3-E36C-3043-AB70-B187C88D5943}"/>
              </a:ext>
            </a:extLst>
          </p:cNvPr>
          <p:cNvCxnSpPr>
            <a:cxnSpLocks/>
          </p:cNvCxnSpPr>
          <p:nvPr/>
        </p:nvCxnSpPr>
        <p:spPr>
          <a:xfrm>
            <a:off x="1666388" y="715108"/>
            <a:ext cx="39184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3588CB9D-FA4A-9932-5C80-9569D5A2627B}"/>
              </a:ext>
            </a:extLst>
          </p:cNvPr>
          <p:cNvCxnSpPr>
            <a:cxnSpLocks/>
          </p:cNvCxnSpPr>
          <p:nvPr/>
        </p:nvCxnSpPr>
        <p:spPr>
          <a:xfrm>
            <a:off x="3396714" y="3894406"/>
            <a:ext cx="30744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FC699A6-CCAA-D6DE-F0FA-F0D585411E28}"/>
              </a:ext>
            </a:extLst>
          </p:cNvPr>
          <p:cNvCxnSpPr>
            <a:cxnSpLocks/>
          </p:cNvCxnSpPr>
          <p:nvPr/>
        </p:nvCxnSpPr>
        <p:spPr>
          <a:xfrm>
            <a:off x="6681693" y="3894406"/>
            <a:ext cx="10414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62F0506-0CB7-3970-5967-7558CEEC6B0E}"/>
              </a:ext>
            </a:extLst>
          </p:cNvPr>
          <p:cNvCxnSpPr>
            <a:cxnSpLocks/>
          </p:cNvCxnSpPr>
          <p:nvPr/>
        </p:nvCxnSpPr>
        <p:spPr>
          <a:xfrm>
            <a:off x="7961853" y="3906129"/>
            <a:ext cx="267332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572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30591-9461-6895-FD49-B5CB25201ED7}"/>
              </a:ext>
            </a:extLst>
          </p:cNvPr>
          <p:cNvPicPr>
            <a:picLocks noChangeAspect="1"/>
          </p:cNvPicPr>
          <p:nvPr/>
        </p:nvPicPr>
        <p:blipFill>
          <a:blip r:embed="rId2"/>
          <a:stretch>
            <a:fillRect/>
          </a:stretch>
        </p:blipFill>
        <p:spPr>
          <a:xfrm>
            <a:off x="1088488" y="183543"/>
            <a:ext cx="8383170" cy="3086531"/>
          </a:xfrm>
          <a:prstGeom prst="rect">
            <a:avLst/>
          </a:prstGeom>
        </p:spPr>
      </p:pic>
      <p:pic>
        <p:nvPicPr>
          <p:cNvPr id="5" name="Picture 4">
            <a:extLst>
              <a:ext uri="{FF2B5EF4-FFF2-40B4-BE49-F238E27FC236}">
                <a16:creationId xmlns:a16="http://schemas.microsoft.com/office/drawing/2014/main" id="{B5DA7252-C7A9-A9C7-8056-C97267B57BC0}"/>
              </a:ext>
            </a:extLst>
          </p:cNvPr>
          <p:cNvPicPr>
            <a:picLocks noChangeAspect="1"/>
          </p:cNvPicPr>
          <p:nvPr/>
        </p:nvPicPr>
        <p:blipFill>
          <a:blip r:embed="rId3"/>
          <a:stretch>
            <a:fillRect/>
          </a:stretch>
        </p:blipFill>
        <p:spPr>
          <a:xfrm>
            <a:off x="2901563" y="3340414"/>
            <a:ext cx="7992590" cy="3115110"/>
          </a:xfrm>
          <a:prstGeom prst="rect">
            <a:avLst/>
          </a:prstGeom>
        </p:spPr>
      </p:pic>
      <p:cxnSp>
        <p:nvCxnSpPr>
          <p:cNvPr id="6" name="Straight Connector 5">
            <a:extLst>
              <a:ext uri="{FF2B5EF4-FFF2-40B4-BE49-F238E27FC236}">
                <a16:creationId xmlns:a16="http://schemas.microsoft.com/office/drawing/2014/main" id="{0551B9D7-697A-5ECB-6DFA-475BF40EF545}"/>
              </a:ext>
            </a:extLst>
          </p:cNvPr>
          <p:cNvCxnSpPr>
            <a:cxnSpLocks/>
          </p:cNvCxnSpPr>
          <p:nvPr/>
        </p:nvCxnSpPr>
        <p:spPr>
          <a:xfrm>
            <a:off x="1641871" y="616634"/>
            <a:ext cx="26347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61F7B74-4B8C-9944-50D5-2BF1BCF8472F}"/>
              </a:ext>
            </a:extLst>
          </p:cNvPr>
          <p:cNvCxnSpPr>
            <a:cxnSpLocks/>
          </p:cNvCxnSpPr>
          <p:nvPr/>
        </p:nvCxnSpPr>
        <p:spPr>
          <a:xfrm>
            <a:off x="4395520" y="616634"/>
            <a:ext cx="1700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805356B-D63E-14FA-7D5B-244FA38DDA9E}"/>
              </a:ext>
            </a:extLst>
          </p:cNvPr>
          <p:cNvCxnSpPr>
            <a:cxnSpLocks/>
          </p:cNvCxnSpPr>
          <p:nvPr/>
        </p:nvCxnSpPr>
        <p:spPr>
          <a:xfrm>
            <a:off x="3410782" y="3795932"/>
            <a:ext cx="25539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FC9DBD7-9D8E-095B-858C-F0D2AEC850F0}"/>
              </a:ext>
            </a:extLst>
          </p:cNvPr>
          <p:cNvCxnSpPr>
            <a:cxnSpLocks/>
          </p:cNvCxnSpPr>
          <p:nvPr/>
        </p:nvCxnSpPr>
        <p:spPr>
          <a:xfrm>
            <a:off x="6096000" y="3795932"/>
            <a:ext cx="14020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518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32367-8CE2-ED8D-F450-8F0618D87433}"/>
              </a:ext>
            </a:extLst>
          </p:cNvPr>
          <p:cNvSpPr txBox="1"/>
          <p:nvPr/>
        </p:nvSpPr>
        <p:spPr>
          <a:xfrm>
            <a:off x="100304" y="349477"/>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3" name="Rectangle 2">
            <a:extLst>
              <a:ext uri="{FF2B5EF4-FFF2-40B4-BE49-F238E27FC236}">
                <a16:creationId xmlns:a16="http://schemas.microsoft.com/office/drawing/2014/main" id="{5CC6CF01-C9C2-709B-2BF9-29150C3F8238}"/>
              </a:ext>
            </a:extLst>
          </p:cNvPr>
          <p:cNvSpPr/>
          <p:nvPr/>
        </p:nvSpPr>
        <p:spPr>
          <a:xfrm>
            <a:off x="2649416" y="349477"/>
            <a:ext cx="7174524" cy="1015663"/>
          </a:xfrm>
          <a:prstGeom prst="rect">
            <a:avLst/>
          </a:prstGeom>
        </p:spPr>
        <p:txBody>
          <a:bodyPr wrap="square">
            <a:spAutoFit/>
          </a:bodyPr>
          <a:lstStyle/>
          <a:p>
            <a:pPr algn="ctr"/>
            <a:r>
              <a:rPr lang="en-US" sz="3000" i="1" dirty="0">
                <a:solidFill>
                  <a:srgbClr val="0070C0"/>
                </a:solidFill>
              </a:rPr>
              <a:t>Listen twice and choose the correct answer</a:t>
            </a:r>
          </a:p>
          <a:p>
            <a:pPr algn="ctr"/>
            <a:r>
              <a:rPr lang="en-US" sz="3000" i="1" dirty="0">
                <a:solidFill>
                  <a:srgbClr val="0070C0"/>
                </a:solidFill>
              </a:rPr>
              <a:t>The 3</a:t>
            </a:r>
            <a:r>
              <a:rPr lang="en-US" sz="3000" i="1" baseline="30000" dirty="0">
                <a:solidFill>
                  <a:srgbClr val="0070C0"/>
                </a:solidFill>
              </a:rPr>
              <a:t>rd</a:t>
            </a:r>
            <a:r>
              <a:rPr lang="en-US" sz="3000" i="1" dirty="0">
                <a:solidFill>
                  <a:srgbClr val="0070C0"/>
                </a:solidFill>
              </a:rPr>
              <a:t> time to check </a:t>
            </a:r>
          </a:p>
        </p:txBody>
      </p:sp>
      <p:pic>
        <p:nvPicPr>
          <p:cNvPr id="7" name="Picture 6">
            <a:extLst>
              <a:ext uri="{FF2B5EF4-FFF2-40B4-BE49-F238E27FC236}">
                <a16:creationId xmlns:a16="http://schemas.microsoft.com/office/drawing/2014/main" id="{CA587B0E-BDCA-C766-A4D1-B5185E74D5BC}"/>
              </a:ext>
            </a:extLst>
          </p:cNvPr>
          <p:cNvPicPr>
            <a:picLocks noChangeAspect="1"/>
          </p:cNvPicPr>
          <p:nvPr/>
        </p:nvPicPr>
        <p:blipFill>
          <a:blip r:embed="rId4"/>
          <a:stretch>
            <a:fillRect/>
          </a:stretch>
        </p:blipFill>
        <p:spPr>
          <a:xfrm>
            <a:off x="2039815" y="2075521"/>
            <a:ext cx="8106906" cy="3010320"/>
          </a:xfrm>
          <a:prstGeom prst="rect">
            <a:avLst/>
          </a:prstGeom>
        </p:spPr>
      </p:pic>
      <p:sp>
        <p:nvSpPr>
          <p:cNvPr id="5" name="Oval 4">
            <a:extLst>
              <a:ext uri="{FF2B5EF4-FFF2-40B4-BE49-F238E27FC236}">
                <a16:creationId xmlns:a16="http://schemas.microsoft.com/office/drawing/2014/main" id="{3342CDE6-8462-B599-737A-8A73EA420D22}"/>
              </a:ext>
            </a:extLst>
          </p:cNvPr>
          <p:cNvSpPr/>
          <p:nvPr/>
        </p:nvSpPr>
        <p:spPr>
          <a:xfrm>
            <a:off x="5844312" y="4380920"/>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2-TRACK 5">
            <a:hlinkClick r:id="" action="ppaction://media"/>
            <a:extLst>
              <a:ext uri="{FF2B5EF4-FFF2-40B4-BE49-F238E27FC236}">
                <a16:creationId xmlns:a16="http://schemas.microsoft.com/office/drawing/2014/main" id="{EE4042D6-892C-858F-3C50-8AAF462E4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6417" y="1060339"/>
            <a:ext cx="1015181" cy="1015181"/>
          </a:xfrm>
          <a:prstGeom prst="rect">
            <a:avLst/>
          </a:prstGeom>
        </p:spPr>
      </p:pic>
    </p:spTree>
    <p:extLst>
      <p:ext uri="{BB962C8B-B14F-4D97-AF65-F5344CB8AC3E}">
        <p14:creationId xmlns:p14="http://schemas.microsoft.com/office/powerpoint/2010/main" val="21688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5760" y="1872366"/>
            <a:ext cx="1920785" cy="570039"/>
          </a:xfrm>
          <a:prstGeom prst="rect">
            <a:avLst/>
          </a:prstGeom>
        </p:spPr>
      </p:pic>
      <p:sp>
        <p:nvSpPr>
          <p:cNvPr id="11" name="Round Diagonal Corner Rectangle 10"/>
          <p:cNvSpPr/>
          <p:nvPr/>
        </p:nvSpPr>
        <p:spPr>
          <a:xfrm>
            <a:off x="1092216" y="5382520"/>
            <a:ext cx="2378633" cy="539496"/>
          </a:xfrm>
          <a:prstGeom prst="round2Diag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EE547B76-7040-84FA-8C3A-EA875346EB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8430" y="4250220"/>
            <a:ext cx="3534845" cy="627087"/>
          </a:xfrm>
          <a:prstGeom prst="rect">
            <a:avLst/>
          </a:prstGeom>
        </p:spPr>
      </p:pic>
      <p:pic>
        <p:nvPicPr>
          <p:cNvPr id="9" name="Picture 8">
            <a:extLst>
              <a:ext uri="{FF2B5EF4-FFF2-40B4-BE49-F238E27FC236}">
                <a16:creationId xmlns:a16="http://schemas.microsoft.com/office/drawing/2014/main" id="{4001B8DA-39D6-79B3-A303-F4FE666205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1" y="3501705"/>
            <a:ext cx="3390119" cy="608484"/>
          </a:xfrm>
          <a:prstGeom prst="rect">
            <a:avLst/>
          </a:prstGeom>
        </p:spPr>
      </p:pic>
      <p:pic>
        <p:nvPicPr>
          <p:cNvPr id="10" name="Picture 9">
            <a:extLst>
              <a:ext uri="{FF2B5EF4-FFF2-40B4-BE49-F238E27FC236}">
                <a16:creationId xmlns:a16="http://schemas.microsoft.com/office/drawing/2014/main" id="{14E28D4E-0751-86CD-2FBC-608D6E6762FA}"/>
              </a:ext>
            </a:extLst>
          </p:cNvPr>
          <p:cNvPicPr>
            <a:picLocks noChangeAspect="1"/>
          </p:cNvPicPr>
          <p:nvPr/>
        </p:nvPicPr>
        <p:blipFill>
          <a:blip r:embed="rId5"/>
          <a:stretch>
            <a:fillRect/>
          </a:stretch>
        </p:blipFill>
        <p:spPr>
          <a:xfrm>
            <a:off x="3659825" y="2709194"/>
            <a:ext cx="2372056" cy="428685"/>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3615" y="444163"/>
            <a:ext cx="4148001" cy="5876365"/>
          </a:xfrm>
          <a:prstGeom prst="rect">
            <a:avLst/>
          </a:prstGeom>
        </p:spPr>
      </p:pic>
    </p:spTree>
    <p:extLst>
      <p:ext uri="{BB962C8B-B14F-4D97-AF65-F5344CB8AC3E}">
        <p14:creationId xmlns:p14="http://schemas.microsoft.com/office/powerpoint/2010/main" val="111800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44BFC-45E2-569E-5F52-3B32AED8B2A5}"/>
              </a:ext>
            </a:extLst>
          </p:cNvPr>
          <p:cNvPicPr>
            <a:picLocks noChangeAspect="1"/>
          </p:cNvPicPr>
          <p:nvPr/>
        </p:nvPicPr>
        <p:blipFill>
          <a:blip r:embed="rId4"/>
          <a:stretch>
            <a:fillRect/>
          </a:stretch>
        </p:blipFill>
        <p:spPr>
          <a:xfrm>
            <a:off x="1166474" y="287306"/>
            <a:ext cx="8392696" cy="3067478"/>
          </a:xfrm>
          <a:prstGeom prst="rect">
            <a:avLst/>
          </a:prstGeom>
        </p:spPr>
      </p:pic>
      <p:pic>
        <p:nvPicPr>
          <p:cNvPr id="3" name="Picture 2">
            <a:extLst>
              <a:ext uri="{FF2B5EF4-FFF2-40B4-BE49-F238E27FC236}">
                <a16:creationId xmlns:a16="http://schemas.microsoft.com/office/drawing/2014/main" id="{1BD3C8A0-4B8B-1AB1-0915-AAB0A0AD0D16}"/>
              </a:ext>
            </a:extLst>
          </p:cNvPr>
          <p:cNvPicPr>
            <a:picLocks noChangeAspect="1"/>
          </p:cNvPicPr>
          <p:nvPr/>
        </p:nvPicPr>
        <p:blipFill>
          <a:blip r:embed="rId5"/>
          <a:stretch>
            <a:fillRect/>
          </a:stretch>
        </p:blipFill>
        <p:spPr>
          <a:xfrm>
            <a:off x="2886048" y="3429000"/>
            <a:ext cx="8002117" cy="3038899"/>
          </a:xfrm>
          <a:prstGeom prst="rect">
            <a:avLst/>
          </a:prstGeom>
        </p:spPr>
      </p:pic>
      <p:sp>
        <p:nvSpPr>
          <p:cNvPr id="5" name="Oval 4">
            <a:extLst>
              <a:ext uri="{FF2B5EF4-FFF2-40B4-BE49-F238E27FC236}">
                <a16:creationId xmlns:a16="http://schemas.microsoft.com/office/drawing/2014/main" id="{8CC83712-810D-59A8-CF5C-F73AFC0D908B}"/>
              </a:ext>
            </a:extLst>
          </p:cNvPr>
          <p:cNvSpPr/>
          <p:nvPr/>
        </p:nvSpPr>
        <p:spPr>
          <a:xfrm>
            <a:off x="2158576" y="263684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018B0C-C926-E4A6-0108-64523F676589}"/>
              </a:ext>
            </a:extLst>
          </p:cNvPr>
          <p:cNvSpPr/>
          <p:nvPr/>
        </p:nvSpPr>
        <p:spPr>
          <a:xfrm>
            <a:off x="6639042" y="576467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D2-TRACK 5">
            <a:hlinkClick r:id="" action="ppaction://media"/>
            <a:extLst>
              <a:ext uri="{FF2B5EF4-FFF2-40B4-BE49-F238E27FC236}">
                <a16:creationId xmlns:a16="http://schemas.microsoft.com/office/drawing/2014/main" id="{3811D80B-D8B7-36A9-DB37-B61F4035D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6417" y="1060339"/>
            <a:ext cx="1015181" cy="1015181"/>
          </a:xfrm>
          <a:prstGeom prst="rect">
            <a:avLst/>
          </a:prstGeom>
        </p:spPr>
      </p:pic>
    </p:spTree>
    <p:extLst>
      <p:ext uri="{BB962C8B-B14F-4D97-AF65-F5344CB8AC3E}">
        <p14:creationId xmlns:p14="http://schemas.microsoft.com/office/powerpoint/2010/main" val="1442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0AC69-D58A-21C7-07DA-8F0E5260ACB8}"/>
              </a:ext>
            </a:extLst>
          </p:cNvPr>
          <p:cNvPicPr>
            <a:picLocks noChangeAspect="1"/>
          </p:cNvPicPr>
          <p:nvPr/>
        </p:nvPicPr>
        <p:blipFill>
          <a:blip r:embed="rId4"/>
          <a:stretch>
            <a:fillRect/>
          </a:stretch>
        </p:blipFill>
        <p:spPr>
          <a:xfrm>
            <a:off x="1088488" y="183543"/>
            <a:ext cx="8383170" cy="3086531"/>
          </a:xfrm>
          <a:prstGeom prst="rect">
            <a:avLst/>
          </a:prstGeom>
        </p:spPr>
      </p:pic>
      <p:pic>
        <p:nvPicPr>
          <p:cNvPr id="3" name="Picture 2">
            <a:extLst>
              <a:ext uri="{FF2B5EF4-FFF2-40B4-BE49-F238E27FC236}">
                <a16:creationId xmlns:a16="http://schemas.microsoft.com/office/drawing/2014/main" id="{29602D79-A40D-ADFE-77AE-9E6C560FF6ED}"/>
              </a:ext>
            </a:extLst>
          </p:cNvPr>
          <p:cNvPicPr>
            <a:picLocks noChangeAspect="1"/>
          </p:cNvPicPr>
          <p:nvPr/>
        </p:nvPicPr>
        <p:blipFill>
          <a:blip r:embed="rId5"/>
          <a:stretch>
            <a:fillRect/>
          </a:stretch>
        </p:blipFill>
        <p:spPr>
          <a:xfrm>
            <a:off x="2901563" y="3340414"/>
            <a:ext cx="7992590" cy="3115110"/>
          </a:xfrm>
          <a:prstGeom prst="rect">
            <a:avLst/>
          </a:prstGeom>
        </p:spPr>
      </p:pic>
      <p:sp>
        <p:nvSpPr>
          <p:cNvPr id="4" name="Oval 3">
            <a:extLst>
              <a:ext uri="{FF2B5EF4-FFF2-40B4-BE49-F238E27FC236}">
                <a16:creationId xmlns:a16="http://schemas.microsoft.com/office/drawing/2014/main" id="{B99ACA2C-7BC4-F7CD-C3EF-61D406D39AF9}"/>
              </a:ext>
            </a:extLst>
          </p:cNvPr>
          <p:cNvSpPr/>
          <p:nvPr/>
        </p:nvSpPr>
        <p:spPr>
          <a:xfrm>
            <a:off x="2056978" y="256427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E0726F-2ACD-3528-C8B8-0F85E9106876}"/>
              </a:ext>
            </a:extLst>
          </p:cNvPr>
          <p:cNvSpPr/>
          <p:nvPr/>
        </p:nvSpPr>
        <p:spPr>
          <a:xfrm>
            <a:off x="9455734" y="574599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5">
            <a:hlinkClick r:id="" action="ppaction://media"/>
            <a:extLst>
              <a:ext uri="{FF2B5EF4-FFF2-40B4-BE49-F238E27FC236}">
                <a16:creationId xmlns:a16="http://schemas.microsoft.com/office/drawing/2014/main" id="{6BC92653-2C00-F9B8-1D5F-96066F283A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6417" y="1060339"/>
            <a:ext cx="1015181" cy="1015181"/>
          </a:xfrm>
          <a:prstGeom prst="rect">
            <a:avLst/>
          </a:prstGeom>
        </p:spPr>
      </p:pic>
    </p:spTree>
    <p:extLst>
      <p:ext uri="{BB962C8B-B14F-4D97-AF65-F5344CB8AC3E}">
        <p14:creationId xmlns:p14="http://schemas.microsoft.com/office/powerpoint/2010/main" val="13829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C974F9-DADC-2D7B-1C41-AE7DB3A9CAD0}"/>
              </a:ext>
            </a:extLst>
          </p:cNvPr>
          <p:cNvSpPr txBox="1"/>
          <p:nvPr/>
        </p:nvSpPr>
        <p:spPr>
          <a:xfrm>
            <a:off x="153177" y="328748"/>
            <a:ext cx="11885646" cy="6093976"/>
          </a:xfrm>
          <a:prstGeom prst="rect">
            <a:avLst/>
          </a:prstGeom>
          <a:noFill/>
        </p:spPr>
        <p:txBody>
          <a:bodyPr wrap="square">
            <a:spAutoFit/>
          </a:bodyPr>
          <a:lstStyle/>
          <a:p>
            <a:r>
              <a:rPr lang="en-US" sz="3000" b="0" i="0" dirty="0">
                <a:solidFill>
                  <a:srgbClr val="000000"/>
                </a:solidFill>
                <a:effectLst/>
              </a:rPr>
              <a:t>1. Narrator: What happened to Tom?</a:t>
            </a:r>
            <a:br>
              <a:rPr lang="en-US" sz="3000" b="0" i="0" dirty="0">
                <a:solidFill>
                  <a:srgbClr val="000000"/>
                </a:solidFill>
                <a:effectLst/>
              </a:rPr>
            </a:br>
            <a:r>
              <a:rPr lang="en-US" sz="3000" b="0" i="0" dirty="0">
                <a:solidFill>
                  <a:srgbClr val="000000"/>
                </a:solidFill>
                <a:effectLst/>
              </a:rPr>
              <a:t>M: How was your trip, Sarah?</a:t>
            </a:r>
            <a:br>
              <a:rPr lang="en-US" sz="3000" b="0" i="0" dirty="0">
                <a:solidFill>
                  <a:srgbClr val="000000"/>
                </a:solidFill>
                <a:effectLst/>
              </a:rPr>
            </a:br>
            <a:r>
              <a:rPr lang="en-US" sz="3000" b="0" i="0" dirty="0">
                <a:solidFill>
                  <a:srgbClr val="000000"/>
                </a:solidFill>
                <a:effectLst/>
              </a:rPr>
              <a:t>W: We had a couple of small accidents, but in the end everything was fine.</a:t>
            </a:r>
            <a:br>
              <a:rPr lang="en-US" sz="3000" b="0" i="0" dirty="0">
                <a:solidFill>
                  <a:srgbClr val="000000"/>
                </a:solidFill>
                <a:effectLst/>
              </a:rPr>
            </a:br>
            <a:r>
              <a:rPr lang="en-US" sz="3000" b="0" i="0" dirty="0">
                <a:solidFill>
                  <a:srgbClr val="000000"/>
                </a:solidFill>
                <a:effectLst/>
              </a:rPr>
              <a:t>M: Oh no, what happened?</a:t>
            </a:r>
            <a:br>
              <a:rPr lang="en-US" sz="3000" b="0" i="0" dirty="0">
                <a:solidFill>
                  <a:srgbClr val="000000"/>
                </a:solidFill>
                <a:effectLst/>
              </a:rPr>
            </a:br>
            <a:r>
              <a:rPr lang="en-US" sz="3000" b="0" i="0" dirty="0">
                <a:solidFill>
                  <a:srgbClr val="000000"/>
                </a:solidFill>
                <a:effectLst/>
              </a:rPr>
              <a:t>W: An insect flew into my eye when we went hiking. I couldn’t see where I was going and walked into Jane.</a:t>
            </a:r>
            <a:br>
              <a:rPr lang="en-US" sz="3000" b="0" i="0" dirty="0">
                <a:solidFill>
                  <a:srgbClr val="000000"/>
                </a:solidFill>
                <a:effectLst/>
              </a:rPr>
            </a:br>
            <a:r>
              <a:rPr lang="en-US" sz="3000" b="0" i="0" dirty="0">
                <a:solidFill>
                  <a:srgbClr val="000000"/>
                </a:solidFill>
                <a:effectLst/>
              </a:rPr>
              <a:t>M: And then?</a:t>
            </a:r>
            <a:br>
              <a:rPr lang="en-US" sz="3000" b="0" i="0" dirty="0">
                <a:solidFill>
                  <a:srgbClr val="000000"/>
                </a:solidFill>
                <a:effectLst/>
              </a:rPr>
            </a:br>
            <a:r>
              <a:rPr lang="en-US" sz="3000" b="0" i="0" dirty="0">
                <a:solidFill>
                  <a:srgbClr val="000000"/>
                </a:solidFill>
                <a:effectLst/>
              </a:rPr>
              <a:t>W: She bumped into Tom while he was looking at the map.</a:t>
            </a:r>
            <a:br>
              <a:rPr lang="en-US" sz="3000" b="0" i="0" dirty="0">
                <a:solidFill>
                  <a:srgbClr val="000000"/>
                </a:solidFill>
                <a:effectLst/>
              </a:rPr>
            </a:br>
            <a:r>
              <a:rPr lang="en-US" sz="3000" b="0" i="0" dirty="0">
                <a:solidFill>
                  <a:srgbClr val="000000"/>
                </a:solidFill>
                <a:effectLst/>
              </a:rPr>
              <a:t>She broke a fingernail, but Tom...</a:t>
            </a:r>
            <a:br>
              <a:rPr lang="en-US" sz="3000" b="0" i="0" dirty="0">
                <a:solidFill>
                  <a:srgbClr val="000000"/>
                </a:solidFill>
                <a:effectLst/>
              </a:rPr>
            </a:br>
            <a:r>
              <a:rPr lang="en-US" sz="3000" b="0" i="0" dirty="0">
                <a:solidFill>
                  <a:srgbClr val="000000"/>
                </a:solidFill>
                <a:effectLst/>
              </a:rPr>
              <a:t>M: What happened to Tom?</a:t>
            </a:r>
            <a:br>
              <a:rPr lang="en-US" sz="3000" b="0" i="0" dirty="0">
                <a:solidFill>
                  <a:srgbClr val="000000"/>
                </a:solidFill>
                <a:effectLst/>
              </a:rPr>
            </a:br>
            <a:r>
              <a:rPr lang="en-US" sz="3000" b="0" i="0" dirty="0">
                <a:solidFill>
                  <a:srgbClr val="000000"/>
                </a:solidFill>
                <a:effectLst/>
              </a:rPr>
              <a:t>W: He fell down the mountain and broke his leg. He spent five days in the hospital.</a:t>
            </a:r>
            <a:br>
              <a:rPr lang="en-US" sz="3000" b="0" i="0" dirty="0">
                <a:solidFill>
                  <a:srgbClr val="000000"/>
                </a:solidFill>
                <a:effectLst/>
              </a:rPr>
            </a:br>
            <a:r>
              <a:rPr lang="en-US" sz="3000" b="0" i="0" dirty="0">
                <a:solidFill>
                  <a:srgbClr val="000000"/>
                </a:solidFill>
                <a:effectLst/>
              </a:rPr>
              <a:t>M: I wouldn’t call that a small accident. Poor Tom.</a:t>
            </a:r>
            <a:endParaRPr lang="en-US" sz="3000" dirty="0"/>
          </a:p>
        </p:txBody>
      </p:sp>
      <p:sp>
        <p:nvSpPr>
          <p:cNvPr id="4" name="TextBox 3">
            <a:extLst>
              <a:ext uri="{FF2B5EF4-FFF2-40B4-BE49-F238E27FC236}">
                <a16:creationId xmlns:a16="http://schemas.microsoft.com/office/drawing/2014/main" id="{2904ABF6-5574-0BA4-5009-6C2CD153C756}"/>
              </a:ext>
            </a:extLst>
          </p:cNvPr>
          <p:cNvSpPr txBox="1"/>
          <p:nvPr/>
        </p:nvSpPr>
        <p:spPr>
          <a:xfrm>
            <a:off x="9197136" y="435276"/>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spTree>
    <p:extLst>
      <p:ext uri="{BB962C8B-B14F-4D97-AF65-F5344CB8AC3E}">
        <p14:creationId xmlns:p14="http://schemas.microsoft.com/office/powerpoint/2010/main" val="1216082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92C69-DA56-6AAE-111E-25971A43E03F}"/>
              </a:ext>
            </a:extLst>
          </p:cNvPr>
          <p:cNvSpPr txBox="1"/>
          <p:nvPr/>
        </p:nvSpPr>
        <p:spPr>
          <a:xfrm>
            <a:off x="295422" y="356169"/>
            <a:ext cx="11896578" cy="5893921"/>
          </a:xfrm>
          <a:prstGeom prst="rect">
            <a:avLst/>
          </a:prstGeom>
          <a:noFill/>
        </p:spPr>
        <p:txBody>
          <a:bodyPr wrap="square">
            <a:spAutoFit/>
          </a:bodyPr>
          <a:lstStyle/>
          <a:p>
            <a:r>
              <a:rPr lang="en-US" sz="2900" b="0" i="0" dirty="0">
                <a:solidFill>
                  <a:srgbClr val="000000"/>
                </a:solidFill>
                <a:effectLst/>
              </a:rPr>
              <a:t>2. Narrator: Where is the girl going now?</a:t>
            </a:r>
            <a:br>
              <a:rPr lang="en-US" sz="2900" b="0" i="0" dirty="0">
                <a:solidFill>
                  <a:srgbClr val="000000"/>
                </a:solidFill>
                <a:effectLst/>
              </a:rPr>
            </a:br>
            <a:r>
              <a:rPr lang="en-US" sz="2900" b="0" i="0" dirty="0">
                <a:solidFill>
                  <a:srgbClr val="000000"/>
                </a:solidFill>
                <a:effectLst/>
              </a:rPr>
              <a:t>M: Hello?</a:t>
            </a:r>
            <a:br>
              <a:rPr lang="en-US" sz="2900" b="0" i="0" dirty="0">
                <a:solidFill>
                  <a:srgbClr val="000000"/>
                </a:solidFill>
                <a:effectLst/>
              </a:rPr>
            </a:br>
            <a:r>
              <a:rPr lang="en-US" sz="2900" b="0" i="0" dirty="0">
                <a:solidFill>
                  <a:srgbClr val="000000"/>
                </a:solidFill>
                <a:effectLst/>
              </a:rPr>
              <a:t>G: Hi, Dad. I’m calling to let you guys know I won’t be coming home tonight.</a:t>
            </a:r>
            <a:br>
              <a:rPr lang="en-US" sz="2900" b="0" i="0" dirty="0">
                <a:solidFill>
                  <a:srgbClr val="000000"/>
                </a:solidFill>
                <a:effectLst/>
              </a:rPr>
            </a:br>
            <a:r>
              <a:rPr lang="en-US" sz="2900" b="0" i="0" dirty="0">
                <a:solidFill>
                  <a:srgbClr val="000000"/>
                </a:solidFill>
                <a:effectLst/>
              </a:rPr>
              <a:t>M: Where are you?</a:t>
            </a:r>
            <a:br>
              <a:rPr lang="en-US" sz="2900" b="0" i="0" dirty="0">
                <a:solidFill>
                  <a:srgbClr val="000000"/>
                </a:solidFill>
                <a:effectLst/>
              </a:rPr>
            </a:br>
            <a:r>
              <a:rPr lang="en-US" sz="2900" b="0" i="0" dirty="0">
                <a:solidFill>
                  <a:srgbClr val="000000"/>
                </a:solidFill>
                <a:effectLst/>
              </a:rPr>
              <a:t>G: I’m in the subway station.</a:t>
            </a:r>
            <a:br>
              <a:rPr lang="en-US" sz="2900" b="0" i="0" dirty="0">
                <a:solidFill>
                  <a:srgbClr val="000000"/>
                </a:solidFill>
                <a:effectLst/>
              </a:rPr>
            </a:br>
            <a:r>
              <a:rPr lang="en-US" sz="2900" b="0" i="0" dirty="0">
                <a:solidFill>
                  <a:srgbClr val="000000"/>
                </a:solidFill>
                <a:effectLst/>
              </a:rPr>
              <a:t>M: What? Why are you there?</a:t>
            </a:r>
            <a:br>
              <a:rPr lang="en-US" sz="2900" b="0" i="0" dirty="0">
                <a:solidFill>
                  <a:srgbClr val="000000"/>
                </a:solidFill>
                <a:effectLst/>
              </a:rPr>
            </a:br>
            <a:r>
              <a:rPr lang="en-US" sz="2900" b="0" i="0" dirty="0">
                <a:solidFill>
                  <a:srgbClr val="000000"/>
                </a:solidFill>
                <a:effectLst/>
              </a:rPr>
              <a:t>G: When we arrived at the airport, it started to snow. There are no flights now.</a:t>
            </a:r>
            <a:br>
              <a:rPr lang="en-US" sz="2900" b="0" i="0" dirty="0">
                <a:solidFill>
                  <a:srgbClr val="000000"/>
                </a:solidFill>
                <a:effectLst/>
              </a:rPr>
            </a:br>
            <a:r>
              <a:rPr lang="en-US" sz="2900" b="0" i="0" dirty="0">
                <a:solidFill>
                  <a:srgbClr val="000000"/>
                </a:solidFill>
                <a:effectLst/>
              </a:rPr>
              <a:t>M: What are you going to do now?</a:t>
            </a:r>
            <a:br>
              <a:rPr lang="en-US" sz="2900" b="0" i="0" dirty="0">
                <a:solidFill>
                  <a:srgbClr val="000000"/>
                </a:solidFill>
                <a:effectLst/>
              </a:rPr>
            </a:br>
            <a:r>
              <a:rPr lang="en-US" sz="2900" b="0" i="0" dirty="0">
                <a:solidFill>
                  <a:srgbClr val="000000"/>
                </a:solidFill>
                <a:effectLst/>
              </a:rPr>
              <a:t>G: We’re going to a hotel. I think there’s one near the railway station.</a:t>
            </a:r>
            <a:br>
              <a:rPr lang="en-US" sz="2900" b="0" i="0" dirty="0">
                <a:solidFill>
                  <a:srgbClr val="000000"/>
                </a:solidFill>
                <a:effectLst/>
              </a:rPr>
            </a:br>
            <a:r>
              <a:rPr lang="en-US" sz="2900" b="0" i="0" dirty="0">
                <a:solidFill>
                  <a:srgbClr val="000000"/>
                </a:solidFill>
                <a:effectLst/>
              </a:rPr>
              <a:t>M: Oh dear.</a:t>
            </a:r>
            <a:br>
              <a:rPr lang="en-US" sz="2900" b="0" i="0" dirty="0">
                <a:solidFill>
                  <a:srgbClr val="000000"/>
                </a:solidFill>
                <a:effectLst/>
              </a:rPr>
            </a:br>
            <a:r>
              <a:rPr lang="en-US" sz="2900" b="0" i="0" dirty="0">
                <a:solidFill>
                  <a:srgbClr val="000000"/>
                </a:solidFill>
                <a:effectLst/>
              </a:rPr>
              <a:t>G: I’ll call you when I arrive at the hotel. OK?</a:t>
            </a:r>
            <a:br>
              <a:rPr lang="en-US" sz="2900" b="0" i="0" dirty="0">
                <a:solidFill>
                  <a:srgbClr val="000000"/>
                </a:solidFill>
                <a:effectLst/>
              </a:rPr>
            </a:br>
            <a:r>
              <a:rPr lang="en-US" sz="2900" b="0" i="0" dirty="0">
                <a:solidFill>
                  <a:srgbClr val="000000"/>
                </a:solidFill>
                <a:effectLst/>
              </a:rPr>
              <a:t>M: OK. I’ll tell your mother. Love you.</a:t>
            </a:r>
            <a:br>
              <a:rPr lang="en-US" sz="2900" b="0" i="0" dirty="0">
                <a:solidFill>
                  <a:srgbClr val="000000"/>
                </a:solidFill>
                <a:effectLst/>
              </a:rPr>
            </a:br>
            <a:r>
              <a:rPr lang="en-US" sz="2900" b="0" i="0" dirty="0">
                <a:solidFill>
                  <a:srgbClr val="000000"/>
                </a:solidFill>
                <a:effectLst/>
              </a:rPr>
              <a:t>G: Thanks, Dad. I love you too.</a:t>
            </a:r>
            <a:r>
              <a:rPr lang="en-US" sz="2900" dirty="0"/>
              <a:t> </a:t>
            </a:r>
          </a:p>
        </p:txBody>
      </p:sp>
    </p:spTree>
    <p:extLst>
      <p:ext uri="{BB962C8B-B14F-4D97-AF65-F5344CB8AC3E}">
        <p14:creationId xmlns:p14="http://schemas.microsoft.com/office/powerpoint/2010/main" val="191445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B23DDF-DF26-FF74-FAE9-2E4352CE7FA6}"/>
              </a:ext>
            </a:extLst>
          </p:cNvPr>
          <p:cNvSpPr txBox="1"/>
          <p:nvPr/>
        </p:nvSpPr>
        <p:spPr>
          <a:xfrm>
            <a:off x="407963" y="328867"/>
            <a:ext cx="11479237" cy="6093976"/>
          </a:xfrm>
          <a:prstGeom prst="rect">
            <a:avLst/>
          </a:prstGeom>
          <a:noFill/>
        </p:spPr>
        <p:txBody>
          <a:bodyPr wrap="square">
            <a:spAutoFit/>
          </a:bodyPr>
          <a:lstStyle/>
          <a:p>
            <a:r>
              <a:rPr lang="en-US" sz="3000" b="0" i="0" dirty="0">
                <a:solidFill>
                  <a:srgbClr val="000000"/>
                </a:solidFill>
                <a:effectLst/>
              </a:rPr>
              <a:t>3. Narrator: What did the man like the most about his vacation?</a:t>
            </a:r>
            <a:br>
              <a:rPr lang="en-US" sz="3000" b="0" i="0" dirty="0">
                <a:solidFill>
                  <a:srgbClr val="000000"/>
                </a:solidFill>
                <a:effectLst/>
              </a:rPr>
            </a:br>
            <a:r>
              <a:rPr lang="en-US" sz="3000" b="0" i="0" dirty="0">
                <a:solidFill>
                  <a:srgbClr val="000000"/>
                </a:solidFill>
                <a:effectLst/>
              </a:rPr>
              <a:t>W: How was your vacation to Indonesia last month?</a:t>
            </a:r>
            <a:br>
              <a:rPr lang="en-US" sz="3000" b="0" i="0" dirty="0">
                <a:solidFill>
                  <a:srgbClr val="000000"/>
                </a:solidFill>
                <a:effectLst/>
              </a:rPr>
            </a:br>
            <a:r>
              <a:rPr lang="en-US" sz="3000" b="0" i="0" dirty="0">
                <a:solidFill>
                  <a:srgbClr val="000000"/>
                </a:solidFill>
                <a:effectLst/>
              </a:rPr>
              <a:t>M: Not so good, I’m afraid.</a:t>
            </a:r>
            <a:br>
              <a:rPr lang="en-US" sz="3000" b="0" i="0" dirty="0">
                <a:solidFill>
                  <a:srgbClr val="000000"/>
                </a:solidFill>
                <a:effectLst/>
              </a:rPr>
            </a:br>
            <a:r>
              <a:rPr lang="en-US" sz="3000" b="0" i="0" dirty="0">
                <a:solidFill>
                  <a:srgbClr val="000000"/>
                </a:solidFill>
                <a:effectLst/>
              </a:rPr>
              <a:t>W: What was wrong?</a:t>
            </a:r>
            <a:br>
              <a:rPr lang="en-US" sz="3000" b="0" i="0" dirty="0">
                <a:solidFill>
                  <a:srgbClr val="000000"/>
                </a:solidFill>
                <a:effectLst/>
              </a:rPr>
            </a:br>
            <a:r>
              <a:rPr lang="en-US" sz="3000" b="0" i="0" dirty="0">
                <a:solidFill>
                  <a:srgbClr val="000000"/>
                </a:solidFill>
                <a:effectLst/>
              </a:rPr>
              <a:t>M: Well, the hotel was awful. It looked nothing like in the website.</a:t>
            </a:r>
            <a:br>
              <a:rPr lang="en-US" sz="3000" b="0" i="0" dirty="0">
                <a:solidFill>
                  <a:srgbClr val="000000"/>
                </a:solidFill>
                <a:effectLst/>
              </a:rPr>
            </a:br>
            <a:r>
              <a:rPr lang="en-US" sz="3000" b="0" i="0" dirty="0">
                <a:solidFill>
                  <a:srgbClr val="000000"/>
                </a:solidFill>
                <a:effectLst/>
              </a:rPr>
              <a:t>W: Oh no.</a:t>
            </a:r>
            <a:br>
              <a:rPr lang="en-US" sz="3000" b="0" i="0" dirty="0">
                <a:solidFill>
                  <a:srgbClr val="000000"/>
                </a:solidFill>
                <a:effectLst/>
              </a:rPr>
            </a:br>
            <a:r>
              <a:rPr lang="en-US" sz="3000" b="0" i="0" dirty="0">
                <a:solidFill>
                  <a:srgbClr val="000000"/>
                </a:solidFill>
                <a:effectLst/>
              </a:rPr>
              <a:t>M: Then I went for a walk in the jungle.</a:t>
            </a:r>
            <a:br>
              <a:rPr lang="en-US" sz="3000" b="0" i="1" dirty="0">
                <a:solidFill>
                  <a:srgbClr val="00A2DA"/>
                </a:solidFill>
                <a:effectLst/>
              </a:rPr>
            </a:br>
            <a:r>
              <a:rPr lang="en-US" sz="3000" b="0" i="0" dirty="0">
                <a:solidFill>
                  <a:srgbClr val="000000"/>
                </a:solidFill>
                <a:effectLst/>
              </a:rPr>
              <a:t>W: Oh, that’s nice.</a:t>
            </a:r>
            <a:br>
              <a:rPr lang="en-US" sz="3000" b="0" i="0" dirty="0">
                <a:solidFill>
                  <a:srgbClr val="000000"/>
                </a:solidFill>
                <a:effectLst/>
              </a:rPr>
            </a:br>
            <a:r>
              <a:rPr lang="en-US" sz="3000" b="0" i="0" dirty="0">
                <a:solidFill>
                  <a:srgbClr val="000000"/>
                </a:solidFill>
                <a:effectLst/>
              </a:rPr>
              <a:t>M: No, it was terrible. Some monkeys took my handbag.</a:t>
            </a:r>
            <a:br>
              <a:rPr lang="en-US" sz="3000" b="0" i="0" dirty="0">
                <a:solidFill>
                  <a:srgbClr val="000000"/>
                </a:solidFill>
                <a:effectLst/>
              </a:rPr>
            </a:br>
            <a:r>
              <a:rPr lang="en-US" sz="3000" b="0" i="0" dirty="0">
                <a:solidFill>
                  <a:srgbClr val="000000"/>
                </a:solidFill>
                <a:effectLst/>
              </a:rPr>
              <a:t>W: Oh dear. Was there anything good about your trip?</a:t>
            </a:r>
            <a:br>
              <a:rPr lang="en-US" sz="3000" b="0" i="0" dirty="0">
                <a:solidFill>
                  <a:srgbClr val="000000"/>
                </a:solidFill>
                <a:effectLst/>
              </a:rPr>
            </a:br>
            <a:r>
              <a:rPr lang="en-US" sz="3000" b="0" i="0" dirty="0">
                <a:solidFill>
                  <a:srgbClr val="000000"/>
                </a:solidFill>
                <a:effectLst/>
              </a:rPr>
              <a:t>M: Yes, the food was pretty amazing.</a:t>
            </a:r>
            <a:br>
              <a:rPr lang="en-US" sz="3000" b="0" i="0" dirty="0">
                <a:solidFill>
                  <a:srgbClr val="000000"/>
                </a:solidFill>
                <a:effectLst/>
              </a:rPr>
            </a:br>
            <a:r>
              <a:rPr lang="en-US" sz="3000" b="0" i="0" dirty="0">
                <a:solidFill>
                  <a:srgbClr val="000000"/>
                </a:solidFill>
                <a:effectLst/>
              </a:rPr>
              <a:t>W: Oh, that’s so nice.</a:t>
            </a:r>
            <a:br>
              <a:rPr lang="en-US" sz="3000" b="0" i="0" dirty="0">
                <a:solidFill>
                  <a:srgbClr val="000000"/>
                </a:solidFill>
                <a:effectLst/>
              </a:rPr>
            </a:br>
            <a:r>
              <a:rPr lang="en-US" sz="3000" b="0" i="0" dirty="0">
                <a:solidFill>
                  <a:srgbClr val="000000"/>
                </a:solidFill>
                <a:effectLst/>
              </a:rPr>
              <a:t>M: Yeah, I loved it</a:t>
            </a:r>
            <a:r>
              <a:rPr lang="en-US" sz="3000" dirty="0"/>
              <a:t> </a:t>
            </a:r>
          </a:p>
        </p:txBody>
      </p:sp>
    </p:spTree>
    <p:extLst>
      <p:ext uri="{BB962C8B-B14F-4D97-AF65-F5344CB8AC3E}">
        <p14:creationId xmlns:p14="http://schemas.microsoft.com/office/powerpoint/2010/main" val="3401681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3D91B9-BC8F-628C-6020-097A69F85582}"/>
              </a:ext>
            </a:extLst>
          </p:cNvPr>
          <p:cNvSpPr txBox="1"/>
          <p:nvPr/>
        </p:nvSpPr>
        <p:spPr>
          <a:xfrm>
            <a:off x="449578" y="559479"/>
            <a:ext cx="11292843" cy="5632311"/>
          </a:xfrm>
          <a:prstGeom prst="rect">
            <a:avLst/>
          </a:prstGeom>
          <a:noFill/>
        </p:spPr>
        <p:txBody>
          <a:bodyPr wrap="square">
            <a:spAutoFit/>
          </a:bodyPr>
          <a:lstStyle/>
          <a:p>
            <a:r>
              <a:rPr lang="en-US" sz="3000" b="0" i="0" dirty="0">
                <a:solidFill>
                  <a:srgbClr val="000000"/>
                </a:solidFill>
                <a:effectLst/>
              </a:rPr>
              <a:t>4. Narrator: What did Cassie do on vacation?</a:t>
            </a:r>
            <a:br>
              <a:rPr lang="en-US" sz="3000" b="0" i="0" dirty="0">
                <a:solidFill>
                  <a:srgbClr val="000000"/>
                </a:solidFill>
                <a:effectLst/>
              </a:rPr>
            </a:br>
            <a:r>
              <a:rPr lang="en-US" sz="3000" b="0" i="0" dirty="0">
                <a:solidFill>
                  <a:srgbClr val="000000"/>
                </a:solidFill>
                <a:effectLst/>
              </a:rPr>
              <a:t>W: Did you hear about Cassie’s vacation to Italy?</a:t>
            </a:r>
            <a:br>
              <a:rPr lang="en-US" sz="3000" b="0" i="0" dirty="0">
                <a:solidFill>
                  <a:srgbClr val="000000"/>
                </a:solidFill>
                <a:effectLst/>
              </a:rPr>
            </a:br>
            <a:r>
              <a:rPr lang="en-US" sz="3000" b="0" i="0" dirty="0">
                <a:solidFill>
                  <a:srgbClr val="000000"/>
                </a:solidFill>
                <a:effectLst/>
              </a:rPr>
              <a:t>M: No. What happened? Did she go to the beach?</a:t>
            </a:r>
            <a:br>
              <a:rPr lang="en-US" sz="3000" b="0" i="0" dirty="0">
                <a:solidFill>
                  <a:srgbClr val="000000"/>
                </a:solidFill>
                <a:effectLst/>
              </a:rPr>
            </a:br>
            <a:r>
              <a:rPr lang="en-US" sz="3000" b="0" i="0" dirty="0">
                <a:solidFill>
                  <a:srgbClr val="000000"/>
                </a:solidFill>
                <a:effectLst/>
              </a:rPr>
              <a:t>W: No. She didn’t get a chance.</a:t>
            </a:r>
            <a:br>
              <a:rPr lang="en-US" sz="3000" b="0" i="0" dirty="0">
                <a:solidFill>
                  <a:srgbClr val="000000"/>
                </a:solidFill>
                <a:effectLst/>
              </a:rPr>
            </a:br>
            <a:r>
              <a:rPr lang="en-US" sz="3000" b="0" i="0" dirty="0">
                <a:solidFill>
                  <a:srgbClr val="000000"/>
                </a:solidFill>
                <a:effectLst/>
              </a:rPr>
              <a:t>M: Was she busy visiting museums? I know she loves history.</a:t>
            </a:r>
            <a:br>
              <a:rPr lang="en-US" sz="3000" b="0" i="0" dirty="0">
                <a:solidFill>
                  <a:srgbClr val="000000"/>
                </a:solidFill>
                <a:effectLst/>
              </a:rPr>
            </a:br>
            <a:r>
              <a:rPr lang="en-US" sz="3000" b="0" i="0" dirty="0">
                <a:solidFill>
                  <a:srgbClr val="000000"/>
                </a:solidFill>
                <a:effectLst/>
              </a:rPr>
              <a:t>W: No, because on her first night, while she was sleeping, the hotel caught fire.</a:t>
            </a:r>
            <a:br>
              <a:rPr lang="en-US" sz="3000" b="0" i="0" dirty="0">
                <a:solidFill>
                  <a:srgbClr val="000000"/>
                </a:solidFill>
                <a:effectLst/>
              </a:rPr>
            </a:br>
            <a:r>
              <a:rPr lang="en-US" sz="3000" b="0" i="0" dirty="0">
                <a:solidFill>
                  <a:srgbClr val="000000"/>
                </a:solidFill>
                <a:effectLst/>
              </a:rPr>
              <a:t>M: Oh no!</a:t>
            </a:r>
            <a:br>
              <a:rPr lang="en-US" sz="3000" b="0" i="0" dirty="0">
                <a:solidFill>
                  <a:srgbClr val="000000"/>
                </a:solidFill>
                <a:effectLst/>
              </a:rPr>
            </a:br>
            <a:r>
              <a:rPr lang="en-US" sz="3000" b="0" i="0" dirty="0">
                <a:solidFill>
                  <a:srgbClr val="000000"/>
                </a:solidFill>
                <a:effectLst/>
              </a:rPr>
              <a:t>W: She lost everything in the fire.</a:t>
            </a:r>
            <a:br>
              <a:rPr lang="en-US" sz="3000" b="0" i="0" dirty="0">
                <a:solidFill>
                  <a:srgbClr val="000000"/>
                </a:solidFill>
                <a:effectLst/>
              </a:rPr>
            </a:br>
            <a:r>
              <a:rPr lang="en-US" sz="3000" b="0" i="0" dirty="0">
                <a:solidFill>
                  <a:srgbClr val="000000"/>
                </a:solidFill>
                <a:effectLst/>
              </a:rPr>
              <a:t>M: That’s terrible. So, what did she do?</a:t>
            </a:r>
            <a:br>
              <a:rPr lang="en-US" sz="3000" b="0" i="0" dirty="0">
                <a:solidFill>
                  <a:srgbClr val="000000"/>
                </a:solidFill>
                <a:effectLst/>
              </a:rPr>
            </a:br>
            <a:r>
              <a:rPr lang="en-US" sz="3000" b="0" i="0" dirty="0">
                <a:solidFill>
                  <a:srgbClr val="000000"/>
                </a:solidFill>
                <a:effectLst/>
              </a:rPr>
              <a:t>W: She went shopping for new clothes.</a:t>
            </a:r>
            <a:br>
              <a:rPr lang="en-US" sz="3000" b="0" i="0" dirty="0">
                <a:solidFill>
                  <a:srgbClr val="000000"/>
                </a:solidFill>
                <a:effectLst/>
              </a:rPr>
            </a:br>
            <a:r>
              <a:rPr lang="en-US" sz="3000" b="0" i="0" dirty="0">
                <a:solidFill>
                  <a:srgbClr val="000000"/>
                </a:solidFill>
                <a:effectLst/>
              </a:rPr>
              <a:t>M: Wow! What an awful vacation.</a:t>
            </a:r>
            <a:r>
              <a:rPr lang="en-US" sz="3000" dirty="0"/>
              <a:t> </a:t>
            </a:r>
          </a:p>
        </p:txBody>
      </p:sp>
    </p:spTree>
    <p:extLst>
      <p:ext uri="{BB962C8B-B14F-4D97-AF65-F5344CB8AC3E}">
        <p14:creationId xmlns:p14="http://schemas.microsoft.com/office/powerpoint/2010/main" val="210964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0C662-678E-CCDD-35D3-ED770D3436AC}"/>
              </a:ext>
            </a:extLst>
          </p:cNvPr>
          <p:cNvSpPr txBox="1"/>
          <p:nvPr/>
        </p:nvSpPr>
        <p:spPr>
          <a:xfrm>
            <a:off x="524019" y="690444"/>
            <a:ext cx="11095895" cy="4247317"/>
          </a:xfrm>
          <a:prstGeom prst="rect">
            <a:avLst/>
          </a:prstGeom>
          <a:noFill/>
        </p:spPr>
        <p:txBody>
          <a:bodyPr wrap="square">
            <a:spAutoFit/>
          </a:bodyPr>
          <a:lstStyle/>
          <a:p>
            <a:r>
              <a:rPr lang="en-US" sz="3000" b="0" i="0" dirty="0">
                <a:solidFill>
                  <a:srgbClr val="000000"/>
                </a:solidFill>
                <a:effectLst/>
              </a:rPr>
              <a:t>5. Narrator: Where will they go tomorrow?</a:t>
            </a:r>
            <a:br>
              <a:rPr lang="en-US" sz="3000" b="0" i="0" dirty="0">
                <a:solidFill>
                  <a:srgbClr val="000000"/>
                </a:solidFill>
                <a:effectLst/>
              </a:rPr>
            </a:br>
            <a:r>
              <a:rPr lang="en-US" sz="3000" b="0" i="0" dirty="0">
                <a:solidFill>
                  <a:srgbClr val="000000"/>
                </a:solidFill>
                <a:effectLst/>
              </a:rPr>
              <a:t>M: So, what should we do tomorrow?</a:t>
            </a:r>
            <a:br>
              <a:rPr lang="en-US" sz="3000" b="0" i="0" dirty="0">
                <a:solidFill>
                  <a:srgbClr val="000000"/>
                </a:solidFill>
                <a:effectLst/>
              </a:rPr>
            </a:br>
            <a:r>
              <a:rPr lang="en-US" sz="3000" b="0" i="0" dirty="0">
                <a:solidFill>
                  <a:srgbClr val="000000"/>
                </a:solidFill>
                <a:effectLst/>
              </a:rPr>
              <a:t>W: Hmm, what do you think about going to the national park?</a:t>
            </a:r>
            <a:br>
              <a:rPr lang="en-US" sz="3000" b="0" i="0" dirty="0">
                <a:solidFill>
                  <a:srgbClr val="000000"/>
                </a:solidFill>
                <a:effectLst/>
              </a:rPr>
            </a:br>
            <a:r>
              <a:rPr lang="en-US" sz="3000" b="0" i="0" dirty="0">
                <a:solidFill>
                  <a:srgbClr val="000000"/>
                </a:solidFill>
                <a:effectLst/>
              </a:rPr>
              <a:t>M: No, thanks. That’s too far from the city. Can we do something else?</a:t>
            </a:r>
            <a:br>
              <a:rPr lang="en-US" sz="3000" b="0" i="0" dirty="0">
                <a:solidFill>
                  <a:srgbClr val="000000"/>
                </a:solidFill>
                <a:effectLst/>
              </a:rPr>
            </a:br>
            <a:r>
              <a:rPr lang="en-US" sz="3000" b="0" i="0" dirty="0">
                <a:solidFill>
                  <a:srgbClr val="000000"/>
                </a:solidFill>
                <a:effectLst/>
              </a:rPr>
              <a:t>W: There’s a very beautiful castle about an hour away by train.</a:t>
            </a:r>
            <a:br>
              <a:rPr lang="en-US" sz="3000" b="0" i="0" dirty="0">
                <a:solidFill>
                  <a:srgbClr val="000000"/>
                </a:solidFill>
                <a:effectLst/>
              </a:rPr>
            </a:br>
            <a:r>
              <a:rPr lang="en-US" sz="3000" b="0" i="0" dirty="0">
                <a:solidFill>
                  <a:srgbClr val="000000"/>
                </a:solidFill>
                <a:effectLst/>
              </a:rPr>
              <a:t>M: Is there anything else we can do?</a:t>
            </a:r>
            <a:br>
              <a:rPr lang="en-US" sz="3000" b="0" i="0" dirty="0">
                <a:solidFill>
                  <a:srgbClr val="000000"/>
                </a:solidFill>
                <a:effectLst/>
              </a:rPr>
            </a:br>
            <a:r>
              <a:rPr lang="en-US" sz="3000" b="0" i="0" dirty="0">
                <a:solidFill>
                  <a:srgbClr val="000000"/>
                </a:solidFill>
                <a:effectLst/>
              </a:rPr>
              <a:t>W: There is a famous tower near our hotel.</a:t>
            </a:r>
            <a:br>
              <a:rPr lang="en-US" sz="3000" b="0" i="0" dirty="0">
                <a:solidFill>
                  <a:srgbClr val="000000"/>
                </a:solidFill>
                <a:effectLst/>
              </a:rPr>
            </a:br>
            <a:r>
              <a:rPr lang="en-US" sz="3000" b="0" i="0" dirty="0">
                <a:solidFill>
                  <a:srgbClr val="000000"/>
                </a:solidFill>
                <a:effectLst/>
              </a:rPr>
              <a:t>M: Hmm. I think the castle sounds more interesting. Let’s go there.</a:t>
            </a:r>
            <a:br>
              <a:rPr lang="en-US" sz="3000" b="0" i="0" dirty="0">
                <a:solidFill>
                  <a:srgbClr val="000000"/>
                </a:solidFill>
                <a:effectLst/>
              </a:rPr>
            </a:br>
            <a:r>
              <a:rPr lang="en-US" sz="3000" b="0" i="0" dirty="0">
                <a:solidFill>
                  <a:srgbClr val="000000"/>
                </a:solidFill>
                <a:effectLst/>
              </a:rPr>
              <a:t>W: Great!</a:t>
            </a:r>
            <a:r>
              <a:rPr lang="en-US" sz="3000" dirty="0"/>
              <a:t> </a:t>
            </a:r>
          </a:p>
        </p:txBody>
      </p:sp>
    </p:spTree>
    <p:extLst>
      <p:ext uri="{BB962C8B-B14F-4D97-AF65-F5344CB8AC3E}">
        <p14:creationId xmlns:p14="http://schemas.microsoft.com/office/powerpoint/2010/main" val="3629253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9B01-A427-C02F-CCA4-CA0CF08056E3}"/>
              </a:ext>
            </a:extLst>
          </p:cNvPr>
          <p:cNvSpPr txBox="1"/>
          <p:nvPr/>
        </p:nvSpPr>
        <p:spPr>
          <a:xfrm>
            <a:off x="0" y="636479"/>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71</a:t>
            </a:r>
          </a:p>
        </p:txBody>
      </p:sp>
      <p:sp>
        <p:nvSpPr>
          <p:cNvPr id="3" name="Rectangle 2">
            <a:extLst>
              <a:ext uri="{FF2B5EF4-FFF2-40B4-BE49-F238E27FC236}">
                <a16:creationId xmlns:a16="http://schemas.microsoft.com/office/drawing/2014/main" id="{7E31FF88-DCB5-3E5F-9503-BEF0B014B98E}"/>
              </a:ext>
            </a:extLst>
          </p:cNvPr>
          <p:cNvSpPr/>
          <p:nvPr/>
        </p:nvSpPr>
        <p:spPr>
          <a:xfrm>
            <a:off x="4778081" y="625841"/>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0A5B8FC3-3DF4-D2B9-6D2F-AA389C2AA091}"/>
              </a:ext>
            </a:extLst>
          </p:cNvPr>
          <p:cNvSpPr txBox="1"/>
          <p:nvPr/>
        </p:nvSpPr>
        <p:spPr>
          <a:xfrm>
            <a:off x="1723203" y="728811"/>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14" name="TextBox 13">
            <a:extLst>
              <a:ext uri="{FF2B5EF4-FFF2-40B4-BE49-F238E27FC236}">
                <a16:creationId xmlns:a16="http://schemas.microsoft.com/office/drawing/2014/main" id="{B9607BEB-116A-28F1-94E1-F25964D0B70F}"/>
              </a:ext>
            </a:extLst>
          </p:cNvPr>
          <p:cNvSpPr txBox="1"/>
          <p:nvPr/>
        </p:nvSpPr>
        <p:spPr>
          <a:xfrm>
            <a:off x="548640" y="2124021"/>
            <a:ext cx="11226018" cy="1569660"/>
          </a:xfrm>
          <a:prstGeom prst="rect">
            <a:avLst/>
          </a:prstGeom>
          <a:noFill/>
        </p:spPr>
        <p:txBody>
          <a:bodyPr wrap="square">
            <a:spAutoFit/>
          </a:bodyPr>
          <a:lstStyle/>
          <a:p>
            <a:r>
              <a:rPr lang="en-US" sz="3200" b="1" i="0" dirty="0">
                <a:solidFill>
                  <a:srgbClr val="242021"/>
                </a:solidFill>
                <a:effectLst/>
              </a:rPr>
              <a:t>You will hear </a:t>
            </a:r>
            <a:r>
              <a:rPr lang="en-US" sz="3200" b="1" dirty="0">
                <a:solidFill>
                  <a:srgbClr val="242021"/>
                </a:solidFill>
              </a:rPr>
              <a:t>someone talking about the future of education. For each question, write the correct answer in the gap. Write one or two words. </a:t>
            </a:r>
          </a:p>
        </p:txBody>
      </p:sp>
      <p:cxnSp>
        <p:nvCxnSpPr>
          <p:cNvPr id="22" name="Straight Connector 21">
            <a:extLst>
              <a:ext uri="{FF2B5EF4-FFF2-40B4-BE49-F238E27FC236}">
                <a16:creationId xmlns:a16="http://schemas.microsoft.com/office/drawing/2014/main" id="{194F9F6A-CEB1-4B52-8F13-F5E111E0C7E8}"/>
              </a:ext>
            </a:extLst>
          </p:cNvPr>
          <p:cNvCxnSpPr>
            <a:cxnSpLocks/>
          </p:cNvCxnSpPr>
          <p:nvPr/>
        </p:nvCxnSpPr>
        <p:spPr>
          <a:xfrm>
            <a:off x="2851179" y="2614244"/>
            <a:ext cx="15660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61327198-336C-C256-4BD1-C259980C9515}"/>
              </a:ext>
            </a:extLst>
          </p:cNvPr>
          <p:cNvCxnSpPr>
            <a:cxnSpLocks/>
          </p:cNvCxnSpPr>
          <p:nvPr/>
        </p:nvCxnSpPr>
        <p:spPr>
          <a:xfrm>
            <a:off x="4595573" y="2609553"/>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F5AC88F6-7204-6EAF-6DB3-1F41E91C648F}"/>
              </a:ext>
            </a:extLst>
          </p:cNvPr>
          <p:cNvCxnSpPr>
            <a:cxnSpLocks/>
          </p:cNvCxnSpPr>
          <p:nvPr/>
        </p:nvCxnSpPr>
        <p:spPr>
          <a:xfrm>
            <a:off x="6956601" y="2609553"/>
            <a:ext cx="38333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F02FB135-2B1B-1553-9352-1F3605FC0F01}"/>
              </a:ext>
            </a:extLst>
          </p:cNvPr>
          <p:cNvCxnSpPr>
            <a:cxnSpLocks/>
          </p:cNvCxnSpPr>
          <p:nvPr/>
        </p:nvCxnSpPr>
        <p:spPr>
          <a:xfrm>
            <a:off x="750530" y="3099578"/>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EB161B72-CE54-0767-673A-C95D6F056FB5}"/>
              </a:ext>
            </a:extLst>
          </p:cNvPr>
          <p:cNvCxnSpPr>
            <a:cxnSpLocks/>
          </p:cNvCxnSpPr>
          <p:nvPr/>
        </p:nvCxnSpPr>
        <p:spPr>
          <a:xfrm>
            <a:off x="3228662" y="3099578"/>
            <a:ext cx="58168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25C9253-E240-23F2-01AF-0A7F748379C0}"/>
              </a:ext>
            </a:extLst>
          </p:cNvPr>
          <p:cNvCxnSpPr>
            <a:cxnSpLocks/>
          </p:cNvCxnSpPr>
          <p:nvPr/>
        </p:nvCxnSpPr>
        <p:spPr>
          <a:xfrm>
            <a:off x="9308250" y="3099578"/>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5AD24295-757E-DE7A-9FDD-E68290B2C662}"/>
              </a:ext>
            </a:extLst>
          </p:cNvPr>
          <p:cNvCxnSpPr>
            <a:cxnSpLocks/>
          </p:cNvCxnSpPr>
          <p:nvPr/>
        </p:nvCxnSpPr>
        <p:spPr>
          <a:xfrm>
            <a:off x="672878" y="3577879"/>
            <a:ext cx="17889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17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5497CC-83D6-DD57-BF95-011C589EB960}"/>
              </a:ext>
            </a:extLst>
          </p:cNvPr>
          <p:cNvSpPr txBox="1"/>
          <p:nvPr/>
        </p:nvSpPr>
        <p:spPr>
          <a:xfrm>
            <a:off x="622495" y="561340"/>
            <a:ext cx="11039622" cy="5324535"/>
          </a:xfrm>
          <a:prstGeom prst="rect">
            <a:avLst/>
          </a:prstGeom>
          <a:noFill/>
        </p:spPr>
        <p:txBody>
          <a:bodyPr wrap="square">
            <a:spAutoFit/>
          </a:bodyPr>
          <a:lstStyle/>
          <a:p>
            <a:r>
              <a:rPr lang="en-US" sz="3400" b="0" i="0" dirty="0">
                <a:solidFill>
                  <a:srgbClr val="242021"/>
                </a:solidFill>
                <a:effectLst/>
              </a:rPr>
              <a:t>• Many schools will use (1) ________________ and software in their classrooms.</a:t>
            </a:r>
            <a:br>
              <a:rPr lang="en-US" sz="3400" b="0" i="0" dirty="0">
                <a:solidFill>
                  <a:srgbClr val="242021"/>
                </a:solidFill>
                <a:effectLst/>
              </a:rPr>
            </a:br>
            <a:r>
              <a:rPr lang="en-US" sz="3400" b="0" i="0" dirty="0">
                <a:solidFill>
                  <a:srgbClr val="242021"/>
                </a:solidFill>
                <a:effectLst/>
              </a:rPr>
              <a:t>• (2) ________________and digital desks will replace textbooks and paper, and interactive whiteboards will</a:t>
            </a:r>
            <a:br>
              <a:rPr lang="en-US" sz="3400" b="0" i="0" dirty="0">
                <a:solidFill>
                  <a:srgbClr val="242021"/>
                </a:solidFill>
                <a:effectLst/>
              </a:rPr>
            </a:br>
            <a:r>
              <a:rPr lang="en-US" sz="3400" b="0" i="0" dirty="0">
                <a:solidFill>
                  <a:srgbClr val="242021"/>
                </a:solidFill>
                <a:effectLst/>
              </a:rPr>
              <a:t>take the place of the classroom blackboard.</a:t>
            </a:r>
            <a:br>
              <a:rPr lang="en-US" sz="3400" b="0" i="0" dirty="0">
                <a:solidFill>
                  <a:srgbClr val="242021"/>
                </a:solidFill>
                <a:effectLst/>
              </a:rPr>
            </a:br>
            <a:r>
              <a:rPr lang="en-US" sz="3400" b="0" i="0" dirty="0">
                <a:solidFill>
                  <a:srgbClr val="242021"/>
                </a:solidFill>
                <a:effectLst/>
              </a:rPr>
              <a:t>• Online learning and (3) ________________will be an option for many students.</a:t>
            </a:r>
            <a:br>
              <a:rPr lang="en-US" sz="3400" b="0" i="0" dirty="0">
                <a:solidFill>
                  <a:srgbClr val="242021"/>
                </a:solidFill>
                <a:effectLst/>
              </a:rPr>
            </a:br>
            <a:r>
              <a:rPr lang="en-US" sz="3400" b="0" i="0" dirty="0">
                <a:solidFill>
                  <a:srgbClr val="242021"/>
                </a:solidFill>
                <a:effectLst/>
              </a:rPr>
              <a:t>• (4) ________________will also change the way we study.</a:t>
            </a:r>
            <a:br>
              <a:rPr lang="en-US" sz="3400" b="0" i="0" dirty="0">
                <a:solidFill>
                  <a:srgbClr val="242021"/>
                </a:solidFill>
                <a:effectLst/>
              </a:rPr>
            </a:br>
            <a:r>
              <a:rPr lang="en-US" sz="3400" b="0" i="0" dirty="0">
                <a:solidFill>
                  <a:srgbClr val="242021"/>
                </a:solidFill>
                <a:effectLst/>
              </a:rPr>
              <a:t>• Their lessons will be taught (5) ________________ and their activities marked by AI.</a:t>
            </a:r>
            <a:r>
              <a:rPr lang="en-US" sz="3400" dirty="0"/>
              <a:t> </a:t>
            </a:r>
          </a:p>
        </p:txBody>
      </p:sp>
      <p:cxnSp>
        <p:nvCxnSpPr>
          <p:cNvPr id="4" name="Straight Connector 3">
            <a:extLst>
              <a:ext uri="{FF2B5EF4-FFF2-40B4-BE49-F238E27FC236}">
                <a16:creationId xmlns:a16="http://schemas.microsoft.com/office/drawing/2014/main" id="{09808559-B66B-9179-7086-5619D0F6032A}"/>
              </a:ext>
            </a:extLst>
          </p:cNvPr>
          <p:cNvCxnSpPr>
            <a:cxnSpLocks/>
          </p:cNvCxnSpPr>
          <p:nvPr/>
        </p:nvCxnSpPr>
        <p:spPr>
          <a:xfrm>
            <a:off x="1064582" y="1090243"/>
            <a:ext cx="22694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43E7AFC2-CF22-1C38-B572-685765C62AF2}"/>
              </a:ext>
            </a:extLst>
          </p:cNvPr>
          <p:cNvCxnSpPr>
            <a:cxnSpLocks/>
          </p:cNvCxnSpPr>
          <p:nvPr/>
        </p:nvCxnSpPr>
        <p:spPr>
          <a:xfrm>
            <a:off x="3545248" y="1083205"/>
            <a:ext cx="11533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100472B-4327-8948-D9BD-A0F7E424C7DA}"/>
              </a:ext>
            </a:extLst>
          </p:cNvPr>
          <p:cNvCxnSpPr>
            <a:cxnSpLocks/>
          </p:cNvCxnSpPr>
          <p:nvPr/>
        </p:nvCxnSpPr>
        <p:spPr>
          <a:xfrm>
            <a:off x="9744348" y="1097273"/>
            <a:ext cx="15660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CBD9F34-F3E1-5C2B-21E6-5009D0A1B147}"/>
              </a:ext>
            </a:extLst>
          </p:cNvPr>
          <p:cNvCxnSpPr>
            <a:cxnSpLocks/>
          </p:cNvCxnSpPr>
          <p:nvPr/>
        </p:nvCxnSpPr>
        <p:spPr>
          <a:xfrm>
            <a:off x="783229" y="1610747"/>
            <a:ext cx="31557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53A0A9E-EF45-05EE-F93A-7AF86C4B8706}"/>
              </a:ext>
            </a:extLst>
          </p:cNvPr>
          <p:cNvCxnSpPr>
            <a:cxnSpLocks/>
          </p:cNvCxnSpPr>
          <p:nvPr/>
        </p:nvCxnSpPr>
        <p:spPr>
          <a:xfrm>
            <a:off x="5819462" y="2103116"/>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7875795-6B2F-1B45-E642-7806A8D8549E}"/>
              </a:ext>
            </a:extLst>
          </p:cNvPr>
          <p:cNvCxnSpPr>
            <a:cxnSpLocks/>
          </p:cNvCxnSpPr>
          <p:nvPr/>
        </p:nvCxnSpPr>
        <p:spPr>
          <a:xfrm>
            <a:off x="8084361" y="2103116"/>
            <a:ext cx="19177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30870B2-80C1-1ADA-5E8C-8EE1095E9873}"/>
              </a:ext>
            </a:extLst>
          </p:cNvPr>
          <p:cNvCxnSpPr>
            <a:cxnSpLocks/>
          </p:cNvCxnSpPr>
          <p:nvPr/>
        </p:nvCxnSpPr>
        <p:spPr>
          <a:xfrm>
            <a:off x="783229" y="2630651"/>
            <a:ext cx="85717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62C99FC7-3C9D-E29E-B408-9F00BCF4C655}"/>
              </a:ext>
            </a:extLst>
          </p:cNvPr>
          <p:cNvCxnSpPr>
            <a:cxnSpLocks/>
          </p:cNvCxnSpPr>
          <p:nvPr/>
        </p:nvCxnSpPr>
        <p:spPr>
          <a:xfrm>
            <a:off x="783229" y="3158193"/>
            <a:ext cx="73011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2025085F-9A6C-9699-8007-397C482746A4}"/>
              </a:ext>
            </a:extLst>
          </p:cNvPr>
          <p:cNvCxnSpPr>
            <a:cxnSpLocks/>
          </p:cNvCxnSpPr>
          <p:nvPr/>
        </p:nvCxnSpPr>
        <p:spPr>
          <a:xfrm>
            <a:off x="1064582" y="3664630"/>
            <a:ext cx="25930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FF1B03A-75B9-F97C-CA1A-716688DB06F2}"/>
              </a:ext>
            </a:extLst>
          </p:cNvPr>
          <p:cNvCxnSpPr>
            <a:cxnSpLocks/>
          </p:cNvCxnSpPr>
          <p:nvPr/>
        </p:nvCxnSpPr>
        <p:spPr>
          <a:xfrm>
            <a:off x="9355015" y="3664630"/>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6C109B9F-B66B-1DE7-6CF4-CC1960C4688D}"/>
              </a:ext>
            </a:extLst>
          </p:cNvPr>
          <p:cNvCxnSpPr>
            <a:cxnSpLocks/>
          </p:cNvCxnSpPr>
          <p:nvPr/>
        </p:nvCxnSpPr>
        <p:spPr>
          <a:xfrm>
            <a:off x="783229" y="4199203"/>
            <a:ext cx="31557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672EE00-6892-6749-B155-AE86258EB7D1}"/>
              </a:ext>
            </a:extLst>
          </p:cNvPr>
          <p:cNvCxnSpPr>
            <a:cxnSpLocks/>
          </p:cNvCxnSpPr>
          <p:nvPr/>
        </p:nvCxnSpPr>
        <p:spPr>
          <a:xfrm>
            <a:off x="5214551" y="4719707"/>
            <a:ext cx="25648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9DD1DEE0-CC21-D46F-6438-7443E87687F1}"/>
              </a:ext>
            </a:extLst>
          </p:cNvPr>
          <p:cNvCxnSpPr>
            <a:cxnSpLocks/>
          </p:cNvCxnSpPr>
          <p:nvPr/>
        </p:nvCxnSpPr>
        <p:spPr>
          <a:xfrm>
            <a:off x="8009459" y="4719707"/>
            <a:ext cx="27523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7D28FD99-769F-FF6A-C397-772E98A182ED}"/>
              </a:ext>
            </a:extLst>
          </p:cNvPr>
          <p:cNvCxnSpPr>
            <a:cxnSpLocks/>
          </p:cNvCxnSpPr>
          <p:nvPr/>
        </p:nvCxnSpPr>
        <p:spPr>
          <a:xfrm>
            <a:off x="1064582" y="5212077"/>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F3A7D098-83AB-2F6A-235E-13BA04BB59F8}"/>
              </a:ext>
            </a:extLst>
          </p:cNvPr>
          <p:cNvCxnSpPr>
            <a:cxnSpLocks/>
          </p:cNvCxnSpPr>
          <p:nvPr/>
        </p:nvCxnSpPr>
        <p:spPr>
          <a:xfrm>
            <a:off x="3545248" y="5212077"/>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DE7BCDF-E3B9-AC5C-D59A-4F0A3E0DF475}"/>
              </a:ext>
            </a:extLst>
          </p:cNvPr>
          <p:cNvCxnSpPr>
            <a:cxnSpLocks/>
          </p:cNvCxnSpPr>
          <p:nvPr/>
        </p:nvCxnSpPr>
        <p:spPr>
          <a:xfrm>
            <a:off x="783229" y="5718513"/>
            <a:ext cx="14816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A6E505A-6960-02D7-FFD2-C47A820D2C42}"/>
              </a:ext>
            </a:extLst>
          </p:cNvPr>
          <p:cNvCxnSpPr>
            <a:cxnSpLocks/>
          </p:cNvCxnSpPr>
          <p:nvPr/>
        </p:nvCxnSpPr>
        <p:spPr>
          <a:xfrm>
            <a:off x="2494923" y="5739611"/>
            <a:ext cx="2100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59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FB5DC0-239A-1E2E-EDB7-DD79B9F4C00F}"/>
              </a:ext>
            </a:extLst>
          </p:cNvPr>
          <p:cNvSpPr txBox="1"/>
          <p:nvPr/>
        </p:nvSpPr>
        <p:spPr>
          <a:xfrm>
            <a:off x="100304" y="349477"/>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3" name="Rectangle 2">
            <a:extLst>
              <a:ext uri="{FF2B5EF4-FFF2-40B4-BE49-F238E27FC236}">
                <a16:creationId xmlns:a16="http://schemas.microsoft.com/office/drawing/2014/main" id="{54EE3D61-CE7E-1DEB-0011-3768FF408618}"/>
              </a:ext>
            </a:extLst>
          </p:cNvPr>
          <p:cNvSpPr/>
          <p:nvPr/>
        </p:nvSpPr>
        <p:spPr>
          <a:xfrm>
            <a:off x="2649416" y="321341"/>
            <a:ext cx="7174524" cy="1015663"/>
          </a:xfrm>
          <a:prstGeom prst="rect">
            <a:avLst/>
          </a:prstGeom>
        </p:spPr>
        <p:txBody>
          <a:bodyPr wrap="square">
            <a:spAutoFit/>
          </a:bodyPr>
          <a:lstStyle/>
          <a:p>
            <a:pPr algn="ctr"/>
            <a:r>
              <a:rPr lang="en-US" sz="3000" i="1" dirty="0">
                <a:solidFill>
                  <a:srgbClr val="0070C0"/>
                </a:solidFill>
              </a:rPr>
              <a:t>Listen twice and write one or two words</a:t>
            </a:r>
          </a:p>
          <a:p>
            <a:pPr algn="ctr"/>
            <a:r>
              <a:rPr lang="en-US" sz="3000" i="1" dirty="0">
                <a:solidFill>
                  <a:srgbClr val="0070C0"/>
                </a:solidFill>
              </a:rPr>
              <a:t>The 3</a:t>
            </a:r>
            <a:r>
              <a:rPr lang="en-US" sz="3000" i="1" baseline="30000" dirty="0">
                <a:solidFill>
                  <a:srgbClr val="0070C0"/>
                </a:solidFill>
              </a:rPr>
              <a:t>rd</a:t>
            </a:r>
            <a:r>
              <a:rPr lang="en-US" sz="3000" i="1" dirty="0">
                <a:solidFill>
                  <a:srgbClr val="0070C0"/>
                </a:solidFill>
              </a:rPr>
              <a:t> time to check </a:t>
            </a:r>
          </a:p>
        </p:txBody>
      </p:sp>
      <p:sp>
        <p:nvSpPr>
          <p:cNvPr id="4" name="TextBox 3">
            <a:extLst>
              <a:ext uri="{FF2B5EF4-FFF2-40B4-BE49-F238E27FC236}">
                <a16:creationId xmlns:a16="http://schemas.microsoft.com/office/drawing/2014/main" id="{7810E238-84D3-4E69-6DC9-6501C2D5A81D}"/>
              </a:ext>
            </a:extLst>
          </p:cNvPr>
          <p:cNvSpPr txBox="1"/>
          <p:nvPr/>
        </p:nvSpPr>
        <p:spPr>
          <a:xfrm>
            <a:off x="576189" y="1224823"/>
            <a:ext cx="11039622" cy="5324535"/>
          </a:xfrm>
          <a:prstGeom prst="rect">
            <a:avLst/>
          </a:prstGeom>
          <a:noFill/>
        </p:spPr>
        <p:txBody>
          <a:bodyPr wrap="square">
            <a:spAutoFit/>
          </a:bodyPr>
          <a:lstStyle/>
          <a:p>
            <a:r>
              <a:rPr lang="en-US" sz="3400" b="0" i="0" dirty="0">
                <a:solidFill>
                  <a:srgbClr val="242021"/>
                </a:solidFill>
                <a:effectLst/>
              </a:rPr>
              <a:t>• Many schools will use (1) ________________ and software in their classrooms.</a:t>
            </a:r>
            <a:br>
              <a:rPr lang="en-US" sz="3400" b="0" i="0" dirty="0">
                <a:solidFill>
                  <a:srgbClr val="242021"/>
                </a:solidFill>
                <a:effectLst/>
              </a:rPr>
            </a:br>
            <a:r>
              <a:rPr lang="en-US" sz="3400" b="0" i="0" dirty="0">
                <a:solidFill>
                  <a:srgbClr val="242021"/>
                </a:solidFill>
                <a:effectLst/>
              </a:rPr>
              <a:t>• (2) ________________and digital desks will replace textbooks and paper, and interactive whiteboards will</a:t>
            </a:r>
            <a:br>
              <a:rPr lang="en-US" sz="3400" b="0" i="0" dirty="0">
                <a:solidFill>
                  <a:srgbClr val="242021"/>
                </a:solidFill>
                <a:effectLst/>
              </a:rPr>
            </a:br>
            <a:r>
              <a:rPr lang="en-US" sz="3400" b="0" i="0" dirty="0">
                <a:solidFill>
                  <a:srgbClr val="242021"/>
                </a:solidFill>
                <a:effectLst/>
              </a:rPr>
              <a:t>take the place of the classroom blackboard.</a:t>
            </a:r>
            <a:br>
              <a:rPr lang="en-US" sz="3400" b="0" i="0" dirty="0">
                <a:solidFill>
                  <a:srgbClr val="242021"/>
                </a:solidFill>
                <a:effectLst/>
              </a:rPr>
            </a:br>
            <a:r>
              <a:rPr lang="en-US" sz="3400" b="0" i="0" dirty="0">
                <a:solidFill>
                  <a:srgbClr val="242021"/>
                </a:solidFill>
                <a:effectLst/>
              </a:rPr>
              <a:t>• Online learning and (3) ________________will be an option for many students.</a:t>
            </a:r>
            <a:br>
              <a:rPr lang="en-US" sz="3400" b="0" i="0" dirty="0">
                <a:solidFill>
                  <a:srgbClr val="242021"/>
                </a:solidFill>
                <a:effectLst/>
              </a:rPr>
            </a:br>
            <a:r>
              <a:rPr lang="en-US" sz="3400" b="0" i="0" dirty="0">
                <a:solidFill>
                  <a:srgbClr val="242021"/>
                </a:solidFill>
                <a:effectLst/>
              </a:rPr>
              <a:t>• (4) ________________will also change the way we study.</a:t>
            </a:r>
            <a:br>
              <a:rPr lang="en-US" sz="3400" b="0" i="0" dirty="0">
                <a:solidFill>
                  <a:srgbClr val="242021"/>
                </a:solidFill>
                <a:effectLst/>
              </a:rPr>
            </a:br>
            <a:r>
              <a:rPr lang="en-US" sz="3400" b="0" i="0" dirty="0">
                <a:solidFill>
                  <a:srgbClr val="242021"/>
                </a:solidFill>
                <a:effectLst/>
              </a:rPr>
              <a:t>• Their lessons will be taught (5) ________________ and their activities marked by AI.</a:t>
            </a:r>
            <a:r>
              <a:rPr lang="en-US" sz="3400" dirty="0"/>
              <a:t> </a:t>
            </a:r>
          </a:p>
        </p:txBody>
      </p:sp>
      <p:sp>
        <p:nvSpPr>
          <p:cNvPr id="5" name="TextBox 4">
            <a:extLst>
              <a:ext uri="{FF2B5EF4-FFF2-40B4-BE49-F238E27FC236}">
                <a16:creationId xmlns:a16="http://schemas.microsoft.com/office/drawing/2014/main" id="{F9E8CDC7-9264-A1B5-BD68-4E5565783B13}"/>
              </a:ext>
            </a:extLst>
          </p:cNvPr>
          <p:cNvSpPr txBox="1"/>
          <p:nvPr/>
        </p:nvSpPr>
        <p:spPr>
          <a:xfrm>
            <a:off x="6236678" y="1282028"/>
            <a:ext cx="1878037" cy="584775"/>
          </a:xfrm>
          <a:prstGeom prst="rect">
            <a:avLst/>
          </a:prstGeom>
          <a:noFill/>
        </p:spPr>
        <p:txBody>
          <a:bodyPr wrap="square" rtlCol="0">
            <a:spAutoFit/>
          </a:bodyPr>
          <a:lstStyle/>
          <a:p>
            <a:pPr algn="ctr"/>
            <a:r>
              <a:rPr lang="en-US" sz="3200" dirty="0">
                <a:solidFill>
                  <a:srgbClr val="FF0000"/>
                </a:solidFill>
              </a:rPr>
              <a:t>apps</a:t>
            </a:r>
          </a:p>
        </p:txBody>
      </p:sp>
      <p:sp>
        <p:nvSpPr>
          <p:cNvPr id="6" name="TextBox 5">
            <a:extLst>
              <a:ext uri="{FF2B5EF4-FFF2-40B4-BE49-F238E27FC236}">
                <a16:creationId xmlns:a16="http://schemas.microsoft.com/office/drawing/2014/main" id="{7365333C-9988-9EE7-6C07-5573E5AA2AE5}"/>
              </a:ext>
            </a:extLst>
          </p:cNvPr>
          <p:cNvSpPr txBox="1"/>
          <p:nvPr/>
        </p:nvSpPr>
        <p:spPr>
          <a:xfrm>
            <a:off x="2220686" y="2306623"/>
            <a:ext cx="1878037" cy="584775"/>
          </a:xfrm>
          <a:prstGeom prst="rect">
            <a:avLst/>
          </a:prstGeom>
          <a:noFill/>
        </p:spPr>
        <p:txBody>
          <a:bodyPr wrap="square" rtlCol="0">
            <a:spAutoFit/>
          </a:bodyPr>
          <a:lstStyle/>
          <a:p>
            <a:pPr algn="ctr"/>
            <a:r>
              <a:rPr lang="en-US" sz="3200" dirty="0">
                <a:solidFill>
                  <a:srgbClr val="FF0000"/>
                </a:solidFill>
              </a:rPr>
              <a:t>tablets</a:t>
            </a:r>
          </a:p>
        </p:txBody>
      </p:sp>
      <p:sp>
        <p:nvSpPr>
          <p:cNvPr id="7" name="TextBox 6">
            <a:extLst>
              <a:ext uri="{FF2B5EF4-FFF2-40B4-BE49-F238E27FC236}">
                <a16:creationId xmlns:a16="http://schemas.microsoft.com/office/drawing/2014/main" id="{BDE723EE-602D-61EF-8C28-F3F159BA49F5}"/>
              </a:ext>
            </a:extLst>
          </p:cNvPr>
          <p:cNvSpPr txBox="1"/>
          <p:nvPr/>
        </p:nvSpPr>
        <p:spPr>
          <a:xfrm>
            <a:off x="5022167" y="3858477"/>
            <a:ext cx="3516922" cy="584775"/>
          </a:xfrm>
          <a:prstGeom prst="rect">
            <a:avLst/>
          </a:prstGeom>
          <a:noFill/>
        </p:spPr>
        <p:txBody>
          <a:bodyPr wrap="square" rtlCol="0">
            <a:spAutoFit/>
          </a:bodyPr>
          <a:lstStyle/>
          <a:p>
            <a:pPr algn="ctr"/>
            <a:r>
              <a:rPr lang="en-US" sz="3200" dirty="0">
                <a:solidFill>
                  <a:srgbClr val="FF0000"/>
                </a:solidFill>
              </a:rPr>
              <a:t>virtual classrooms</a:t>
            </a:r>
          </a:p>
        </p:txBody>
      </p:sp>
      <p:sp>
        <p:nvSpPr>
          <p:cNvPr id="8" name="TextBox 7">
            <a:extLst>
              <a:ext uri="{FF2B5EF4-FFF2-40B4-BE49-F238E27FC236}">
                <a16:creationId xmlns:a16="http://schemas.microsoft.com/office/drawing/2014/main" id="{3C43CA84-D1F2-2E52-F497-0347F591FC76}"/>
              </a:ext>
            </a:extLst>
          </p:cNvPr>
          <p:cNvSpPr txBox="1"/>
          <p:nvPr/>
        </p:nvSpPr>
        <p:spPr>
          <a:xfrm>
            <a:off x="1373107" y="4897143"/>
            <a:ext cx="3620924" cy="584775"/>
          </a:xfrm>
          <a:prstGeom prst="rect">
            <a:avLst/>
          </a:prstGeom>
          <a:noFill/>
        </p:spPr>
        <p:txBody>
          <a:bodyPr wrap="square" rtlCol="0">
            <a:spAutoFit/>
          </a:bodyPr>
          <a:lstStyle/>
          <a:p>
            <a:pPr algn="ctr"/>
            <a:r>
              <a:rPr lang="en-US" sz="3200" dirty="0">
                <a:solidFill>
                  <a:srgbClr val="FF0000"/>
                </a:solidFill>
              </a:rPr>
              <a:t>Artificial Intelligence</a:t>
            </a:r>
          </a:p>
        </p:txBody>
      </p:sp>
      <p:sp>
        <p:nvSpPr>
          <p:cNvPr id="9" name="TextBox 8">
            <a:extLst>
              <a:ext uri="{FF2B5EF4-FFF2-40B4-BE49-F238E27FC236}">
                <a16:creationId xmlns:a16="http://schemas.microsoft.com/office/drawing/2014/main" id="{2214125B-8161-1720-2DDE-4500F57C2D7A}"/>
              </a:ext>
            </a:extLst>
          </p:cNvPr>
          <p:cNvSpPr txBox="1"/>
          <p:nvPr/>
        </p:nvSpPr>
        <p:spPr>
          <a:xfrm>
            <a:off x="7197971" y="5417074"/>
            <a:ext cx="1878037" cy="584775"/>
          </a:xfrm>
          <a:prstGeom prst="rect">
            <a:avLst/>
          </a:prstGeom>
          <a:noFill/>
        </p:spPr>
        <p:txBody>
          <a:bodyPr wrap="square" rtlCol="0">
            <a:spAutoFit/>
          </a:bodyPr>
          <a:lstStyle/>
          <a:p>
            <a:pPr algn="ctr"/>
            <a:r>
              <a:rPr lang="en-US" sz="3200" dirty="0">
                <a:solidFill>
                  <a:srgbClr val="FF0000"/>
                </a:solidFill>
              </a:rPr>
              <a:t>online</a:t>
            </a:r>
          </a:p>
        </p:txBody>
      </p:sp>
      <p:pic>
        <p:nvPicPr>
          <p:cNvPr id="10" name="CD2-TRACK 6">
            <a:hlinkClick r:id="" action="ppaction://media"/>
            <a:extLst>
              <a:ext uri="{FF2B5EF4-FFF2-40B4-BE49-F238E27FC236}">
                <a16:creationId xmlns:a16="http://schemas.microsoft.com/office/drawing/2014/main" id="{3CF01BE4-C7AE-68A3-D36B-BE19F6DB54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0456" y="349477"/>
            <a:ext cx="987527" cy="987527"/>
          </a:xfrm>
          <a:prstGeom prst="rect">
            <a:avLst/>
          </a:prstGeom>
        </p:spPr>
      </p:pic>
    </p:spTree>
    <p:extLst>
      <p:ext uri="{BB962C8B-B14F-4D97-AF65-F5344CB8AC3E}">
        <p14:creationId xmlns:p14="http://schemas.microsoft.com/office/powerpoint/2010/main" val="7123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59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01871" y="779974"/>
            <a:ext cx="5626669" cy="1323439"/>
          </a:xfrm>
          <a:prstGeom prst="rect">
            <a:avLst/>
          </a:prstGeom>
        </p:spPr>
        <p:txBody>
          <a:bodyPr wrap="non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 …</a:t>
            </a:r>
            <a:endParaRPr lang="en-US" sz="4000" b="1" dirty="0">
              <a:solidFill>
                <a:srgbClr val="FF0000"/>
              </a:solidFill>
            </a:endParaRPr>
          </a:p>
        </p:txBody>
      </p:sp>
      <p:sp>
        <p:nvSpPr>
          <p:cNvPr id="6" name="Rectangle 5"/>
          <p:cNvSpPr/>
          <p:nvPr/>
        </p:nvSpPr>
        <p:spPr>
          <a:xfrm>
            <a:off x="987551" y="3080973"/>
            <a:ext cx="11051387" cy="2091535"/>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specific information.</a:t>
            </a:r>
          </a:p>
          <a:p>
            <a:pPr marL="342900" marR="0" lvl="0" indent="-342900">
              <a:lnSpc>
                <a:spcPct val="115000"/>
              </a:lnSpc>
              <a:spcBef>
                <a:spcPts val="0"/>
              </a:spcBef>
              <a:spcAft>
                <a:spcPts val="1000"/>
              </a:spcAft>
              <a:buFont typeface="Symbol" panose="05050102010706020507" pitchFamily="18" charset="2"/>
              <a:buChar char=""/>
            </a:pPr>
            <a:r>
              <a:rPr lang="en-US" sz="3600" dirty="0">
                <a:solidFill>
                  <a:srgbClr val="002060"/>
                </a:solidFill>
              </a:rPr>
              <a:t>practice test-taking skills.</a:t>
            </a:r>
          </a:p>
          <a:p>
            <a:pPr marL="342900" marR="0" lvl="0" indent="-342900">
              <a:lnSpc>
                <a:spcPct val="115000"/>
              </a:lnSpc>
              <a:spcBef>
                <a:spcPts val="0"/>
              </a:spcBef>
              <a:spcAft>
                <a:spcPts val="1000"/>
              </a:spcAft>
              <a:buFont typeface="Symbol" panose="05050102010706020507" pitchFamily="18" charset="2"/>
              <a:buChar char=""/>
            </a:pPr>
            <a:r>
              <a:rPr lang="en-US" sz="3600" dirty="0">
                <a:solidFill>
                  <a:srgbClr val="002060"/>
                </a:solidFill>
              </a:rPr>
              <a:t>consolidate and practice vocab. presented in units </a:t>
            </a:r>
            <a:r>
              <a:rPr lang="en-US" sz="3600" dirty="0">
                <a:solidFill>
                  <a:srgbClr val="002060"/>
                </a:solidFill>
                <a:effectLst/>
                <a:latin typeface="Times New Roman" panose="02020603050405020304" pitchFamily="18" charset="0"/>
                <a:ea typeface="Calibri" panose="020F0502020204030204" pitchFamily="34" charset="0"/>
              </a:rPr>
              <a:t>9-10</a:t>
            </a:r>
            <a:endParaRPr lang="en-US" sz="3600" dirty="0">
              <a:solidFill>
                <a:srgbClr val="00206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552" y="427730"/>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73863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BBF194-7ECD-6DBE-EE34-5B4E57DAD66A}"/>
              </a:ext>
            </a:extLst>
          </p:cNvPr>
          <p:cNvSpPr txBox="1"/>
          <p:nvPr/>
        </p:nvSpPr>
        <p:spPr>
          <a:xfrm>
            <a:off x="250084" y="435276"/>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sp>
        <p:nvSpPr>
          <p:cNvPr id="4" name="TextBox 3">
            <a:extLst>
              <a:ext uri="{FF2B5EF4-FFF2-40B4-BE49-F238E27FC236}">
                <a16:creationId xmlns:a16="http://schemas.microsoft.com/office/drawing/2014/main" id="{EE769777-CDEC-A060-B48B-663CFD3F74D2}"/>
              </a:ext>
            </a:extLst>
          </p:cNvPr>
          <p:cNvSpPr txBox="1"/>
          <p:nvPr/>
        </p:nvSpPr>
        <p:spPr>
          <a:xfrm>
            <a:off x="422031" y="994818"/>
            <a:ext cx="11394831" cy="5170646"/>
          </a:xfrm>
          <a:prstGeom prst="rect">
            <a:avLst/>
          </a:prstGeom>
          <a:noFill/>
        </p:spPr>
        <p:txBody>
          <a:bodyPr wrap="square">
            <a:spAutoFit/>
          </a:bodyPr>
          <a:lstStyle/>
          <a:p>
            <a:r>
              <a:rPr lang="en-US" sz="3000" b="0" i="0" dirty="0">
                <a:solidFill>
                  <a:srgbClr val="000000"/>
                </a:solidFill>
                <a:effectLst/>
              </a:rPr>
              <a:t>W: On today’s program I’m going to talk about how education will change in the future.</a:t>
            </a:r>
            <a:br>
              <a:rPr lang="en-US" sz="3000" b="0" i="0" dirty="0">
                <a:solidFill>
                  <a:srgbClr val="000000"/>
                </a:solidFill>
                <a:effectLst/>
              </a:rPr>
            </a:br>
            <a:r>
              <a:rPr lang="en-US" sz="3000" b="0" i="0" dirty="0">
                <a:solidFill>
                  <a:srgbClr val="000000"/>
                </a:solidFill>
                <a:effectLst/>
              </a:rPr>
              <a:t>Many schools will use apps and software in their classrooms. Exercises and tests will become more fun for students since they love using technology. Tablets and digital desks will replace textbooks and paper, and interactive whiteboards will take the place of the classroom blackboard.</a:t>
            </a:r>
            <a:br>
              <a:rPr lang="en-US" sz="3000" b="0" i="0" dirty="0">
                <a:solidFill>
                  <a:srgbClr val="000000"/>
                </a:solidFill>
                <a:effectLst/>
              </a:rPr>
            </a:br>
            <a:r>
              <a:rPr lang="en-US" sz="3000" b="0" i="0" dirty="0">
                <a:solidFill>
                  <a:srgbClr val="000000"/>
                </a:solidFill>
                <a:effectLst/>
              </a:rPr>
              <a:t>Not everyone will have to go to school to study. Online learning and virtual classrooms will be an option for many students. They will be able to study in their own homes. Teachers will be able to work with students all around the world, not just ones who attend their local school.</a:t>
            </a:r>
            <a:r>
              <a:rPr lang="en-US" sz="3000" dirty="0"/>
              <a:t> </a:t>
            </a:r>
          </a:p>
        </p:txBody>
      </p:sp>
    </p:spTree>
    <p:extLst>
      <p:ext uri="{BB962C8B-B14F-4D97-AF65-F5344CB8AC3E}">
        <p14:creationId xmlns:p14="http://schemas.microsoft.com/office/powerpoint/2010/main" val="2739565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331F0-079F-5CA5-5245-9EDA85CE9128}"/>
              </a:ext>
            </a:extLst>
          </p:cNvPr>
          <p:cNvSpPr txBox="1"/>
          <p:nvPr/>
        </p:nvSpPr>
        <p:spPr>
          <a:xfrm>
            <a:off x="506437" y="785567"/>
            <a:ext cx="11113477" cy="4247317"/>
          </a:xfrm>
          <a:prstGeom prst="rect">
            <a:avLst/>
          </a:prstGeom>
          <a:noFill/>
        </p:spPr>
        <p:txBody>
          <a:bodyPr wrap="square">
            <a:spAutoFit/>
          </a:bodyPr>
          <a:lstStyle/>
          <a:p>
            <a:r>
              <a:rPr lang="en-US" sz="3000" b="0" i="0" dirty="0">
                <a:solidFill>
                  <a:srgbClr val="000000"/>
                </a:solidFill>
                <a:effectLst/>
              </a:rPr>
              <a:t>Artificial Intelligence or AI will also change the way we study. Some students won’t have a human teacher. Instead, they will learn from programs run by AI. Their lessons will be taught online and their activities will be marked by AI.</a:t>
            </a:r>
            <a:br>
              <a:rPr lang="en-US" sz="3000" b="0" i="0" dirty="0">
                <a:solidFill>
                  <a:srgbClr val="000000"/>
                </a:solidFill>
                <a:effectLst/>
              </a:rPr>
            </a:br>
            <a:r>
              <a:rPr lang="en-US" sz="3000" b="0" i="0" dirty="0">
                <a:solidFill>
                  <a:srgbClr val="000000"/>
                </a:solidFill>
                <a:effectLst/>
              </a:rPr>
              <a:t>Students will only need to go to school for their graduation ceremony.</a:t>
            </a:r>
            <a:br>
              <a:rPr lang="en-US" sz="3000" b="0" i="0" dirty="0">
                <a:solidFill>
                  <a:srgbClr val="000000"/>
                </a:solidFill>
                <a:effectLst/>
              </a:rPr>
            </a:br>
            <a:r>
              <a:rPr lang="en-US" sz="3000" b="0" i="0" dirty="0">
                <a:solidFill>
                  <a:srgbClr val="000000"/>
                </a:solidFill>
                <a:effectLst/>
              </a:rPr>
              <a:t>These changes are going to improve education and benefit many students. </a:t>
            </a:r>
            <a:br>
              <a:rPr lang="en-US" sz="3000" b="0" i="0" dirty="0">
                <a:solidFill>
                  <a:srgbClr val="000000"/>
                </a:solidFill>
                <a:effectLst/>
              </a:rPr>
            </a:br>
            <a:r>
              <a:rPr lang="en-US" sz="3000" b="0" i="0" dirty="0">
                <a:solidFill>
                  <a:srgbClr val="000000"/>
                </a:solidFill>
                <a:effectLst/>
              </a:rPr>
              <a:t>Narrator: Now, listen again.</a:t>
            </a:r>
            <a:r>
              <a:rPr lang="en-US" sz="3000" dirty="0"/>
              <a:t> </a:t>
            </a:r>
            <a:br>
              <a:rPr lang="en-US" sz="3000" dirty="0"/>
            </a:br>
            <a:endParaRPr lang="en-US" sz="3000" dirty="0"/>
          </a:p>
        </p:txBody>
      </p:sp>
    </p:spTree>
    <p:extLst>
      <p:ext uri="{BB962C8B-B14F-4D97-AF65-F5344CB8AC3E}">
        <p14:creationId xmlns:p14="http://schemas.microsoft.com/office/powerpoint/2010/main" val="2757935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192-3403-CC8A-98A4-11774D96AEFC}"/>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Post-Listening</a:t>
            </a:r>
          </a:p>
        </p:txBody>
      </p:sp>
      <p:sp>
        <p:nvSpPr>
          <p:cNvPr id="3" name="Rectangle 2">
            <a:extLst>
              <a:ext uri="{FF2B5EF4-FFF2-40B4-BE49-F238E27FC236}">
                <a16:creationId xmlns:a16="http://schemas.microsoft.com/office/drawing/2014/main" id="{331715C7-374E-09CF-E84B-AB23A4B49924}"/>
              </a:ext>
            </a:extLst>
          </p:cNvPr>
          <p:cNvSpPr/>
          <p:nvPr/>
        </p:nvSpPr>
        <p:spPr>
          <a:xfrm>
            <a:off x="333052" y="999777"/>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pic>
        <p:nvPicPr>
          <p:cNvPr id="4" name="Picture 2" descr="Free Speech bubble 1195466 PNG with Transparent Background">
            <a:extLst>
              <a:ext uri="{FF2B5EF4-FFF2-40B4-BE49-F238E27FC236}">
                <a16:creationId xmlns:a16="http://schemas.microsoft.com/office/drawing/2014/main" id="{8162D2A5-FE6D-0EE3-C590-F323CD3554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4330" y="589114"/>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56E877-EFA4-0ED3-6220-1C3E1365893D}"/>
              </a:ext>
            </a:extLst>
          </p:cNvPr>
          <p:cNvSpPr/>
          <p:nvPr/>
        </p:nvSpPr>
        <p:spPr>
          <a:xfrm>
            <a:off x="716097" y="3069289"/>
            <a:ext cx="10759805" cy="1843582"/>
          </a:xfrm>
          <a:prstGeom prst="rect">
            <a:avLst/>
          </a:prstGeom>
        </p:spPr>
        <p:txBody>
          <a:bodyPr wrap="none">
            <a:spAutoFit/>
          </a:bodyPr>
          <a:lstStyle/>
          <a:p>
            <a:pPr>
              <a:lnSpc>
                <a:spcPct val="150000"/>
              </a:lnSpc>
            </a:pPr>
            <a:r>
              <a:rPr lang="en-US" sz="4000" b="0" dirty="0">
                <a:solidFill>
                  <a:srgbClr val="000000"/>
                </a:solidFill>
                <a:effectLst/>
              </a:rPr>
              <a:t>1. How far will our education</a:t>
            </a:r>
            <a:r>
              <a:rPr lang="en-US" sz="4000" dirty="0">
                <a:solidFill>
                  <a:srgbClr val="000000"/>
                </a:solidFill>
              </a:rPr>
              <a:t> change in the future?</a:t>
            </a:r>
          </a:p>
          <a:p>
            <a:pPr>
              <a:lnSpc>
                <a:spcPct val="150000"/>
              </a:lnSpc>
            </a:pPr>
            <a:r>
              <a:rPr lang="en-US" sz="4000" dirty="0">
                <a:solidFill>
                  <a:srgbClr val="000000"/>
                </a:solidFill>
              </a:rPr>
              <a:t>2. Is this good or bad?</a:t>
            </a:r>
          </a:p>
        </p:txBody>
      </p:sp>
    </p:spTree>
    <p:extLst>
      <p:ext uri="{BB962C8B-B14F-4D97-AF65-F5344CB8AC3E}">
        <p14:creationId xmlns:p14="http://schemas.microsoft.com/office/powerpoint/2010/main" val="568097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BB020-E610-F53F-14D8-DD65B5B8A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0398" y="0"/>
            <a:ext cx="10031204" cy="6858000"/>
          </a:xfrm>
          <a:prstGeom prst="rect">
            <a:avLst/>
          </a:prstGeom>
        </p:spPr>
      </p:pic>
      <p:pic>
        <p:nvPicPr>
          <p:cNvPr id="3" name="Picture 2">
            <a:extLst>
              <a:ext uri="{FF2B5EF4-FFF2-40B4-BE49-F238E27FC236}">
                <a16:creationId xmlns:a16="http://schemas.microsoft.com/office/drawing/2014/main" id="{5FF34F61-C9B7-0DDD-DC78-6178BC9418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529" y="389949"/>
            <a:ext cx="4954940" cy="879014"/>
          </a:xfrm>
          <a:prstGeom prst="rect">
            <a:avLst/>
          </a:prstGeom>
        </p:spPr>
      </p:pic>
    </p:spTree>
    <p:extLst>
      <p:ext uri="{BB962C8B-B14F-4D97-AF65-F5344CB8AC3E}">
        <p14:creationId xmlns:p14="http://schemas.microsoft.com/office/powerpoint/2010/main" val="84729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6F37ABF-4A85-8286-E765-505090092DF8}"/>
              </a:ext>
            </a:extLst>
          </p:cNvPr>
          <p:cNvSpPr txBox="1"/>
          <p:nvPr/>
        </p:nvSpPr>
        <p:spPr>
          <a:xfrm>
            <a:off x="1512452" y="1697733"/>
            <a:ext cx="9291535" cy="2554545"/>
          </a:xfrm>
          <a:prstGeom prst="rect">
            <a:avLst/>
          </a:prstGeom>
          <a:noFill/>
        </p:spPr>
        <p:txBody>
          <a:bodyPr wrap="square">
            <a:spAutoFit/>
          </a:bodyPr>
          <a:lstStyle/>
          <a:p>
            <a:r>
              <a:rPr lang="en-US" sz="3200" b="1" i="0" dirty="0">
                <a:solidFill>
                  <a:srgbClr val="242021"/>
                </a:solidFill>
                <a:effectLst/>
              </a:rPr>
              <a:t>The people below want to try a new way of learning. On the right, there are descriptions of different ways of learning. Decide which way of learning would be the most suitable for each person below. For each question, choose the correct answer (A–D).</a:t>
            </a:r>
            <a:r>
              <a:rPr lang="en-US" sz="3200" dirty="0"/>
              <a:t> </a:t>
            </a:r>
          </a:p>
        </p:txBody>
      </p:sp>
      <p:sp>
        <p:nvSpPr>
          <p:cNvPr id="3" name="TextBox 2">
            <a:extLst>
              <a:ext uri="{FF2B5EF4-FFF2-40B4-BE49-F238E27FC236}">
                <a16:creationId xmlns:a16="http://schemas.microsoft.com/office/drawing/2014/main" id="{943D7EC0-8730-B361-0FE3-53AB69B1184C}"/>
              </a:ext>
            </a:extLst>
          </p:cNvPr>
          <p:cNvSpPr txBox="1"/>
          <p:nvPr/>
        </p:nvSpPr>
        <p:spPr>
          <a:xfrm>
            <a:off x="179691" y="527643"/>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4" name="Rectangle 3">
            <a:extLst>
              <a:ext uri="{FF2B5EF4-FFF2-40B4-BE49-F238E27FC236}">
                <a16:creationId xmlns:a16="http://schemas.microsoft.com/office/drawing/2014/main" id="{A081C84D-533D-8386-ADBF-87CEFE4E5246}"/>
              </a:ext>
            </a:extLst>
          </p:cNvPr>
          <p:cNvSpPr/>
          <p:nvPr/>
        </p:nvSpPr>
        <p:spPr>
          <a:xfrm>
            <a:off x="3284804" y="474185"/>
            <a:ext cx="5622391" cy="553998"/>
          </a:xfrm>
          <a:prstGeom prst="rect">
            <a:avLst/>
          </a:prstGeom>
        </p:spPr>
        <p:txBody>
          <a:bodyPr wrap="square">
            <a:spAutoFit/>
          </a:bodyPr>
          <a:lstStyle/>
          <a:p>
            <a:pPr algn="ctr"/>
            <a:r>
              <a:rPr lang="en-US" sz="3000" i="1" dirty="0">
                <a:solidFill>
                  <a:srgbClr val="0070C0"/>
                </a:solidFill>
              </a:rPr>
              <a:t>Underline the key words/phrases. </a:t>
            </a:r>
          </a:p>
        </p:txBody>
      </p:sp>
      <p:cxnSp>
        <p:nvCxnSpPr>
          <p:cNvPr id="33" name="Straight Connector 32">
            <a:extLst>
              <a:ext uri="{FF2B5EF4-FFF2-40B4-BE49-F238E27FC236}">
                <a16:creationId xmlns:a16="http://schemas.microsoft.com/office/drawing/2014/main" id="{F98144E2-8186-C067-B747-400027786666}"/>
              </a:ext>
            </a:extLst>
          </p:cNvPr>
          <p:cNvCxnSpPr>
            <a:cxnSpLocks/>
          </p:cNvCxnSpPr>
          <p:nvPr/>
        </p:nvCxnSpPr>
        <p:spPr>
          <a:xfrm>
            <a:off x="1782320" y="2198615"/>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EEEE5BA-258B-A81C-6FB1-E3E5894CF203}"/>
              </a:ext>
            </a:extLst>
          </p:cNvPr>
          <p:cNvCxnSpPr>
            <a:cxnSpLocks/>
          </p:cNvCxnSpPr>
          <p:nvPr/>
        </p:nvCxnSpPr>
        <p:spPr>
          <a:xfrm>
            <a:off x="4773620" y="2198615"/>
            <a:ext cx="54842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70C7BD99-D48D-43AF-2722-A2E8D005E581}"/>
              </a:ext>
            </a:extLst>
          </p:cNvPr>
          <p:cNvCxnSpPr>
            <a:cxnSpLocks/>
          </p:cNvCxnSpPr>
          <p:nvPr/>
        </p:nvCxnSpPr>
        <p:spPr>
          <a:xfrm>
            <a:off x="1639298" y="2716775"/>
            <a:ext cx="2049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C58D2C49-C16A-084C-5B01-788136B817DA}"/>
              </a:ext>
            </a:extLst>
          </p:cNvPr>
          <p:cNvCxnSpPr>
            <a:cxnSpLocks/>
          </p:cNvCxnSpPr>
          <p:nvPr/>
        </p:nvCxnSpPr>
        <p:spPr>
          <a:xfrm>
            <a:off x="5465711" y="2716775"/>
            <a:ext cx="21027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7B10FD7F-FF58-D2B5-EEE7-128C7124CEB9}"/>
              </a:ext>
            </a:extLst>
          </p:cNvPr>
          <p:cNvCxnSpPr>
            <a:cxnSpLocks/>
          </p:cNvCxnSpPr>
          <p:nvPr/>
        </p:nvCxnSpPr>
        <p:spPr>
          <a:xfrm>
            <a:off x="7772812" y="2716775"/>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EDE85D32-A286-96EC-FE05-891B7081CE2B}"/>
              </a:ext>
            </a:extLst>
          </p:cNvPr>
          <p:cNvCxnSpPr>
            <a:cxnSpLocks/>
          </p:cNvCxnSpPr>
          <p:nvPr/>
        </p:nvCxnSpPr>
        <p:spPr>
          <a:xfrm>
            <a:off x="1639298" y="3152873"/>
            <a:ext cx="17791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79801219-2107-0FA1-57A3-BD2690360D32}"/>
              </a:ext>
            </a:extLst>
          </p:cNvPr>
          <p:cNvCxnSpPr>
            <a:cxnSpLocks/>
          </p:cNvCxnSpPr>
          <p:nvPr/>
        </p:nvCxnSpPr>
        <p:spPr>
          <a:xfrm>
            <a:off x="3669718" y="3168651"/>
            <a:ext cx="10616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06894817-5A6E-BA5D-9D4C-C987E791A2EC}"/>
              </a:ext>
            </a:extLst>
          </p:cNvPr>
          <p:cNvCxnSpPr>
            <a:cxnSpLocks/>
          </p:cNvCxnSpPr>
          <p:nvPr/>
        </p:nvCxnSpPr>
        <p:spPr>
          <a:xfrm>
            <a:off x="4923658" y="3168651"/>
            <a:ext cx="34466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723FC4B4-CEAC-8682-DE0A-326640E3B2D5}"/>
              </a:ext>
            </a:extLst>
          </p:cNvPr>
          <p:cNvCxnSpPr>
            <a:cxnSpLocks/>
          </p:cNvCxnSpPr>
          <p:nvPr/>
        </p:nvCxnSpPr>
        <p:spPr>
          <a:xfrm>
            <a:off x="1782320" y="3659310"/>
            <a:ext cx="2644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E3889382-CB66-972D-BE5A-E88A3795AB8E}"/>
              </a:ext>
            </a:extLst>
          </p:cNvPr>
          <p:cNvCxnSpPr>
            <a:cxnSpLocks/>
          </p:cNvCxnSpPr>
          <p:nvPr/>
        </p:nvCxnSpPr>
        <p:spPr>
          <a:xfrm>
            <a:off x="4731416" y="3675088"/>
            <a:ext cx="35263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258761AE-9E6C-232D-07B4-D45780A1B7EE}"/>
              </a:ext>
            </a:extLst>
          </p:cNvPr>
          <p:cNvCxnSpPr>
            <a:cxnSpLocks/>
          </p:cNvCxnSpPr>
          <p:nvPr/>
        </p:nvCxnSpPr>
        <p:spPr>
          <a:xfrm>
            <a:off x="3409036" y="4151680"/>
            <a:ext cx="41593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083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ABE50-AD53-D264-FC05-4DABC74A3FC8}"/>
              </a:ext>
            </a:extLst>
          </p:cNvPr>
          <p:cNvPicPr>
            <a:picLocks noChangeAspect="1"/>
          </p:cNvPicPr>
          <p:nvPr/>
        </p:nvPicPr>
        <p:blipFill>
          <a:blip r:embed="rId2"/>
          <a:stretch>
            <a:fillRect/>
          </a:stretch>
        </p:blipFill>
        <p:spPr>
          <a:xfrm>
            <a:off x="5785215" y="3097798"/>
            <a:ext cx="6125430" cy="3248478"/>
          </a:xfrm>
          <a:prstGeom prst="rect">
            <a:avLst/>
          </a:prstGeom>
        </p:spPr>
      </p:pic>
      <p:pic>
        <p:nvPicPr>
          <p:cNvPr id="3" name="Picture 2">
            <a:extLst>
              <a:ext uri="{FF2B5EF4-FFF2-40B4-BE49-F238E27FC236}">
                <a16:creationId xmlns:a16="http://schemas.microsoft.com/office/drawing/2014/main" id="{4FAFCE35-27AE-E480-305F-B5655B7EF6D0}"/>
              </a:ext>
            </a:extLst>
          </p:cNvPr>
          <p:cNvPicPr>
            <a:picLocks noChangeAspect="1"/>
          </p:cNvPicPr>
          <p:nvPr/>
        </p:nvPicPr>
        <p:blipFill>
          <a:blip r:embed="rId3"/>
          <a:stretch>
            <a:fillRect/>
          </a:stretch>
        </p:blipFill>
        <p:spPr>
          <a:xfrm>
            <a:off x="211015" y="373955"/>
            <a:ext cx="6182588" cy="3172268"/>
          </a:xfrm>
          <a:prstGeom prst="rect">
            <a:avLst/>
          </a:prstGeom>
        </p:spPr>
      </p:pic>
      <p:cxnSp>
        <p:nvCxnSpPr>
          <p:cNvPr id="6" name="Straight Connector 5">
            <a:extLst>
              <a:ext uri="{FF2B5EF4-FFF2-40B4-BE49-F238E27FC236}">
                <a16:creationId xmlns:a16="http://schemas.microsoft.com/office/drawing/2014/main" id="{25E65774-F709-191F-B019-F93B0A21296A}"/>
              </a:ext>
            </a:extLst>
          </p:cNvPr>
          <p:cNvCxnSpPr>
            <a:cxnSpLocks/>
          </p:cNvCxnSpPr>
          <p:nvPr/>
        </p:nvCxnSpPr>
        <p:spPr>
          <a:xfrm>
            <a:off x="2258276" y="1169329"/>
            <a:ext cx="2049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9295A84-9B4B-8AD1-8EE5-11EA3998BD0A}"/>
              </a:ext>
            </a:extLst>
          </p:cNvPr>
          <p:cNvCxnSpPr>
            <a:cxnSpLocks/>
          </p:cNvCxnSpPr>
          <p:nvPr/>
        </p:nvCxnSpPr>
        <p:spPr>
          <a:xfrm>
            <a:off x="1428283" y="1605428"/>
            <a:ext cx="18776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9DB0153-748B-9A96-B482-1E5628261ED2}"/>
              </a:ext>
            </a:extLst>
          </p:cNvPr>
          <p:cNvCxnSpPr>
            <a:cxnSpLocks/>
          </p:cNvCxnSpPr>
          <p:nvPr/>
        </p:nvCxnSpPr>
        <p:spPr>
          <a:xfrm>
            <a:off x="3946400" y="1605428"/>
            <a:ext cx="12727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2D0964A2-27DF-48BA-A729-736657352ACB}"/>
              </a:ext>
            </a:extLst>
          </p:cNvPr>
          <p:cNvCxnSpPr>
            <a:cxnSpLocks/>
          </p:cNvCxnSpPr>
          <p:nvPr/>
        </p:nvCxnSpPr>
        <p:spPr>
          <a:xfrm>
            <a:off x="1428283" y="2041526"/>
            <a:ext cx="22602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33F1DCC-6227-11CA-3094-6108F198626F}"/>
              </a:ext>
            </a:extLst>
          </p:cNvPr>
          <p:cNvCxnSpPr>
            <a:cxnSpLocks/>
          </p:cNvCxnSpPr>
          <p:nvPr/>
        </p:nvCxnSpPr>
        <p:spPr>
          <a:xfrm>
            <a:off x="3946400" y="2057304"/>
            <a:ext cx="16947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FE6981F0-665D-9964-7C6D-B24E7EDF9930}"/>
              </a:ext>
            </a:extLst>
          </p:cNvPr>
          <p:cNvCxnSpPr>
            <a:cxnSpLocks/>
          </p:cNvCxnSpPr>
          <p:nvPr/>
        </p:nvCxnSpPr>
        <p:spPr>
          <a:xfrm>
            <a:off x="1428283" y="2477624"/>
            <a:ext cx="25181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C8CC20F-C2E9-5F04-9CBF-EE8F730F3F72}"/>
              </a:ext>
            </a:extLst>
          </p:cNvPr>
          <p:cNvCxnSpPr>
            <a:cxnSpLocks/>
          </p:cNvCxnSpPr>
          <p:nvPr/>
        </p:nvCxnSpPr>
        <p:spPr>
          <a:xfrm>
            <a:off x="4616510" y="2477624"/>
            <a:ext cx="9120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26029683-7974-C842-4B90-FA777A8E7349}"/>
              </a:ext>
            </a:extLst>
          </p:cNvPr>
          <p:cNvCxnSpPr>
            <a:cxnSpLocks/>
          </p:cNvCxnSpPr>
          <p:nvPr/>
        </p:nvCxnSpPr>
        <p:spPr>
          <a:xfrm>
            <a:off x="1428283" y="2913723"/>
            <a:ext cx="25181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1C2E63A-404B-C4A9-2C57-F79B3062E2AF}"/>
              </a:ext>
            </a:extLst>
          </p:cNvPr>
          <p:cNvCxnSpPr>
            <a:cxnSpLocks/>
          </p:cNvCxnSpPr>
          <p:nvPr/>
        </p:nvCxnSpPr>
        <p:spPr>
          <a:xfrm>
            <a:off x="7854873" y="3938320"/>
            <a:ext cx="31741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932059B-4658-E0F8-90F2-560DBEA51C2F}"/>
              </a:ext>
            </a:extLst>
          </p:cNvPr>
          <p:cNvCxnSpPr>
            <a:cxnSpLocks/>
          </p:cNvCxnSpPr>
          <p:nvPr/>
        </p:nvCxnSpPr>
        <p:spPr>
          <a:xfrm>
            <a:off x="8375378" y="4374419"/>
            <a:ext cx="24426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10B1FCE1-A705-AFD4-F518-286CF3567C12}"/>
              </a:ext>
            </a:extLst>
          </p:cNvPr>
          <p:cNvCxnSpPr>
            <a:cxnSpLocks/>
          </p:cNvCxnSpPr>
          <p:nvPr/>
        </p:nvCxnSpPr>
        <p:spPr>
          <a:xfrm>
            <a:off x="6954541" y="4796449"/>
            <a:ext cx="332894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1483D43C-EF4F-716B-1FD7-A7EEFCE3AA34}"/>
              </a:ext>
            </a:extLst>
          </p:cNvPr>
          <p:cNvCxnSpPr>
            <a:cxnSpLocks/>
          </p:cNvCxnSpPr>
          <p:nvPr/>
        </p:nvCxnSpPr>
        <p:spPr>
          <a:xfrm>
            <a:off x="6954541" y="5232548"/>
            <a:ext cx="40745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53E29F0-1801-AB10-6FB4-29E77141F4B1}"/>
              </a:ext>
            </a:extLst>
          </p:cNvPr>
          <p:cNvCxnSpPr>
            <a:cxnSpLocks/>
          </p:cNvCxnSpPr>
          <p:nvPr/>
        </p:nvCxnSpPr>
        <p:spPr>
          <a:xfrm>
            <a:off x="6954541" y="5682713"/>
            <a:ext cx="15845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55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DDCC0-E6CA-FAFD-43D2-46AA6DAC1537}"/>
              </a:ext>
            </a:extLst>
          </p:cNvPr>
          <p:cNvPicPr>
            <a:picLocks noChangeAspect="1"/>
          </p:cNvPicPr>
          <p:nvPr/>
        </p:nvPicPr>
        <p:blipFill>
          <a:blip r:embed="rId2"/>
          <a:stretch>
            <a:fillRect/>
          </a:stretch>
        </p:blipFill>
        <p:spPr>
          <a:xfrm>
            <a:off x="856519" y="1093392"/>
            <a:ext cx="10478962" cy="4277322"/>
          </a:xfrm>
          <a:prstGeom prst="rect">
            <a:avLst/>
          </a:prstGeom>
        </p:spPr>
      </p:pic>
      <p:cxnSp>
        <p:nvCxnSpPr>
          <p:cNvPr id="6" name="Straight Connector 5">
            <a:extLst>
              <a:ext uri="{FF2B5EF4-FFF2-40B4-BE49-F238E27FC236}">
                <a16:creationId xmlns:a16="http://schemas.microsoft.com/office/drawing/2014/main" id="{9778779C-B19E-BA40-0A22-DB8C5E6F0F93}"/>
              </a:ext>
            </a:extLst>
          </p:cNvPr>
          <p:cNvCxnSpPr>
            <a:cxnSpLocks/>
          </p:cNvCxnSpPr>
          <p:nvPr/>
        </p:nvCxnSpPr>
        <p:spPr>
          <a:xfrm>
            <a:off x="2258276" y="1732037"/>
            <a:ext cx="2049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D24A555-6DDE-2663-AB85-2BFBD5607BAA}"/>
              </a:ext>
            </a:extLst>
          </p:cNvPr>
          <p:cNvCxnSpPr>
            <a:cxnSpLocks/>
          </p:cNvCxnSpPr>
          <p:nvPr/>
        </p:nvCxnSpPr>
        <p:spPr>
          <a:xfrm>
            <a:off x="2089463" y="2182203"/>
            <a:ext cx="67309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9591CDC-7000-B2BD-4F08-5D27D4114467}"/>
              </a:ext>
            </a:extLst>
          </p:cNvPr>
          <p:cNvCxnSpPr>
            <a:cxnSpLocks/>
          </p:cNvCxnSpPr>
          <p:nvPr/>
        </p:nvCxnSpPr>
        <p:spPr>
          <a:xfrm>
            <a:off x="8954498" y="2182203"/>
            <a:ext cx="16666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97985FE0-4D1E-418A-AA26-0216EAD2EDCC}"/>
              </a:ext>
            </a:extLst>
          </p:cNvPr>
          <p:cNvCxnSpPr>
            <a:cxnSpLocks/>
          </p:cNvCxnSpPr>
          <p:nvPr/>
        </p:nvCxnSpPr>
        <p:spPr>
          <a:xfrm>
            <a:off x="2047259" y="2646437"/>
            <a:ext cx="20492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B36F680-F96F-0F37-C111-AC85E01EA086}"/>
              </a:ext>
            </a:extLst>
          </p:cNvPr>
          <p:cNvCxnSpPr>
            <a:cxnSpLocks/>
          </p:cNvCxnSpPr>
          <p:nvPr/>
        </p:nvCxnSpPr>
        <p:spPr>
          <a:xfrm>
            <a:off x="4307545" y="2648148"/>
            <a:ext cx="19385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49EECC9-B33E-0EA2-5C25-4D338D478DB9}"/>
              </a:ext>
            </a:extLst>
          </p:cNvPr>
          <p:cNvCxnSpPr>
            <a:cxnSpLocks/>
          </p:cNvCxnSpPr>
          <p:nvPr/>
        </p:nvCxnSpPr>
        <p:spPr>
          <a:xfrm flipV="1">
            <a:off x="6408245" y="2646437"/>
            <a:ext cx="1427460" cy="17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EC54307-6C16-8ED9-C698-48A46CC8F4F0}"/>
              </a:ext>
            </a:extLst>
          </p:cNvPr>
          <p:cNvCxnSpPr>
            <a:cxnSpLocks/>
          </p:cNvCxnSpPr>
          <p:nvPr/>
        </p:nvCxnSpPr>
        <p:spPr>
          <a:xfrm flipV="1">
            <a:off x="8054165" y="2646437"/>
            <a:ext cx="1511866" cy="17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BB18017-0403-5D14-C1A8-0C93D933AA71}"/>
              </a:ext>
            </a:extLst>
          </p:cNvPr>
          <p:cNvCxnSpPr>
            <a:cxnSpLocks/>
          </p:cNvCxnSpPr>
          <p:nvPr/>
        </p:nvCxnSpPr>
        <p:spPr>
          <a:xfrm>
            <a:off x="2089463" y="3743716"/>
            <a:ext cx="36501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D6390A19-64F3-A21D-53B4-866FBF7EA810}"/>
              </a:ext>
            </a:extLst>
          </p:cNvPr>
          <p:cNvCxnSpPr>
            <a:cxnSpLocks/>
          </p:cNvCxnSpPr>
          <p:nvPr/>
        </p:nvCxnSpPr>
        <p:spPr>
          <a:xfrm>
            <a:off x="3282910" y="4179815"/>
            <a:ext cx="25833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0C864DBB-ED16-F094-D587-86D4C5FCBAC5}"/>
              </a:ext>
            </a:extLst>
          </p:cNvPr>
          <p:cNvCxnSpPr>
            <a:cxnSpLocks/>
          </p:cNvCxnSpPr>
          <p:nvPr/>
        </p:nvCxnSpPr>
        <p:spPr>
          <a:xfrm>
            <a:off x="6096000" y="4179815"/>
            <a:ext cx="33012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D077B54F-E998-A541-6B04-91B9FA0DDE90}"/>
              </a:ext>
            </a:extLst>
          </p:cNvPr>
          <p:cNvCxnSpPr>
            <a:cxnSpLocks/>
          </p:cNvCxnSpPr>
          <p:nvPr/>
        </p:nvCxnSpPr>
        <p:spPr>
          <a:xfrm>
            <a:off x="9596473" y="4181526"/>
            <a:ext cx="10246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4120338-F380-2BC3-1E92-026789BED6B5}"/>
              </a:ext>
            </a:extLst>
          </p:cNvPr>
          <p:cNvCxnSpPr>
            <a:cxnSpLocks/>
          </p:cNvCxnSpPr>
          <p:nvPr/>
        </p:nvCxnSpPr>
        <p:spPr>
          <a:xfrm>
            <a:off x="2047259" y="4629981"/>
            <a:ext cx="644962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34768A2A-2B4C-8D50-82E1-B7657FAAAA61}"/>
              </a:ext>
            </a:extLst>
          </p:cNvPr>
          <p:cNvCxnSpPr>
            <a:cxnSpLocks/>
          </p:cNvCxnSpPr>
          <p:nvPr/>
        </p:nvCxnSpPr>
        <p:spPr>
          <a:xfrm>
            <a:off x="2047259" y="5066079"/>
            <a:ext cx="22602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772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2B59F-563A-79BD-BFC0-A1294C2F595E}"/>
              </a:ext>
            </a:extLst>
          </p:cNvPr>
          <p:cNvPicPr>
            <a:picLocks noChangeAspect="1"/>
          </p:cNvPicPr>
          <p:nvPr/>
        </p:nvPicPr>
        <p:blipFill>
          <a:blip r:embed="rId2"/>
          <a:stretch>
            <a:fillRect/>
          </a:stretch>
        </p:blipFill>
        <p:spPr>
          <a:xfrm>
            <a:off x="832703" y="1107016"/>
            <a:ext cx="10526594" cy="4334480"/>
          </a:xfrm>
          <a:prstGeom prst="rect">
            <a:avLst/>
          </a:prstGeom>
        </p:spPr>
      </p:pic>
      <p:cxnSp>
        <p:nvCxnSpPr>
          <p:cNvPr id="4" name="Straight Connector 3">
            <a:extLst>
              <a:ext uri="{FF2B5EF4-FFF2-40B4-BE49-F238E27FC236}">
                <a16:creationId xmlns:a16="http://schemas.microsoft.com/office/drawing/2014/main" id="{A27B8532-1049-E5D4-87EC-38A54B436B47}"/>
              </a:ext>
            </a:extLst>
          </p:cNvPr>
          <p:cNvCxnSpPr>
            <a:cxnSpLocks/>
          </p:cNvCxnSpPr>
          <p:nvPr/>
        </p:nvCxnSpPr>
        <p:spPr>
          <a:xfrm>
            <a:off x="5071365" y="1774240"/>
            <a:ext cx="27924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7C54D236-C164-057C-F643-D23FD641E702}"/>
              </a:ext>
            </a:extLst>
          </p:cNvPr>
          <p:cNvCxnSpPr>
            <a:cxnSpLocks/>
          </p:cNvCxnSpPr>
          <p:nvPr/>
        </p:nvCxnSpPr>
        <p:spPr>
          <a:xfrm>
            <a:off x="2005057" y="2210338"/>
            <a:ext cx="29186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31D3A1C7-6F0E-603C-15A4-6500CC0F1845}"/>
              </a:ext>
            </a:extLst>
          </p:cNvPr>
          <p:cNvCxnSpPr>
            <a:cxnSpLocks/>
          </p:cNvCxnSpPr>
          <p:nvPr/>
        </p:nvCxnSpPr>
        <p:spPr>
          <a:xfrm>
            <a:off x="5048368" y="2210338"/>
            <a:ext cx="11695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EA43F3C-559A-CC79-CEDD-DF0B6270C6A4}"/>
              </a:ext>
            </a:extLst>
          </p:cNvPr>
          <p:cNvCxnSpPr>
            <a:cxnSpLocks/>
          </p:cNvCxnSpPr>
          <p:nvPr/>
        </p:nvCxnSpPr>
        <p:spPr>
          <a:xfrm>
            <a:off x="6337907" y="2210338"/>
            <a:ext cx="27638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D64CD93-0B08-5B29-1BD2-E78F297B5540}"/>
              </a:ext>
            </a:extLst>
          </p:cNvPr>
          <p:cNvCxnSpPr>
            <a:cxnSpLocks/>
          </p:cNvCxnSpPr>
          <p:nvPr/>
        </p:nvCxnSpPr>
        <p:spPr>
          <a:xfrm>
            <a:off x="9310028" y="2210338"/>
            <a:ext cx="1015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876B86C-23D6-8C7A-EC20-904408805E48}"/>
              </a:ext>
            </a:extLst>
          </p:cNvPr>
          <p:cNvCxnSpPr>
            <a:cxnSpLocks/>
          </p:cNvCxnSpPr>
          <p:nvPr/>
        </p:nvCxnSpPr>
        <p:spPr>
          <a:xfrm>
            <a:off x="2005057" y="2674572"/>
            <a:ext cx="51553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856D008-8FF1-AB98-C430-4237833CE078}"/>
              </a:ext>
            </a:extLst>
          </p:cNvPr>
          <p:cNvCxnSpPr>
            <a:cxnSpLocks/>
          </p:cNvCxnSpPr>
          <p:nvPr/>
        </p:nvCxnSpPr>
        <p:spPr>
          <a:xfrm>
            <a:off x="2258276" y="3729649"/>
            <a:ext cx="22011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99C1CEE-BC7D-723F-6251-8B2126092E76}"/>
              </a:ext>
            </a:extLst>
          </p:cNvPr>
          <p:cNvCxnSpPr>
            <a:cxnSpLocks/>
          </p:cNvCxnSpPr>
          <p:nvPr/>
        </p:nvCxnSpPr>
        <p:spPr>
          <a:xfrm>
            <a:off x="2005057" y="4179815"/>
            <a:ext cx="11320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F68C909-79F7-0CA5-533F-EB23D4065DE4}"/>
              </a:ext>
            </a:extLst>
          </p:cNvPr>
          <p:cNvCxnSpPr>
            <a:cxnSpLocks/>
          </p:cNvCxnSpPr>
          <p:nvPr/>
        </p:nvCxnSpPr>
        <p:spPr>
          <a:xfrm>
            <a:off x="3251943" y="4179815"/>
            <a:ext cx="1207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62148516-C026-0CE2-38D8-123A219318CF}"/>
              </a:ext>
            </a:extLst>
          </p:cNvPr>
          <p:cNvCxnSpPr>
            <a:cxnSpLocks/>
          </p:cNvCxnSpPr>
          <p:nvPr/>
        </p:nvCxnSpPr>
        <p:spPr>
          <a:xfrm>
            <a:off x="4593513" y="4179815"/>
            <a:ext cx="9491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19962300-77BE-073A-6BBE-99F38B7CF8F8}"/>
              </a:ext>
            </a:extLst>
          </p:cNvPr>
          <p:cNvCxnSpPr>
            <a:cxnSpLocks/>
          </p:cNvCxnSpPr>
          <p:nvPr/>
        </p:nvCxnSpPr>
        <p:spPr>
          <a:xfrm>
            <a:off x="5814571" y="4179815"/>
            <a:ext cx="29496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2A923F8-6D49-324D-8D76-EE408D707F83}"/>
              </a:ext>
            </a:extLst>
          </p:cNvPr>
          <p:cNvCxnSpPr>
            <a:cxnSpLocks/>
          </p:cNvCxnSpPr>
          <p:nvPr/>
        </p:nvCxnSpPr>
        <p:spPr>
          <a:xfrm>
            <a:off x="8884159" y="4179815"/>
            <a:ext cx="15822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B5B5F10-CE48-701A-E5FF-77D31D8D0E69}"/>
              </a:ext>
            </a:extLst>
          </p:cNvPr>
          <p:cNvCxnSpPr>
            <a:cxnSpLocks/>
          </p:cNvCxnSpPr>
          <p:nvPr/>
        </p:nvCxnSpPr>
        <p:spPr>
          <a:xfrm>
            <a:off x="2112459" y="4644049"/>
            <a:ext cx="24810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7466C04-3F59-C969-77E2-3B0570BA1511}"/>
              </a:ext>
            </a:extLst>
          </p:cNvPr>
          <p:cNvCxnSpPr>
            <a:cxnSpLocks/>
          </p:cNvCxnSpPr>
          <p:nvPr/>
        </p:nvCxnSpPr>
        <p:spPr>
          <a:xfrm flipV="1">
            <a:off x="5254245" y="4642338"/>
            <a:ext cx="1144622" cy="17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28841464-AD4A-F2ED-7D0A-0139590399CA}"/>
              </a:ext>
            </a:extLst>
          </p:cNvPr>
          <p:cNvCxnSpPr>
            <a:cxnSpLocks/>
          </p:cNvCxnSpPr>
          <p:nvPr/>
        </p:nvCxnSpPr>
        <p:spPr>
          <a:xfrm>
            <a:off x="6695217" y="4642338"/>
            <a:ext cx="22940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3E601F94-0665-FB9D-36FE-2971A2F75609}"/>
              </a:ext>
            </a:extLst>
          </p:cNvPr>
          <p:cNvCxnSpPr>
            <a:cxnSpLocks/>
          </p:cNvCxnSpPr>
          <p:nvPr/>
        </p:nvCxnSpPr>
        <p:spPr>
          <a:xfrm flipV="1">
            <a:off x="9101797" y="4642338"/>
            <a:ext cx="1364566" cy="17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6D73F396-589E-1C02-08CA-EC40501E7EBE}"/>
              </a:ext>
            </a:extLst>
          </p:cNvPr>
          <p:cNvCxnSpPr>
            <a:cxnSpLocks/>
          </p:cNvCxnSpPr>
          <p:nvPr/>
        </p:nvCxnSpPr>
        <p:spPr>
          <a:xfrm>
            <a:off x="2005057" y="5080147"/>
            <a:ext cx="25884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867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D3094-7671-F909-A3AA-9187F81CB627}"/>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Rectangle 2">
            <a:extLst>
              <a:ext uri="{FF2B5EF4-FFF2-40B4-BE49-F238E27FC236}">
                <a16:creationId xmlns:a16="http://schemas.microsoft.com/office/drawing/2014/main" id="{F89F57C3-389A-4FCF-2C53-EEB4DEFF1E03}"/>
              </a:ext>
            </a:extLst>
          </p:cNvPr>
          <p:cNvSpPr/>
          <p:nvPr/>
        </p:nvSpPr>
        <p:spPr>
          <a:xfrm>
            <a:off x="2518117" y="404955"/>
            <a:ext cx="8229600" cy="553998"/>
          </a:xfrm>
          <a:prstGeom prst="rect">
            <a:avLst/>
          </a:prstGeom>
        </p:spPr>
        <p:txBody>
          <a:bodyPr wrap="square">
            <a:spAutoFit/>
          </a:bodyPr>
          <a:lstStyle/>
          <a:p>
            <a:pPr algn="ctr"/>
            <a:r>
              <a:rPr lang="en-US" sz="3000" i="1" dirty="0">
                <a:solidFill>
                  <a:srgbClr val="0070C0"/>
                </a:solidFill>
              </a:rPr>
              <a:t>Skim and scan to choose the correct answer.</a:t>
            </a:r>
          </a:p>
        </p:txBody>
      </p:sp>
      <p:pic>
        <p:nvPicPr>
          <p:cNvPr id="8" name="Picture 7">
            <a:extLst>
              <a:ext uri="{FF2B5EF4-FFF2-40B4-BE49-F238E27FC236}">
                <a16:creationId xmlns:a16="http://schemas.microsoft.com/office/drawing/2014/main" id="{0DBF4639-BB8A-2759-5D63-D3A852580C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3009" y="4019664"/>
            <a:ext cx="5352053" cy="2838336"/>
          </a:xfrm>
          <a:prstGeom prst="rect">
            <a:avLst/>
          </a:prstGeom>
        </p:spPr>
      </p:pic>
      <p:pic>
        <p:nvPicPr>
          <p:cNvPr id="9" name="Picture 8">
            <a:extLst>
              <a:ext uri="{FF2B5EF4-FFF2-40B4-BE49-F238E27FC236}">
                <a16:creationId xmlns:a16="http://schemas.microsoft.com/office/drawing/2014/main" id="{3E1C698E-6968-1A9F-D57C-A1CC3319E9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37" y="1177491"/>
            <a:ext cx="5401994" cy="2771747"/>
          </a:xfrm>
          <a:prstGeom prst="rect">
            <a:avLst/>
          </a:prstGeom>
        </p:spPr>
      </p:pic>
      <p:sp>
        <p:nvSpPr>
          <p:cNvPr id="6" name="Arrow: Right 5">
            <a:extLst>
              <a:ext uri="{FF2B5EF4-FFF2-40B4-BE49-F238E27FC236}">
                <a16:creationId xmlns:a16="http://schemas.microsoft.com/office/drawing/2014/main" id="{16E06962-3B14-B794-2858-CC28533221CA}"/>
              </a:ext>
            </a:extLst>
          </p:cNvPr>
          <p:cNvSpPr/>
          <p:nvPr/>
        </p:nvSpPr>
        <p:spPr>
          <a:xfrm>
            <a:off x="6513342" y="2307102"/>
            <a:ext cx="829993" cy="3235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8F073-CA56-3EAF-574B-4A8F97AE8A01}"/>
              </a:ext>
            </a:extLst>
          </p:cNvPr>
          <p:cNvSpPr txBox="1"/>
          <p:nvPr/>
        </p:nvSpPr>
        <p:spPr>
          <a:xfrm>
            <a:off x="7948246" y="2032500"/>
            <a:ext cx="829993" cy="861774"/>
          </a:xfrm>
          <a:prstGeom prst="rect">
            <a:avLst/>
          </a:prstGeom>
          <a:noFill/>
        </p:spPr>
        <p:txBody>
          <a:bodyPr wrap="square" rtlCol="0">
            <a:spAutoFit/>
          </a:bodyPr>
          <a:lstStyle/>
          <a:p>
            <a:pPr algn="ctr"/>
            <a:r>
              <a:rPr lang="en-US" sz="5000" b="1" dirty="0">
                <a:solidFill>
                  <a:srgbClr val="FF0000"/>
                </a:solidFill>
              </a:rPr>
              <a:t>B</a:t>
            </a:r>
          </a:p>
        </p:txBody>
      </p:sp>
      <p:sp>
        <p:nvSpPr>
          <p:cNvPr id="16" name="Arrow: Right 15">
            <a:extLst>
              <a:ext uri="{FF2B5EF4-FFF2-40B4-BE49-F238E27FC236}">
                <a16:creationId xmlns:a16="http://schemas.microsoft.com/office/drawing/2014/main" id="{D673ACDE-5B94-C7DE-CA08-8F4879497058}"/>
              </a:ext>
            </a:extLst>
          </p:cNvPr>
          <p:cNvSpPr/>
          <p:nvPr/>
        </p:nvSpPr>
        <p:spPr>
          <a:xfrm rot="10800000">
            <a:off x="4140170" y="5115276"/>
            <a:ext cx="829993" cy="3235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CCBBBC-280E-25FA-AE4F-776691FD503A}"/>
              </a:ext>
            </a:extLst>
          </p:cNvPr>
          <p:cNvSpPr txBox="1"/>
          <p:nvPr/>
        </p:nvSpPr>
        <p:spPr>
          <a:xfrm>
            <a:off x="2667332" y="4818735"/>
            <a:ext cx="829993" cy="861774"/>
          </a:xfrm>
          <a:prstGeom prst="rect">
            <a:avLst/>
          </a:prstGeom>
          <a:noFill/>
        </p:spPr>
        <p:txBody>
          <a:bodyPr wrap="square" rtlCol="0">
            <a:spAutoFit/>
          </a:bodyPr>
          <a:lstStyle/>
          <a:p>
            <a:pPr algn="ctr"/>
            <a:r>
              <a:rPr lang="en-US" sz="5000" b="1" dirty="0">
                <a:solidFill>
                  <a:srgbClr val="FF0000"/>
                </a:solidFill>
              </a:rPr>
              <a:t>C</a:t>
            </a:r>
          </a:p>
        </p:txBody>
      </p:sp>
    </p:spTree>
    <p:extLst>
      <p:ext uri="{BB962C8B-B14F-4D97-AF65-F5344CB8AC3E}">
        <p14:creationId xmlns:p14="http://schemas.microsoft.com/office/powerpoint/2010/main" val="12662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4F765F-0240-BDBF-CB2F-1E342E9DA6B2}"/>
              </a:ext>
            </a:extLst>
          </p:cNvPr>
          <p:cNvSpPr txBox="1"/>
          <p:nvPr/>
        </p:nvSpPr>
        <p:spPr>
          <a:xfrm>
            <a:off x="827470" y="1665441"/>
            <a:ext cx="10556313" cy="2062103"/>
          </a:xfrm>
          <a:prstGeom prst="rect">
            <a:avLst/>
          </a:prstGeom>
          <a:noFill/>
        </p:spPr>
        <p:txBody>
          <a:bodyPr wrap="square">
            <a:spAutoFit/>
          </a:bodyPr>
          <a:lstStyle/>
          <a:p>
            <a:r>
              <a:rPr lang="en-US" sz="3200" b="1" dirty="0">
                <a:solidFill>
                  <a:srgbClr val="242021"/>
                </a:solidFill>
                <a:effectLst/>
                <a:ea typeface="Times New Roman" panose="02020603050405020304" pitchFamily="18" charset="0"/>
                <a:cs typeface="Times New Roman" panose="02020603050405020304" pitchFamily="18" charset="0"/>
              </a:rPr>
              <a:t>The people below are looking for a place to go for their next vacation. There are descriptions of four tourist destinations. Decide which place would be the most suitable for the people below</a:t>
            </a:r>
            <a:r>
              <a:rPr lang="en-US" sz="3200" b="1" dirty="0"/>
              <a:t>.</a:t>
            </a:r>
          </a:p>
        </p:txBody>
      </p:sp>
      <p:sp>
        <p:nvSpPr>
          <p:cNvPr id="2" name="TextBox 1">
            <a:extLst>
              <a:ext uri="{FF2B5EF4-FFF2-40B4-BE49-F238E27FC236}">
                <a16:creationId xmlns:a16="http://schemas.microsoft.com/office/drawing/2014/main" id="{663CDBAC-8D6D-89DB-DA29-7BA351D6041C}"/>
              </a:ext>
            </a:extLst>
          </p:cNvPr>
          <p:cNvSpPr txBox="1"/>
          <p:nvPr/>
        </p:nvSpPr>
        <p:spPr>
          <a:xfrm>
            <a:off x="1929440" y="526169"/>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3" name="Rectangle 2">
            <a:extLst>
              <a:ext uri="{FF2B5EF4-FFF2-40B4-BE49-F238E27FC236}">
                <a16:creationId xmlns:a16="http://schemas.microsoft.com/office/drawing/2014/main" id="{1EBDD383-9E22-D08F-E6E0-9AF5C74A35EC}"/>
              </a:ext>
            </a:extLst>
          </p:cNvPr>
          <p:cNvSpPr/>
          <p:nvPr/>
        </p:nvSpPr>
        <p:spPr>
          <a:xfrm>
            <a:off x="3064071" y="4337074"/>
            <a:ext cx="6063858" cy="553998"/>
          </a:xfrm>
          <a:prstGeom prst="rect">
            <a:avLst/>
          </a:prstGeom>
        </p:spPr>
        <p:txBody>
          <a:bodyPr wrap="square">
            <a:spAutoFit/>
          </a:bodyPr>
          <a:lstStyle/>
          <a:p>
            <a:pPr algn="ctr"/>
            <a:r>
              <a:rPr lang="en-US" sz="3000" i="1" dirty="0">
                <a:solidFill>
                  <a:srgbClr val="0070C0"/>
                </a:solidFill>
              </a:rPr>
              <a:t>Underline the key words/phrases. </a:t>
            </a:r>
          </a:p>
        </p:txBody>
      </p:sp>
      <p:sp>
        <p:nvSpPr>
          <p:cNvPr id="4" name="TextBox 3">
            <a:extLst>
              <a:ext uri="{FF2B5EF4-FFF2-40B4-BE49-F238E27FC236}">
                <a16:creationId xmlns:a16="http://schemas.microsoft.com/office/drawing/2014/main" id="{F4AF4D5F-F009-C65D-54E3-FA2015F1A1E3}"/>
              </a:ext>
            </a:extLst>
          </p:cNvPr>
          <p:cNvSpPr txBox="1"/>
          <p:nvPr/>
        </p:nvSpPr>
        <p:spPr>
          <a:xfrm>
            <a:off x="57695" y="402597"/>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70</a:t>
            </a:r>
          </a:p>
        </p:txBody>
      </p:sp>
      <p:cxnSp>
        <p:nvCxnSpPr>
          <p:cNvPr id="11" name="Straight Connector 10">
            <a:extLst>
              <a:ext uri="{FF2B5EF4-FFF2-40B4-BE49-F238E27FC236}">
                <a16:creationId xmlns:a16="http://schemas.microsoft.com/office/drawing/2014/main" id="{D7E423F8-736D-9864-6852-6EA0FE2754FB}"/>
              </a:ext>
            </a:extLst>
          </p:cNvPr>
          <p:cNvCxnSpPr>
            <a:cxnSpLocks/>
          </p:cNvCxnSpPr>
          <p:nvPr/>
        </p:nvCxnSpPr>
        <p:spPr>
          <a:xfrm>
            <a:off x="1072941" y="2174338"/>
            <a:ext cx="2743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58A9611A-3251-D43A-4CC0-96A3E026301E}"/>
              </a:ext>
            </a:extLst>
          </p:cNvPr>
          <p:cNvCxnSpPr>
            <a:cxnSpLocks/>
          </p:cNvCxnSpPr>
          <p:nvPr/>
        </p:nvCxnSpPr>
        <p:spPr>
          <a:xfrm>
            <a:off x="4098388" y="2174338"/>
            <a:ext cx="36232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0A141D52-9DBD-21CB-857C-8F192403FF5F}"/>
              </a:ext>
            </a:extLst>
          </p:cNvPr>
          <p:cNvCxnSpPr>
            <a:cxnSpLocks/>
          </p:cNvCxnSpPr>
          <p:nvPr/>
        </p:nvCxnSpPr>
        <p:spPr>
          <a:xfrm>
            <a:off x="7874000" y="2174338"/>
            <a:ext cx="31858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8C0FFA6A-435D-45F8-DD10-8E7EF57DC6C3}"/>
              </a:ext>
            </a:extLst>
          </p:cNvPr>
          <p:cNvCxnSpPr>
            <a:cxnSpLocks/>
          </p:cNvCxnSpPr>
          <p:nvPr/>
        </p:nvCxnSpPr>
        <p:spPr>
          <a:xfrm>
            <a:off x="941531" y="2674188"/>
            <a:ext cx="15030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FF390992-E194-ED29-A0D9-6D4D79798C04}"/>
              </a:ext>
            </a:extLst>
          </p:cNvPr>
          <p:cNvCxnSpPr>
            <a:cxnSpLocks/>
          </p:cNvCxnSpPr>
          <p:nvPr/>
        </p:nvCxnSpPr>
        <p:spPr>
          <a:xfrm>
            <a:off x="2633003" y="2674188"/>
            <a:ext cx="36232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8591F98A-BD41-F727-F8C1-CB77AB0E5F38}"/>
              </a:ext>
            </a:extLst>
          </p:cNvPr>
          <p:cNvCxnSpPr>
            <a:cxnSpLocks/>
          </p:cNvCxnSpPr>
          <p:nvPr/>
        </p:nvCxnSpPr>
        <p:spPr>
          <a:xfrm>
            <a:off x="6923649" y="2674188"/>
            <a:ext cx="39366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3082FD15-DDC2-2BE0-1560-E2AF316EAE7E}"/>
              </a:ext>
            </a:extLst>
          </p:cNvPr>
          <p:cNvCxnSpPr>
            <a:cxnSpLocks/>
          </p:cNvCxnSpPr>
          <p:nvPr/>
        </p:nvCxnSpPr>
        <p:spPr>
          <a:xfrm>
            <a:off x="941531" y="3142664"/>
            <a:ext cx="31568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8FB0DA7A-0568-1DEF-BDBB-DEDC19A4279B}"/>
              </a:ext>
            </a:extLst>
          </p:cNvPr>
          <p:cNvCxnSpPr>
            <a:cxnSpLocks/>
          </p:cNvCxnSpPr>
          <p:nvPr/>
        </p:nvCxnSpPr>
        <p:spPr>
          <a:xfrm>
            <a:off x="5511186" y="3142664"/>
            <a:ext cx="31568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47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7681" y="312837"/>
            <a:ext cx="9204319" cy="613558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563" y="1958103"/>
            <a:ext cx="3328619" cy="948614"/>
          </a:xfrm>
          <a:prstGeom prst="rect">
            <a:avLst/>
          </a:prstGeom>
        </p:spPr>
      </p:pic>
    </p:spTree>
    <p:extLst>
      <p:ext uri="{BB962C8B-B14F-4D97-AF65-F5344CB8AC3E}">
        <p14:creationId xmlns:p14="http://schemas.microsoft.com/office/powerpoint/2010/main" val="1714633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1E26BE-E469-6055-95FD-C5271D2459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0129" y="3352563"/>
            <a:ext cx="5851741" cy="3001977"/>
          </a:xfrm>
          <a:prstGeom prst="rect">
            <a:avLst/>
          </a:prstGeom>
        </p:spPr>
      </p:pic>
      <p:pic>
        <p:nvPicPr>
          <p:cNvPr id="3" name="Picture 2">
            <a:extLst>
              <a:ext uri="{FF2B5EF4-FFF2-40B4-BE49-F238E27FC236}">
                <a16:creationId xmlns:a16="http://schemas.microsoft.com/office/drawing/2014/main" id="{B5EBE615-044B-8285-CFEE-7CCE733F9D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077" y="503460"/>
            <a:ext cx="5860197" cy="2714464"/>
          </a:xfrm>
          <a:prstGeom prst="rect">
            <a:avLst/>
          </a:prstGeom>
        </p:spPr>
      </p:pic>
      <p:pic>
        <p:nvPicPr>
          <p:cNvPr id="5" name="Picture 4">
            <a:extLst>
              <a:ext uri="{FF2B5EF4-FFF2-40B4-BE49-F238E27FC236}">
                <a16:creationId xmlns:a16="http://schemas.microsoft.com/office/drawing/2014/main" id="{41B41F01-8B51-D53A-5EB9-68597FED84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2967" y="469305"/>
            <a:ext cx="5851741" cy="2959695"/>
          </a:xfrm>
          <a:prstGeom prst="rect">
            <a:avLst/>
          </a:prstGeom>
        </p:spPr>
      </p:pic>
      <p:cxnSp>
        <p:nvCxnSpPr>
          <p:cNvPr id="8" name="Straight Connector 7">
            <a:extLst>
              <a:ext uri="{FF2B5EF4-FFF2-40B4-BE49-F238E27FC236}">
                <a16:creationId xmlns:a16="http://schemas.microsoft.com/office/drawing/2014/main" id="{379A9080-106A-C82A-E197-2A94EE95F177}"/>
              </a:ext>
            </a:extLst>
          </p:cNvPr>
          <p:cNvCxnSpPr>
            <a:cxnSpLocks/>
          </p:cNvCxnSpPr>
          <p:nvPr/>
        </p:nvCxnSpPr>
        <p:spPr>
          <a:xfrm>
            <a:off x="2981346" y="1327932"/>
            <a:ext cx="15203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9A1BBF7D-0F65-7C10-D7D0-FDFA6F29960E}"/>
              </a:ext>
            </a:extLst>
          </p:cNvPr>
          <p:cNvCxnSpPr>
            <a:cxnSpLocks/>
          </p:cNvCxnSpPr>
          <p:nvPr/>
        </p:nvCxnSpPr>
        <p:spPr>
          <a:xfrm>
            <a:off x="4575684" y="1327932"/>
            <a:ext cx="4746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B56BC655-0AF3-E2A3-7065-0D2DE25319DC}"/>
              </a:ext>
            </a:extLst>
          </p:cNvPr>
          <p:cNvCxnSpPr>
            <a:cxnSpLocks/>
          </p:cNvCxnSpPr>
          <p:nvPr/>
        </p:nvCxnSpPr>
        <p:spPr>
          <a:xfrm>
            <a:off x="2981346" y="1691347"/>
            <a:ext cx="23221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F7B47DA-5FF3-1F51-8270-56E3C2566916}"/>
              </a:ext>
            </a:extLst>
          </p:cNvPr>
          <p:cNvCxnSpPr>
            <a:cxnSpLocks/>
          </p:cNvCxnSpPr>
          <p:nvPr/>
        </p:nvCxnSpPr>
        <p:spPr>
          <a:xfrm>
            <a:off x="3529986" y="2099311"/>
            <a:ext cx="15203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72485CE-AEC5-6C4B-68FA-F054D99A6AC8}"/>
              </a:ext>
            </a:extLst>
          </p:cNvPr>
          <p:cNvCxnSpPr>
            <a:cxnSpLocks/>
          </p:cNvCxnSpPr>
          <p:nvPr/>
        </p:nvCxnSpPr>
        <p:spPr>
          <a:xfrm>
            <a:off x="2981346" y="2436935"/>
            <a:ext cx="10701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4EA5141-7853-EFCE-5A60-8A3D93C28E9D}"/>
              </a:ext>
            </a:extLst>
          </p:cNvPr>
          <p:cNvCxnSpPr>
            <a:cxnSpLocks/>
          </p:cNvCxnSpPr>
          <p:nvPr/>
        </p:nvCxnSpPr>
        <p:spPr>
          <a:xfrm>
            <a:off x="4631956" y="2436935"/>
            <a:ext cx="4746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FFF92D0-EF08-1763-B1FD-74BC611A68AE}"/>
              </a:ext>
            </a:extLst>
          </p:cNvPr>
          <p:cNvCxnSpPr>
            <a:cxnSpLocks/>
          </p:cNvCxnSpPr>
          <p:nvPr/>
        </p:nvCxnSpPr>
        <p:spPr>
          <a:xfrm>
            <a:off x="1037660" y="2828485"/>
            <a:ext cx="38316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B844D48-4185-D34F-DFDD-28F117A9EEC1}"/>
              </a:ext>
            </a:extLst>
          </p:cNvPr>
          <p:cNvCxnSpPr>
            <a:cxnSpLocks/>
          </p:cNvCxnSpPr>
          <p:nvPr/>
        </p:nvCxnSpPr>
        <p:spPr>
          <a:xfrm>
            <a:off x="8746755" y="1224770"/>
            <a:ext cx="21275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43F89D9D-E5DB-6AD1-07E5-1884F296E6B4}"/>
              </a:ext>
            </a:extLst>
          </p:cNvPr>
          <p:cNvCxnSpPr>
            <a:cxnSpLocks/>
          </p:cNvCxnSpPr>
          <p:nvPr/>
        </p:nvCxnSpPr>
        <p:spPr>
          <a:xfrm>
            <a:off x="8746755" y="1607820"/>
            <a:ext cx="24651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34FC9BC-21C8-1050-6B4C-3C776A869AAD}"/>
              </a:ext>
            </a:extLst>
          </p:cNvPr>
          <p:cNvCxnSpPr>
            <a:cxnSpLocks/>
          </p:cNvCxnSpPr>
          <p:nvPr/>
        </p:nvCxnSpPr>
        <p:spPr>
          <a:xfrm>
            <a:off x="8746755" y="1964100"/>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D3EF60C1-7BD5-9A7D-7D7A-CA19DC317ED9}"/>
              </a:ext>
            </a:extLst>
          </p:cNvPr>
          <p:cNvCxnSpPr>
            <a:cxnSpLocks/>
          </p:cNvCxnSpPr>
          <p:nvPr/>
        </p:nvCxnSpPr>
        <p:spPr>
          <a:xfrm>
            <a:off x="10516941" y="1964100"/>
            <a:ext cx="7372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384A45DA-9EB7-635D-90D4-798571DB7ABB}"/>
              </a:ext>
            </a:extLst>
          </p:cNvPr>
          <p:cNvCxnSpPr>
            <a:cxnSpLocks/>
          </p:cNvCxnSpPr>
          <p:nvPr/>
        </p:nvCxnSpPr>
        <p:spPr>
          <a:xfrm>
            <a:off x="8788959" y="2327516"/>
            <a:ext cx="20965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CDDCA331-F778-2DC7-3B41-2DE88BE87359}"/>
              </a:ext>
            </a:extLst>
          </p:cNvPr>
          <p:cNvCxnSpPr>
            <a:cxnSpLocks/>
          </p:cNvCxnSpPr>
          <p:nvPr/>
        </p:nvCxnSpPr>
        <p:spPr>
          <a:xfrm>
            <a:off x="6732731" y="2721411"/>
            <a:ext cx="7372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56C44BC6-E0D4-C49F-3C7C-B32F447ADEE8}"/>
              </a:ext>
            </a:extLst>
          </p:cNvPr>
          <p:cNvCxnSpPr>
            <a:cxnSpLocks/>
          </p:cNvCxnSpPr>
          <p:nvPr/>
        </p:nvCxnSpPr>
        <p:spPr>
          <a:xfrm>
            <a:off x="8105670" y="2727757"/>
            <a:ext cx="24112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A2800153-005B-DDA5-8C6C-BFC2E736DA95}"/>
              </a:ext>
            </a:extLst>
          </p:cNvPr>
          <p:cNvCxnSpPr>
            <a:cxnSpLocks/>
          </p:cNvCxnSpPr>
          <p:nvPr/>
        </p:nvCxnSpPr>
        <p:spPr>
          <a:xfrm>
            <a:off x="6732731" y="3101239"/>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45CF0782-8378-A6B2-D676-27C9DACA046A}"/>
              </a:ext>
            </a:extLst>
          </p:cNvPr>
          <p:cNvCxnSpPr>
            <a:cxnSpLocks/>
          </p:cNvCxnSpPr>
          <p:nvPr/>
        </p:nvCxnSpPr>
        <p:spPr>
          <a:xfrm>
            <a:off x="8481603" y="3101239"/>
            <a:ext cx="24039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2F20671C-29F2-B426-FF69-BDD89A04E4C5}"/>
              </a:ext>
            </a:extLst>
          </p:cNvPr>
          <p:cNvCxnSpPr>
            <a:cxnSpLocks/>
          </p:cNvCxnSpPr>
          <p:nvPr/>
        </p:nvCxnSpPr>
        <p:spPr>
          <a:xfrm>
            <a:off x="5779821" y="4142248"/>
            <a:ext cx="18730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1E52B8D0-64FB-D15B-6544-90E7B1AC6CF1}"/>
              </a:ext>
            </a:extLst>
          </p:cNvPr>
          <p:cNvCxnSpPr>
            <a:cxnSpLocks/>
          </p:cNvCxnSpPr>
          <p:nvPr/>
        </p:nvCxnSpPr>
        <p:spPr>
          <a:xfrm>
            <a:off x="5779821" y="4508008"/>
            <a:ext cx="18730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F418F6B-7AB4-DE0A-D841-7F2938909D4B}"/>
              </a:ext>
            </a:extLst>
          </p:cNvPr>
          <p:cNvCxnSpPr>
            <a:cxnSpLocks/>
          </p:cNvCxnSpPr>
          <p:nvPr/>
        </p:nvCxnSpPr>
        <p:spPr>
          <a:xfrm>
            <a:off x="5779821" y="4867619"/>
            <a:ext cx="18730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42C9A801-7463-9B78-A1DC-053A9B0741BD}"/>
              </a:ext>
            </a:extLst>
          </p:cNvPr>
          <p:cNvCxnSpPr>
            <a:cxnSpLocks/>
          </p:cNvCxnSpPr>
          <p:nvPr/>
        </p:nvCxnSpPr>
        <p:spPr>
          <a:xfrm>
            <a:off x="5796229" y="5253596"/>
            <a:ext cx="23094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07B56117-2595-E87D-4F1E-65CB4BBF8BC7}"/>
              </a:ext>
            </a:extLst>
          </p:cNvPr>
          <p:cNvCxnSpPr>
            <a:cxnSpLocks/>
          </p:cNvCxnSpPr>
          <p:nvPr/>
        </p:nvCxnSpPr>
        <p:spPr>
          <a:xfrm>
            <a:off x="3859908" y="5633424"/>
            <a:ext cx="7720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0DD74B5A-B40B-EA71-1D9A-853B9EB3BF6A}"/>
              </a:ext>
            </a:extLst>
          </p:cNvPr>
          <p:cNvCxnSpPr>
            <a:cxnSpLocks/>
          </p:cNvCxnSpPr>
          <p:nvPr/>
        </p:nvCxnSpPr>
        <p:spPr>
          <a:xfrm>
            <a:off x="4869265" y="5633424"/>
            <a:ext cx="1503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C5F3BEEE-8786-B454-AC54-F559D429B919}"/>
              </a:ext>
            </a:extLst>
          </p:cNvPr>
          <p:cNvCxnSpPr>
            <a:cxnSpLocks/>
          </p:cNvCxnSpPr>
          <p:nvPr/>
        </p:nvCxnSpPr>
        <p:spPr>
          <a:xfrm>
            <a:off x="7015425" y="5625702"/>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B11DEB4D-3D18-BE51-C9A2-91F1A2139136}"/>
              </a:ext>
            </a:extLst>
          </p:cNvPr>
          <p:cNvCxnSpPr>
            <a:cxnSpLocks/>
          </p:cNvCxnSpPr>
          <p:nvPr/>
        </p:nvCxnSpPr>
        <p:spPr>
          <a:xfrm>
            <a:off x="3859908" y="6013250"/>
            <a:ext cx="25127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38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ADC91-566E-7506-1CC3-4E8A31D8FF4C}"/>
              </a:ext>
            </a:extLst>
          </p:cNvPr>
          <p:cNvPicPr>
            <a:picLocks noChangeAspect="1"/>
          </p:cNvPicPr>
          <p:nvPr/>
        </p:nvPicPr>
        <p:blipFill>
          <a:blip r:embed="rId2"/>
          <a:stretch>
            <a:fillRect/>
          </a:stretch>
        </p:blipFill>
        <p:spPr>
          <a:xfrm>
            <a:off x="611273" y="354657"/>
            <a:ext cx="10906601" cy="2972755"/>
          </a:xfrm>
          <a:prstGeom prst="rect">
            <a:avLst/>
          </a:prstGeom>
        </p:spPr>
      </p:pic>
      <p:pic>
        <p:nvPicPr>
          <p:cNvPr id="5" name="Picture 4">
            <a:extLst>
              <a:ext uri="{FF2B5EF4-FFF2-40B4-BE49-F238E27FC236}">
                <a16:creationId xmlns:a16="http://schemas.microsoft.com/office/drawing/2014/main" id="{265A60F4-E785-4A97-09D9-E757CD76DF50}"/>
              </a:ext>
            </a:extLst>
          </p:cNvPr>
          <p:cNvPicPr>
            <a:picLocks noChangeAspect="1"/>
          </p:cNvPicPr>
          <p:nvPr/>
        </p:nvPicPr>
        <p:blipFill>
          <a:blip r:embed="rId3"/>
          <a:stretch>
            <a:fillRect/>
          </a:stretch>
        </p:blipFill>
        <p:spPr>
          <a:xfrm>
            <a:off x="611273" y="3428999"/>
            <a:ext cx="10906601" cy="2915530"/>
          </a:xfrm>
          <a:prstGeom prst="rect">
            <a:avLst/>
          </a:prstGeom>
        </p:spPr>
      </p:pic>
      <p:cxnSp>
        <p:nvCxnSpPr>
          <p:cNvPr id="6" name="Straight Connector 5">
            <a:extLst>
              <a:ext uri="{FF2B5EF4-FFF2-40B4-BE49-F238E27FC236}">
                <a16:creationId xmlns:a16="http://schemas.microsoft.com/office/drawing/2014/main" id="{D2931F26-8D65-AF80-7C60-CB7EA831F4FA}"/>
              </a:ext>
            </a:extLst>
          </p:cNvPr>
          <p:cNvCxnSpPr>
            <a:cxnSpLocks/>
          </p:cNvCxnSpPr>
          <p:nvPr/>
        </p:nvCxnSpPr>
        <p:spPr>
          <a:xfrm>
            <a:off x="1375284" y="1485799"/>
            <a:ext cx="49411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BA60585-A875-D508-2C19-867047BB72C5}"/>
              </a:ext>
            </a:extLst>
          </p:cNvPr>
          <p:cNvCxnSpPr>
            <a:cxnSpLocks/>
          </p:cNvCxnSpPr>
          <p:nvPr/>
        </p:nvCxnSpPr>
        <p:spPr>
          <a:xfrm>
            <a:off x="6763210" y="1485799"/>
            <a:ext cx="26058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D9AEEEB-58E4-2C10-94F7-45207375CB33}"/>
              </a:ext>
            </a:extLst>
          </p:cNvPr>
          <p:cNvCxnSpPr>
            <a:cxnSpLocks/>
          </p:cNvCxnSpPr>
          <p:nvPr/>
        </p:nvCxnSpPr>
        <p:spPr>
          <a:xfrm>
            <a:off x="9520478" y="1485799"/>
            <a:ext cx="8614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2792039-AC24-CF3F-6FDA-EB25C6181403}"/>
              </a:ext>
            </a:extLst>
          </p:cNvPr>
          <p:cNvCxnSpPr>
            <a:cxnSpLocks/>
          </p:cNvCxnSpPr>
          <p:nvPr/>
        </p:nvCxnSpPr>
        <p:spPr>
          <a:xfrm>
            <a:off x="1375284" y="1851558"/>
            <a:ext cx="14101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0470FC6C-5C34-AFC4-0B7C-2820FE9B16E5}"/>
              </a:ext>
            </a:extLst>
          </p:cNvPr>
          <p:cNvCxnSpPr>
            <a:cxnSpLocks/>
          </p:cNvCxnSpPr>
          <p:nvPr/>
        </p:nvCxnSpPr>
        <p:spPr>
          <a:xfrm>
            <a:off x="2979002" y="1851558"/>
            <a:ext cx="57851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EC756D91-D2C4-A553-C61A-47924EDD842D}"/>
              </a:ext>
            </a:extLst>
          </p:cNvPr>
          <p:cNvCxnSpPr>
            <a:cxnSpLocks/>
          </p:cNvCxnSpPr>
          <p:nvPr/>
        </p:nvCxnSpPr>
        <p:spPr>
          <a:xfrm>
            <a:off x="8925281" y="1851558"/>
            <a:ext cx="19631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269B3143-A2D5-41C5-6B63-E0692D2CD580}"/>
              </a:ext>
            </a:extLst>
          </p:cNvPr>
          <p:cNvCxnSpPr>
            <a:cxnSpLocks/>
          </p:cNvCxnSpPr>
          <p:nvPr/>
        </p:nvCxnSpPr>
        <p:spPr>
          <a:xfrm>
            <a:off x="1375284" y="2271527"/>
            <a:ext cx="51521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6E1AEBDD-D369-B7DD-8E0B-03BA3F16050D}"/>
              </a:ext>
            </a:extLst>
          </p:cNvPr>
          <p:cNvCxnSpPr>
            <a:cxnSpLocks/>
          </p:cNvCxnSpPr>
          <p:nvPr/>
        </p:nvCxnSpPr>
        <p:spPr>
          <a:xfrm>
            <a:off x="6636601" y="2266150"/>
            <a:ext cx="14663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C3969033-D1B3-3531-7660-251E7EA704E6}"/>
              </a:ext>
            </a:extLst>
          </p:cNvPr>
          <p:cNvCxnSpPr>
            <a:cxnSpLocks/>
          </p:cNvCxnSpPr>
          <p:nvPr/>
        </p:nvCxnSpPr>
        <p:spPr>
          <a:xfrm>
            <a:off x="8746755" y="2266150"/>
            <a:ext cx="622328" cy="537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A9B69758-E2B0-CBDF-0603-8656EDC01891}"/>
              </a:ext>
            </a:extLst>
          </p:cNvPr>
          <p:cNvCxnSpPr>
            <a:cxnSpLocks/>
          </p:cNvCxnSpPr>
          <p:nvPr/>
        </p:nvCxnSpPr>
        <p:spPr>
          <a:xfrm>
            <a:off x="9520478" y="2266150"/>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2815CED-3A95-1EDF-3E07-3F65FE019E3E}"/>
              </a:ext>
            </a:extLst>
          </p:cNvPr>
          <p:cNvCxnSpPr>
            <a:cxnSpLocks/>
          </p:cNvCxnSpPr>
          <p:nvPr/>
        </p:nvCxnSpPr>
        <p:spPr>
          <a:xfrm>
            <a:off x="1375284" y="2625281"/>
            <a:ext cx="25496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DB6C86CD-BAD1-E59E-BEDE-845B7B19F3D6}"/>
              </a:ext>
            </a:extLst>
          </p:cNvPr>
          <p:cNvCxnSpPr>
            <a:cxnSpLocks/>
          </p:cNvCxnSpPr>
          <p:nvPr/>
        </p:nvCxnSpPr>
        <p:spPr>
          <a:xfrm>
            <a:off x="4118484" y="2625281"/>
            <a:ext cx="39845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32135830-F456-FAFC-9761-DBFA1AE93531}"/>
              </a:ext>
            </a:extLst>
          </p:cNvPr>
          <p:cNvCxnSpPr>
            <a:cxnSpLocks/>
          </p:cNvCxnSpPr>
          <p:nvPr/>
        </p:nvCxnSpPr>
        <p:spPr>
          <a:xfrm>
            <a:off x="8560525" y="2625281"/>
            <a:ext cx="2046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C7723F99-2452-A91C-B44A-90A4F5C9EDEF}"/>
              </a:ext>
            </a:extLst>
          </p:cNvPr>
          <p:cNvCxnSpPr>
            <a:cxnSpLocks/>
          </p:cNvCxnSpPr>
          <p:nvPr/>
        </p:nvCxnSpPr>
        <p:spPr>
          <a:xfrm>
            <a:off x="10710872" y="2625281"/>
            <a:ext cx="55735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9B78F68C-686B-43FE-D61E-2922D54353E7}"/>
              </a:ext>
            </a:extLst>
          </p:cNvPr>
          <p:cNvCxnSpPr>
            <a:cxnSpLocks/>
          </p:cNvCxnSpPr>
          <p:nvPr/>
        </p:nvCxnSpPr>
        <p:spPr>
          <a:xfrm>
            <a:off x="1276810" y="3033244"/>
            <a:ext cx="6785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8DDBE5B3-FCA8-A7CB-51F3-C11FAD0260F8}"/>
              </a:ext>
            </a:extLst>
          </p:cNvPr>
          <p:cNvCxnSpPr>
            <a:cxnSpLocks/>
          </p:cNvCxnSpPr>
          <p:nvPr/>
        </p:nvCxnSpPr>
        <p:spPr>
          <a:xfrm>
            <a:off x="2356674" y="3033244"/>
            <a:ext cx="31859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7C8D057C-07E3-1B19-D684-EB7C3CDB1684}"/>
              </a:ext>
            </a:extLst>
          </p:cNvPr>
          <p:cNvCxnSpPr>
            <a:cxnSpLocks/>
          </p:cNvCxnSpPr>
          <p:nvPr/>
        </p:nvCxnSpPr>
        <p:spPr>
          <a:xfrm>
            <a:off x="1375284" y="4496285"/>
            <a:ext cx="57429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74B909B-E8F3-BE6C-2B23-FFA5D61A30C8}"/>
              </a:ext>
            </a:extLst>
          </p:cNvPr>
          <p:cNvCxnSpPr>
            <a:cxnSpLocks/>
          </p:cNvCxnSpPr>
          <p:nvPr/>
        </p:nvCxnSpPr>
        <p:spPr>
          <a:xfrm>
            <a:off x="8405781" y="4496285"/>
            <a:ext cx="24826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DF7E9AE0-104C-6BEB-31E6-D883799F30EF}"/>
              </a:ext>
            </a:extLst>
          </p:cNvPr>
          <p:cNvCxnSpPr>
            <a:cxnSpLocks/>
          </p:cNvCxnSpPr>
          <p:nvPr/>
        </p:nvCxnSpPr>
        <p:spPr>
          <a:xfrm>
            <a:off x="1360212" y="4904248"/>
            <a:ext cx="312738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FC695B01-D77B-8453-C5FE-EACE26195EBC}"/>
              </a:ext>
            </a:extLst>
          </p:cNvPr>
          <p:cNvCxnSpPr>
            <a:cxnSpLocks/>
          </p:cNvCxnSpPr>
          <p:nvPr/>
        </p:nvCxnSpPr>
        <p:spPr>
          <a:xfrm>
            <a:off x="4667124" y="4904248"/>
            <a:ext cx="64744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60050E2C-6887-39F4-6AD8-E3E726C64C9A}"/>
              </a:ext>
            </a:extLst>
          </p:cNvPr>
          <p:cNvCxnSpPr>
            <a:cxnSpLocks/>
          </p:cNvCxnSpPr>
          <p:nvPr/>
        </p:nvCxnSpPr>
        <p:spPr>
          <a:xfrm>
            <a:off x="1360212" y="5270008"/>
            <a:ext cx="8484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7915AA94-6440-6033-D995-0372CF30905E}"/>
              </a:ext>
            </a:extLst>
          </p:cNvPr>
          <p:cNvCxnSpPr>
            <a:cxnSpLocks/>
          </p:cNvCxnSpPr>
          <p:nvPr/>
        </p:nvCxnSpPr>
        <p:spPr>
          <a:xfrm>
            <a:off x="2785403" y="5278699"/>
            <a:ext cx="29964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9AEA5FBE-F708-C577-DA4E-707EC1EA3566}"/>
              </a:ext>
            </a:extLst>
          </p:cNvPr>
          <p:cNvCxnSpPr>
            <a:cxnSpLocks/>
          </p:cNvCxnSpPr>
          <p:nvPr/>
        </p:nvCxnSpPr>
        <p:spPr>
          <a:xfrm flipV="1">
            <a:off x="5927858" y="5270008"/>
            <a:ext cx="3300548" cy="86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CB45CBDA-161F-DFC7-BDFD-5E3519B2DA34}"/>
              </a:ext>
            </a:extLst>
          </p:cNvPr>
          <p:cNvCxnSpPr>
            <a:cxnSpLocks/>
          </p:cNvCxnSpPr>
          <p:nvPr/>
        </p:nvCxnSpPr>
        <p:spPr>
          <a:xfrm>
            <a:off x="9416646" y="5259254"/>
            <a:ext cx="12942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5EAD06B0-BBEC-80CB-EDBD-769D4362FE5D}"/>
              </a:ext>
            </a:extLst>
          </p:cNvPr>
          <p:cNvCxnSpPr>
            <a:cxnSpLocks/>
          </p:cNvCxnSpPr>
          <p:nvPr/>
        </p:nvCxnSpPr>
        <p:spPr>
          <a:xfrm>
            <a:off x="1375284" y="5677970"/>
            <a:ext cx="17758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AB50E6AE-1196-0D2D-4313-D285B9A1147E}"/>
              </a:ext>
            </a:extLst>
          </p:cNvPr>
          <p:cNvCxnSpPr>
            <a:cxnSpLocks/>
          </p:cNvCxnSpPr>
          <p:nvPr/>
        </p:nvCxnSpPr>
        <p:spPr>
          <a:xfrm>
            <a:off x="3297200" y="5677970"/>
            <a:ext cx="9371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C2673DD8-84CE-90CC-8638-1F06908DDCB9}"/>
              </a:ext>
            </a:extLst>
          </p:cNvPr>
          <p:cNvCxnSpPr>
            <a:cxnSpLocks/>
          </p:cNvCxnSpPr>
          <p:nvPr/>
        </p:nvCxnSpPr>
        <p:spPr>
          <a:xfrm>
            <a:off x="4487594" y="5677970"/>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2DC7C536-5C20-597F-290B-A3837679F5ED}"/>
              </a:ext>
            </a:extLst>
          </p:cNvPr>
          <p:cNvCxnSpPr>
            <a:cxnSpLocks/>
          </p:cNvCxnSpPr>
          <p:nvPr/>
        </p:nvCxnSpPr>
        <p:spPr>
          <a:xfrm>
            <a:off x="6316394" y="5677970"/>
            <a:ext cx="29120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FBCD9CDC-0BA8-EA20-7A26-E107F177CAFE}"/>
              </a:ext>
            </a:extLst>
          </p:cNvPr>
          <p:cNvCxnSpPr>
            <a:cxnSpLocks/>
          </p:cNvCxnSpPr>
          <p:nvPr/>
        </p:nvCxnSpPr>
        <p:spPr>
          <a:xfrm>
            <a:off x="9341952" y="5672593"/>
            <a:ext cx="1799660" cy="537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C22230F2-882C-36EA-437F-7A91E248EEA4}"/>
              </a:ext>
            </a:extLst>
          </p:cNvPr>
          <p:cNvCxnSpPr>
            <a:cxnSpLocks/>
          </p:cNvCxnSpPr>
          <p:nvPr/>
        </p:nvCxnSpPr>
        <p:spPr>
          <a:xfrm>
            <a:off x="1445623" y="6085934"/>
            <a:ext cx="5097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0D582ABA-0682-6AA2-3277-A58074D3D219}"/>
              </a:ext>
            </a:extLst>
          </p:cNvPr>
          <p:cNvCxnSpPr>
            <a:cxnSpLocks/>
          </p:cNvCxnSpPr>
          <p:nvPr/>
        </p:nvCxnSpPr>
        <p:spPr>
          <a:xfrm>
            <a:off x="2106806" y="6085934"/>
            <a:ext cx="23807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417301F4-CA45-CF33-FECB-06DDBEFB3A8D}"/>
              </a:ext>
            </a:extLst>
          </p:cNvPr>
          <p:cNvCxnSpPr>
            <a:cxnSpLocks/>
          </p:cNvCxnSpPr>
          <p:nvPr/>
        </p:nvCxnSpPr>
        <p:spPr>
          <a:xfrm>
            <a:off x="4591428" y="6085934"/>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88986179-CF24-CB32-2096-08B1B316DB87}"/>
              </a:ext>
            </a:extLst>
          </p:cNvPr>
          <p:cNvCxnSpPr>
            <a:cxnSpLocks/>
          </p:cNvCxnSpPr>
          <p:nvPr/>
        </p:nvCxnSpPr>
        <p:spPr>
          <a:xfrm>
            <a:off x="6168013" y="6085934"/>
            <a:ext cx="37497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680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7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7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C35F2-43D9-2C7C-1AA4-0223F93CA076}"/>
              </a:ext>
            </a:extLst>
          </p:cNvPr>
          <p:cNvPicPr>
            <a:picLocks noChangeAspect="1"/>
          </p:cNvPicPr>
          <p:nvPr/>
        </p:nvPicPr>
        <p:blipFill>
          <a:blip r:embed="rId2"/>
          <a:stretch>
            <a:fillRect/>
          </a:stretch>
        </p:blipFill>
        <p:spPr>
          <a:xfrm>
            <a:off x="686301" y="337622"/>
            <a:ext cx="10807004" cy="3216026"/>
          </a:xfrm>
          <a:prstGeom prst="rect">
            <a:avLst/>
          </a:prstGeom>
        </p:spPr>
      </p:pic>
      <p:pic>
        <p:nvPicPr>
          <p:cNvPr id="5" name="Picture 4">
            <a:extLst>
              <a:ext uri="{FF2B5EF4-FFF2-40B4-BE49-F238E27FC236}">
                <a16:creationId xmlns:a16="http://schemas.microsoft.com/office/drawing/2014/main" id="{2E2763B3-8F01-E5DD-3604-8CB18F03BBE4}"/>
              </a:ext>
            </a:extLst>
          </p:cNvPr>
          <p:cNvPicPr>
            <a:picLocks noChangeAspect="1"/>
          </p:cNvPicPr>
          <p:nvPr/>
        </p:nvPicPr>
        <p:blipFill>
          <a:blip r:embed="rId3"/>
          <a:stretch>
            <a:fillRect/>
          </a:stretch>
        </p:blipFill>
        <p:spPr>
          <a:xfrm>
            <a:off x="686301" y="3602993"/>
            <a:ext cx="10807004" cy="2800743"/>
          </a:xfrm>
          <a:prstGeom prst="rect">
            <a:avLst/>
          </a:prstGeom>
        </p:spPr>
      </p:pic>
      <p:cxnSp>
        <p:nvCxnSpPr>
          <p:cNvPr id="6" name="Straight Connector 5">
            <a:extLst>
              <a:ext uri="{FF2B5EF4-FFF2-40B4-BE49-F238E27FC236}">
                <a16:creationId xmlns:a16="http://schemas.microsoft.com/office/drawing/2014/main" id="{13BEC6B9-DAFE-940E-167E-398F7A596B0F}"/>
              </a:ext>
            </a:extLst>
          </p:cNvPr>
          <p:cNvCxnSpPr>
            <a:cxnSpLocks/>
          </p:cNvCxnSpPr>
          <p:nvPr/>
        </p:nvCxnSpPr>
        <p:spPr>
          <a:xfrm>
            <a:off x="1445623" y="1429528"/>
            <a:ext cx="425179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C824916-8C82-1E9B-EF7E-DFFD17C1AC0B}"/>
              </a:ext>
            </a:extLst>
          </p:cNvPr>
          <p:cNvCxnSpPr>
            <a:cxnSpLocks/>
          </p:cNvCxnSpPr>
          <p:nvPr/>
        </p:nvCxnSpPr>
        <p:spPr>
          <a:xfrm>
            <a:off x="6875752" y="1429528"/>
            <a:ext cx="328112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D67C56E-6639-62F4-0DB6-1FA7F98644CC}"/>
              </a:ext>
            </a:extLst>
          </p:cNvPr>
          <p:cNvCxnSpPr>
            <a:cxnSpLocks/>
          </p:cNvCxnSpPr>
          <p:nvPr/>
        </p:nvCxnSpPr>
        <p:spPr>
          <a:xfrm>
            <a:off x="1445623" y="1795288"/>
            <a:ext cx="12975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B2817857-E1C0-ACFD-6891-A01501A485D2}"/>
              </a:ext>
            </a:extLst>
          </p:cNvPr>
          <p:cNvCxnSpPr>
            <a:cxnSpLocks/>
          </p:cNvCxnSpPr>
          <p:nvPr/>
        </p:nvCxnSpPr>
        <p:spPr>
          <a:xfrm>
            <a:off x="3401032" y="1775843"/>
            <a:ext cx="2694968" cy="194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3C6314B-F726-912F-C161-C6983C7C234C}"/>
              </a:ext>
            </a:extLst>
          </p:cNvPr>
          <p:cNvCxnSpPr>
            <a:cxnSpLocks/>
          </p:cNvCxnSpPr>
          <p:nvPr/>
        </p:nvCxnSpPr>
        <p:spPr>
          <a:xfrm>
            <a:off x="6397451" y="1775843"/>
            <a:ext cx="2760617" cy="194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96B46E7-6068-1EA2-8CDF-92ABEEDBC4C2}"/>
              </a:ext>
            </a:extLst>
          </p:cNvPr>
          <p:cNvCxnSpPr>
            <a:cxnSpLocks/>
          </p:cNvCxnSpPr>
          <p:nvPr/>
        </p:nvCxnSpPr>
        <p:spPr>
          <a:xfrm>
            <a:off x="9341952" y="1795288"/>
            <a:ext cx="11903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A09A506-5AC3-5B37-05D3-77399134D3E7}"/>
              </a:ext>
            </a:extLst>
          </p:cNvPr>
          <p:cNvCxnSpPr>
            <a:cxnSpLocks/>
          </p:cNvCxnSpPr>
          <p:nvPr/>
        </p:nvCxnSpPr>
        <p:spPr>
          <a:xfrm>
            <a:off x="1445623" y="2189183"/>
            <a:ext cx="28168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3D57970-505F-FF92-6917-FEBF371FF125}"/>
              </a:ext>
            </a:extLst>
          </p:cNvPr>
          <p:cNvCxnSpPr>
            <a:cxnSpLocks/>
          </p:cNvCxnSpPr>
          <p:nvPr/>
        </p:nvCxnSpPr>
        <p:spPr>
          <a:xfrm>
            <a:off x="4399838" y="2189183"/>
            <a:ext cx="328112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27ED114F-791B-6F34-5B69-0FD6B1EE7825}"/>
              </a:ext>
            </a:extLst>
          </p:cNvPr>
          <p:cNvCxnSpPr>
            <a:cxnSpLocks/>
          </p:cNvCxnSpPr>
          <p:nvPr/>
        </p:nvCxnSpPr>
        <p:spPr>
          <a:xfrm>
            <a:off x="7921116" y="2169738"/>
            <a:ext cx="2611230" cy="1944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AC41D3EB-F126-7F96-922A-8ABF0E0C5207}"/>
              </a:ext>
            </a:extLst>
          </p:cNvPr>
          <p:cNvCxnSpPr>
            <a:cxnSpLocks/>
          </p:cNvCxnSpPr>
          <p:nvPr/>
        </p:nvCxnSpPr>
        <p:spPr>
          <a:xfrm>
            <a:off x="1445623" y="2583078"/>
            <a:ext cx="28168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DF61197-ACD1-AD6A-360F-7B4571B8C88D}"/>
              </a:ext>
            </a:extLst>
          </p:cNvPr>
          <p:cNvCxnSpPr>
            <a:cxnSpLocks/>
          </p:cNvCxnSpPr>
          <p:nvPr/>
        </p:nvCxnSpPr>
        <p:spPr>
          <a:xfrm>
            <a:off x="4399838" y="2583078"/>
            <a:ext cx="24759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1A21AAF-7B69-6306-BAF8-D75802631AD3}"/>
              </a:ext>
            </a:extLst>
          </p:cNvPr>
          <p:cNvCxnSpPr>
            <a:cxnSpLocks/>
          </p:cNvCxnSpPr>
          <p:nvPr/>
        </p:nvCxnSpPr>
        <p:spPr>
          <a:xfrm>
            <a:off x="7556361" y="2583078"/>
            <a:ext cx="19252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D32C58C1-C385-08F5-5D1B-2C084E7C402A}"/>
              </a:ext>
            </a:extLst>
          </p:cNvPr>
          <p:cNvCxnSpPr>
            <a:cxnSpLocks/>
          </p:cNvCxnSpPr>
          <p:nvPr/>
        </p:nvCxnSpPr>
        <p:spPr>
          <a:xfrm>
            <a:off x="9561677" y="2583078"/>
            <a:ext cx="9706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549B1E75-FE62-7A8A-6252-C8D63FC3EB79}"/>
              </a:ext>
            </a:extLst>
          </p:cNvPr>
          <p:cNvCxnSpPr>
            <a:cxnSpLocks/>
          </p:cNvCxnSpPr>
          <p:nvPr/>
        </p:nvCxnSpPr>
        <p:spPr>
          <a:xfrm>
            <a:off x="1347149" y="2962906"/>
            <a:ext cx="5951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B2CE467E-11A6-808E-05FB-078C899A4E21}"/>
              </a:ext>
            </a:extLst>
          </p:cNvPr>
          <p:cNvCxnSpPr>
            <a:cxnSpLocks/>
          </p:cNvCxnSpPr>
          <p:nvPr/>
        </p:nvCxnSpPr>
        <p:spPr>
          <a:xfrm>
            <a:off x="2258870" y="2962906"/>
            <a:ext cx="38309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4B69D955-946F-512B-63AD-177775FB17F4}"/>
              </a:ext>
            </a:extLst>
          </p:cNvPr>
          <p:cNvCxnSpPr>
            <a:cxnSpLocks/>
          </p:cNvCxnSpPr>
          <p:nvPr/>
        </p:nvCxnSpPr>
        <p:spPr>
          <a:xfrm>
            <a:off x="6397451" y="2962906"/>
            <a:ext cx="34358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16A362F8-C91B-E748-ED00-2CA8B4D6BEC8}"/>
              </a:ext>
            </a:extLst>
          </p:cNvPr>
          <p:cNvCxnSpPr>
            <a:cxnSpLocks/>
          </p:cNvCxnSpPr>
          <p:nvPr/>
        </p:nvCxnSpPr>
        <p:spPr>
          <a:xfrm>
            <a:off x="1445623" y="3368525"/>
            <a:ext cx="33028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3CFB658-A069-13CF-393F-3528C592AA7C}"/>
              </a:ext>
            </a:extLst>
          </p:cNvPr>
          <p:cNvCxnSpPr>
            <a:cxnSpLocks/>
          </p:cNvCxnSpPr>
          <p:nvPr/>
        </p:nvCxnSpPr>
        <p:spPr>
          <a:xfrm>
            <a:off x="1347149" y="4648684"/>
            <a:ext cx="42906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7AD0972A-710A-7C98-7E1F-04243EAAD90F}"/>
              </a:ext>
            </a:extLst>
          </p:cNvPr>
          <p:cNvCxnSpPr>
            <a:cxnSpLocks/>
          </p:cNvCxnSpPr>
          <p:nvPr/>
        </p:nvCxnSpPr>
        <p:spPr>
          <a:xfrm>
            <a:off x="6190120" y="4669097"/>
            <a:ext cx="36431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B4C3F135-327B-93EE-6D57-783A633782E7}"/>
              </a:ext>
            </a:extLst>
          </p:cNvPr>
          <p:cNvCxnSpPr>
            <a:cxnSpLocks/>
          </p:cNvCxnSpPr>
          <p:nvPr/>
        </p:nvCxnSpPr>
        <p:spPr>
          <a:xfrm>
            <a:off x="1461030" y="5004975"/>
            <a:ext cx="9626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1F52B099-5482-93EE-7E7B-1690108939D2}"/>
              </a:ext>
            </a:extLst>
          </p:cNvPr>
          <p:cNvCxnSpPr>
            <a:cxnSpLocks/>
          </p:cNvCxnSpPr>
          <p:nvPr/>
        </p:nvCxnSpPr>
        <p:spPr>
          <a:xfrm>
            <a:off x="3299879" y="5003364"/>
            <a:ext cx="4015321" cy="16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90DE25F4-3D64-960F-4074-C532D012D2D6}"/>
              </a:ext>
            </a:extLst>
          </p:cNvPr>
          <p:cNvCxnSpPr>
            <a:cxnSpLocks/>
          </p:cNvCxnSpPr>
          <p:nvPr/>
        </p:nvCxnSpPr>
        <p:spPr>
          <a:xfrm>
            <a:off x="7416688" y="5003364"/>
            <a:ext cx="19252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B2D1EAA-79FD-6959-AF32-AAE46C840693}"/>
              </a:ext>
            </a:extLst>
          </p:cNvPr>
          <p:cNvCxnSpPr>
            <a:cxnSpLocks/>
          </p:cNvCxnSpPr>
          <p:nvPr/>
        </p:nvCxnSpPr>
        <p:spPr>
          <a:xfrm>
            <a:off x="1567208" y="5436475"/>
            <a:ext cx="51993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3F1B6FBF-4DAA-B134-880A-DD142A1CC5BB}"/>
              </a:ext>
            </a:extLst>
          </p:cNvPr>
          <p:cNvCxnSpPr>
            <a:cxnSpLocks/>
          </p:cNvCxnSpPr>
          <p:nvPr/>
        </p:nvCxnSpPr>
        <p:spPr>
          <a:xfrm>
            <a:off x="6893840" y="5436475"/>
            <a:ext cx="11178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553BACFD-B192-F035-0022-BB95BFAD77A1}"/>
              </a:ext>
            </a:extLst>
          </p:cNvPr>
          <p:cNvCxnSpPr>
            <a:cxnSpLocks/>
          </p:cNvCxnSpPr>
          <p:nvPr/>
        </p:nvCxnSpPr>
        <p:spPr>
          <a:xfrm>
            <a:off x="8395734" y="5456888"/>
            <a:ext cx="19252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75C594D3-FBE6-6E35-4EC6-07B8003D4533}"/>
              </a:ext>
            </a:extLst>
          </p:cNvPr>
          <p:cNvCxnSpPr>
            <a:cxnSpLocks/>
          </p:cNvCxnSpPr>
          <p:nvPr/>
        </p:nvCxnSpPr>
        <p:spPr>
          <a:xfrm>
            <a:off x="1480792" y="5802235"/>
            <a:ext cx="19252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B2D4A805-DEF1-84B6-ABC3-1A90C8146DB3}"/>
              </a:ext>
            </a:extLst>
          </p:cNvPr>
          <p:cNvCxnSpPr>
            <a:cxnSpLocks/>
          </p:cNvCxnSpPr>
          <p:nvPr/>
        </p:nvCxnSpPr>
        <p:spPr>
          <a:xfrm>
            <a:off x="4344907" y="5802235"/>
            <a:ext cx="34328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B1706380-4A3C-B844-A548-B8AFBB563204}"/>
              </a:ext>
            </a:extLst>
          </p:cNvPr>
          <p:cNvCxnSpPr>
            <a:cxnSpLocks/>
          </p:cNvCxnSpPr>
          <p:nvPr/>
        </p:nvCxnSpPr>
        <p:spPr>
          <a:xfrm>
            <a:off x="8395734" y="5808581"/>
            <a:ext cx="19252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3196F1AA-A195-F4A7-E4BD-748CB5941FA2}"/>
              </a:ext>
            </a:extLst>
          </p:cNvPr>
          <p:cNvCxnSpPr>
            <a:cxnSpLocks/>
          </p:cNvCxnSpPr>
          <p:nvPr/>
        </p:nvCxnSpPr>
        <p:spPr>
          <a:xfrm>
            <a:off x="1461030" y="6182062"/>
            <a:ext cx="12821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CF906E96-E30E-32F9-9621-2EAD4FA47EE0}"/>
              </a:ext>
            </a:extLst>
          </p:cNvPr>
          <p:cNvCxnSpPr>
            <a:cxnSpLocks/>
          </p:cNvCxnSpPr>
          <p:nvPr/>
        </p:nvCxnSpPr>
        <p:spPr>
          <a:xfrm>
            <a:off x="3299879" y="6188407"/>
            <a:ext cx="17504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658B803E-DCB0-7BFE-3938-D892CC59F78E}"/>
              </a:ext>
            </a:extLst>
          </p:cNvPr>
          <p:cNvCxnSpPr>
            <a:cxnSpLocks/>
          </p:cNvCxnSpPr>
          <p:nvPr/>
        </p:nvCxnSpPr>
        <p:spPr>
          <a:xfrm>
            <a:off x="5852495" y="6188407"/>
            <a:ext cx="40846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992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6E87-2EEC-8B3C-7CBA-2AAB791613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5901" y="714536"/>
            <a:ext cx="5860197" cy="2714464"/>
          </a:xfrm>
          <a:prstGeom prst="rect">
            <a:avLst/>
          </a:prstGeom>
        </p:spPr>
      </p:pic>
      <p:sp>
        <p:nvSpPr>
          <p:cNvPr id="4" name="TextBox 3">
            <a:extLst>
              <a:ext uri="{FF2B5EF4-FFF2-40B4-BE49-F238E27FC236}">
                <a16:creationId xmlns:a16="http://schemas.microsoft.com/office/drawing/2014/main" id="{6D58DAA9-C20A-2AE1-96F1-3C1A5C555483}"/>
              </a:ext>
            </a:extLst>
          </p:cNvPr>
          <p:cNvSpPr txBox="1"/>
          <p:nvPr/>
        </p:nvSpPr>
        <p:spPr>
          <a:xfrm>
            <a:off x="316958" y="325071"/>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5" name="Rectangle 4">
            <a:extLst>
              <a:ext uri="{FF2B5EF4-FFF2-40B4-BE49-F238E27FC236}">
                <a16:creationId xmlns:a16="http://schemas.microsoft.com/office/drawing/2014/main" id="{FC7A72F8-9B86-C676-3853-460B6F2FB9AB}"/>
              </a:ext>
            </a:extLst>
          </p:cNvPr>
          <p:cNvSpPr/>
          <p:nvPr/>
        </p:nvSpPr>
        <p:spPr>
          <a:xfrm>
            <a:off x="2518117" y="342209"/>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pic>
        <p:nvPicPr>
          <p:cNvPr id="3" name="Picture 2">
            <a:extLst>
              <a:ext uri="{FF2B5EF4-FFF2-40B4-BE49-F238E27FC236}">
                <a16:creationId xmlns:a16="http://schemas.microsoft.com/office/drawing/2014/main" id="{63D9D586-6036-DB36-6E6C-6798A9E3B834}"/>
              </a:ext>
            </a:extLst>
          </p:cNvPr>
          <p:cNvPicPr>
            <a:picLocks noChangeAspect="1"/>
          </p:cNvPicPr>
          <p:nvPr/>
        </p:nvPicPr>
        <p:blipFill>
          <a:blip r:embed="rId3"/>
          <a:stretch>
            <a:fillRect/>
          </a:stretch>
        </p:blipFill>
        <p:spPr>
          <a:xfrm>
            <a:off x="766017" y="3429000"/>
            <a:ext cx="10659963" cy="2886478"/>
          </a:xfrm>
          <a:prstGeom prst="rect">
            <a:avLst/>
          </a:prstGeom>
        </p:spPr>
      </p:pic>
      <p:sp>
        <p:nvSpPr>
          <p:cNvPr id="14" name="Oval 13">
            <a:extLst>
              <a:ext uri="{FF2B5EF4-FFF2-40B4-BE49-F238E27FC236}">
                <a16:creationId xmlns:a16="http://schemas.microsoft.com/office/drawing/2014/main" id="{7F7267B3-E199-F11D-26CB-5960DE6A2CD1}"/>
              </a:ext>
            </a:extLst>
          </p:cNvPr>
          <p:cNvSpPr/>
          <p:nvPr/>
        </p:nvSpPr>
        <p:spPr>
          <a:xfrm>
            <a:off x="5556738" y="1800665"/>
            <a:ext cx="2616591" cy="10128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D1ABF2-5129-9FD7-74EF-24C9B438E9C5}"/>
              </a:ext>
            </a:extLst>
          </p:cNvPr>
          <p:cNvSpPr/>
          <p:nvPr/>
        </p:nvSpPr>
        <p:spPr>
          <a:xfrm>
            <a:off x="1194178" y="4515728"/>
            <a:ext cx="1858512" cy="4360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6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EE95B7-D3FC-3642-A68F-BD1F765D34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0129" y="356764"/>
            <a:ext cx="5851741" cy="2959695"/>
          </a:xfrm>
          <a:prstGeom prst="rect">
            <a:avLst/>
          </a:prstGeom>
        </p:spPr>
      </p:pic>
      <p:pic>
        <p:nvPicPr>
          <p:cNvPr id="4" name="Picture 3">
            <a:extLst>
              <a:ext uri="{FF2B5EF4-FFF2-40B4-BE49-F238E27FC236}">
                <a16:creationId xmlns:a16="http://schemas.microsoft.com/office/drawing/2014/main" id="{0113F342-6816-D2C2-A3AB-86360A310247}"/>
              </a:ext>
            </a:extLst>
          </p:cNvPr>
          <p:cNvPicPr>
            <a:picLocks noChangeAspect="1"/>
          </p:cNvPicPr>
          <p:nvPr/>
        </p:nvPicPr>
        <p:blipFill>
          <a:blip r:embed="rId3"/>
          <a:stretch>
            <a:fillRect/>
          </a:stretch>
        </p:blipFill>
        <p:spPr>
          <a:xfrm>
            <a:off x="732675" y="3429000"/>
            <a:ext cx="10726647" cy="2772162"/>
          </a:xfrm>
          <a:prstGeom prst="rect">
            <a:avLst/>
          </a:prstGeom>
        </p:spPr>
      </p:pic>
      <p:sp>
        <p:nvSpPr>
          <p:cNvPr id="6" name="Oval 5">
            <a:extLst>
              <a:ext uri="{FF2B5EF4-FFF2-40B4-BE49-F238E27FC236}">
                <a16:creationId xmlns:a16="http://schemas.microsoft.com/office/drawing/2014/main" id="{AB58FA3E-614D-8497-4053-473F2FA0139A}"/>
              </a:ext>
            </a:extLst>
          </p:cNvPr>
          <p:cNvSpPr/>
          <p:nvPr/>
        </p:nvSpPr>
        <p:spPr>
          <a:xfrm>
            <a:off x="3584916" y="1856935"/>
            <a:ext cx="4672820" cy="1223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7474E1-0AD3-FE61-9ED7-80ED94F36EB5}"/>
              </a:ext>
            </a:extLst>
          </p:cNvPr>
          <p:cNvSpPr/>
          <p:nvPr/>
        </p:nvSpPr>
        <p:spPr>
          <a:xfrm>
            <a:off x="2793607" y="4371949"/>
            <a:ext cx="4672820" cy="579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5E71AF-923E-386C-5730-7EF87B946843}"/>
              </a:ext>
            </a:extLst>
          </p:cNvPr>
          <p:cNvSpPr/>
          <p:nvPr/>
        </p:nvSpPr>
        <p:spPr>
          <a:xfrm>
            <a:off x="3170129" y="5604838"/>
            <a:ext cx="7043016" cy="579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3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5942E-6C56-C8DE-14AD-6A4CBCF11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0129" y="317997"/>
            <a:ext cx="5851741" cy="3001977"/>
          </a:xfrm>
          <a:prstGeom prst="rect">
            <a:avLst/>
          </a:prstGeom>
        </p:spPr>
      </p:pic>
      <p:pic>
        <p:nvPicPr>
          <p:cNvPr id="4" name="Picture 3">
            <a:extLst>
              <a:ext uri="{FF2B5EF4-FFF2-40B4-BE49-F238E27FC236}">
                <a16:creationId xmlns:a16="http://schemas.microsoft.com/office/drawing/2014/main" id="{91F39BAF-DD86-5BF5-4892-64969849BCA7}"/>
              </a:ext>
            </a:extLst>
          </p:cNvPr>
          <p:cNvPicPr>
            <a:picLocks noChangeAspect="1"/>
          </p:cNvPicPr>
          <p:nvPr/>
        </p:nvPicPr>
        <p:blipFill>
          <a:blip r:embed="rId3"/>
          <a:stretch>
            <a:fillRect/>
          </a:stretch>
        </p:blipFill>
        <p:spPr>
          <a:xfrm>
            <a:off x="737438" y="3538026"/>
            <a:ext cx="10717121" cy="2829320"/>
          </a:xfrm>
          <a:prstGeom prst="rect">
            <a:avLst/>
          </a:prstGeom>
        </p:spPr>
      </p:pic>
      <p:sp>
        <p:nvSpPr>
          <p:cNvPr id="5" name="Oval 4">
            <a:extLst>
              <a:ext uri="{FF2B5EF4-FFF2-40B4-BE49-F238E27FC236}">
                <a16:creationId xmlns:a16="http://schemas.microsoft.com/office/drawing/2014/main" id="{10DAD242-2153-9FD2-E392-3EA74841E7D1}"/>
              </a:ext>
            </a:extLst>
          </p:cNvPr>
          <p:cNvSpPr/>
          <p:nvPr/>
        </p:nvSpPr>
        <p:spPr>
          <a:xfrm>
            <a:off x="5523912" y="753450"/>
            <a:ext cx="2846365" cy="762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7BCA8D-EDC4-5370-F30A-E60EA90DAE59}"/>
              </a:ext>
            </a:extLst>
          </p:cNvPr>
          <p:cNvSpPr/>
          <p:nvPr/>
        </p:nvSpPr>
        <p:spPr>
          <a:xfrm>
            <a:off x="1308295" y="4107765"/>
            <a:ext cx="10146263" cy="956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CD5A8-2711-1356-AA60-42EEF8CDA353}"/>
              </a:ext>
            </a:extLst>
          </p:cNvPr>
          <p:cNvSpPr txBox="1"/>
          <p:nvPr/>
        </p:nvSpPr>
        <p:spPr>
          <a:xfrm>
            <a:off x="1929440" y="526169"/>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3" name="Rectangle 2">
            <a:extLst>
              <a:ext uri="{FF2B5EF4-FFF2-40B4-BE49-F238E27FC236}">
                <a16:creationId xmlns:a16="http://schemas.microsoft.com/office/drawing/2014/main" id="{314CEE36-C922-FFD2-190E-C7CB1D648936}"/>
              </a:ext>
            </a:extLst>
          </p:cNvPr>
          <p:cNvSpPr/>
          <p:nvPr/>
        </p:nvSpPr>
        <p:spPr>
          <a:xfrm>
            <a:off x="4921005" y="1057508"/>
            <a:ext cx="6063858" cy="553998"/>
          </a:xfrm>
          <a:prstGeom prst="rect">
            <a:avLst/>
          </a:prstGeom>
        </p:spPr>
        <p:txBody>
          <a:bodyPr wrap="square">
            <a:spAutoFit/>
          </a:bodyPr>
          <a:lstStyle/>
          <a:p>
            <a:pPr algn="ctr"/>
            <a:r>
              <a:rPr lang="en-US" sz="3000" i="1" dirty="0">
                <a:solidFill>
                  <a:srgbClr val="0070C0"/>
                </a:solidFill>
              </a:rPr>
              <a:t>Underline the key words/phrases. </a:t>
            </a:r>
          </a:p>
        </p:txBody>
      </p:sp>
      <p:sp>
        <p:nvSpPr>
          <p:cNvPr id="4" name="TextBox 3">
            <a:extLst>
              <a:ext uri="{FF2B5EF4-FFF2-40B4-BE49-F238E27FC236}">
                <a16:creationId xmlns:a16="http://schemas.microsoft.com/office/drawing/2014/main" id="{677FF524-D7AF-D704-310D-E922C4C80919}"/>
              </a:ext>
            </a:extLst>
          </p:cNvPr>
          <p:cNvSpPr txBox="1"/>
          <p:nvPr/>
        </p:nvSpPr>
        <p:spPr>
          <a:xfrm>
            <a:off x="57695" y="402597"/>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71</a:t>
            </a:r>
          </a:p>
        </p:txBody>
      </p:sp>
      <p:sp>
        <p:nvSpPr>
          <p:cNvPr id="8" name="TextBox 7">
            <a:extLst>
              <a:ext uri="{FF2B5EF4-FFF2-40B4-BE49-F238E27FC236}">
                <a16:creationId xmlns:a16="http://schemas.microsoft.com/office/drawing/2014/main" id="{3DB6EAD4-310D-F815-48BB-58876655A0BE}"/>
              </a:ext>
            </a:extLst>
          </p:cNvPr>
          <p:cNvSpPr txBox="1"/>
          <p:nvPr/>
        </p:nvSpPr>
        <p:spPr>
          <a:xfrm>
            <a:off x="4016072" y="440471"/>
            <a:ext cx="8118233" cy="584775"/>
          </a:xfrm>
          <a:prstGeom prst="rect">
            <a:avLst/>
          </a:prstGeom>
          <a:noFill/>
        </p:spPr>
        <p:txBody>
          <a:bodyPr wrap="square">
            <a:spAutoFit/>
          </a:bodyPr>
          <a:lstStyle/>
          <a:p>
            <a:r>
              <a:rPr lang="en-US" sz="3200" b="1" i="0" dirty="0">
                <a:solidFill>
                  <a:srgbClr val="242021"/>
                </a:solidFill>
                <a:effectLst/>
              </a:rPr>
              <a:t>For each question, choose the correct answer.</a:t>
            </a:r>
            <a:endParaRPr lang="en-US" sz="3200" dirty="0"/>
          </a:p>
        </p:txBody>
      </p:sp>
      <p:sp>
        <p:nvSpPr>
          <p:cNvPr id="10" name="TextBox 9">
            <a:extLst>
              <a:ext uri="{FF2B5EF4-FFF2-40B4-BE49-F238E27FC236}">
                <a16:creationId xmlns:a16="http://schemas.microsoft.com/office/drawing/2014/main" id="{C797C4CE-5560-3C8D-2B06-27333952A821}"/>
              </a:ext>
            </a:extLst>
          </p:cNvPr>
          <p:cNvSpPr txBox="1"/>
          <p:nvPr/>
        </p:nvSpPr>
        <p:spPr>
          <a:xfrm>
            <a:off x="618978" y="1807516"/>
            <a:ext cx="10986868" cy="4524315"/>
          </a:xfrm>
          <a:prstGeom prst="rect">
            <a:avLst/>
          </a:prstGeom>
          <a:noFill/>
        </p:spPr>
        <p:txBody>
          <a:bodyPr wrap="square">
            <a:spAutoFit/>
          </a:bodyPr>
          <a:lstStyle/>
          <a:p>
            <a:r>
              <a:rPr lang="en-US" sz="3200" b="1" i="0" dirty="0">
                <a:solidFill>
                  <a:srgbClr val="242021"/>
                </a:solidFill>
                <a:effectLst/>
              </a:rPr>
              <a:t>Modern Learning</a:t>
            </a:r>
            <a:br>
              <a:rPr lang="en-US" sz="3200" b="0" i="0" dirty="0">
                <a:solidFill>
                  <a:srgbClr val="242021"/>
                </a:solidFill>
                <a:effectLst/>
              </a:rPr>
            </a:br>
            <a:r>
              <a:rPr lang="en-US" sz="3200" b="0" i="1" dirty="0">
                <a:solidFill>
                  <a:srgbClr val="242021"/>
                </a:solidFill>
                <a:effectLst/>
              </a:rPr>
              <a:t>Lucas Brown, Grade 10</a:t>
            </a:r>
            <a:br>
              <a:rPr lang="en-US" sz="3200" b="0" i="1" dirty="0">
                <a:solidFill>
                  <a:srgbClr val="242021"/>
                </a:solidFill>
                <a:effectLst/>
              </a:rPr>
            </a:br>
            <a:r>
              <a:rPr lang="en-US" sz="3200" b="0" i="0" dirty="0">
                <a:solidFill>
                  <a:srgbClr val="242021"/>
                </a:solidFill>
                <a:effectLst/>
              </a:rPr>
              <a:t>__________________________________________________</a:t>
            </a:r>
            <a:br>
              <a:rPr lang="en-US" sz="3200" b="0" i="0" dirty="0">
                <a:solidFill>
                  <a:srgbClr val="242021"/>
                </a:solidFill>
                <a:effectLst/>
              </a:rPr>
            </a:br>
            <a:r>
              <a:rPr lang="en-US" sz="3200" b="0" i="0" dirty="0">
                <a:solidFill>
                  <a:srgbClr val="242021"/>
                </a:solidFill>
                <a:effectLst/>
              </a:rPr>
              <a:t>I'm going to use e-learning apps and play learning games so I can get higher marks at school.</a:t>
            </a:r>
            <a:br>
              <a:rPr lang="en-US" sz="3200" b="0" i="0" dirty="0">
                <a:solidFill>
                  <a:srgbClr val="242021"/>
                </a:solidFill>
                <a:effectLst/>
              </a:rPr>
            </a:br>
            <a:r>
              <a:rPr lang="en-US" sz="3200" b="0" i="0" dirty="0">
                <a:solidFill>
                  <a:srgbClr val="242021"/>
                </a:solidFill>
                <a:effectLst/>
              </a:rPr>
              <a:t>Two of my weakest subjects are math and physics. I'm going to download an app called </a:t>
            </a:r>
            <a:r>
              <a:rPr lang="en-US" sz="3200" b="0" i="0" dirty="0" err="1">
                <a:solidFill>
                  <a:srgbClr val="242021"/>
                </a:solidFill>
                <a:effectLst/>
              </a:rPr>
              <a:t>A+Learning</a:t>
            </a:r>
            <a:r>
              <a:rPr lang="en-US" sz="3200" b="0" i="0" dirty="0">
                <a:solidFill>
                  <a:srgbClr val="242021"/>
                </a:solidFill>
                <a:effectLst/>
              </a:rPr>
              <a:t> that has a lot of courses for different subjects and levels. You can watch videos and do exercises that are graded by AI. And you can play games! </a:t>
            </a:r>
            <a:endParaRPr lang="en-US" sz="3200" dirty="0"/>
          </a:p>
        </p:txBody>
      </p:sp>
      <p:cxnSp>
        <p:nvCxnSpPr>
          <p:cNvPr id="11" name="Straight Connector 10">
            <a:extLst>
              <a:ext uri="{FF2B5EF4-FFF2-40B4-BE49-F238E27FC236}">
                <a16:creationId xmlns:a16="http://schemas.microsoft.com/office/drawing/2014/main" id="{30B8DF47-1D52-F6D5-9830-6F920F130BC9}"/>
              </a:ext>
            </a:extLst>
          </p:cNvPr>
          <p:cNvCxnSpPr>
            <a:cxnSpLocks/>
          </p:cNvCxnSpPr>
          <p:nvPr/>
        </p:nvCxnSpPr>
        <p:spPr>
          <a:xfrm>
            <a:off x="713179" y="3753323"/>
            <a:ext cx="19034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78EC4DE-0CA4-4F5B-DEDB-F1668B2E1E90}"/>
              </a:ext>
            </a:extLst>
          </p:cNvPr>
          <p:cNvCxnSpPr>
            <a:cxnSpLocks/>
          </p:cNvCxnSpPr>
          <p:nvPr/>
        </p:nvCxnSpPr>
        <p:spPr>
          <a:xfrm>
            <a:off x="2769406" y="3773737"/>
            <a:ext cx="31671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0E91CDF-564E-9535-A985-93EE71550CD1}"/>
              </a:ext>
            </a:extLst>
          </p:cNvPr>
          <p:cNvCxnSpPr>
            <a:cxnSpLocks/>
          </p:cNvCxnSpPr>
          <p:nvPr/>
        </p:nvCxnSpPr>
        <p:spPr>
          <a:xfrm>
            <a:off x="6805414" y="3773737"/>
            <a:ext cx="31404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3268905F-FB20-2A3E-1C53-D71E2E79B47F}"/>
              </a:ext>
            </a:extLst>
          </p:cNvPr>
          <p:cNvCxnSpPr>
            <a:cxnSpLocks/>
          </p:cNvCxnSpPr>
          <p:nvPr/>
        </p:nvCxnSpPr>
        <p:spPr>
          <a:xfrm>
            <a:off x="713179" y="4254790"/>
            <a:ext cx="42078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0541A4ED-E17D-4F8E-9415-099166B13AF7}"/>
              </a:ext>
            </a:extLst>
          </p:cNvPr>
          <p:cNvCxnSpPr>
            <a:cxnSpLocks/>
          </p:cNvCxnSpPr>
          <p:nvPr/>
        </p:nvCxnSpPr>
        <p:spPr>
          <a:xfrm>
            <a:off x="713179" y="4733092"/>
            <a:ext cx="44637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492D1DEC-0BCD-9AA5-551C-393AF644015D}"/>
              </a:ext>
            </a:extLst>
          </p:cNvPr>
          <p:cNvCxnSpPr>
            <a:cxnSpLocks/>
          </p:cNvCxnSpPr>
          <p:nvPr/>
        </p:nvCxnSpPr>
        <p:spPr>
          <a:xfrm>
            <a:off x="5511186" y="4753506"/>
            <a:ext cx="33028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510E337A-5A50-8667-A024-595FA19F7AE5}"/>
              </a:ext>
            </a:extLst>
          </p:cNvPr>
          <p:cNvCxnSpPr>
            <a:cxnSpLocks/>
          </p:cNvCxnSpPr>
          <p:nvPr/>
        </p:nvCxnSpPr>
        <p:spPr>
          <a:xfrm>
            <a:off x="713179" y="5225460"/>
            <a:ext cx="28178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AFA507B6-5949-C0F8-FC1A-C012C93C148F}"/>
              </a:ext>
            </a:extLst>
          </p:cNvPr>
          <p:cNvCxnSpPr>
            <a:cxnSpLocks/>
          </p:cNvCxnSpPr>
          <p:nvPr/>
        </p:nvCxnSpPr>
        <p:spPr>
          <a:xfrm>
            <a:off x="3859739" y="5225460"/>
            <a:ext cx="269580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44D1F28D-ECD8-10F5-BF5C-7C7AC6705385}"/>
              </a:ext>
            </a:extLst>
          </p:cNvPr>
          <p:cNvCxnSpPr>
            <a:cxnSpLocks/>
          </p:cNvCxnSpPr>
          <p:nvPr/>
        </p:nvCxnSpPr>
        <p:spPr>
          <a:xfrm>
            <a:off x="7494731" y="5217739"/>
            <a:ext cx="31123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5277D11A-4D95-AF6C-65CE-121AFB309B20}"/>
              </a:ext>
            </a:extLst>
          </p:cNvPr>
          <p:cNvCxnSpPr>
            <a:cxnSpLocks/>
          </p:cNvCxnSpPr>
          <p:nvPr/>
        </p:nvCxnSpPr>
        <p:spPr>
          <a:xfrm>
            <a:off x="713179" y="5717830"/>
            <a:ext cx="44637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8A5C9356-22BA-9069-9DC5-DDD4163E306B}"/>
              </a:ext>
            </a:extLst>
          </p:cNvPr>
          <p:cNvCxnSpPr>
            <a:cxnSpLocks/>
          </p:cNvCxnSpPr>
          <p:nvPr/>
        </p:nvCxnSpPr>
        <p:spPr>
          <a:xfrm>
            <a:off x="5729907" y="5717830"/>
            <a:ext cx="44691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8582293B-E8D1-7A64-71D8-8E84D83E7609}"/>
              </a:ext>
            </a:extLst>
          </p:cNvPr>
          <p:cNvCxnSpPr>
            <a:cxnSpLocks/>
          </p:cNvCxnSpPr>
          <p:nvPr/>
        </p:nvCxnSpPr>
        <p:spPr>
          <a:xfrm>
            <a:off x="713179" y="6210199"/>
            <a:ext cx="13969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A53AB4D-75DC-C29D-9B2A-E3724181B274}"/>
              </a:ext>
            </a:extLst>
          </p:cNvPr>
          <p:cNvCxnSpPr>
            <a:cxnSpLocks/>
          </p:cNvCxnSpPr>
          <p:nvPr/>
        </p:nvCxnSpPr>
        <p:spPr>
          <a:xfrm>
            <a:off x="3097069" y="6210199"/>
            <a:ext cx="26328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4F4EC84B-533A-9E0F-CEE6-7281B1D3F4BB}"/>
              </a:ext>
            </a:extLst>
          </p:cNvPr>
          <p:cNvCxnSpPr>
            <a:cxnSpLocks/>
          </p:cNvCxnSpPr>
          <p:nvPr/>
        </p:nvCxnSpPr>
        <p:spPr>
          <a:xfrm>
            <a:off x="6200503" y="6210199"/>
            <a:ext cx="37453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57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1CBBCC-B90B-BF15-EA04-757D3F15AC83}"/>
              </a:ext>
            </a:extLst>
          </p:cNvPr>
          <p:cNvSpPr txBox="1"/>
          <p:nvPr/>
        </p:nvSpPr>
        <p:spPr>
          <a:xfrm>
            <a:off x="558018" y="400042"/>
            <a:ext cx="11075963" cy="6001643"/>
          </a:xfrm>
          <a:prstGeom prst="rect">
            <a:avLst/>
          </a:prstGeom>
          <a:noFill/>
        </p:spPr>
        <p:txBody>
          <a:bodyPr wrap="square">
            <a:spAutoFit/>
          </a:bodyPr>
          <a:lstStyle/>
          <a:p>
            <a:r>
              <a:rPr lang="en-US" sz="3200" b="0" i="0" dirty="0">
                <a:solidFill>
                  <a:srgbClr val="242021"/>
                </a:solidFill>
                <a:effectLst/>
              </a:rPr>
              <a:t>The best thing is you can chat with other students. I'm going to study at least three times a week to see if my grades improve.</a:t>
            </a:r>
            <a:br>
              <a:rPr lang="en-US" sz="3200" b="0" i="0" dirty="0">
                <a:solidFill>
                  <a:srgbClr val="242021"/>
                </a:solidFill>
                <a:effectLst/>
              </a:rPr>
            </a:br>
            <a:r>
              <a:rPr lang="en-US" sz="3200" b="0" i="0" dirty="0">
                <a:solidFill>
                  <a:srgbClr val="242021"/>
                </a:solidFill>
                <a:effectLst/>
              </a:rPr>
              <a:t>My parents weren't very happy with my history test result because mine was the lowest in the class. I'm going to sign up for an online history course. There are a few students from my school who have studied it already. It's like a virtual classroom with a real teacher. We'll do video calls and give presentations. I think it will be fun.</a:t>
            </a:r>
            <a:br>
              <a:rPr lang="en-US" sz="3200" b="0" i="0" dirty="0">
                <a:solidFill>
                  <a:srgbClr val="242021"/>
                </a:solidFill>
                <a:effectLst/>
              </a:rPr>
            </a:br>
            <a:r>
              <a:rPr lang="en-US" sz="3200" b="0" i="0" dirty="0">
                <a:solidFill>
                  <a:srgbClr val="242021"/>
                </a:solidFill>
                <a:effectLst/>
              </a:rPr>
              <a:t>I want to learn a language, so I'm going to install a computer game called Star City One. It's a Spanish game, and all the voice actors use Spanish, and the instructions are written in Spanish. I think I will be able to learn very easily.</a:t>
            </a:r>
            <a:endParaRPr lang="en-US" sz="3200" dirty="0"/>
          </a:p>
        </p:txBody>
      </p:sp>
      <p:cxnSp>
        <p:nvCxnSpPr>
          <p:cNvPr id="3" name="Straight Connector 2">
            <a:extLst>
              <a:ext uri="{FF2B5EF4-FFF2-40B4-BE49-F238E27FC236}">
                <a16:creationId xmlns:a16="http://schemas.microsoft.com/office/drawing/2014/main" id="{16BEA441-5267-659F-D483-CA2C3DD1CF1B}"/>
              </a:ext>
            </a:extLst>
          </p:cNvPr>
          <p:cNvCxnSpPr>
            <a:cxnSpLocks/>
          </p:cNvCxnSpPr>
          <p:nvPr/>
        </p:nvCxnSpPr>
        <p:spPr>
          <a:xfrm>
            <a:off x="714103" y="906679"/>
            <a:ext cx="224011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49D82A9-D038-D3AA-29A5-0D9B416033AF}"/>
              </a:ext>
            </a:extLst>
          </p:cNvPr>
          <p:cNvCxnSpPr>
            <a:cxnSpLocks/>
          </p:cNvCxnSpPr>
          <p:nvPr/>
        </p:nvCxnSpPr>
        <p:spPr>
          <a:xfrm>
            <a:off x="3443235" y="906679"/>
            <a:ext cx="53631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7A5F853E-F23A-FF38-0235-1C1A6AB866C9}"/>
              </a:ext>
            </a:extLst>
          </p:cNvPr>
          <p:cNvCxnSpPr>
            <a:cxnSpLocks/>
          </p:cNvCxnSpPr>
          <p:nvPr/>
        </p:nvCxnSpPr>
        <p:spPr>
          <a:xfrm>
            <a:off x="714103" y="1399048"/>
            <a:ext cx="53818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751D99A7-146A-EC5D-4F7E-88232523FD57}"/>
              </a:ext>
            </a:extLst>
          </p:cNvPr>
          <p:cNvCxnSpPr>
            <a:cxnSpLocks/>
          </p:cNvCxnSpPr>
          <p:nvPr/>
        </p:nvCxnSpPr>
        <p:spPr>
          <a:xfrm>
            <a:off x="6284909" y="1399048"/>
            <a:ext cx="42517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BACDB45-C53A-D539-2408-D535DC916A36}"/>
              </a:ext>
            </a:extLst>
          </p:cNvPr>
          <p:cNvCxnSpPr>
            <a:cxnSpLocks/>
          </p:cNvCxnSpPr>
          <p:nvPr/>
        </p:nvCxnSpPr>
        <p:spPr>
          <a:xfrm>
            <a:off x="714103" y="1877350"/>
            <a:ext cx="17899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273C024-1155-3694-FA42-473605135703}"/>
              </a:ext>
            </a:extLst>
          </p:cNvPr>
          <p:cNvCxnSpPr>
            <a:cxnSpLocks/>
          </p:cNvCxnSpPr>
          <p:nvPr/>
        </p:nvCxnSpPr>
        <p:spPr>
          <a:xfrm>
            <a:off x="2655445" y="1875976"/>
            <a:ext cx="31123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0C73201-D167-48A5-BA44-DA5EB965C0AB}"/>
              </a:ext>
            </a:extLst>
          </p:cNvPr>
          <p:cNvCxnSpPr>
            <a:cxnSpLocks/>
          </p:cNvCxnSpPr>
          <p:nvPr/>
        </p:nvCxnSpPr>
        <p:spPr>
          <a:xfrm>
            <a:off x="6096000" y="1896390"/>
            <a:ext cx="40327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27870A6-780F-CFE0-B79E-3FA11D8F4436}"/>
              </a:ext>
            </a:extLst>
          </p:cNvPr>
          <p:cNvCxnSpPr>
            <a:cxnSpLocks/>
          </p:cNvCxnSpPr>
          <p:nvPr/>
        </p:nvCxnSpPr>
        <p:spPr>
          <a:xfrm>
            <a:off x="714103" y="2341584"/>
            <a:ext cx="66433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7F289887-30F3-9876-112D-234809D9C8F3}"/>
              </a:ext>
            </a:extLst>
          </p:cNvPr>
          <p:cNvCxnSpPr>
            <a:cxnSpLocks/>
          </p:cNvCxnSpPr>
          <p:nvPr/>
        </p:nvCxnSpPr>
        <p:spPr>
          <a:xfrm>
            <a:off x="7790152" y="2361998"/>
            <a:ext cx="33028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AB29679-BAC5-D821-CF93-A8451BD238B9}"/>
              </a:ext>
            </a:extLst>
          </p:cNvPr>
          <p:cNvCxnSpPr>
            <a:cxnSpLocks/>
          </p:cNvCxnSpPr>
          <p:nvPr/>
        </p:nvCxnSpPr>
        <p:spPr>
          <a:xfrm>
            <a:off x="852602" y="2862088"/>
            <a:ext cx="35927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6CE94A61-AA0E-9D85-445A-6B0600989F6D}"/>
              </a:ext>
            </a:extLst>
          </p:cNvPr>
          <p:cNvCxnSpPr>
            <a:cxnSpLocks/>
          </p:cNvCxnSpPr>
          <p:nvPr/>
        </p:nvCxnSpPr>
        <p:spPr>
          <a:xfrm>
            <a:off x="5145426" y="2862088"/>
            <a:ext cx="62634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5466603-4DF6-4E05-62A6-2CE8EE53A2EC}"/>
              </a:ext>
            </a:extLst>
          </p:cNvPr>
          <p:cNvCxnSpPr>
            <a:cxnSpLocks/>
          </p:cNvCxnSpPr>
          <p:nvPr/>
        </p:nvCxnSpPr>
        <p:spPr>
          <a:xfrm>
            <a:off x="810398" y="3340389"/>
            <a:ext cx="42928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1CBFFBF-9132-1BE7-AFE9-1BF60571EBF2}"/>
              </a:ext>
            </a:extLst>
          </p:cNvPr>
          <p:cNvCxnSpPr>
            <a:cxnSpLocks/>
          </p:cNvCxnSpPr>
          <p:nvPr/>
        </p:nvCxnSpPr>
        <p:spPr>
          <a:xfrm>
            <a:off x="6138705" y="3340389"/>
            <a:ext cx="52701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E9D42F33-2B43-17B6-8B93-94D1F67DF792}"/>
              </a:ext>
            </a:extLst>
          </p:cNvPr>
          <p:cNvCxnSpPr>
            <a:cxnSpLocks/>
          </p:cNvCxnSpPr>
          <p:nvPr/>
        </p:nvCxnSpPr>
        <p:spPr>
          <a:xfrm>
            <a:off x="714103" y="3832982"/>
            <a:ext cx="12743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88C23C10-B893-62D4-E3A7-FBAC2EBB44B0}"/>
              </a:ext>
            </a:extLst>
          </p:cNvPr>
          <p:cNvCxnSpPr>
            <a:cxnSpLocks/>
          </p:cNvCxnSpPr>
          <p:nvPr/>
        </p:nvCxnSpPr>
        <p:spPr>
          <a:xfrm>
            <a:off x="2156823" y="3832982"/>
            <a:ext cx="298860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B0BBB4B5-52A6-90F7-DD5F-35B4D15EE9FE}"/>
              </a:ext>
            </a:extLst>
          </p:cNvPr>
          <p:cNvCxnSpPr>
            <a:cxnSpLocks/>
          </p:cNvCxnSpPr>
          <p:nvPr/>
        </p:nvCxnSpPr>
        <p:spPr>
          <a:xfrm>
            <a:off x="6096000" y="3822099"/>
            <a:ext cx="29705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EE60CDD0-9E4C-5EDF-758C-E0A75EB9D5B1}"/>
              </a:ext>
            </a:extLst>
          </p:cNvPr>
          <p:cNvCxnSpPr>
            <a:cxnSpLocks/>
          </p:cNvCxnSpPr>
          <p:nvPr/>
        </p:nvCxnSpPr>
        <p:spPr>
          <a:xfrm>
            <a:off x="9225280" y="3848707"/>
            <a:ext cx="202329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EC32C75-0CAF-4883-2492-AF13832277CC}"/>
              </a:ext>
            </a:extLst>
          </p:cNvPr>
          <p:cNvCxnSpPr>
            <a:cxnSpLocks/>
          </p:cNvCxnSpPr>
          <p:nvPr/>
        </p:nvCxnSpPr>
        <p:spPr>
          <a:xfrm>
            <a:off x="714103" y="4326468"/>
            <a:ext cx="955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2F8081A-4283-4319-FC2C-A6EDBF19572D}"/>
              </a:ext>
            </a:extLst>
          </p:cNvPr>
          <p:cNvCxnSpPr>
            <a:cxnSpLocks/>
          </p:cNvCxnSpPr>
          <p:nvPr/>
        </p:nvCxnSpPr>
        <p:spPr>
          <a:xfrm>
            <a:off x="1003998" y="4790925"/>
            <a:ext cx="38728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CBA71053-2E47-AD0F-4EE9-8ED0E29158C6}"/>
              </a:ext>
            </a:extLst>
          </p:cNvPr>
          <p:cNvCxnSpPr>
            <a:cxnSpLocks/>
          </p:cNvCxnSpPr>
          <p:nvPr/>
        </p:nvCxnSpPr>
        <p:spPr>
          <a:xfrm>
            <a:off x="7154928" y="4790925"/>
            <a:ext cx="33028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32B5FD9F-7770-117E-1955-8E68FDC5FA13}"/>
              </a:ext>
            </a:extLst>
          </p:cNvPr>
          <p:cNvCxnSpPr>
            <a:cxnSpLocks/>
          </p:cNvCxnSpPr>
          <p:nvPr/>
        </p:nvCxnSpPr>
        <p:spPr>
          <a:xfrm>
            <a:off x="714103" y="5284411"/>
            <a:ext cx="41626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634D5C5C-2DC9-FB47-C173-59286DBBE36E}"/>
              </a:ext>
            </a:extLst>
          </p:cNvPr>
          <p:cNvCxnSpPr>
            <a:cxnSpLocks/>
          </p:cNvCxnSpPr>
          <p:nvPr/>
        </p:nvCxnSpPr>
        <p:spPr>
          <a:xfrm>
            <a:off x="5145426" y="5284411"/>
            <a:ext cx="30261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F924AF35-8E25-7616-930F-E7F1E35B1048}"/>
              </a:ext>
            </a:extLst>
          </p:cNvPr>
          <p:cNvCxnSpPr>
            <a:cxnSpLocks/>
          </p:cNvCxnSpPr>
          <p:nvPr/>
        </p:nvCxnSpPr>
        <p:spPr>
          <a:xfrm flipV="1">
            <a:off x="9066516" y="5284411"/>
            <a:ext cx="2026529" cy="121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0147F692-33F8-F9DD-B4B5-17949073360C}"/>
              </a:ext>
            </a:extLst>
          </p:cNvPr>
          <p:cNvCxnSpPr>
            <a:cxnSpLocks/>
          </p:cNvCxnSpPr>
          <p:nvPr/>
        </p:nvCxnSpPr>
        <p:spPr>
          <a:xfrm>
            <a:off x="626124" y="5748867"/>
            <a:ext cx="30314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0905D4C0-9E49-B0CE-6B85-B91430E8C2ED}"/>
              </a:ext>
            </a:extLst>
          </p:cNvPr>
          <p:cNvCxnSpPr>
            <a:cxnSpLocks/>
          </p:cNvCxnSpPr>
          <p:nvPr/>
        </p:nvCxnSpPr>
        <p:spPr>
          <a:xfrm>
            <a:off x="4633462" y="5748867"/>
            <a:ext cx="61216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7151740F-E961-1589-89FF-69085F945F92}"/>
              </a:ext>
            </a:extLst>
          </p:cNvPr>
          <p:cNvCxnSpPr>
            <a:cxnSpLocks/>
          </p:cNvCxnSpPr>
          <p:nvPr/>
        </p:nvCxnSpPr>
        <p:spPr>
          <a:xfrm>
            <a:off x="714103" y="6256868"/>
            <a:ext cx="61076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352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111151-7604-543A-3ECA-F9F8D1534133}"/>
              </a:ext>
            </a:extLst>
          </p:cNvPr>
          <p:cNvSpPr txBox="1"/>
          <p:nvPr/>
        </p:nvSpPr>
        <p:spPr>
          <a:xfrm>
            <a:off x="749103" y="665929"/>
            <a:ext cx="10547254"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1. Lucas has made a learning plan because...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he wants to have fun.</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he wants to improve his grades.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learning is boring to him.</a:t>
            </a:r>
            <a:endParaRPr lang="en-US" sz="3400" dirty="0"/>
          </a:p>
        </p:txBody>
      </p:sp>
      <p:sp>
        <p:nvSpPr>
          <p:cNvPr id="7" name="TextBox 6">
            <a:extLst>
              <a:ext uri="{FF2B5EF4-FFF2-40B4-BE49-F238E27FC236}">
                <a16:creationId xmlns:a16="http://schemas.microsoft.com/office/drawing/2014/main" id="{97DE05D3-128E-D364-081F-0A6882957F9C}"/>
              </a:ext>
            </a:extLst>
          </p:cNvPr>
          <p:cNvSpPr txBox="1"/>
          <p:nvPr/>
        </p:nvSpPr>
        <p:spPr>
          <a:xfrm>
            <a:off x="749102" y="3212181"/>
            <a:ext cx="8957605"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2. What does Lucas say about </a:t>
            </a:r>
            <a:r>
              <a:rPr lang="en-US" sz="3400" dirty="0" err="1">
                <a:solidFill>
                  <a:srgbClr val="242021"/>
                </a:solidFill>
                <a:effectLst/>
                <a:ea typeface="Times New Roman" panose="02020603050405020304" pitchFamily="18" charset="0"/>
                <a:cs typeface="Times New Roman" panose="02020603050405020304" pitchFamily="18" charset="0"/>
              </a:rPr>
              <a:t>A+Learning</a:t>
            </a:r>
            <a:r>
              <a:rPr lang="en-US" sz="3400" dirty="0">
                <a:solidFill>
                  <a:srgbClr val="242021"/>
                </a:solidFill>
                <a:effectLst/>
                <a:ea typeface="Times New Roman" panose="02020603050405020304" pitchFamily="18" charset="0"/>
                <a:cs typeface="Times New Roman" panose="02020603050405020304" pitchFamily="18" charset="0"/>
              </a:rPr>
              <a: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You have to study online every day.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It provides many subjects and levels.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Teachers mark your work.</a:t>
            </a:r>
            <a:endParaRPr lang="en-US" sz="3400" dirty="0"/>
          </a:p>
        </p:txBody>
      </p:sp>
      <p:cxnSp>
        <p:nvCxnSpPr>
          <p:cNvPr id="8" name="Straight Connector 7">
            <a:extLst>
              <a:ext uri="{FF2B5EF4-FFF2-40B4-BE49-F238E27FC236}">
                <a16:creationId xmlns:a16="http://schemas.microsoft.com/office/drawing/2014/main" id="{EB0A8BA2-2668-0861-7CDA-8D7C055B2398}"/>
              </a:ext>
            </a:extLst>
          </p:cNvPr>
          <p:cNvCxnSpPr>
            <a:cxnSpLocks/>
          </p:cNvCxnSpPr>
          <p:nvPr/>
        </p:nvCxnSpPr>
        <p:spPr>
          <a:xfrm>
            <a:off x="1276811" y="1192499"/>
            <a:ext cx="693872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8803EC3-F7B3-3D78-391F-796C20BA5BC5}"/>
              </a:ext>
            </a:extLst>
          </p:cNvPr>
          <p:cNvCxnSpPr>
            <a:cxnSpLocks/>
          </p:cNvCxnSpPr>
          <p:nvPr/>
        </p:nvCxnSpPr>
        <p:spPr>
          <a:xfrm>
            <a:off x="1276811" y="1696591"/>
            <a:ext cx="37453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5C78FBD0-3CB3-2E1A-DF39-7BE6AEF32F5E}"/>
              </a:ext>
            </a:extLst>
          </p:cNvPr>
          <p:cNvCxnSpPr>
            <a:cxnSpLocks/>
          </p:cNvCxnSpPr>
          <p:nvPr/>
        </p:nvCxnSpPr>
        <p:spPr>
          <a:xfrm>
            <a:off x="1276811" y="2214751"/>
            <a:ext cx="53490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0A43B3C-FCEB-AEC4-2AFE-A063B39AFE17}"/>
              </a:ext>
            </a:extLst>
          </p:cNvPr>
          <p:cNvCxnSpPr>
            <a:cxnSpLocks/>
          </p:cNvCxnSpPr>
          <p:nvPr/>
        </p:nvCxnSpPr>
        <p:spPr>
          <a:xfrm>
            <a:off x="1276811" y="2749324"/>
            <a:ext cx="42236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522F485-1BAD-000C-A36A-5E4C1C027576}"/>
              </a:ext>
            </a:extLst>
          </p:cNvPr>
          <p:cNvCxnSpPr>
            <a:cxnSpLocks/>
          </p:cNvCxnSpPr>
          <p:nvPr/>
        </p:nvCxnSpPr>
        <p:spPr>
          <a:xfrm>
            <a:off x="1276811" y="3748130"/>
            <a:ext cx="67558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AAE1D452-DD8D-DCBD-17D2-54D79329D667}"/>
              </a:ext>
            </a:extLst>
          </p:cNvPr>
          <p:cNvCxnSpPr>
            <a:cxnSpLocks/>
          </p:cNvCxnSpPr>
          <p:nvPr/>
        </p:nvCxnSpPr>
        <p:spPr>
          <a:xfrm>
            <a:off x="1276811" y="4240499"/>
            <a:ext cx="61509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C620A16-74F7-67F9-2FFD-F1AB6F6AB9C0}"/>
              </a:ext>
            </a:extLst>
          </p:cNvPr>
          <p:cNvCxnSpPr>
            <a:cxnSpLocks/>
          </p:cNvCxnSpPr>
          <p:nvPr/>
        </p:nvCxnSpPr>
        <p:spPr>
          <a:xfrm>
            <a:off x="1276811" y="4746936"/>
            <a:ext cx="61509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77966C1-1AA7-1A55-2B75-84934224822D}"/>
              </a:ext>
            </a:extLst>
          </p:cNvPr>
          <p:cNvCxnSpPr>
            <a:cxnSpLocks/>
          </p:cNvCxnSpPr>
          <p:nvPr/>
        </p:nvCxnSpPr>
        <p:spPr>
          <a:xfrm>
            <a:off x="1276811" y="5253373"/>
            <a:ext cx="43784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225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CA664E-C57C-03A9-04BF-2755CCF386CF}"/>
              </a:ext>
            </a:extLst>
          </p:cNvPr>
          <p:cNvSpPr txBox="1"/>
          <p:nvPr/>
        </p:nvSpPr>
        <p:spPr>
          <a:xfrm>
            <a:off x="706900" y="468980"/>
            <a:ext cx="10631659"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3. What does Lucas think is best about </a:t>
            </a:r>
            <a:r>
              <a:rPr lang="en-US" sz="3400" dirty="0" err="1">
                <a:solidFill>
                  <a:srgbClr val="242021"/>
                </a:solidFill>
                <a:effectLst/>
                <a:ea typeface="Times New Roman" panose="02020603050405020304" pitchFamily="18" charset="0"/>
                <a:cs typeface="Times New Roman" panose="02020603050405020304" pitchFamily="18" charset="0"/>
              </a:rPr>
              <a:t>A+Learning</a:t>
            </a:r>
            <a:r>
              <a:rPr lang="en-US" sz="3400" dirty="0">
                <a:solidFill>
                  <a:srgbClr val="242021"/>
                </a:solidFill>
                <a:effectLst/>
                <a:ea typeface="Times New Roman" panose="02020603050405020304" pitchFamily="18" charset="0"/>
                <a:cs typeface="Times New Roman" panose="02020603050405020304" pitchFamily="18" charset="0"/>
              </a:rPr>
              <a: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You can watch videos.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You can play games.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You can communicate with other students.</a:t>
            </a:r>
            <a:endParaRPr lang="en-US" sz="3400" dirty="0"/>
          </a:p>
        </p:txBody>
      </p:sp>
      <p:sp>
        <p:nvSpPr>
          <p:cNvPr id="5" name="TextBox 4">
            <a:extLst>
              <a:ext uri="{FF2B5EF4-FFF2-40B4-BE49-F238E27FC236}">
                <a16:creationId xmlns:a16="http://schemas.microsoft.com/office/drawing/2014/main" id="{CCBC00EC-02FA-171B-9554-DCD2377A5832}"/>
              </a:ext>
            </a:extLst>
          </p:cNvPr>
          <p:cNvSpPr txBox="1"/>
          <p:nvPr/>
        </p:nvSpPr>
        <p:spPr>
          <a:xfrm>
            <a:off x="706900" y="3246120"/>
            <a:ext cx="10631659"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4. What does Lucas say about his online history course?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He can study in a real classroom.</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He doesn't like giving presentations.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He will enjoy it.</a:t>
            </a:r>
            <a:endParaRPr lang="en-US" sz="3400" dirty="0"/>
          </a:p>
        </p:txBody>
      </p:sp>
      <p:cxnSp>
        <p:nvCxnSpPr>
          <p:cNvPr id="6" name="Straight Connector 5">
            <a:extLst>
              <a:ext uri="{FF2B5EF4-FFF2-40B4-BE49-F238E27FC236}">
                <a16:creationId xmlns:a16="http://schemas.microsoft.com/office/drawing/2014/main" id="{59212884-9388-0E98-C92D-A3F988696D2E}"/>
              </a:ext>
            </a:extLst>
          </p:cNvPr>
          <p:cNvCxnSpPr>
            <a:cxnSpLocks/>
          </p:cNvCxnSpPr>
          <p:nvPr/>
        </p:nvCxnSpPr>
        <p:spPr>
          <a:xfrm>
            <a:off x="1276811" y="1035409"/>
            <a:ext cx="37453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FA0B1E1-1AC1-774F-0F3F-9A762FC856BA}"/>
              </a:ext>
            </a:extLst>
          </p:cNvPr>
          <p:cNvCxnSpPr>
            <a:cxnSpLocks/>
          </p:cNvCxnSpPr>
          <p:nvPr/>
        </p:nvCxnSpPr>
        <p:spPr>
          <a:xfrm>
            <a:off x="5328306" y="1029809"/>
            <a:ext cx="9880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6321EE2-598B-7A5D-B12B-AF6CC3A89F58}"/>
              </a:ext>
            </a:extLst>
          </p:cNvPr>
          <p:cNvCxnSpPr>
            <a:cxnSpLocks/>
          </p:cNvCxnSpPr>
          <p:nvPr/>
        </p:nvCxnSpPr>
        <p:spPr>
          <a:xfrm>
            <a:off x="6495925" y="1029809"/>
            <a:ext cx="31123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0E9EF7-1D73-D5E8-1C99-F684C18540B0}"/>
              </a:ext>
            </a:extLst>
          </p:cNvPr>
          <p:cNvCxnSpPr>
            <a:cxnSpLocks/>
          </p:cNvCxnSpPr>
          <p:nvPr/>
        </p:nvCxnSpPr>
        <p:spPr>
          <a:xfrm>
            <a:off x="1276811" y="1499644"/>
            <a:ext cx="37453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C34CD5C-6C45-1D68-6FB9-15C8AD5955A5}"/>
              </a:ext>
            </a:extLst>
          </p:cNvPr>
          <p:cNvCxnSpPr>
            <a:cxnSpLocks/>
          </p:cNvCxnSpPr>
          <p:nvPr/>
        </p:nvCxnSpPr>
        <p:spPr>
          <a:xfrm>
            <a:off x="1276811" y="2006080"/>
            <a:ext cx="336552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FD05FB86-3C73-EA21-D7E3-A5104BB9AA88}"/>
              </a:ext>
            </a:extLst>
          </p:cNvPr>
          <p:cNvCxnSpPr>
            <a:cxnSpLocks/>
          </p:cNvCxnSpPr>
          <p:nvPr/>
        </p:nvCxnSpPr>
        <p:spPr>
          <a:xfrm>
            <a:off x="1276811" y="2526585"/>
            <a:ext cx="72622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703C26E-F49E-B2E7-6A18-21CCD378F45A}"/>
              </a:ext>
            </a:extLst>
          </p:cNvPr>
          <p:cNvCxnSpPr>
            <a:cxnSpLocks/>
          </p:cNvCxnSpPr>
          <p:nvPr/>
        </p:nvCxnSpPr>
        <p:spPr>
          <a:xfrm>
            <a:off x="1276811" y="3764542"/>
            <a:ext cx="34640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33DDA859-EC3E-55C1-753D-C26FC158FE23}"/>
              </a:ext>
            </a:extLst>
          </p:cNvPr>
          <p:cNvCxnSpPr>
            <a:cxnSpLocks/>
          </p:cNvCxnSpPr>
          <p:nvPr/>
        </p:nvCxnSpPr>
        <p:spPr>
          <a:xfrm>
            <a:off x="5022166" y="3744875"/>
            <a:ext cx="52050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E0BC8166-3904-89EA-88FF-3F1402FB922A}"/>
              </a:ext>
            </a:extLst>
          </p:cNvPr>
          <p:cNvCxnSpPr>
            <a:cxnSpLocks/>
          </p:cNvCxnSpPr>
          <p:nvPr/>
        </p:nvCxnSpPr>
        <p:spPr>
          <a:xfrm>
            <a:off x="1290879" y="4277103"/>
            <a:ext cx="54616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1ABFA49-640E-532D-71C1-A9D316601884}"/>
              </a:ext>
            </a:extLst>
          </p:cNvPr>
          <p:cNvCxnSpPr>
            <a:cxnSpLocks/>
          </p:cNvCxnSpPr>
          <p:nvPr/>
        </p:nvCxnSpPr>
        <p:spPr>
          <a:xfrm>
            <a:off x="1276811" y="4797607"/>
            <a:ext cx="61649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9426D64D-9D77-906D-8D3C-2FD1B0F949DC}"/>
              </a:ext>
            </a:extLst>
          </p:cNvPr>
          <p:cNvCxnSpPr>
            <a:cxnSpLocks/>
          </p:cNvCxnSpPr>
          <p:nvPr/>
        </p:nvCxnSpPr>
        <p:spPr>
          <a:xfrm>
            <a:off x="1276811" y="5309643"/>
            <a:ext cx="25355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088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052" y="816896"/>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0395" y="411182"/>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8926CF-A8E1-4307-D129-F8D698F70ED6}"/>
              </a:ext>
            </a:extLst>
          </p:cNvPr>
          <p:cNvSpPr txBox="1"/>
          <p:nvPr/>
        </p:nvSpPr>
        <p:spPr>
          <a:xfrm>
            <a:off x="1240729" y="2828835"/>
            <a:ext cx="9716086" cy="1754326"/>
          </a:xfrm>
          <a:prstGeom prst="rect">
            <a:avLst/>
          </a:prstGeom>
          <a:noFill/>
        </p:spPr>
        <p:txBody>
          <a:bodyPr wrap="square" rtlCol="0">
            <a:spAutoFit/>
          </a:bodyPr>
          <a:lstStyle/>
          <a:p>
            <a:pPr marL="742950" indent="-742950">
              <a:buAutoNum type="arabicPeriod"/>
            </a:pPr>
            <a:r>
              <a:rPr lang="en-US" sz="3600" dirty="0"/>
              <a:t>Do you use any smart devices at home?</a:t>
            </a:r>
          </a:p>
          <a:p>
            <a:pPr marL="742950" indent="-742950">
              <a:buAutoNum type="arabicPeriod"/>
            </a:pPr>
            <a:r>
              <a:rPr lang="en-US" sz="3600" dirty="0"/>
              <a:t>What do you use them for?</a:t>
            </a:r>
          </a:p>
          <a:p>
            <a:pPr marL="742950" indent="-742950">
              <a:buAutoNum type="arabicPeriod"/>
            </a:pPr>
            <a:r>
              <a:rPr lang="en-US" sz="3600" dirty="0"/>
              <a:t>How efficient they are?</a:t>
            </a:r>
          </a:p>
        </p:txBody>
      </p:sp>
    </p:spTree>
    <p:extLst>
      <p:ext uri="{BB962C8B-B14F-4D97-AF65-F5344CB8AC3E}">
        <p14:creationId xmlns:p14="http://schemas.microsoft.com/office/powerpoint/2010/main" val="151769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09A450-8DA2-D329-80F1-5CD1BFEA2AB5}"/>
              </a:ext>
            </a:extLst>
          </p:cNvPr>
          <p:cNvSpPr txBox="1"/>
          <p:nvPr/>
        </p:nvSpPr>
        <p:spPr>
          <a:xfrm>
            <a:off x="773136" y="985156"/>
            <a:ext cx="10645727" cy="3986348"/>
          </a:xfrm>
          <a:prstGeom prst="rect">
            <a:avLst/>
          </a:prstGeom>
          <a:noFill/>
        </p:spPr>
        <p:txBody>
          <a:bodyPr wrap="square">
            <a:spAutoFit/>
          </a:bodyPr>
          <a:lstStyle/>
          <a:p>
            <a:pPr marL="0" marR="0">
              <a:lnSpc>
                <a:spcPct val="107000"/>
              </a:lnSpc>
              <a:spcBef>
                <a:spcPts val="0"/>
              </a:spcBef>
              <a:spcAft>
                <a:spcPts val="800"/>
              </a:spcAft>
            </a:pPr>
            <a:r>
              <a:rPr lang="en-US" sz="3400" dirty="0">
                <a:solidFill>
                  <a:srgbClr val="242021"/>
                </a:solidFill>
                <a:effectLst/>
                <a:ea typeface="Times New Roman" panose="02020603050405020304" pitchFamily="18" charset="0"/>
                <a:cs typeface="Times New Roman" panose="02020603050405020304" pitchFamily="18" charset="0"/>
              </a:rPr>
              <a:t>5. What would be a good introduction sentence for this essay?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I will study in another country in the future.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I'm in Grade 10, and my parents want me to improve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my grades, so I've made a plan to help me study better.</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Education in many countries is going to change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in the future.</a:t>
            </a:r>
            <a:endParaRPr lang="en-US" sz="3400" dirty="0">
              <a:effectLst/>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B1C32475-33F2-4EA4-F387-C9837BBFA69C}"/>
              </a:ext>
            </a:extLst>
          </p:cNvPr>
          <p:cNvCxnSpPr>
            <a:cxnSpLocks/>
          </p:cNvCxnSpPr>
          <p:nvPr/>
        </p:nvCxnSpPr>
        <p:spPr>
          <a:xfrm>
            <a:off x="1276811" y="1527778"/>
            <a:ext cx="91754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CFCBE0B7-3E44-13E5-132D-05028B4C57C1}"/>
              </a:ext>
            </a:extLst>
          </p:cNvPr>
          <p:cNvCxnSpPr>
            <a:cxnSpLocks/>
          </p:cNvCxnSpPr>
          <p:nvPr/>
        </p:nvCxnSpPr>
        <p:spPr>
          <a:xfrm>
            <a:off x="1389353" y="2596923"/>
            <a:ext cx="72904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8F33839E-D3D4-2BEE-76AB-9C90629C6EAB}"/>
              </a:ext>
            </a:extLst>
          </p:cNvPr>
          <p:cNvCxnSpPr>
            <a:cxnSpLocks/>
          </p:cNvCxnSpPr>
          <p:nvPr/>
        </p:nvCxnSpPr>
        <p:spPr>
          <a:xfrm>
            <a:off x="1276811" y="3154031"/>
            <a:ext cx="26199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5E63FA6-F524-BFCE-394B-A1F38469630A}"/>
              </a:ext>
            </a:extLst>
          </p:cNvPr>
          <p:cNvCxnSpPr>
            <a:cxnSpLocks/>
          </p:cNvCxnSpPr>
          <p:nvPr/>
        </p:nvCxnSpPr>
        <p:spPr>
          <a:xfrm>
            <a:off x="4934411" y="3154031"/>
            <a:ext cx="53772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C575AC6-23B9-FC47-3F30-69275AF1FCA7}"/>
              </a:ext>
            </a:extLst>
          </p:cNvPr>
          <p:cNvCxnSpPr>
            <a:cxnSpLocks/>
          </p:cNvCxnSpPr>
          <p:nvPr/>
        </p:nvCxnSpPr>
        <p:spPr>
          <a:xfrm>
            <a:off x="939186" y="3708270"/>
            <a:ext cx="17055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BCAAAD8-C4F3-C923-0559-3B066819CE8C}"/>
              </a:ext>
            </a:extLst>
          </p:cNvPr>
          <p:cNvCxnSpPr>
            <a:cxnSpLocks/>
          </p:cNvCxnSpPr>
          <p:nvPr/>
        </p:nvCxnSpPr>
        <p:spPr>
          <a:xfrm>
            <a:off x="3279113" y="3708270"/>
            <a:ext cx="70325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18767B0A-7A5B-AF0C-AACA-BDF5902AE528}"/>
              </a:ext>
            </a:extLst>
          </p:cNvPr>
          <p:cNvCxnSpPr>
            <a:cxnSpLocks/>
          </p:cNvCxnSpPr>
          <p:nvPr/>
        </p:nvCxnSpPr>
        <p:spPr>
          <a:xfrm>
            <a:off x="1276811" y="4270978"/>
            <a:ext cx="80360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5C39D11-651D-8FAD-DA3F-CF82EF45990C}"/>
              </a:ext>
            </a:extLst>
          </p:cNvPr>
          <p:cNvCxnSpPr>
            <a:cxnSpLocks/>
          </p:cNvCxnSpPr>
          <p:nvPr/>
        </p:nvCxnSpPr>
        <p:spPr>
          <a:xfrm>
            <a:off x="939186" y="4833686"/>
            <a:ext cx="21810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1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B1006-D377-D561-5C1B-C84108D351F8}"/>
              </a:ext>
            </a:extLst>
          </p:cNvPr>
          <p:cNvSpPr txBox="1"/>
          <p:nvPr/>
        </p:nvSpPr>
        <p:spPr>
          <a:xfrm>
            <a:off x="749103" y="1298974"/>
            <a:ext cx="10547254"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1. Lucas has made a learning plan because...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he wants to have fun.</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he wants to improve his grades.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learning is boring to him.</a:t>
            </a:r>
            <a:endParaRPr lang="en-US" sz="3400" dirty="0"/>
          </a:p>
        </p:txBody>
      </p:sp>
      <p:sp>
        <p:nvSpPr>
          <p:cNvPr id="3" name="TextBox 2">
            <a:extLst>
              <a:ext uri="{FF2B5EF4-FFF2-40B4-BE49-F238E27FC236}">
                <a16:creationId xmlns:a16="http://schemas.microsoft.com/office/drawing/2014/main" id="{B7CE2A13-66CF-9C01-B3BC-C880A6763841}"/>
              </a:ext>
            </a:extLst>
          </p:cNvPr>
          <p:cNvSpPr txBox="1"/>
          <p:nvPr/>
        </p:nvSpPr>
        <p:spPr>
          <a:xfrm>
            <a:off x="749102" y="3845226"/>
            <a:ext cx="8957605"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2. What does Lucas say about </a:t>
            </a:r>
            <a:r>
              <a:rPr lang="en-US" sz="3400" dirty="0" err="1">
                <a:solidFill>
                  <a:srgbClr val="242021"/>
                </a:solidFill>
                <a:effectLst/>
                <a:ea typeface="Times New Roman" panose="02020603050405020304" pitchFamily="18" charset="0"/>
                <a:cs typeface="Times New Roman" panose="02020603050405020304" pitchFamily="18" charset="0"/>
              </a:rPr>
              <a:t>A+Learning</a:t>
            </a:r>
            <a:r>
              <a:rPr lang="en-US" sz="3400" dirty="0">
                <a:solidFill>
                  <a:srgbClr val="242021"/>
                </a:solidFill>
                <a:effectLst/>
                <a:ea typeface="Times New Roman" panose="02020603050405020304" pitchFamily="18" charset="0"/>
                <a:cs typeface="Times New Roman" panose="02020603050405020304" pitchFamily="18" charset="0"/>
              </a:rPr>
              <a: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You have to study online every day.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It provides many subjects and levels.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Teachers mark your work.</a:t>
            </a:r>
            <a:endParaRPr lang="en-US" sz="3400" dirty="0"/>
          </a:p>
        </p:txBody>
      </p:sp>
      <p:sp>
        <p:nvSpPr>
          <p:cNvPr id="4" name="Rectangle 3">
            <a:extLst>
              <a:ext uri="{FF2B5EF4-FFF2-40B4-BE49-F238E27FC236}">
                <a16:creationId xmlns:a16="http://schemas.microsoft.com/office/drawing/2014/main" id="{FB03FD7E-1E8E-1B0A-2843-1F3C3DE67B86}"/>
              </a:ext>
            </a:extLst>
          </p:cNvPr>
          <p:cNvSpPr/>
          <p:nvPr/>
        </p:nvSpPr>
        <p:spPr>
          <a:xfrm>
            <a:off x="1946031" y="430725"/>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sp>
        <p:nvSpPr>
          <p:cNvPr id="5" name="Oval 4">
            <a:extLst>
              <a:ext uri="{FF2B5EF4-FFF2-40B4-BE49-F238E27FC236}">
                <a16:creationId xmlns:a16="http://schemas.microsoft.com/office/drawing/2014/main" id="{D891D973-2A9B-B0A6-01A1-CBEADAB0BE8E}"/>
              </a:ext>
            </a:extLst>
          </p:cNvPr>
          <p:cNvSpPr/>
          <p:nvPr/>
        </p:nvSpPr>
        <p:spPr>
          <a:xfrm>
            <a:off x="618551" y="239158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7286E0-42DF-1AA7-44ED-C2EE27B6F5AC}"/>
              </a:ext>
            </a:extLst>
          </p:cNvPr>
          <p:cNvSpPr/>
          <p:nvPr/>
        </p:nvSpPr>
        <p:spPr>
          <a:xfrm>
            <a:off x="618551" y="491556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8667B9-52CD-03EC-8874-2A3878FEA1CE}"/>
              </a:ext>
            </a:extLst>
          </p:cNvPr>
          <p:cNvSpPr txBox="1"/>
          <p:nvPr/>
        </p:nvSpPr>
        <p:spPr>
          <a:xfrm>
            <a:off x="191593" y="451860"/>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Tree>
    <p:extLst>
      <p:ext uri="{BB962C8B-B14F-4D97-AF65-F5344CB8AC3E}">
        <p14:creationId xmlns:p14="http://schemas.microsoft.com/office/powerpoint/2010/main" val="4059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FBC60-CFA6-04D0-E8A4-46169C84BD4D}"/>
              </a:ext>
            </a:extLst>
          </p:cNvPr>
          <p:cNvSpPr txBox="1"/>
          <p:nvPr/>
        </p:nvSpPr>
        <p:spPr>
          <a:xfrm>
            <a:off x="706900" y="750334"/>
            <a:ext cx="10631659"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3. What does Lucas think is best about </a:t>
            </a:r>
            <a:r>
              <a:rPr lang="en-US" sz="3400" dirty="0" err="1">
                <a:solidFill>
                  <a:srgbClr val="242021"/>
                </a:solidFill>
                <a:effectLst/>
                <a:ea typeface="Times New Roman" panose="02020603050405020304" pitchFamily="18" charset="0"/>
                <a:cs typeface="Times New Roman" panose="02020603050405020304" pitchFamily="18" charset="0"/>
              </a:rPr>
              <a:t>A+Learning</a:t>
            </a:r>
            <a:r>
              <a:rPr lang="en-US" sz="3400" dirty="0">
                <a:solidFill>
                  <a:srgbClr val="242021"/>
                </a:solidFill>
                <a:effectLst/>
                <a:ea typeface="Times New Roman" panose="02020603050405020304" pitchFamily="18" charset="0"/>
                <a:cs typeface="Times New Roman" panose="02020603050405020304" pitchFamily="18" charset="0"/>
              </a:rPr>
              <a: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You can watch videos.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You can play games.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You can communicate with other students.</a:t>
            </a:r>
            <a:endParaRPr lang="en-US" sz="3400" dirty="0"/>
          </a:p>
        </p:txBody>
      </p:sp>
      <p:sp>
        <p:nvSpPr>
          <p:cNvPr id="3" name="TextBox 2">
            <a:extLst>
              <a:ext uri="{FF2B5EF4-FFF2-40B4-BE49-F238E27FC236}">
                <a16:creationId xmlns:a16="http://schemas.microsoft.com/office/drawing/2014/main" id="{4C5C2E92-71A0-0AD0-E448-D34BF9132BFC}"/>
              </a:ext>
            </a:extLst>
          </p:cNvPr>
          <p:cNvSpPr txBox="1"/>
          <p:nvPr/>
        </p:nvSpPr>
        <p:spPr>
          <a:xfrm>
            <a:off x="706900" y="3527474"/>
            <a:ext cx="10631659"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4. What does Lucas say about his online history course?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He can study in a real classroom.</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He doesn't like giving presentations.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He will enjoy it.</a:t>
            </a:r>
            <a:endParaRPr lang="en-US" sz="3400" dirty="0"/>
          </a:p>
        </p:txBody>
      </p:sp>
      <p:sp>
        <p:nvSpPr>
          <p:cNvPr id="4" name="Oval 3">
            <a:extLst>
              <a:ext uri="{FF2B5EF4-FFF2-40B4-BE49-F238E27FC236}">
                <a16:creationId xmlns:a16="http://schemas.microsoft.com/office/drawing/2014/main" id="{7CA4CBEB-3CD1-A4E7-C10C-D50A11057D8E}"/>
              </a:ext>
            </a:extLst>
          </p:cNvPr>
          <p:cNvSpPr/>
          <p:nvPr/>
        </p:nvSpPr>
        <p:spPr>
          <a:xfrm>
            <a:off x="676033" y="2334258"/>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F7B349E-3275-E85E-3024-A857DA8E05EC}"/>
              </a:ext>
            </a:extLst>
          </p:cNvPr>
          <p:cNvSpPr/>
          <p:nvPr/>
        </p:nvSpPr>
        <p:spPr>
          <a:xfrm>
            <a:off x="676033" y="5088591"/>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5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D4509-4DEB-932D-7D74-63F0C5598B43}"/>
              </a:ext>
            </a:extLst>
          </p:cNvPr>
          <p:cNvSpPr txBox="1"/>
          <p:nvPr/>
        </p:nvSpPr>
        <p:spPr>
          <a:xfrm>
            <a:off x="773136" y="985156"/>
            <a:ext cx="10645727" cy="3986348"/>
          </a:xfrm>
          <a:prstGeom prst="rect">
            <a:avLst/>
          </a:prstGeom>
          <a:noFill/>
        </p:spPr>
        <p:txBody>
          <a:bodyPr wrap="square">
            <a:spAutoFit/>
          </a:bodyPr>
          <a:lstStyle/>
          <a:p>
            <a:pPr marL="0" marR="0">
              <a:lnSpc>
                <a:spcPct val="107000"/>
              </a:lnSpc>
              <a:spcBef>
                <a:spcPts val="0"/>
              </a:spcBef>
              <a:spcAft>
                <a:spcPts val="800"/>
              </a:spcAft>
            </a:pPr>
            <a:r>
              <a:rPr lang="en-US" sz="3400" dirty="0">
                <a:solidFill>
                  <a:srgbClr val="242021"/>
                </a:solidFill>
                <a:effectLst/>
                <a:ea typeface="Times New Roman" panose="02020603050405020304" pitchFamily="18" charset="0"/>
                <a:cs typeface="Times New Roman" panose="02020603050405020304" pitchFamily="18" charset="0"/>
              </a:rPr>
              <a:t>5. What would be a good introduction sentence for this essay?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I will study in another country in the future.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I'm in Grade 10, and my parents want me to improve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my grades, so I've made a plan to help me study better.</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Education in many countries is going to change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in the future.</a:t>
            </a:r>
            <a:endParaRPr lang="en-US" sz="3400" dirty="0">
              <a:effectLst/>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5737A554-7B68-B6BC-43AA-E1ECAADFF037}"/>
              </a:ext>
            </a:extLst>
          </p:cNvPr>
          <p:cNvSpPr/>
          <p:nvPr/>
        </p:nvSpPr>
        <p:spPr>
          <a:xfrm>
            <a:off x="709605" y="269851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1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6691" y="1162472"/>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75348" y="882664"/>
            <a:ext cx="2122979" cy="1354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B82968-DD67-7DE6-E525-F3ED1D38AC03}"/>
              </a:ext>
            </a:extLst>
          </p:cNvPr>
          <p:cNvSpPr txBox="1"/>
          <p:nvPr/>
        </p:nvSpPr>
        <p:spPr>
          <a:xfrm>
            <a:off x="451996" y="420999"/>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Post-Reading</a:t>
            </a:r>
          </a:p>
        </p:txBody>
      </p:sp>
      <p:sp>
        <p:nvSpPr>
          <p:cNvPr id="5" name="TextBox 4">
            <a:extLst>
              <a:ext uri="{FF2B5EF4-FFF2-40B4-BE49-F238E27FC236}">
                <a16:creationId xmlns:a16="http://schemas.microsoft.com/office/drawing/2014/main" id="{9F028AE6-FD48-D83C-FADC-E68CFB31CBE6}"/>
              </a:ext>
            </a:extLst>
          </p:cNvPr>
          <p:cNvSpPr txBox="1"/>
          <p:nvPr/>
        </p:nvSpPr>
        <p:spPr>
          <a:xfrm>
            <a:off x="1308295" y="2866950"/>
            <a:ext cx="9608234" cy="2499467"/>
          </a:xfrm>
          <a:prstGeom prst="rect">
            <a:avLst/>
          </a:prstGeom>
          <a:noFill/>
        </p:spPr>
        <p:txBody>
          <a:bodyPr wrap="square" rtlCol="0">
            <a:spAutoFit/>
          </a:bodyPr>
          <a:lstStyle/>
          <a:p>
            <a:pPr marL="742950" indent="-742950">
              <a:lnSpc>
                <a:spcPct val="150000"/>
              </a:lnSpc>
              <a:buAutoNum type="arabicPeriod"/>
            </a:pPr>
            <a:r>
              <a:rPr lang="en-US" sz="3600" dirty="0"/>
              <a:t>Which way of learning do you prefer, traditional or modern?</a:t>
            </a:r>
          </a:p>
          <a:p>
            <a:pPr marL="742950" indent="-742950">
              <a:lnSpc>
                <a:spcPct val="150000"/>
              </a:lnSpc>
              <a:buAutoNum type="arabicPeriod"/>
            </a:pPr>
            <a:r>
              <a:rPr lang="en-US" sz="3600" dirty="0"/>
              <a:t>Tell three advantages of modern learning.</a:t>
            </a:r>
          </a:p>
        </p:txBody>
      </p:sp>
    </p:spTree>
    <p:extLst>
      <p:ext uri="{BB962C8B-B14F-4D97-AF65-F5344CB8AC3E}">
        <p14:creationId xmlns:p14="http://schemas.microsoft.com/office/powerpoint/2010/main" val="773790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7D213D8-CEAA-CFA4-C520-F61EEFC947D6}"/>
              </a:ext>
            </a:extLst>
          </p:cNvPr>
          <p:cNvSpPr txBox="1"/>
          <p:nvPr/>
        </p:nvSpPr>
        <p:spPr>
          <a:xfrm>
            <a:off x="552157" y="2296127"/>
            <a:ext cx="10983351" cy="3709349"/>
          </a:xfrm>
          <a:prstGeom prst="rect">
            <a:avLst/>
          </a:prstGeom>
          <a:noFill/>
        </p:spPr>
        <p:txBody>
          <a:bodyPr wrap="square">
            <a:spAutoFit/>
          </a:bodyPr>
          <a:lstStyle/>
          <a:p>
            <a:pPr>
              <a:lnSpc>
                <a:spcPct val="150000"/>
              </a:lnSpc>
            </a:pPr>
            <a:r>
              <a:rPr lang="en-US" sz="3200" b="0" i="0" dirty="0">
                <a:solidFill>
                  <a:srgbClr val="242021"/>
                </a:solidFill>
                <a:effectLst/>
              </a:rPr>
              <a:t>1. Many movies used the c_____ as the inspiration for their settings. It was built in 1869 by King Ludwig II. </a:t>
            </a:r>
            <a:r>
              <a:rPr lang="en-US" sz="3200" b="0" i="1" dirty="0">
                <a:solidFill>
                  <a:srgbClr val="242021"/>
                </a:solidFill>
                <a:effectLst/>
              </a:rPr>
              <a:t>(Unit 9)</a:t>
            </a:r>
            <a:br>
              <a:rPr lang="en-US" sz="3200" b="0" i="1" dirty="0">
                <a:solidFill>
                  <a:srgbClr val="242021"/>
                </a:solidFill>
                <a:effectLst/>
              </a:rPr>
            </a:br>
            <a:r>
              <a:rPr lang="en-US" sz="3200" b="0" i="0" dirty="0">
                <a:solidFill>
                  <a:srgbClr val="242021"/>
                </a:solidFill>
                <a:effectLst/>
              </a:rPr>
              <a:t>2. Someone broke into our hotel room and s_____ our camera. We've taken so many beautiful photos, but now they're all gone. </a:t>
            </a:r>
            <a:r>
              <a:rPr lang="en-US" sz="3200" b="0" i="1" dirty="0">
                <a:solidFill>
                  <a:srgbClr val="242021"/>
                </a:solidFill>
                <a:effectLst/>
              </a:rPr>
              <a:t>(Unit 9)</a:t>
            </a:r>
            <a:endParaRPr lang="en-US" sz="3200" dirty="0"/>
          </a:p>
        </p:txBody>
      </p:sp>
      <p:pic>
        <p:nvPicPr>
          <p:cNvPr id="3" name="Picture 2">
            <a:extLst>
              <a:ext uri="{FF2B5EF4-FFF2-40B4-BE49-F238E27FC236}">
                <a16:creationId xmlns:a16="http://schemas.microsoft.com/office/drawing/2014/main" id="{3ED09044-B011-7DC3-489D-6E58F0223FA1}"/>
              </a:ext>
            </a:extLst>
          </p:cNvPr>
          <p:cNvPicPr>
            <a:picLocks noChangeAspect="1"/>
          </p:cNvPicPr>
          <p:nvPr/>
        </p:nvPicPr>
        <p:blipFill>
          <a:blip r:embed="rId2"/>
          <a:stretch>
            <a:fillRect/>
          </a:stretch>
        </p:blipFill>
        <p:spPr>
          <a:xfrm>
            <a:off x="264972" y="456502"/>
            <a:ext cx="2715004" cy="543001"/>
          </a:xfrm>
          <a:prstGeom prst="rect">
            <a:avLst/>
          </a:prstGeom>
        </p:spPr>
      </p:pic>
      <p:sp>
        <p:nvSpPr>
          <p:cNvPr id="5" name="TextBox 4">
            <a:extLst>
              <a:ext uri="{FF2B5EF4-FFF2-40B4-BE49-F238E27FC236}">
                <a16:creationId xmlns:a16="http://schemas.microsoft.com/office/drawing/2014/main" id="{A37721FE-50CE-B371-67B5-8283EF12BAA4}"/>
              </a:ext>
            </a:extLst>
          </p:cNvPr>
          <p:cNvSpPr txBox="1"/>
          <p:nvPr/>
        </p:nvSpPr>
        <p:spPr>
          <a:xfrm>
            <a:off x="3773657" y="456502"/>
            <a:ext cx="7761851" cy="1569660"/>
          </a:xfrm>
          <a:prstGeom prst="rect">
            <a:avLst/>
          </a:prstGeom>
          <a:noFill/>
        </p:spPr>
        <p:txBody>
          <a:bodyPr wrap="square">
            <a:spAutoFit/>
          </a:bodyPr>
          <a:lstStyle/>
          <a:p>
            <a:r>
              <a:rPr lang="en-US" sz="3200" b="1" dirty="0"/>
              <a:t>Fill in the blanks with a word from Units 9 and 10. The first letter is already there. You will need to change the form of some words.</a:t>
            </a:r>
            <a:r>
              <a:rPr lang="en-US" sz="3200" dirty="0"/>
              <a:t> </a:t>
            </a:r>
          </a:p>
        </p:txBody>
      </p:sp>
      <p:sp>
        <p:nvSpPr>
          <p:cNvPr id="10" name="TextBox 9">
            <a:extLst>
              <a:ext uri="{FF2B5EF4-FFF2-40B4-BE49-F238E27FC236}">
                <a16:creationId xmlns:a16="http://schemas.microsoft.com/office/drawing/2014/main" id="{80996535-50F8-E41F-9BDD-D879E6E9E6EA}"/>
              </a:ext>
            </a:extLst>
          </p:cNvPr>
          <p:cNvSpPr txBox="1"/>
          <p:nvPr/>
        </p:nvSpPr>
        <p:spPr>
          <a:xfrm>
            <a:off x="4956517" y="2465221"/>
            <a:ext cx="1008185" cy="584775"/>
          </a:xfrm>
          <a:prstGeom prst="rect">
            <a:avLst/>
          </a:prstGeom>
          <a:noFill/>
        </p:spPr>
        <p:txBody>
          <a:bodyPr wrap="square" rtlCol="0">
            <a:spAutoFit/>
          </a:bodyPr>
          <a:lstStyle/>
          <a:p>
            <a:pPr algn="ctr"/>
            <a:r>
              <a:rPr lang="en-US" sz="3200" dirty="0" err="1">
                <a:solidFill>
                  <a:srgbClr val="FF0000"/>
                </a:solidFill>
              </a:rPr>
              <a:t>astle</a:t>
            </a:r>
            <a:endParaRPr lang="en-US" sz="3200" dirty="0">
              <a:solidFill>
                <a:srgbClr val="FF0000"/>
              </a:solidFill>
            </a:endParaRPr>
          </a:p>
        </p:txBody>
      </p:sp>
      <p:sp>
        <p:nvSpPr>
          <p:cNvPr id="16" name="TextBox 15">
            <a:extLst>
              <a:ext uri="{FF2B5EF4-FFF2-40B4-BE49-F238E27FC236}">
                <a16:creationId xmlns:a16="http://schemas.microsoft.com/office/drawing/2014/main" id="{CD8F2F10-EB94-9C18-D500-B358363B8246}"/>
              </a:ext>
            </a:extLst>
          </p:cNvPr>
          <p:cNvSpPr txBox="1"/>
          <p:nvPr/>
        </p:nvSpPr>
        <p:spPr>
          <a:xfrm>
            <a:off x="7852116" y="3925915"/>
            <a:ext cx="883921" cy="584775"/>
          </a:xfrm>
          <a:prstGeom prst="rect">
            <a:avLst/>
          </a:prstGeom>
          <a:noFill/>
        </p:spPr>
        <p:txBody>
          <a:bodyPr wrap="square" rtlCol="0">
            <a:spAutoFit/>
          </a:bodyPr>
          <a:lstStyle/>
          <a:p>
            <a:pPr algn="ctr"/>
            <a:r>
              <a:rPr lang="en-US" sz="3200" dirty="0">
                <a:solidFill>
                  <a:srgbClr val="FF0000"/>
                </a:solidFill>
              </a:rPr>
              <a:t>tole</a:t>
            </a:r>
          </a:p>
        </p:txBody>
      </p:sp>
    </p:spTree>
    <p:extLst>
      <p:ext uri="{BB962C8B-B14F-4D97-AF65-F5344CB8AC3E}">
        <p14:creationId xmlns:p14="http://schemas.microsoft.com/office/powerpoint/2010/main" val="10791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A89896-CCF4-BE06-7690-D098EE747F43}"/>
              </a:ext>
            </a:extLst>
          </p:cNvPr>
          <p:cNvSpPr txBox="1"/>
          <p:nvPr/>
        </p:nvSpPr>
        <p:spPr>
          <a:xfrm>
            <a:off x="506435" y="466330"/>
            <a:ext cx="11240085" cy="5925340"/>
          </a:xfrm>
          <a:prstGeom prst="rect">
            <a:avLst/>
          </a:prstGeom>
          <a:noFill/>
        </p:spPr>
        <p:txBody>
          <a:bodyPr wrap="square">
            <a:spAutoFit/>
          </a:bodyPr>
          <a:lstStyle/>
          <a:p>
            <a:pPr>
              <a:lnSpc>
                <a:spcPct val="150000"/>
              </a:lnSpc>
            </a:pPr>
            <a:r>
              <a:rPr lang="en-US" sz="3200" b="0" i="0" dirty="0">
                <a:solidFill>
                  <a:srgbClr val="242021"/>
                </a:solidFill>
                <a:effectLst/>
              </a:rPr>
              <a:t>3. Food that is stored incorrectly can lead to f_____ p________. Make sure that you keep cooked food in the fridge and always reheat your food. </a:t>
            </a:r>
            <a:r>
              <a:rPr lang="en-US" sz="3200" b="0" i="1" dirty="0">
                <a:solidFill>
                  <a:srgbClr val="242021"/>
                </a:solidFill>
                <a:effectLst/>
              </a:rPr>
              <a:t>(Unit 9)</a:t>
            </a:r>
            <a:br>
              <a:rPr lang="en-US" sz="3200" b="0" i="1" dirty="0">
                <a:solidFill>
                  <a:srgbClr val="242021"/>
                </a:solidFill>
                <a:effectLst/>
              </a:rPr>
            </a:br>
            <a:r>
              <a:rPr lang="en-US" sz="3200" b="0" i="0" dirty="0">
                <a:solidFill>
                  <a:srgbClr val="242021"/>
                </a:solidFill>
                <a:effectLst/>
              </a:rPr>
              <a:t>4. There are many great educational a_____ on your phone that you can install and use to learn something new. </a:t>
            </a:r>
            <a:r>
              <a:rPr lang="en-US" sz="3200" b="0" i="1" dirty="0">
                <a:solidFill>
                  <a:srgbClr val="242021"/>
                </a:solidFill>
                <a:effectLst/>
              </a:rPr>
              <a:t>(Unit 10)</a:t>
            </a:r>
            <a:br>
              <a:rPr lang="en-US" sz="3200" b="0" i="1" dirty="0">
                <a:solidFill>
                  <a:srgbClr val="242021"/>
                </a:solidFill>
                <a:effectLst/>
              </a:rPr>
            </a:br>
            <a:r>
              <a:rPr lang="en-US" sz="3200" b="0" i="0" dirty="0">
                <a:solidFill>
                  <a:srgbClr val="242021"/>
                </a:solidFill>
                <a:effectLst/>
              </a:rPr>
              <a:t>5. It is predicted that v_____ classrooms will become more popular in the future and may replace traditional classrooms. </a:t>
            </a:r>
            <a:r>
              <a:rPr lang="en-US" sz="3200" b="0" i="1" dirty="0">
                <a:solidFill>
                  <a:srgbClr val="242021"/>
                </a:solidFill>
                <a:effectLst/>
              </a:rPr>
              <a:t>(Unit 10)</a:t>
            </a:r>
            <a:r>
              <a:rPr lang="en-US" sz="3200" dirty="0"/>
              <a:t> </a:t>
            </a:r>
          </a:p>
        </p:txBody>
      </p:sp>
      <p:sp>
        <p:nvSpPr>
          <p:cNvPr id="4" name="TextBox 3">
            <a:extLst>
              <a:ext uri="{FF2B5EF4-FFF2-40B4-BE49-F238E27FC236}">
                <a16:creationId xmlns:a16="http://schemas.microsoft.com/office/drawing/2014/main" id="{1F9F0CA2-EEBE-F791-3006-E67A7546F4B3}"/>
              </a:ext>
            </a:extLst>
          </p:cNvPr>
          <p:cNvSpPr txBox="1"/>
          <p:nvPr/>
        </p:nvSpPr>
        <p:spPr>
          <a:xfrm>
            <a:off x="7967005" y="636420"/>
            <a:ext cx="881574" cy="584775"/>
          </a:xfrm>
          <a:prstGeom prst="rect">
            <a:avLst/>
          </a:prstGeom>
          <a:noFill/>
        </p:spPr>
        <p:txBody>
          <a:bodyPr wrap="square" rtlCol="0">
            <a:spAutoFit/>
          </a:bodyPr>
          <a:lstStyle/>
          <a:p>
            <a:pPr algn="ctr"/>
            <a:r>
              <a:rPr lang="en-US" sz="3200" dirty="0" err="1">
                <a:solidFill>
                  <a:srgbClr val="FF0000"/>
                </a:solidFill>
              </a:rPr>
              <a:t>ood</a:t>
            </a:r>
            <a:endParaRPr lang="en-US" sz="3200" dirty="0">
              <a:solidFill>
                <a:srgbClr val="FF0000"/>
              </a:solidFill>
            </a:endParaRPr>
          </a:p>
        </p:txBody>
      </p:sp>
      <p:sp>
        <p:nvSpPr>
          <p:cNvPr id="5" name="TextBox 4">
            <a:extLst>
              <a:ext uri="{FF2B5EF4-FFF2-40B4-BE49-F238E27FC236}">
                <a16:creationId xmlns:a16="http://schemas.microsoft.com/office/drawing/2014/main" id="{AD560406-F23D-E2F4-2EDF-0AC3EE7CEB96}"/>
              </a:ext>
            </a:extLst>
          </p:cNvPr>
          <p:cNvSpPr txBox="1"/>
          <p:nvPr/>
        </p:nvSpPr>
        <p:spPr>
          <a:xfrm>
            <a:off x="6644644" y="2830157"/>
            <a:ext cx="1008181" cy="584775"/>
          </a:xfrm>
          <a:prstGeom prst="rect">
            <a:avLst/>
          </a:prstGeom>
          <a:noFill/>
        </p:spPr>
        <p:txBody>
          <a:bodyPr wrap="square" rtlCol="0">
            <a:spAutoFit/>
          </a:bodyPr>
          <a:lstStyle/>
          <a:p>
            <a:pPr algn="ctr"/>
            <a:r>
              <a:rPr lang="en-US" sz="3200" dirty="0" err="1">
                <a:solidFill>
                  <a:srgbClr val="FF0000"/>
                </a:solidFill>
              </a:rPr>
              <a:t>pps</a:t>
            </a:r>
            <a:endParaRPr lang="en-US" sz="3200" dirty="0">
              <a:solidFill>
                <a:srgbClr val="FF0000"/>
              </a:solidFill>
            </a:endParaRPr>
          </a:p>
        </p:txBody>
      </p:sp>
      <p:sp>
        <p:nvSpPr>
          <p:cNvPr id="6" name="TextBox 5">
            <a:extLst>
              <a:ext uri="{FF2B5EF4-FFF2-40B4-BE49-F238E27FC236}">
                <a16:creationId xmlns:a16="http://schemas.microsoft.com/office/drawing/2014/main" id="{8911841F-F512-DD2E-C066-69AF4A71851F}"/>
              </a:ext>
            </a:extLst>
          </p:cNvPr>
          <p:cNvSpPr txBox="1"/>
          <p:nvPr/>
        </p:nvSpPr>
        <p:spPr>
          <a:xfrm>
            <a:off x="9221376" y="636419"/>
            <a:ext cx="1763148" cy="584775"/>
          </a:xfrm>
          <a:prstGeom prst="rect">
            <a:avLst/>
          </a:prstGeom>
          <a:noFill/>
        </p:spPr>
        <p:txBody>
          <a:bodyPr wrap="square" rtlCol="0">
            <a:spAutoFit/>
          </a:bodyPr>
          <a:lstStyle/>
          <a:p>
            <a:pPr algn="ctr"/>
            <a:r>
              <a:rPr lang="en-US" sz="3200" dirty="0" err="1">
                <a:solidFill>
                  <a:srgbClr val="FF0000"/>
                </a:solidFill>
              </a:rPr>
              <a:t>oisoning</a:t>
            </a:r>
            <a:endParaRPr lang="en-US" sz="3200" dirty="0">
              <a:solidFill>
                <a:srgbClr val="FF0000"/>
              </a:solidFill>
            </a:endParaRPr>
          </a:p>
        </p:txBody>
      </p:sp>
      <p:sp>
        <p:nvSpPr>
          <p:cNvPr id="7" name="TextBox 6">
            <a:extLst>
              <a:ext uri="{FF2B5EF4-FFF2-40B4-BE49-F238E27FC236}">
                <a16:creationId xmlns:a16="http://schemas.microsoft.com/office/drawing/2014/main" id="{FED7E733-46E4-1DA8-EB12-A36B69CEC7EE}"/>
              </a:ext>
            </a:extLst>
          </p:cNvPr>
          <p:cNvSpPr txBox="1"/>
          <p:nvPr/>
        </p:nvSpPr>
        <p:spPr>
          <a:xfrm>
            <a:off x="4067912" y="4276785"/>
            <a:ext cx="1376285" cy="584775"/>
          </a:xfrm>
          <a:prstGeom prst="rect">
            <a:avLst/>
          </a:prstGeom>
          <a:noFill/>
        </p:spPr>
        <p:txBody>
          <a:bodyPr wrap="square" rtlCol="0">
            <a:spAutoFit/>
          </a:bodyPr>
          <a:lstStyle/>
          <a:p>
            <a:pPr algn="ctr"/>
            <a:r>
              <a:rPr lang="en-US" sz="3200" dirty="0" err="1">
                <a:solidFill>
                  <a:srgbClr val="FF0000"/>
                </a:solidFill>
              </a:rPr>
              <a:t>irtual</a:t>
            </a:r>
            <a:endParaRPr lang="en-US" sz="3200" dirty="0">
              <a:solidFill>
                <a:srgbClr val="FF0000"/>
              </a:solidFill>
            </a:endParaRPr>
          </a:p>
        </p:txBody>
      </p:sp>
    </p:spTree>
    <p:extLst>
      <p:ext uri="{BB962C8B-B14F-4D97-AF65-F5344CB8AC3E}">
        <p14:creationId xmlns:p14="http://schemas.microsoft.com/office/powerpoint/2010/main" val="212279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215931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08" y="466455"/>
            <a:ext cx="8605520" cy="707886"/>
          </a:xfrm>
          <a:prstGeom prst="rect">
            <a:avLst/>
          </a:prstGeom>
        </p:spPr>
        <p:txBody>
          <a:bodyPr wrap="square">
            <a:spAutoFit/>
          </a:bodyPr>
          <a:lstStyle/>
          <a:p>
            <a:r>
              <a:rPr lang="en-US" sz="4000" b="1" dirty="0">
                <a:solidFill>
                  <a:srgbClr val="0070C0"/>
                </a:solidFill>
              </a:rPr>
              <a:t>Today’s lesson </a:t>
            </a:r>
            <a:endParaRPr lang="en-US" sz="4000" dirty="0">
              <a:solidFill>
                <a:srgbClr val="0070C0"/>
              </a:solidFill>
            </a:endParaRPr>
          </a:p>
        </p:txBody>
      </p:sp>
      <p:sp>
        <p:nvSpPr>
          <p:cNvPr id="5" name="Rectangle 4"/>
          <p:cNvSpPr/>
          <p:nvPr/>
        </p:nvSpPr>
        <p:spPr>
          <a:xfrm>
            <a:off x="2104043" y="1813098"/>
            <a:ext cx="8351520" cy="2603341"/>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FF0000"/>
                </a:solidFill>
              </a:rPr>
              <a:t>Listening and Reading:</a:t>
            </a:r>
            <a:r>
              <a:rPr lang="en-US" sz="3600" dirty="0">
                <a:solidFill>
                  <a:srgbClr val="0070C0"/>
                </a:solidFill>
              </a:rPr>
              <a:t> </a:t>
            </a: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specific information</a:t>
            </a:r>
          </a:p>
          <a:p>
            <a:pPr marL="342900" indent="-342900">
              <a:lnSpc>
                <a:spcPct val="115000"/>
              </a:lnSpc>
              <a:buFont typeface="Symbol" panose="05050102010706020507" pitchFamily="18" charset="2"/>
              <a:buChar char=""/>
            </a:pPr>
            <a:r>
              <a:rPr lang="en-US" sz="3600" dirty="0">
                <a:solidFill>
                  <a:srgbClr val="FF0000"/>
                </a:solidFill>
              </a:rPr>
              <a:t>Vocabulary:</a:t>
            </a:r>
            <a:r>
              <a:rPr lang="en-US" sz="3600" dirty="0">
                <a:solidFill>
                  <a:srgbClr val="0070C0"/>
                </a:solidFill>
              </a:rPr>
              <a:t> </a:t>
            </a:r>
            <a:r>
              <a:rPr lang="en-US" sz="3600" dirty="0">
                <a:solidFill>
                  <a:srgbClr val="002060"/>
                </a:solidFill>
              </a:rPr>
              <a:t>consolidate and practice presented in units 9-10</a:t>
            </a:r>
          </a:p>
        </p:txBody>
      </p:sp>
    </p:spTree>
    <p:extLst>
      <p:ext uri="{BB962C8B-B14F-4D97-AF65-F5344CB8AC3E}">
        <p14:creationId xmlns:p14="http://schemas.microsoft.com/office/powerpoint/2010/main" val="587386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13" y="2447530"/>
            <a:ext cx="11719571" cy="1754326"/>
          </a:xfrm>
          <a:prstGeom prst="rect">
            <a:avLst/>
          </a:prstGeom>
        </p:spPr>
        <p:txBody>
          <a:bodyPr wrap="square">
            <a:spAutoFit/>
          </a:bodyPr>
          <a:lstStyle/>
          <a:p>
            <a:pPr marL="1028700" indent="-571500">
              <a:buFontTx/>
              <a:buChar char="-"/>
            </a:pPr>
            <a:r>
              <a:rPr lang="en-US" sz="3600" dirty="0">
                <a:solidFill>
                  <a:srgbClr val="0070C0"/>
                </a:solidFill>
                <a:ea typeface="Times New Roman" panose="02020603050405020304" pitchFamily="18" charset="0"/>
              </a:rPr>
              <a:t>Do exercises in </a:t>
            </a:r>
            <a:r>
              <a:rPr lang="en-US" sz="3600" b="1" dirty="0" err="1">
                <a:solidFill>
                  <a:srgbClr val="0070C0"/>
                </a:solidFill>
                <a:ea typeface="Times New Roman" panose="02020603050405020304" pitchFamily="18" charset="0"/>
              </a:rPr>
              <a:t>Tiếng</a:t>
            </a:r>
            <a:r>
              <a:rPr lang="en-US" sz="3600" b="1" dirty="0">
                <a:solidFill>
                  <a:srgbClr val="0070C0"/>
                </a:solidFill>
                <a:ea typeface="Times New Roman" panose="02020603050405020304" pitchFamily="18" charset="0"/>
              </a:rPr>
              <a:t> Anh 10 </a:t>
            </a:r>
            <a:r>
              <a:rPr lang="en-US" sz="3600" b="1" dirty="0" err="1">
                <a:solidFill>
                  <a:srgbClr val="0070C0"/>
                </a:solidFill>
                <a:ea typeface="Times New Roman" panose="02020603050405020304" pitchFamily="18" charset="0"/>
              </a:rPr>
              <a:t>i</a:t>
            </a:r>
            <a:r>
              <a:rPr lang="en-US" sz="3600" b="1" dirty="0">
                <a:solidFill>
                  <a:srgbClr val="0070C0"/>
                </a:solidFill>
                <a:ea typeface="Times New Roman" panose="02020603050405020304" pitchFamily="18" charset="0"/>
              </a:rPr>
              <a:t>-Learn Smart World</a:t>
            </a:r>
            <a:r>
              <a:rPr lang="en-US" sz="3600" dirty="0">
                <a:solidFill>
                  <a:srgbClr val="0070C0"/>
                </a:solidFill>
                <a:ea typeface="Times New Roman" panose="02020603050405020304" pitchFamily="18" charset="0"/>
              </a:rPr>
              <a:t> </a:t>
            </a:r>
            <a:r>
              <a:rPr lang="en-US" sz="3600" b="1" dirty="0">
                <a:solidFill>
                  <a:srgbClr val="0070C0"/>
                </a:solidFill>
                <a:ea typeface="Times New Roman" panose="02020603050405020304" pitchFamily="18" charset="0"/>
              </a:rPr>
              <a:t>Notebook</a:t>
            </a:r>
            <a:r>
              <a:rPr lang="en-US" sz="3600" dirty="0">
                <a:solidFill>
                  <a:srgbClr val="0070C0"/>
                </a:solidFill>
                <a:ea typeface="Times New Roman" panose="02020603050405020304" pitchFamily="18" charset="0"/>
              </a:rPr>
              <a:t> on page 66, 67.</a:t>
            </a:r>
            <a:endParaRPr lang="en-US" sz="3600" dirty="0">
              <a:solidFill>
                <a:srgbClr val="0070C0"/>
              </a:solidFill>
            </a:endParaRPr>
          </a:p>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Prepare the next lesson on page 73 in </a:t>
            </a:r>
            <a:r>
              <a:rPr lang="en-US" sz="3600" b="1" dirty="0">
                <a:solidFill>
                  <a:srgbClr val="0070C0"/>
                </a:solidFill>
                <a:ea typeface="Times New Roman" panose="02020603050405020304" pitchFamily="18" charset="0"/>
              </a:rPr>
              <a:t>SB</a:t>
            </a:r>
            <a:r>
              <a:rPr lang="en-US" sz="3600" dirty="0">
                <a:solidFill>
                  <a:srgbClr val="0070C0"/>
                </a:solidFill>
                <a:ea typeface="Times New Roman" panose="02020603050405020304" pitchFamily="18" charset="0"/>
              </a:rPr>
              <a:t>.</a:t>
            </a:r>
            <a:endParaRPr lang="en-US" sz="3600" dirty="0">
              <a:solidFill>
                <a:srgbClr val="0070C0"/>
              </a:solidFill>
              <a:effectLst/>
              <a:ea typeface="Times New Roman" panose="02020603050405020304" pitchFamily="18"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28" y="387927"/>
            <a:ext cx="11262343" cy="1306978"/>
          </a:xfrm>
          <a:prstGeom prst="rect">
            <a:avLst/>
          </a:prstGeom>
        </p:spPr>
      </p:pic>
    </p:spTree>
    <p:extLst>
      <p:ext uri="{BB962C8B-B14F-4D97-AF65-F5344CB8AC3E}">
        <p14:creationId xmlns:p14="http://schemas.microsoft.com/office/powerpoint/2010/main" val="240983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54" y="-1074151"/>
            <a:ext cx="13879584" cy="873925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56" y="430383"/>
            <a:ext cx="6551084" cy="1175837"/>
          </a:xfrm>
          <a:prstGeom prst="rect">
            <a:avLst/>
          </a:prstGeom>
        </p:spPr>
      </p:pic>
    </p:spTree>
    <p:extLst>
      <p:ext uri="{BB962C8B-B14F-4D97-AF65-F5344CB8AC3E}">
        <p14:creationId xmlns:p14="http://schemas.microsoft.com/office/powerpoint/2010/main" val="53671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3299" y="355122"/>
            <a:ext cx="6943725" cy="646331"/>
          </a:xfrm>
          <a:prstGeom prst="rect">
            <a:avLst/>
          </a:prstGeom>
        </p:spPr>
        <p:txBody>
          <a:bodyPr wrap="square">
            <a:spAutoFit/>
          </a:bodyPr>
          <a:lstStyle/>
          <a:p>
            <a:r>
              <a:rPr lang="en-US" sz="3600" i="1" dirty="0">
                <a:solidFill>
                  <a:srgbClr val="0070C0"/>
                </a:solidFill>
              </a:rPr>
              <a:t>Underline the key words/phrases. </a:t>
            </a:r>
          </a:p>
        </p:txBody>
      </p:sp>
      <p:sp>
        <p:nvSpPr>
          <p:cNvPr id="12" name="TextBox 11"/>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27" name="TextBox 26">
            <a:extLst>
              <a:ext uri="{FF2B5EF4-FFF2-40B4-BE49-F238E27FC236}">
                <a16:creationId xmlns:a16="http://schemas.microsoft.com/office/drawing/2014/main" id="{2ABFF458-BF07-EC75-6F74-66A0DC86E2FA}"/>
              </a:ext>
            </a:extLst>
          </p:cNvPr>
          <p:cNvSpPr txBox="1"/>
          <p:nvPr/>
        </p:nvSpPr>
        <p:spPr>
          <a:xfrm>
            <a:off x="980384" y="1071646"/>
            <a:ext cx="10618692" cy="1569660"/>
          </a:xfrm>
          <a:prstGeom prst="rect">
            <a:avLst/>
          </a:prstGeom>
          <a:noFill/>
        </p:spPr>
        <p:txBody>
          <a:bodyPr wrap="square">
            <a:spAutoFit/>
          </a:bodyPr>
          <a:lstStyle/>
          <a:p>
            <a:r>
              <a:rPr lang="en-US" sz="3200" b="1" i="0" dirty="0">
                <a:solidFill>
                  <a:srgbClr val="242021"/>
                </a:solidFill>
                <a:effectLst/>
              </a:rPr>
              <a:t>You will hear </a:t>
            </a:r>
            <a:r>
              <a:rPr lang="en-US" sz="3200" b="1" dirty="0">
                <a:solidFill>
                  <a:srgbClr val="242021"/>
                </a:solidFill>
              </a:rPr>
              <a:t>an interview with a man called Professor Jones, an expert on ecotourism</a:t>
            </a:r>
            <a:r>
              <a:rPr lang="en-US" sz="3200" b="1" i="0" dirty="0">
                <a:solidFill>
                  <a:srgbClr val="242021"/>
                </a:solidFill>
                <a:effectLst/>
              </a:rPr>
              <a:t>. For each question, choose the correct answer (A, B or C).</a:t>
            </a:r>
            <a:endParaRPr lang="en-US" sz="3200" dirty="0"/>
          </a:p>
        </p:txBody>
      </p:sp>
      <p:cxnSp>
        <p:nvCxnSpPr>
          <p:cNvPr id="7" name="Straight Connector 6">
            <a:extLst>
              <a:ext uri="{FF2B5EF4-FFF2-40B4-BE49-F238E27FC236}">
                <a16:creationId xmlns:a16="http://schemas.microsoft.com/office/drawing/2014/main" id="{9016731E-2492-7595-7309-2A150DB38189}"/>
              </a:ext>
            </a:extLst>
          </p:cNvPr>
          <p:cNvCxnSpPr>
            <a:cxnSpLocks/>
          </p:cNvCxnSpPr>
          <p:nvPr/>
        </p:nvCxnSpPr>
        <p:spPr>
          <a:xfrm>
            <a:off x="3362179" y="1589650"/>
            <a:ext cx="18569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5FC0BE1-E884-B55D-29C6-A4CA852380A5}"/>
              </a:ext>
            </a:extLst>
          </p:cNvPr>
          <p:cNvCxnSpPr>
            <a:cxnSpLocks/>
          </p:cNvCxnSpPr>
          <p:nvPr/>
        </p:nvCxnSpPr>
        <p:spPr>
          <a:xfrm>
            <a:off x="5471126" y="1575583"/>
            <a:ext cx="17878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8379C7D-FCAD-4676-067E-B7F8B75BB80B}"/>
              </a:ext>
            </a:extLst>
          </p:cNvPr>
          <p:cNvCxnSpPr>
            <a:cxnSpLocks/>
          </p:cNvCxnSpPr>
          <p:nvPr/>
        </p:nvCxnSpPr>
        <p:spPr>
          <a:xfrm>
            <a:off x="7484014" y="1589650"/>
            <a:ext cx="35872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B038D8E-93A0-CFA2-893A-404B288EE20A}"/>
              </a:ext>
            </a:extLst>
          </p:cNvPr>
          <p:cNvCxnSpPr>
            <a:cxnSpLocks/>
          </p:cNvCxnSpPr>
          <p:nvPr/>
        </p:nvCxnSpPr>
        <p:spPr>
          <a:xfrm>
            <a:off x="980384" y="2079674"/>
            <a:ext cx="15919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6643E909-FD1F-A2CD-56F4-C8FD1B4AB59C}"/>
              </a:ext>
            </a:extLst>
          </p:cNvPr>
          <p:cNvCxnSpPr>
            <a:cxnSpLocks/>
          </p:cNvCxnSpPr>
          <p:nvPr/>
        </p:nvCxnSpPr>
        <p:spPr>
          <a:xfrm>
            <a:off x="2696307" y="2091398"/>
            <a:ext cx="235399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4E62DBCC-76D3-105B-E82F-AF7131F77682}"/>
              </a:ext>
            </a:extLst>
          </p:cNvPr>
          <p:cNvCxnSpPr>
            <a:cxnSpLocks/>
          </p:cNvCxnSpPr>
          <p:nvPr/>
        </p:nvCxnSpPr>
        <p:spPr>
          <a:xfrm>
            <a:off x="6096000" y="2091398"/>
            <a:ext cx="20726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7116E03-F8B5-497E-F73B-B6C6814383A6}"/>
              </a:ext>
            </a:extLst>
          </p:cNvPr>
          <p:cNvCxnSpPr>
            <a:cxnSpLocks/>
          </p:cNvCxnSpPr>
          <p:nvPr/>
        </p:nvCxnSpPr>
        <p:spPr>
          <a:xfrm>
            <a:off x="8414383" y="2091398"/>
            <a:ext cx="191130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3836DD9C-5044-713D-C9A1-4B6518801417}"/>
              </a:ext>
            </a:extLst>
          </p:cNvPr>
          <p:cNvCxnSpPr>
            <a:cxnSpLocks/>
          </p:cNvCxnSpPr>
          <p:nvPr/>
        </p:nvCxnSpPr>
        <p:spPr>
          <a:xfrm>
            <a:off x="1066914" y="2553288"/>
            <a:ext cx="23075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a16="http://schemas.microsoft.com/office/drawing/2014/main" id="{B1406F33-B3A0-F37E-2164-EDD99EB2197E}"/>
              </a:ext>
            </a:extLst>
          </p:cNvPr>
          <p:cNvSpPr txBox="1"/>
          <p:nvPr/>
        </p:nvSpPr>
        <p:spPr>
          <a:xfrm>
            <a:off x="560948" y="3015178"/>
            <a:ext cx="5317588" cy="270843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1. Who has benefited from tourism in the past?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travel companies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tourists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local communities</a:t>
            </a:r>
            <a:endParaRPr lang="en-US" sz="3400" dirty="0"/>
          </a:p>
        </p:txBody>
      </p:sp>
      <p:sp>
        <p:nvSpPr>
          <p:cNvPr id="52" name="TextBox 51">
            <a:extLst>
              <a:ext uri="{FF2B5EF4-FFF2-40B4-BE49-F238E27FC236}">
                <a16:creationId xmlns:a16="http://schemas.microsoft.com/office/drawing/2014/main" id="{16685A4F-604C-490B-526F-61143AA5E6BB}"/>
              </a:ext>
            </a:extLst>
          </p:cNvPr>
          <p:cNvSpPr txBox="1"/>
          <p:nvPr/>
        </p:nvSpPr>
        <p:spPr>
          <a:xfrm>
            <a:off x="6382044" y="3021136"/>
            <a:ext cx="5466469" cy="270843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2. How many people are interested in ecotourism?</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everybody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sixty percent of Americans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most people</a:t>
            </a:r>
            <a:endParaRPr lang="en-US" sz="3400" dirty="0"/>
          </a:p>
        </p:txBody>
      </p:sp>
      <p:cxnSp>
        <p:nvCxnSpPr>
          <p:cNvPr id="53" name="Straight Connector 52">
            <a:extLst>
              <a:ext uri="{FF2B5EF4-FFF2-40B4-BE49-F238E27FC236}">
                <a16:creationId xmlns:a16="http://schemas.microsoft.com/office/drawing/2014/main" id="{400872E5-B6D6-69B1-A227-974A4A0A05AB}"/>
              </a:ext>
            </a:extLst>
          </p:cNvPr>
          <p:cNvCxnSpPr>
            <a:cxnSpLocks/>
          </p:cNvCxnSpPr>
          <p:nvPr/>
        </p:nvCxnSpPr>
        <p:spPr>
          <a:xfrm>
            <a:off x="1066914" y="3538026"/>
            <a:ext cx="32096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BB9FB294-AB3E-2579-EC5E-ACC63453AEC5}"/>
              </a:ext>
            </a:extLst>
          </p:cNvPr>
          <p:cNvCxnSpPr>
            <a:cxnSpLocks/>
          </p:cNvCxnSpPr>
          <p:nvPr/>
        </p:nvCxnSpPr>
        <p:spPr>
          <a:xfrm>
            <a:off x="4447735" y="3538026"/>
            <a:ext cx="7713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13E351C7-A764-3DA5-E3BC-BC4222FCF747}"/>
              </a:ext>
            </a:extLst>
          </p:cNvPr>
          <p:cNvCxnSpPr>
            <a:cxnSpLocks/>
          </p:cNvCxnSpPr>
          <p:nvPr/>
        </p:nvCxnSpPr>
        <p:spPr>
          <a:xfrm>
            <a:off x="609935" y="4044463"/>
            <a:ext cx="131733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ED9C8DD5-6AB4-F1E8-9868-0E2738502088}"/>
              </a:ext>
            </a:extLst>
          </p:cNvPr>
          <p:cNvCxnSpPr>
            <a:cxnSpLocks/>
          </p:cNvCxnSpPr>
          <p:nvPr/>
        </p:nvCxnSpPr>
        <p:spPr>
          <a:xfrm>
            <a:off x="2093740" y="4051498"/>
            <a:ext cx="183114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AD02621F-D7A6-7117-E3B6-61696F2A14AF}"/>
              </a:ext>
            </a:extLst>
          </p:cNvPr>
          <p:cNvCxnSpPr>
            <a:cxnSpLocks/>
          </p:cNvCxnSpPr>
          <p:nvPr/>
        </p:nvCxnSpPr>
        <p:spPr>
          <a:xfrm>
            <a:off x="1066914" y="4550900"/>
            <a:ext cx="28579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E0EA8116-D2E3-42BA-6724-DBE232B6CDBD}"/>
              </a:ext>
            </a:extLst>
          </p:cNvPr>
          <p:cNvCxnSpPr>
            <a:cxnSpLocks/>
          </p:cNvCxnSpPr>
          <p:nvPr/>
        </p:nvCxnSpPr>
        <p:spPr>
          <a:xfrm>
            <a:off x="1043688" y="5057336"/>
            <a:ext cx="13056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613E4701-D5D1-1C1E-56FB-4EDBEC964B0C}"/>
              </a:ext>
            </a:extLst>
          </p:cNvPr>
          <p:cNvCxnSpPr>
            <a:cxnSpLocks/>
          </p:cNvCxnSpPr>
          <p:nvPr/>
        </p:nvCxnSpPr>
        <p:spPr>
          <a:xfrm>
            <a:off x="1066914" y="5577842"/>
            <a:ext cx="30971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85A60486-EFE0-4405-65F5-E0230285F9AA}"/>
              </a:ext>
            </a:extLst>
          </p:cNvPr>
          <p:cNvCxnSpPr>
            <a:cxnSpLocks/>
          </p:cNvCxnSpPr>
          <p:nvPr/>
        </p:nvCxnSpPr>
        <p:spPr>
          <a:xfrm>
            <a:off x="6991643" y="3545061"/>
            <a:ext cx="30667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42E15145-5E87-5960-02B7-B4259191E359}"/>
              </a:ext>
            </a:extLst>
          </p:cNvPr>
          <p:cNvCxnSpPr>
            <a:cxnSpLocks/>
          </p:cNvCxnSpPr>
          <p:nvPr/>
        </p:nvCxnSpPr>
        <p:spPr>
          <a:xfrm>
            <a:off x="6548510" y="4051498"/>
            <a:ext cx="41992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67630017-0E43-A05D-2787-CE366EB1972F}"/>
              </a:ext>
            </a:extLst>
          </p:cNvPr>
          <p:cNvCxnSpPr>
            <a:cxnSpLocks/>
          </p:cNvCxnSpPr>
          <p:nvPr/>
        </p:nvCxnSpPr>
        <p:spPr>
          <a:xfrm>
            <a:off x="6991643" y="4550900"/>
            <a:ext cx="175846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6BDEB7FF-D193-10AE-8139-337BE2EB006E}"/>
              </a:ext>
            </a:extLst>
          </p:cNvPr>
          <p:cNvCxnSpPr>
            <a:cxnSpLocks/>
          </p:cNvCxnSpPr>
          <p:nvPr/>
        </p:nvCxnSpPr>
        <p:spPr>
          <a:xfrm>
            <a:off x="6991643" y="5078439"/>
            <a:ext cx="44172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C278E3A9-1C94-4ACB-05B3-EEE12E145F43}"/>
              </a:ext>
            </a:extLst>
          </p:cNvPr>
          <p:cNvCxnSpPr>
            <a:cxnSpLocks/>
          </p:cNvCxnSpPr>
          <p:nvPr/>
        </p:nvCxnSpPr>
        <p:spPr>
          <a:xfrm>
            <a:off x="6991643" y="5584877"/>
            <a:ext cx="20960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EC10DE-AB20-80A7-6ECB-0C953B1FB399}"/>
              </a:ext>
            </a:extLst>
          </p:cNvPr>
          <p:cNvSpPr txBox="1"/>
          <p:nvPr/>
        </p:nvSpPr>
        <p:spPr>
          <a:xfrm>
            <a:off x="1044526" y="597768"/>
            <a:ext cx="10181492"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3. Why do tourists want to conserve the environment?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to see different species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so that people can enjoy it in the future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to conserve the environment</a:t>
            </a:r>
            <a:endParaRPr lang="en-US" sz="3400" dirty="0"/>
          </a:p>
        </p:txBody>
      </p:sp>
      <p:sp>
        <p:nvSpPr>
          <p:cNvPr id="5" name="TextBox 4">
            <a:extLst>
              <a:ext uri="{FF2B5EF4-FFF2-40B4-BE49-F238E27FC236}">
                <a16:creationId xmlns:a16="http://schemas.microsoft.com/office/drawing/2014/main" id="{A179A1D7-E051-84A3-D2CC-EEAA459A315E}"/>
              </a:ext>
            </a:extLst>
          </p:cNvPr>
          <p:cNvSpPr txBox="1"/>
          <p:nvPr/>
        </p:nvSpPr>
        <p:spPr>
          <a:xfrm>
            <a:off x="1044526" y="3429000"/>
            <a:ext cx="10462847"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4. Who often knows most about the environment?</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companies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businesses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local communities</a:t>
            </a:r>
            <a:endParaRPr lang="en-US" sz="3400" dirty="0"/>
          </a:p>
        </p:txBody>
      </p:sp>
      <p:cxnSp>
        <p:nvCxnSpPr>
          <p:cNvPr id="10" name="Straight Connector 9">
            <a:extLst>
              <a:ext uri="{FF2B5EF4-FFF2-40B4-BE49-F238E27FC236}">
                <a16:creationId xmlns:a16="http://schemas.microsoft.com/office/drawing/2014/main" id="{E6CD2CCA-7653-9BE2-14BD-C30BCEBB095A}"/>
              </a:ext>
            </a:extLst>
          </p:cNvPr>
          <p:cNvCxnSpPr>
            <a:cxnSpLocks/>
          </p:cNvCxnSpPr>
          <p:nvPr/>
        </p:nvCxnSpPr>
        <p:spPr>
          <a:xfrm>
            <a:off x="1561513" y="1125418"/>
            <a:ext cx="7455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B6AFB3F4-A42D-FA96-C350-C7D94EFC8B8B}"/>
              </a:ext>
            </a:extLst>
          </p:cNvPr>
          <p:cNvCxnSpPr>
            <a:cxnSpLocks/>
          </p:cNvCxnSpPr>
          <p:nvPr/>
        </p:nvCxnSpPr>
        <p:spPr>
          <a:xfrm>
            <a:off x="3038621" y="1125418"/>
            <a:ext cx="11816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520B33C-08AB-5A01-3784-B7F1D50472A2}"/>
              </a:ext>
            </a:extLst>
          </p:cNvPr>
          <p:cNvCxnSpPr>
            <a:cxnSpLocks/>
          </p:cNvCxnSpPr>
          <p:nvPr/>
        </p:nvCxnSpPr>
        <p:spPr>
          <a:xfrm>
            <a:off x="4515729" y="1125418"/>
            <a:ext cx="12379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06A577E-3170-7828-B51E-FAC955F893F9}"/>
              </a:ext>
            </a:extLst>
          </p:cNvPr>
          <p:cNvCxnSpPr>
            <a:cxnSpLocks/>
          </p:cNvCxnSpPr>
          <p:nvPr/>
        </p:nvCxnSpPr>
        <p:spPr>
          <a:xfrm>
            <a:off x="5943600" y="1125418"/>
            <a:ext cx="45508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920C3CA-2D5A-E120-5435-052DA00F2768}"/>
              </a:ext>
            </a:extLst>
          </p:cNvPr>
          <p:cNvCxnSpPr>
            <a:cxnSpLocks/>
          </p:cNvCxnSpPr>
          <p:nvPr/>
        </p:nvCxnSpPr>
        <p:spPr>
          <a:xfrm>
            <a:off x="1674055" y="1645923"/>
            <a:ext cx="382641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1734E0D-0233-91BE-7118-47BCFDFA246F}"/>
              </a:ext>
            </a:extLst>
          </p:cNvPr>
          <p:cNvCxnSpPr>
            <a:cxnSpLocks/>
          </p:cNvCxnSpPr>
          <p:nvPr/>
        </p:nvCxnSpPr>
        <p:spPr>
          <a:xfrm>
            <a:off x="1674055" y="2135947"/>
            <a:ext cx="67384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1E057BA5-DF89-CA97-C0A4-22B9BD59A527}"/>
              </a:ext>
            </a:extLst>
          </p:cNvPr>
          <p:cNvCxnSpPr>
            <a:cxnSpLocks/>
          </p:cNvCxnSpPr>
          <p:nvPr/>
        </p:nvCxnSpPr>
        <p:spPr>
          <a:xfrm>
            <a:off x="1674055" y="2656452"/>
            <a:ext cx="48533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7B784965-F89F-85AC-7DFB-0830CAE91574}"/>
              </a:ext>
            </a:extLst>
          </p:cNvPr>
          <p:cNvCxnSpPr>
            <a:cxnSpLocks/>
          </p:cNvCxnSpPr>
          <p:nvPr/>
        </p:nvCxnSpPr>
        <p:spPr>
          <a:xfrm>
            <a:off x="1617783" y="3936611"/>
            <a:ext cx="7455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D536770-B5B2-8AAD-8164-80B5B0455151}"/>
              </a:ext>
            </a:extLst>
          </p:cNvPr>
          <p:cNvCxnSpPr>
            <a:cxnSpLocks/>
          </p:cNvCxnSpPr>
          <p:nvPr/>
        </p:nvCxnSpPr>
        <p:spPr>
          <a:xfrm>
            <a:off x="3601329" y="3948337"/>
            <a:ext cx="189913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EDA840FB-96A4-6EBE-65FC-34215CA4696E}"/>
              </a:ext>
            </a:extLst>
          </p:cNvPr>
          <p:cNvCxnSpPr>
            <a:cxnSpLocks/>
          </p:cNvCxnSpPr>
          <p:nvPr/>
        </p:nvCxnSpPr>
        <p:spPr>
          <a:xfrm>
            <a:off x="5753686" y="3948337"/>
            <a:ext cx="40796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00214C0A-643C-8DE3-1A75-E9F53BB13037}"/>
              </a:ext>
            </a:extLst>
          </p:cNvPr>
          <p:cNvCxnSpPr>
            <a:cxnSpLocks/>
          </p:cNvCxnSpPr>
          <p:nvPr/>
        </p:nvCxnSpPr>
        <p:spPr>
          <a:xfrm>
            <a:off x="1617783" y="4471184"/>
            <a:ext cx="18288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7CBCB10F-9724-7CF7-C7B0-F776E677B96A}"/>
              </a:ext>
            </a:extLst>
          </p:cNvPr>
          <p:cNvCxnSpPr>
            <a:cxnSpLocks/>
          </p:cNvCxnSpPr>
          <p:nvPr/>
        </p:nvCxnSpPr>
        <p:spPr>
          <a:xfrm>
            <a:off x="1617783" y="4977621"/>
            <a:ext cx="18288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3D28A871-3492-9BAA-02A8-AF2BFF444149}"/>
              </a:ext>
            </a:extLst>
          </p:cNvPr>
          <p:cNvCxnSpPr>
            <a:cxnSpLocks/>
          </p:cNvCxnSpPr>
          <p:nvPr/>
        </p:nvCxnSpPr>
        <p:spPr>
          <a:xfrm>
            <a:off x="1561513" y="5498126"/>
            <a:ext cx="31792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995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44FCF-61F2-2E8A-C02B-2F63ED111AE7}"/>
              </a:ext>
            </a:extLst>
          </p:cNvPr>
          <p:cNvSpPr txBox="1"/>
          <p:nvPr/>
        </p:nvSpPr>
        <p:spPr>
          <a:xfrm>
            <a:off x="988254" y="679068"/>
            <a:ext cx="10673863"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5. Sophia says that some resorts are bad because…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of their advertising.</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they are expensive.</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they don't protect the environment.</a:t>
            </a:r>
            <a:endParaRPr lang="en-US" sz="3400" dirty="0"/>
          </a:p>
        </p:txBody>
      </p:sp>
      <p:sp>
        <p:nvSpPr>
          <p:cNvPr id="3" name="TextBox 2">
            <a:extLst>
              <a:ext uri="{FF2B5EF4-FFF2-40B4-BE49-F238E27FC236}">
                <a16:creationId xmlns:a16="http://schemas.microsoft.com/office/drawing/2014/main" id="{A66762D8-E110-A993-7EB2-52A8FA965A32}"/>
              </a:ext>
            </a:extLst>
          </p:cNvPr>
          <p:cNvSpPr txBox="1"/>
          <p:nvPr/>
        </p:nvSpPr>
        <p:spPr>
          <a:xfrm>
            <a:off x="988254" y="3481754"/>
            <a:ext cx="10490984" cy="2185214"/>
          </a:xfrm>
          <a:prstGeom prst="rect">
            <a:avLst/>
          </a:prstGeom>
          <a:noFill/>
        </p:spPr>
        <p:txBody>
          <a:bodyPr wrap="square">
            <a:spAutoFit/>
          </a:bodyPr>
          <a:lstStyle/>
          <a:p>
            <a:r>
              <a:rPr lang="en-US" sz="3400" dirty="0">
                <a:solidFill>
                  <a:srgbClr val="242021"/>
                </a:solidFill>
                <a:effectLst/>
                <a:ea typeface="Times New Roman" panose="02020603050405020304" pitchFamily="18" charset="0"/>
                <a:cs typeface="Times New Roman" panose="02020603050405020304" pitchFamily="18" charset="0"/>
              </a:rPr>
              <a:t>6. What will good resorts be able to do?</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A. attract tourists</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B. answer your questions fully</a:t>
            </a:r>
            <a:br>
              <a:rPr lang="en-US" sz="3400" dirty="0">
                <a:solidFill>
                  <a:srgbClr val="242021"/>
                </a:solidFill>
                <a:effectLst/>
                <a:ea typeface="Times New Roman" panose="02020603050405020304" pitchFamily="18" charset="0"/>
                <a:cs typeface="Times New Roman" panose="02020603050405020304" pitchFamily="18" charset="0"/>
              </a:rPr>
            </a:br>
            <a:r>
              <a:rPr lang="en-US" sz="3400" dirty="0">
                <a:solidFill>
                  <a:srgbClr val="242021"/>
                </a:solidFill>
                <a:effectLst/>
                <a:ea typeface="Times New Roman" panose="02020603050405020304" pitchFamily="18" charset="0"/>
                <a:cs typeface="Times New Roman" panose="02020603050405020304" pitchFamily="18" charset="0"/>
              </a:rPr>
              <a:t>C. raise tourists awareness</a:t>
            </a:r>
            <a:endParaRPr lang="en-US" sz="3400" dirty="0"/>
          </a:p>
        </p:txBody>
      </p:sp>
      <p:cxnSp>
        <p:nvCxnSpPr>
          <p:cNvPr id="4" name="Straight Connector 3">
            <a:extLst>
              <a:ext uri="{FF2B5EF4-FFF2-40B4-BE49-F238E27FC236}">
                <a16:creationId xmlns:a16="http://schemas.microsoft.com/office/drawing/2014/main" id="{0F8BA895-90BC-D880-A1C9-98521CD058FA}"/>
              </a:ext>
            </a:extLst>
          </p:cNvPr>
          <p:cNvCxnSpPr>
            <a:cxnSpLocks/>
          </p:cNvCxnSpPr>
          <p:nvPr/>
        </p:nvCxnSpPr>
        <p:spPr>
          <a:xfrm>
            <a:off x="1561514" y="1223892"/>
            <a:ext cx="17303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81CDAF14-C86D-86B2-B354-6A3AD855BE86}"/>
              </a:ext>
            </a:extLst>
          </p:cNvPr>
          <p:cNvCxnSpPr>
            <a:cxnSpLocks/>
          </p:cNvCxnSpPr>
          <p:nvPr/>
        </p:nvCxnSpPr>
        <p:spPr>
          <a:xfrm>
            <a:off x="4487594" y="1223892"/>
            <a:ext cx="35450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EE922165-06BD-65E9-8B07-7A16BB4B7410}"/>
              </a:ext>
            </a:extLst>
          </p:cNvPr>
          <p:cNvCxnSpPr>
            <a:cxnSpLocks/>
          </p:cNvCxnSpPr>
          <p:nvPr/>
        </p:nvCxnSpPr>
        <p:spPr>
          <a:xfrm>
            <a:off x="8412480" y="1223895"/>
            <a:ext cx="11816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023CB86-B056-6F15-13EA-233B8F08CDAC}"/>
              </a:ext>
            </a:extLst>
          </p:cNvPr>
          <p:cNvCxnSpPr>
            <a:cxnSpLocks/>
          </p:cNvCxnSpPr>
          <p:nvPr/>
        </p:nvCxnSpPr>
        <p:spPr>
          <a:xfrm>
            <a:off x="1561514" y="1727985"/>
            <a:ext cx="32215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B694EE4B-132D-1472-2E22-6074FC7DB072}"/>
              </a:ext>
            </a:extLst>
          </p:cNvPr>
          <p:cNvCxnSpPr>
            <a:cxnSpLocks/>
          </p:cNvCxnSpPr>
          <p:nvPr/>
        </p:nvCxnSpPr>
        <p:spPr>
          <a:xfrm>
            <a:off x="1561514" y="2248489"/>
            <a:ext cx="32215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A763D5C-7733-75E5-A07A-2E77368D2530}"/>
              </a:ext>
            </a:extLst>
          </p:cNvPr>
          <p:cNvCxnSpPr>
            <a:cxnSpLocks/>
          </p:cNvCxnSpPr>
          <p:nvPr/>
        </p:nvCxnSpPr>
        <p:spPr>
          <a:xfrm>
            <a:off x="1561514" y="2754926"/>
            <a:ext cx="61757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C78E20A7-24AE-413B-AF05-9FF2C09DE6F4}"/>
              </a:ext>
            </a:extLst>
          </p:cNvPr>
          <p:cNvCxnSpPr>
            <a:cxnSpLocks/>
          </p:cNvCxnSpPr>
          <p:nvPr/>
        </p:nvCxnSpPr>
        <p:spPr>
          <a:xfrm>
            <a:off x="1561514" y="4035085"/>
            <a:ext cx="9003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2AAB3EAD-E8D1-D85B-3EAC-0954DB56B805}"/>
              </a:ext>
            </a:extLst>
          </p:cNvPr>
          <p:cNvCxnSpPr>
            <a:cxnSpLocks/>
          </p:cNvCxnSpPr>
          <p:nvPr/>
        </p:nvCxnSpPr>
        <p:spPr>
          <a:xfrm>
            <a:off x="3291840" y="4030401"/>
            <a:ext cx="218049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9EB12BEE-C5E3-95FA-0A78-87CE85706A52}"/>
              </a:ext>
            </a:extLst>
          </p:cNvPr>
          <p:cNvCxnSpPr>
            <a:cxnSpLocks/>
          </p:cNvCxnSpPr>
          <p:nvPr/>
        </p:nvCxnSpPr>
        <p:spPr>
          <a:xfrm>
            <a:off x="5624732" y="4035085"/>
            <a:ext cx="218049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221A829E-DDF0-B42A-0A1C-588BB1F201DC}"/>
              </a:ext>
            </a:extLst>
          </p:cNvPr>
          <p:cNvCxnSpPr>
            <a:cxnSpLocks/>
          </p:cNvCxnSpPr>
          <p:nvPr/>
        </p:nvCxnSpPr>
        <p:spPr>
          <a:xfrm>
            <a:off x="1561514" y="4548561"/>
            <a:ext cx="25321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1137D77F-BB9B-5EE5-B0C4-1ED94AE6F048}"/>
              </a:ext>
            </a:extLst>
          </p:cNvPr>
          <p:cNvCxnSpPr>
            <a:cxnSpLocks/>
          </p:cNvCxnSpPr>
          <p:nvPr/>
        </p:nvCxnSpPr>
        <p:spPr>
          <a:xfrm>
            <a:off x="1561514" y="5040930"/>
            <a:ext cx="46423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39049A52-8CE1-A44B-6053-72F58B2DBABC}"/>
              </a:ext>
            </a:extLst>
          </p:cNvPr>
          <p:cNvCxnSpPr>
            <a:cxnSpLocks/>
          </p:cNvCxnSpPr>
          <p:nvPr/>
        </p:nvCxnSpPr>
        <p:spPr>
          <a:xfrm>
            <a:off x="1561514" y="5552063"/>
            <a:ext cx="40632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796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5254</TotalTime>
  <Words>3194</Words>
  <Application>Microsoft Office PowerPoint</Application>
  <PresentationFormat>Màn hình rộng</PresentationFormat>
  <Paragraphs>124</Paragraphs>
  <Slides>59</Slides>
  <Notes>0</Notes>
  <HiddenSlides>0</HiddenSlides>
  <MMClips>7</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59</vt:i4>
      </vt:variant>
    </vt:vector>
  </HeadingPairs>
  <TitlesOfParts>
    <vt:vector size="64" baseType="lpstr">
      <vt:lpstr>Arial</vt:lpstr>
      <vt:lpstr>Calibri</vt:lpstr>
      <vt:lpstr>Symbol</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Canh</dc:creator>
  <cp:lastModifiedBy>1</cp:lastModifiedBy>
  <cp:revision>779</cp:revision>
  <dcterms:created xsi:type="dcterms:W3CDTF">2022-02-12T14:14:43Z</dcterms:created>
  <dcterms:modified xsi:type="dcterms:W3CDTF">2022-07-26T03:40:04Z</dcterms:modified>
</cp:coreProperties>
</file>