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76" r:id="rId3"/>
    <p:sldId id="377" r:id="rId4"/>
    <p:sldId id="382" r:id="rId5"/>
    <p:sldId id="381" r:id="rId6"/>
    <p:sldId id="378" r:id="rId7"/>
    <p:sldId id="380" r:id="rId8"/>
    <p:sldId id="379" r:id="rId9"/>
    <p:sldId id="383" r:id="rId10"/>
    <p:sldId id="384" r:id="rId11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5F82"/>
    <a:srgbClr val="006600"/>
    <a:srgbClr val="145F82"/>
    <a:srgbClr val="3333FF"/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17" d="100"/>
          <a:sy n="17" d="100"/>
        </p:scale>
        <p:origin x="-150" y="-32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47.png"/><Relationship Id="rId7" Type="http://schemas.openxmlformats.org/officeDocument/2006/relationships/image" Target="../media/image1020.png"/><Relationship Id="rId12" Type="http://schemas.openxmlformats.org/officeDocument/2006/relationships/image" Target="../media/image1460.png"/><Relationship Id="rId17" Type="http://schemas.openxmlformats.org/officeDocument/2006/relationships/image" Target="../media/image151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23.emf"/><Relationship Id="rId5" Type="http://schemas.openxmlformats.org/officeDocument/2006/relationships/image" Target="../media/image1000.png"/><Relationship Id="rId15" Type="http://schemas.openxmlformats.org/officeDocument/2006/relationships/image" Target="../media/image149.png"/><Relationship Id="rId10" Type="http://schemas.openxmlformats.org/officeDocument/2006/relationships/image" Target="../media/image20.png"/><Relationship Id="rId9" Type="http://schemas.openxmlformats.org/officeDocument/2006/relationships/image" Target="../media/image19.jpeg"/><Relationship Id="rId14" Type="http://schemas.openxmlformats.org/officeDocument/2006/relationships/image" Target="../media/image1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11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440.png"/><Relationship Id="rId3" Type="http://schemas.openxmlformats.org/officeDocument/2006/relationships/image" Target="../media/image20.png"/><Relationship Id="rId7" Type="http://schemas.openxmlformats.org/officeDocument/2006/relationships/image" Target="../media/image1020.png"/><Relationship Id="rId12" Type="http://schemas.openxmlformats.org/officeDocument/2006/relationships/image" Target="../media/image14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420.png"/><Relationship Id="rId5" Type="http://schemas.openxmlformats.org/officeDocument/2006/relationships/image" Target="../media/image1000.png"/><Relationship Id="rId10" Type="http://schemas.openxmlformats.org/officeDocument/2006/relationships/image" Target="../media/image1410.png"/><Relationship Id="rId4" Type="http://schemas.openxmlformats.org/officeDocument/2006/relationships/image" Target="../media/image21.png"/><Relationship Id="rId9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KHỐI ĐA DIỆN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2420497" y="7091767"/>
            <a:ext cx="20071948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THỂ TÍCH KHỐI ĐA DIỆN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7" name="Group 67"/>
          <p:cNvGrpSpPr/>
          <p:nvPr/>
        </p:nvGrpSpPr>
        <p:grpSpPr>
          <a:xfrm>
            <a:off x="4456384" y="9310724"/>
            <a:ext cx="9380231" cy="929775"/>
            <a:chOff x="7459670" y="8524495"/>
            <a:chExt cx="9381316" cy="929882"/>
          </a:xfrm>
        </p:grpSpPr>
        <p:sp>
          <p:nvSpPr>
            <p:cNvPr id="29" name="Rectangle 28"/>
            <p:cNvSpPr/>
            <p:nvPr/>
          </p:nvSpPr>
          <p:spPr>
            <a:xfrm>
              <a:off x="9092456" y="8638675"/>
              <a:ext cx="7748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 TÍCH KHỐI LĂNG TRỤ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6" name="Round Same Side Corner Rectangle 3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73D72B8-783B-4A1B-A0A8-F7FDB012DE80}"/>
              </a:ext>
            </a:extLst>
          </p:cNvPr>
          <p:cNvGrpSpPr/>
          <p:nvPr/>
        </p:nvGrpSpPr>
        <p:grpSpPr>
          <a:xfrm>
            <a:off x="425801" y="40072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49EA82E2-1C5C-4AAB-8BE5-C616300F5272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FAF9663-C5B0-48E3-AB34-C61D8C828E7E}"/>
                </a:ext>
              </a:extLst>
            </p:cNvPr>
            <p:cNvSpPr/>
            <p:nvPr/>
          </p:nvSpPr>
          <p:spPr>
            <a:xfrm>
              <a:off x="3247742" y="2303047"/>
              <a:ext cx="540000" cy="522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3FF0AA55-2491-4CD9-B08D-0DE264F52480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D6E65EB-4D13-49CA-8D09-24D33706AA5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2CB3F74C-723A-41F4-8AE2-CB37F327E27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F9179BBF-9DDE-4AC1-A95D-C7C28CBBF99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8DD0961A-5F62-465B-BC46-476EDF1AA222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A2C16ED-08B2-4B13-843A-870F5247C0E3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103" y="5943600"/>
            <a:ext cx="19050297" cy="7434253"/>
            <a:chOff x="48567" y="4381500"/>
            <a:chExt cx="18376814" cy="743425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7"/>
              <a:ext cx="17830337" cy="6751756"/>
            </a:xfrm>
            <a:prstGeom prst="roundRect">
              <a:avLst>
                <a:gd name="adj" fmla="val 2239"/>
              </a:avLst>
            </a:prstGeom>
            <a:solidFill>
              <a:srgbClr val="DAE3F3"/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5" name="Group 44"/>
          <p:cNvGrpSpPr/>
          <p:nvPr/>
        </p:nvGrpSpPr>
        <p:grpSpPr>
          <a:xfrm>
            <a:off x="165958" y="2819291"/>
            <a:ext cx="3942102" cy="1040476"/>
            <a:chOff x="923003" y="3917552"/>
            <a:chExt cx="3942102" cy="1040476"/>
          </a:xfrm>
        </p:grpSpPr>
        <p:grpSp>
          <p:nvGrpSpPr>
            <p:cNvPr id="47" name="Group 46"/>
            <p:cNvGrpSpPr/>
            <p:nvPr/>
          </p:nvGrpSpPr>
          <p:grpSpPr>
            <a:xfrm>
              <a:off x="1362045" y="4056327"/>
              <a:ext cx="3503060" cy="861510"/>
              <a:chOff x="2028795" y="4418277"/>
              <a:chExt cx="3503060" cy="86151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76530" y="4479568"/>
                <a:ext cx="289539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600200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41ECB09D-5E77-4E08-8DA9-8AEF3A0F1CBD}"/>
              </a:ext>
            </a:extLst>
          </p:cNvPr>
          <p:cNvSpPr/>
          <p:nvPr/>
        </p:nvSpPr>
        <p:spPr>
          <a:xfrm>
            <a:off x="303521" y="4410971"/>
            <a:ext cx="120228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B3BC686-77AF-46BE-B29F-53EF28C1C06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6858000"/>
            <a:ext cx="5105697" cy="649672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54E4B2A-14A6-4DAF-906D-534770367148}"/>
                  </a:ext>
                </a:extLst>
              </p:cNvPr>
              <p:cNvSpPr txBox="1"/>
              <p:nvPr/>
            </p:nvSpPr>
            <p:spPr>
              <a:xfrm>
                <a:off x="274642" y="11539547"/>
                <a:ext cx="14127157" cy="171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𝑨𝑩𝑪𝑫</m:t>
                          </m:r>
                        </m:sub>
                      </m:sSub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4E4B2A-14A6-4DAF-906D-534770367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42" y="11539547"/>
                <a:ext cx="14127157" cy="17192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704B0CB4-8055-497B-98A5-9A52AE497096}"/>
                  </a:ext>
                </a:extLst>
              </p:cNvPr>
              <p:cNvSpPr txBox="1"/>
              <p:nvPr/>
            </p:nvSpPr>
            <p:spPr>
              <a:xfrm>
                <a:off x="838200" y="7074152"/>
                <a:ext cx="7502357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4B0CB4-8055-497B-98A5-9A52AE49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074152"/>
                <a:ext cx="7502357" cy="1292662"/>
              </a:xfrm>
              <a:prstGeom prst="rect">
                <a:avLst/>
              </a:prstGeom>
              <a:blipFill>
                <a:blip r:embed="rId13"/>
                <a:stretch>
                  <a:fillRect l="-3333" b="-3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D53746DE-5B29-46C6-9103-2892CD2CAFCF}"/>
                  </a:ext>
                </a:extLst>
              </p:cNvPr>
              <p:cNvSpPr txBox="1"/>
              <p:nvPr/>
            </p:nvSpPr>
            <p:spPr>
              <a:xfrm>
                <a:off x="6895057" y="6984363"/>
                <a:ext cx="8878343" cy="197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53746DE-5B29-46C6-9103-2892CD2CA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57" y="6984363"/>
                <a:ext cx="8878343" cy="19729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9079F10-9C56-43B9-B19A-0AB7ECFC343B}"/>
                  </a:ext>
                </a:extLst>
              </p:cNvPr>
              <p:cNvSpPr txBox="1"/>
              <p:nvPr/>
            </p:nvSpPr>
            <p:spPr>
              <a:xfrm>
                <a:off x="15106633" y="6858000"/>
                <a:ext cx="3943367" cy="1512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079F10-9C56-43B9-B19A-0AB7ECFC3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633" y="6858000"/>
                <a:ext cx="3943367" cy="151227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8099DD28-1756-4B3A-935B-914B8568B7BB}"/>
                  </a:ext>
                </a:extLst>
              </p:cNvPr>
              <p:cNvSpPr txBox="1"/>
              <p:nvPr/>
            </p:nvSpPr>
            <p:spPr>
              <a:xfrm>
                <a:off x="262084" y="9047064"/>
                <a:ext cx="1726812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giả thiết,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cao lăng trụ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9DD28-1756-4B3A-935B-914B8568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4" y="9047064"/>
                <a:ext cx="17268124" cy="759375"/>
              </a:xfrm>
              <a:prstGeom prst="rect">
                <a:avLst/>
              </a:prstGeom>
              <a:blipFill>
                <a:blip r:embed="rId1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EB06311-D8AB-4288-8936-B5EE5A06F4A5}"/>
                  </a:ext>
                </a:extLst>
              </p:cNvPr>
              <p:cNvSpPr txBox="1"/>
              <p:nvPr/>
            </p:nvSpPr>
            <p:spPr>
              <a:xfrm>
                <a:off x="383439" y="9868372"/>
                <a:ext cx="11679134" cy="1714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𝑶𝑯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𝑯𝑶</m:t>
                              </m:r>
                            </m:e>
                          </m:acc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B06311-D8AB-4288-8936-B5EE5A06F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39" y="9868372"/>
                <a:ext cx="11679134" cy="17142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7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52" grpId="0"/>
      <p:bldP spid="54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0C079050-BBCD-4B5D-8286-496E52B3B931}"/>
              </a:ext>
            </a:extLst>
          </p:cNvPr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2D56415-EABE-486E-8E8A-FFB35A773C07}"/>
                </a:ext>
              </a:extLst>
            </p:cNvPr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LĂNG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27">
              <a:extLst>
                <a:ext uri="{FF2B5EF4-FFF2-40B4-BE49-F238E27FC236}">
                  <a16:creationId xmlns:a16="http://schemas.microsoft.com/office/drawing/2014/main" xmlns="" id="{C1C6D70C-00FE-4346-9F2D-50C0F9480C62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:a16="http://schemas.microsoft.com/office/drawing/2014/main" xmlns="" id="{ACC972E5-CD68-4FC1-BDB5-E795A5146A6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29">
                <a:extLst>
                  <a:ext uri="{FF2B5EF4-FFF2-40B4-BE49-F238E27FC236}">
                    <a16:creationId xmlns:a16="http://schemas.microsoft.com/office/drawing/2014/main" xmlns="" id="{E0E23FA2-AE6B-454B-B624-F3B6038BA95E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8" name="Round Same Side Corner Rectangle 48">
                  <a:extLst>
                    <a:ext uri="{FF2B5EF4-FFF2-40B4-BE49-F238E27FC236}">
                      <a16:creationId xmlns:a16="http://schemas.microsoft.com/office/drawing/2014/main" xmlns="" id="{D422EF5F-688C-4678-BB92-D884EA2CEE1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987BE397-D862-4371-8990-B04A1EA2C2AC}"/>
                    </a:ext>
                  </a:extLst>
                </p:cNvPr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A916011-7F92-4A76-A274-90CC052D7722}"/>
                  </a:ext>
                </a:extLst>
              </p:cNvPr>
              <p:cNvSpPr txBox="1"/>
              <p:nvPr/>
            </p:nvSpPr>
            <p:spPr>
              <a:xfrm>
                <a:off x="611108" y="2496300"/>
                <a:ext cx="22530476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/>
                  <a:t>Cho </a:t>
                </a:r>
                <a:r>
                  <a:rPr lang="en-US" sz="4400" dirty="0" err="1"/>
                  <a:t>khối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hộp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chữ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nhật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kích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thước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lần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lượt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/>
                  <a:t>                     </a:t>
                </a:r>
              </a:p>
              <a:p>
                <a:pPr algn="just"/>
                <a:r>
                  <a:rPr lang="en-US" sz="4400" dirty="0"/>
                  <a:t>H1: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diện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tích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/>
                  <a:t>H2: </a:t>
                </a:r>
                <a:r>
                  <a:rPr lang="en-US" sz="4400" dirty="0" err="1"/>
                  <a:t>Tính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tích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/>
                  <a:t>H3: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nhận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xét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gì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liên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hệ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giữa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4400" dirty="0"/>
                  <a:t>?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916011-7F92-4A76-A274-90CC052D7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2496300"/>
                <a:ext cx="22530476" cy="2800767"/>
              </a:xfrm>
              <a:prstGeom prst="rect">
                <a:avLst/>
              </a:prstGeom>
              <a:blipFill>
                <a:blip r:embed="rId2"/>
                <a:stretch>
                  <a:fillRect l="-1082" t="-4348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B4D2CA-9079-4459-BEEE-9E6F2D76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553" y="6144496"/>
            <a:ext cx="9138031" cy="6019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DCBD7F5-A3D2-4067-AB31-D0F26313B354}"/>
                  </a:ext>
                </a:extLst>
              </p:cNvPr>
              <p:cNvSpPr txBox="1"/>
              <p:nvPr/>
            </p:nvSpPr>
            <p:spPr>
              <a:xfrm>
                <a:off x="611108" y="5320336"/>
                <a:ext cx="13131384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C00000"/>
                    </a:solidFill>
                  </a:rPr>
                  <a:t>Giải</a:t>
                </a:r>
                <a:r>
                  <a:rPr lang="en-US" sz="4400" dirty="0"/>
                  <a:t>: </a:t>
                </a:r>
              </a:p>
              <a:p>
                <a:pPr algn="just"/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endParaRPr lang="en-US" sz="4400" dirty="0"/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𝑏𝑐h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Suy</a:t>
                </a:r>
                <a:r>
                  <a:rPr lang="en-US" sz="4400" dirty="0"/>
                  <a:t>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 algn="just"/>
                <a:r>
                  <a:rPr lang="en-US" sz="4400" dirty="0" err="1"/>
                  <a:t>Như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vậy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xem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lăng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trụ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đáy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chiều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cao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/>
                  <a:t> thì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BD7F5-A3D2-4067-AB31-D0F26313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8" y="5320336"/>
                <a:ext cx="13131384" cy="4832092"/>
              </a:xfrm>
              <a:prstGeom prst="rect">
                <a:avLst/>
              </a:prstGeom>
              <a:blipFill>
                <a:blip r:embed="rId4"/>
                <a:stretch>
                  <a:fillRect l="-1857" t="-2652" r="-1903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1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9A6DF76-D3B6-4532-9F6B-A099DDB11AF9}"/>
                  </a:ext>
                </a:extLst>
              </p:cNvPr>
              <p:cNvSpPr txBox="1"/>
              <p:nvPr/>
            </p:nvSpPr>
            <p:spPr>
              <a:xfrm>
                <a:off x="682752" y="2592160"/>
                <a:ext cx="10429134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AutoNum type="arabicPeriod"/>
                </a:pPr>
                <a:r>
                  <a:rPr lang="fr-FR" sz="4400" b="1" dirty="0">
                    <a:solidFill>
                      <a:srgbClr val="0000FF"/>
                    </a:solidFill>
                  </a:rPr>
                  <a:t>ĐỊNH </a:t>
                </a:r>
                <a:r>
                  <a:rPr lang="fr-FR" sz="4400" b="1" dirty="0" err="1">
                    <a:solidFill>
                      <a:srgbClr val="0000FF"/>
                    </a:solidFill>
                  </a:rPr>
                  <a:t>LÍ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. </a:t>
                </a:r>
              </a:p>
              <a:p>
                <a:pPr algn="just"/>
                <a:r>
                  <a:rPr lang="fr-FR" sz="4400" dirty="0" err="1">
                    <a:solidFill>
                      <a:schemeClr val="tx1"/>
                    </a:solidFill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khối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diện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đáy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chiều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cao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là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4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fr-FR" sz="4400" b="1" dirty="0" err="1">
                    <a:solidFill>
                      <a:srgbClr val="0000FF"/>
                    </a:solidFill>
                  </a:rPr>
                  <a:t>Nhận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</a:rPr>
                  <a:t>xét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: </a:t>
                </a:r>
                <a:r>
                  <a:rPr lang="fr-FR" sz="4400" dirty="0" err="1"/>
                  <a:t>hình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lăng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trụ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đứng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và</a:t>
                </a:r>
                <a:r>
                  <a:rPr lang="fr-FR" sz="4400" dirty="0"/>
                  <a:t> </a:t>
                </a:r>
                <a:r>
                  <a:rPr lang="fr-FR" sz="4400" dirty="0" err="1"/>
                  <a:t>lăng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trụ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đều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có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chiều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cao</a:t>
                </a:r>
                <a:r>
                  <a:rPr lang="fr-FR" sz="4400" dirty="0"/>
                  <a:t> là </a:t>
                </a:r>
                <a:r>
                  <a:rPr lang="fr-FR" sz="4400" dirty="0" err="1"/>
                  <a:t>độ</a:t>
                </a:r>
                <a:r>
                  <a:rPr lang="fr-FR" sz="4400" dirty="0"/>
                  <a:t> </a:t>
                </a:r>
                <a:r>
                  <a:rPr lang="fr-FR" sz="4400" dirty="0" err="1"/>
                  <a:t>dài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cạnh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bên</a:t>
                </a:r>
                <a:r>
                  <a:rPr lang="fr-FR" sz="44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A6DF76-D3B6-4532-9F6B-A099DDB11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" y="2592160"/>
                <a:ext cx="10429134" cy="4154984"/>
              </a:xfrm>
              <a:prstGeom prst="rect">
                <a:avLst/>
              </a:prstGeom>
              <a:blipFill>
                <a:blip r:embed="rId2"/>
                <a:stretch>
                  <a:fillRect l="-2455" t="-3372" r="-2338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4AB52DB-F7AA-4C18-B8B7-B0CD1DAC06F4}"/>
                  </a:ext>
                </a:extLst>
              </p:cNvPr>
              <p:cNvSpPr txBox="1"/>
              <p:nvPr/>
            </p:nvSpPr>
            <p:spPr>
              <a:xfrm>
                <a:off x="563319" y="6831426"/>
                <a:ext cx="104394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400" b="1" dirty="0">
                    <a:solidFill>
                      <a:srgbClr val="0000FF"/>
                    </a:solidFill>
                  </a:rPr>
                  <a:t>2. </a:t>
                </a:r>
                <a:r>
                  <a:rPr lang="fr-FR" sz="4400" b="1" dirty="0" err="1">
                    <a:solidFill>
                      <a:srgbClr val="0000FF"/>
                    </a:solidFill>
                  </a:rPr>
                  <a:t>VÍ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 </a:t>
                </a:r>
                <a:r>
                  <a:rPr lang="fr-FR" sz="4400" b="1" dirty="0" err="1">
                    <a:solidFill>
                      <a:srgbClr val="0000FF"/>
                    </a:solidFill>
                  </a:rPr>
                  <a:t>DỤ</a:t>
                </a:r>
                <a:r>
                  <a:rPr lang="fr-FR" sz="4400" b="1" dirty="0">
                    <a:solidFill>
                      <a:srgbClr val="0000FF"/>
                    </a:solidFill>
                  </a:rPr>
                  <a:t>. 2.1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Tính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tam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đều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tất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cả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các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cạnh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AB52DB-F7AA-4C18-B8B7-B0CD1DAC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9" y="6831426"/>
                <a:ext cx="10439400" cy="1446550"/>
              </a:xfrm>
              <a:prstGeom prst="rect">
                <a:avLst/>
              </a:prstGeom>
              <a:blipFill>
                <a:blip r:embed="rId3"/>
                <a:stretch>
                  <a:fillRect l="-2335" t="-8861" r="-2335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6A8B0A-FE2A-44B1-BA96-5E3DA3DD1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199" y="1578587"/>
            <a:ext cx="10305111" cy="6467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D80C6AA-05A0-493B-B4A0-49C5B34D5C20}"/>
                  </a:ext>
                </a:extLst>
              </p:cNvPr>
              <p:cNvSpPr txBox="1"/>
              <p:nvPr/>
            </p:nvSpPr>
            <p:spPr>
              <a:xfrm>
                <a:off x="678582" y="8375373"/>
                <a:ext cx="1043330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FF0000"/>
                    </a:solidFill>
                  </a:rPr>
                  <a:t>Xác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định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chiều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cao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just"/>
                <a:r>
                  <a:rPr lang="en-US" sz="4400" dirty="0" err="1">
                    <a:solidFill>
                      <a:srgbClr val="FF0000"/>
                    </a:solidFill>
                  </a:rPr>
                  <a:t>Tính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diện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tích</a:t>
                </a:r>
                <a:r>
                  <a:rPr lang="en-US" sz="4400" dirty="0">
                    <a:solidFill>
                      <a:srgbClr val="FF0000"/>
                    </a:solidFill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cạnh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0C6AA-05A0-493B-B4A0-49C5B34D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2" y="8375373"/>
                <a:ext cx="10433304" cy="1446550"/>
              </a:xfrm>
              <a:prstGeom prst="rect">
                <a:avLst/>
              </a:prstGeom>
              <a:blipFill>
                <a:blip r:embed="rId5"/>
                <a:stretch>
                  <a:fillRect l="-2336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7ECC4CD-3582-40D2-AB7A-D07DAAEC6CE0}"/>
                  </a:ext>
                </a:extLst>
              </p:cNvPr>
              <p:cNvSpPr txBox="1"/>
              <p:nvPr/>
            </p:nvSpPr>
            <p:spPr>
              <a:xfrm>
                <a:off x="716682" y="8375373"/>
                <a:ext cx="10433304" cy="495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rgbClr val="0000FF"/>
                    </a:solidFill>
                  </a:rPr>
                  <a:t>GIẢI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là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tam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đều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chiều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cao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4400" dirty="0"/>
                  <a:t>.</a:t>
                </a:r>
              </a:p>
              <a:p>
                <a:pPr algn="just"/>
                <a:r>
                  <a:rPr lang="fr-FR" sz="4400" dirty="0" err="1"/>
                  <a:t>Đáy</a:t>
                </a:r>
                <a:r>
                  <a:rPr lang="fr-FR" sz="4400" dirty="0"/>
                  <a:t> là </a:t>
                </a:r>
                <a:r>
                  <a:rPr lang="fr-FR" sz="4400" dirty="0" err="1"/>
                  <a:t>tam</a:t>
                </a:r>
                <a:r>
                  <a:rPr lang="fr-FR" sz="4400" dirty="0"/>
                  <a:t> </a:t>
                </a:r>
                <a:r>
                  <a:rPr lang="fr-FR" sz="4400" dirty="0" err="1"/>
                  <a:t>giác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đều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cạnh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4400" dirty="0"/>
                  <a:t> </a:t>
                </a:r>
                <a:r>
                  <a:rPr lang="fr-FR" sz="4400" dirty="0" err="1"/>
                  <a:t>nên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có</a:t>
                </a:r>
                <a:r>
                  <a:rPr lang="fr-FR" sz="4400" dirty="0"/>
                  <a:t> </a:t>
                </a:r>
                <a:r>
                  <a:rPr lang="fr-FR" sz="4400" dirty="0" err="1"/>
                  <a:t>diện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tích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bằng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dirty="0"/>
              </a:p>
              <a:p>
                <a:pPr algn="just"/>
                <a:r>
                  <a:rPr lang="fr-FR" sz="4400" dirty="0" err="1"/>
                  <a:t>Vậy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thể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tích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của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4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ECC4CD-3582-40D2-AB7A-D07DAAEC6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82" y="8375373"/>
                <a:ext cx="10433304" cy="4955203"/>
              </a:xfrm>
              <a:prstGeom prst="rect">
                <a:avLst/>
              </a:prstGeom>
              <a:blipFill rotWithShape="1">
                <a:blip r:embed="rId6"/>
                <a:stretch>
                  <a:fillRect l="-2396" t="-2460" r="-2338" b="-22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0A8052-0D94-4462-ADDB-66BC9818D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8600" y="7778496"/>
            <a:ext cx="8175080" cy="5937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D7D028-4B09-428C-AF43-722AE0DF44E0}"/>
              </a:ext>
            </a:extLst>
          </p:cNvPr>
          <p:cNvSpPr txBox="1"/>
          <p:nvPr/>
        </p:nvSpPr>
        <p:spPr>
          <a:xfrm>
            <a:off x="1539456" y="1523995"/>
            <a:ext cx="153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LĂNG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54C8C9-A7D2-47CC-9391-26FBFB666D0E}"/>
              </a:ext>
            </a:extLst>
          </p:cNvPr>
          <p:cNvSpPr txBox="1"/>
          <p:nvPr/>
        </p:nvSpPr>
        <p:spPr>
          <a:xfrm>
            <a:off x="678582" y="1544040"/>
            <a:ext cx="716863" cy="754053"/>
          </a:xfrm>
          <a:prstGeom prst="rect">
            <a:avLst/>
          </a:prstGeom>
          <a:solidFill>
            <a:srgbClr val="135F8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9356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7924801"/>
            <a:ext cx="21819676" cy="5562600"/>
            <a:chOff x="1270511" y="5867400"/>
            <a:chExt cx="21819676" cy="615407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58824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80A082E6-4D32-42AB-A715-A02AD97A24F4}"/>
              </a:ext>
            </a:extLst>
          </p:cNvPr>
          <p:cNvGrpSpPr/>
          <p:nvPr/>
        </p:nvGrpSpPr>
        <p:grpSpPr>
          <a:xfrm>
            <a:off x="1" y="1683604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xmlns="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THỂ TÍCH KHỐI LĂNG TRỤ</a:t>
              </a: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11F04AD-BD46-48E1-951D-80B4AFAE0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399" y="2030411"/>
            <a:ext cx="7339511" cy="5589589"/>
          </a:xfrm>
          <a:prstGeom prst="rect">
            <a:avLst/>
          </a:prstGeom>
          <a:noFill/>
          <a:ln>
            <a:noFill/>
          </a:ln>
          <a:effectLst>
            <a:glow rad="127000">
              <a:srgbClr val="00B050"/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1854DB0E-573A-4CEA-B18C-B1B508C6A21B}"/>
                  </a:ext>
                </a:extLst>
              </p:cNvPr>
              <p:cNvSpPr txBox="1"/>
              <p:nvPr/>
            </p:nvSpPr>
            <p:spPr>
              <a:xfrm>
                <a:off x="2964811" y="12268200"/>
                <a:ext cx="838898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854DB0E-573A-4CEA-B18C-B1B508C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12268200"/>
                <a:ext cx="8388989" cy="759375"/>
              </a:xfrm>
              <a:prstGeom prst="rect">
                <a:avLst/>
              </a:prstGeom>
              <a:blipFill>
                <a:blip r:embed="rId5"/>
                <a:stretch>
                  <a:fillRect t="-1935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A12597A1-17FB-4679-956B-BC7C97796818}"/>
                  </a:ext>
                </a:extLst>
              </p:cNvPr>
              <p:cNvSpPr txBox="1"/>
              <p:nvPr/>
            </p:nvSpPr>
            <p:spPr>
              <a:xfrm>
                <a:off x="2964811" y="8854207"/>
                <a:ext cx="19437989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12597A1-17FB-4679-956B-BC7C97796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8854207"/>
                <a:ext cx="19437989" cy="759375"/>
              </a:xfrm>
              <a:prstGeom prst="rect">
                <a:avLst/>
              </a:prstGeom>
              <a:blipFill>
                <a:blip r:embed="rId6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AC9C9D1-4786-4C54-BCCD-92CC36610A3B}"/>
                  </a:ext>
                </a:extLst>
              </p:cNvPr>
              <p:cNvSpPr txBox="1"/>
              <p:nvPr/>
            </p:nvSpPr>
            <p:spPr>
              <a:xfrm>
                <a:off x="2964811" y="9683388"/>
                <a:ext cx="15155332" cy="918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′,</m:t>
                            </m:r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′,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𝑨𝑰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C9C9D1-4786-4C54-BCCD-92CC36610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11" y="9683388"/>
                <a:ext cx="15155332" cy="918457"/>
              </a:xfrm>
              <a:prstGeom prst="rect">
                <a:avLst/>
              </a:prstGeom>
              <a:blipFill>
                <a:blip r:embed="rId7"/>
                <a:stretch>
                  <a:fillRect t="-3974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D7ACD624-55FE-447D-AB71-A5971964D5AD}"/>
                  </a:ext>
                </a:extLst>
              </p:cNvPr>
              <p:cNvSpPr txBox="1"/>
              <p:nvPr/>
            </p:nvSpPr>
            <p:spPr>
              <a:xfrm>
                <a:off x="3561820" y="10657352"/>
                <a:ext cx="13354580" cy="117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endParaRPr lang="en-US" sz="440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7ACD624-55FE-447D-AB71-A5971964D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820" y="10657352"/>
                <a:ext cx="13354580" cy="1178336"/>
              </a:xfrm>
              <a:prstGeom prst="rect">
                <a:avLst/>
              </a:prstGeom>
              <a:blipFill>
                <a:blip r:embed="rId8"/>
                <a:stretch>
                  <a:fillRect l="-1826" r="-685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4C725AB1-22A6-4A60-A7E1-7B25D30B91E3}"/>
                  </a:ext>
                </a:extLst>
              </p:cNvPr>
              <p:cNvSpPr txBox="1"/>
              <p:nvPr/>
            </p:nvSpPr>
            <p:spPr>
              <a:xfrm>
                <a:off x="16687800" y="10591800"/>
                <a:ext cx="5867400" cy="123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C725AB1-22A6-4A60-A7E1-7B25D30B9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0" y="10591800"/>
                <a:ext cx="5867400" cy="1235403"/>
              </a:xfrm>
              <a:prstGeom prst="rect">
                <a:avLst/>
              </a:prstGeom>
              <a:blipFill>
                <a:blip r:embed="rId9"/>
                <a:stretch>
                  <a:fillRect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77B9286B-A606-4965-A1FE-CD24BDDCAF9B}"/>
                  </a:ext>
                </a:extLst>
              </p:cNvPr>
              <p:cNvSpPr txBox="1"/>
              <p:nvPr/>
            </p:nvSpPr>
            <p:spPr>
              <a:xfrm>
                <a:off x="10134600" y="11811000"/>
                <a:ext cx="6027020" cy="1516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7B9286B-A606-4965-A1FE-CD24BDDCA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1811000"/>
                <a:ext cx="6027020" cy="15169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83861" y="2514601"/>
                <a:ext cx="12192000" cy="4829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200" b="1" dirty="0">
                    <a:solidFill>
                      <a:srgbClr val="0000FF"/>
                    </a:solidFill>
                  </a:rPr>
                  <a:t>VÍ DỤ </a:t>
                </a:r>
                <a:r>
                  <a:rPr lang="fr-FR" sz="4200" b="1" dirty="0" smtClean="0">
                    <a:solidFill>
                      <a:srgbClr val="0000FF"/>
                    </a:solidFill>
                  </a:rPr>
                  <a:t>2.2:    </a:t>
                </a:r>
                <a:r>
                  <a:rPr lang="en-US" sz="4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4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61" y="2514601"/>
                <a:ext cx="12192000" cy="4829912"/>
              </a:xfrm>
              <a:prstGeom prst="rect">
                <a:avLst/>
              </a:prstGeom>
              <a:blipFill rotWithShape="1">
                <a:blip r:embed="rId11"/>
                <a:stretch>
                  <a:fillRect l="-1950" r="-1400" b="-47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  <p:bldP spid="9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4AB52DB-F7AA-4C18-B8B7-B0CD1DAC06F4}"/>
                  </a:ext>
                </a:extLst>
              </p:cNvPr>
              <p:cNvSpPr txBox="1"/>
              <p:nvPr/>
            </p:nvSpPr>
            <p:spPr>
              <a:xfrm>
                <a:off x="672486" y="2569981"/>
                <a:ext cx="10439400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4400" b="1" dirty="0" smtClean="0">
                    <a:solidFill>
                      <a:srgbClr val="0000FF"/>
                    </a:solidFill>
                  </a:rPr>
                  <a:t>VÍ DỤ 2.3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Tính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tứ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/>
                  <a:t>đáy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chữ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nhật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AB52DB-F7AA-4C18-B8B7-B0CD1DAC0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6" y="2569981"/>
                <a:ext cx="10439400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2335" t="-4357" r="-2335" b="-9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D80C6AA-05A0-493B-B4A0-49C5B34D5C20}"/>
                  </a:ext>
                </a:extLst>
              </p:cNvPr>
              <p:cNvSpPr txBox="1"/>
              <p:nvPr/>
            </p:nvSpPr>
            <p:spPr>
              <a:xfrm>
                <a:off x="13278210" y="9296400"/>
                <a:ext cx="1043330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rgbClr val="FF0000"/>
                    </a:solidFill>
                  </a:rPr>
                  <a:t>Chiều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cao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có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phải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4400" dirty="0">
                    <a:solidFill>
                      <a:srgbClr val="FF0000"/>
                    </a:solidFill>
                  </a:rPr>
                  <a:t>?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cách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suy</a:t>
                </a:r>
                <a:r>
                  <a:rPr lang="en-US" sz="4400" dirty="0">
                    <a:solidFill>
                      <a:srgbClr val="FF0000"/>
                    </a:solidFill>
                  </a:rPr>
                  <a:t> ra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được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điều</a:t>
                </a:r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</a:rPr>
                  <a:t>gì</a:t>
                </a:r>
                <a:r>
                  <a:rPr lang="en-US" sz="44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80C6AA-05A0-493B-B4A0-49C5B34D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210" y="9296400"/>
                <a:ext cx="10433304" cy="2123658"/>
              </a:xfrm>
              <a:prstGeom prst="rect">
                <a:avLst/>
              </a:prstGeom>
              <a:blipFill>
                <a:blip r:embed="rId3"/>
                <a:stretch>
                  <a:fillRect l="-2336" t="-5747" r="-2336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7ECC4CD-3582-40D2-AB7A-D07DAAEC6CE0}"/>
                  </a:ext>
                </a:extLst>
              </p:cNvPr>
              <p:cNvSpPr txBox="1"/>
              <p:nvPr/>
            </p:nvSpPr>
            <p:spPr>
              <a:xfrm>
                <a:off x="672486" y="5422099"/>
                <a:ext cx="10986114" cy="664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rgbClr val="0000FF"/>
                    </a:solidFill>
                  </a:rPr>
                  <a:t>GIẢI </a:t>
                </a:r>
              </a:p>
              <a:p>
                <a:pPr algn="just"/>
                <a:r>
                  <a:rPr lang="en-US" sz="4400" b="0" dirty="0" err="1">
                    <a:solidFill>
                      <a:schemeClr val="tx1"/>
                    </a:solidFill>
                  </a:rPr>
                  <a:t>Gọi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</a:rPr>
                  <a:t>𝐻 </a:t>
                </a:r>
                <a:r>
                  <a:rPr lang="en-US" sz="4400" dirty="0" err="1">
                    <a:latin typeface="Cambria Math" panose="02040503050406030204" pitchFamily="18" charset="0"/>
                  </a:rPr>
                  <a:t>là</a:t>
                </a:r>
                <a:r>
                  <a:rPr lang="en-US" sz="4400" dirty="0">
                    <a:latin typeface="Cambria Math" panose="02040503050406030204" pitchFamily="18" charset="0"/>
                  </a:rPr>
                  <a:t> </a:t>
                </a:r>
                <a:r>
                  <a:rPr lang="en-US" sz="4400" dirty="0" err="1">
                    <a:latin typeface="Cambria Math" panose="02040503050406030204" pitchFamily="18" charset="0"/>
                  </a:rPr>
                  <a:t>hình</a:t>
                </a:r>
                <a:r>
                  <a:rPr lang="en-US" sz="4400" dirty="0">
                    <a:latin typeface="Cambria Math" panose="02040503050406030204" pitchFamily="18" charset="0"/>
                  </a:rPr>
                  <a:t> </a:t>
                </a:r>
                <a:r>
                  <a:rPr lang="en-US" sz="4400" dirty="0" err="1">
                    <a:latin typeface="Cambria Math" panose="02040503050406030204" pitchFamily="18" charset="0"/>
                  </a:rPr>
                  <a:t>chiếu</a:t>
                </a:r>
                <a:r>
                  <a:rPr lang="en-US" sz="4400" dirty="0">
                    <a:latin typeface="Cambria Math" panose="02040503050406030204" pitchFamily="18" charset="0"/>
                  </a:rPr>
                  <a:t> </a:t>
                </a:r>
                <a:r>
                  <a:rPr lang="en-US" sz="4400" dirty="0" err="1">
                    <a:latin typeface="Cambria Math" panose="02040503050406030204" pitchFamily="18" charset="0"/>
                  </a:rPr>
                  <a:t>của</a:t>
                </a:r>
                <a:r>
                  <a:rPr lang="en-US" sz="4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</a:rPr>
                  <a:t>(𝐴𝐵𝐶𝐷).</a:t>
                </a:r>
                <a:endParaRPr lang="en-US" sz="4400" b="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b="0" dirty="0">
                    <a:solidFill>
                      <a:schemeClr val="tx1"/>
                    </a:solidFill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latin typeface="Cambria Math" panose="02040503050406030204" pitchFamily="18" charset="0"/>
                  </a:rPr>
                  <a:t>𝐻</a:t>
                </a:r>
                <a:r>
                  <a:rPr lang="fr-FR" sz="4400" dirty="0">
                    <a:solidFill>
                      <a:schemeClr val="tx1"/>
                    </a:solidFill>
                  </a:rPr>
                  <a:t> là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tâm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đường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tròn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ngoại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tiếp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tam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fr-FR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4400" dirty="0"/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4400" dirty="0"/>
                  <a:t> là </a:t>
                </a:r>
                <a:r>
                  <a:rPr lang="fr-FR" sz="4400" dirty="0" err="1"/>
                  <a:t>hình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chữ</a:t>
                </a:r>
                <a:r>
                  <a:rPr lang="fr-FR" sz="4400" dirty="0"/>
                  <a:t> </a:t>
                </a:r>
                <a:r>
                  <a:rPr lang="fr-FR" sz="4400" dirty="0" err="1"/>
                  <a:t>nhật</a:t>
                </a:r>
                <a:r>
                  <a:rPr lang="fr-FR" sz="4400" dirty="0"/>
                  <a:t> </a:t>
                </a:r>
                <a:r>
                  <a:rPr lang="fr-FR" sz="4400" dirty="0" err="1"/>
                  <a:t>nên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FR" sz="4400" dirty="0"/>
                  <a:t> là </a:t>
                </a:r>
                <a:r>
                  <a:rPr lang="fr-FR" sz="4400" dirty="0" err="1"/>
                  <a:t>trung</a:t>
                </a:r>
                <a:r>
                  <a:rPr lang="fr-FR" sz="4400" dirty="0"/>
                  <a:t> </a:t>
                </a:r>
                <a:r>
                  <a:rPr lang="fr-FR" sz="4400" dirty="0" err="1"/>
                  <a:t>điểm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groupChr>
                      <m:groupChrPr>
                        <m:chr m:val="⇒"/>
                        <m:pos m:val="top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𝐴𝐻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4400" dirty="0"/>
              </a:p>
              <a:p>
                <a:pPr algn="just"/>
                <a:r>
                  <a:rPr lang="fr-FR" sz="4400" dirty="0" err="1"/>
                  <a:t>Đáy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có</a:t>
                </a:r>
                <a:r>
                  <a:rPr lang="fr-FR" sz="4400" dirty="0"/>
                  <a:t> </a:t>
                </a:r>
                <a:r>
                  <a:rPr lang="fr-FR" sz="4400" dirty="0" err="1"/>
                  <a:t>diện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tích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bằng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400" dirty="0"/>
                  <a:t>. </a:t>
                </a:r>
              </a:p>
              <a:p>
                <a:pPr algn="just"/>
                <a:r>
                  <a:rPr lang="fr-FR" sz="4400" dirty="0" err="1"/>
                  <a:t>Vậy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thể</a:t>
                </a:r>
                <a:r>
                  <a:rPr lang="fr-FR" sz="4400" dirty="0"/>
                  <a:t> </a:t>
                </a:r>
                <a:r>
                  <a:rPr lang="fr-FR" sz="4400" dirty="0" err="1"/>
                  <a:t>tích</a:t>
                </a:r>
                <a:r>
                  <a:rPr lang="fr-FR" sz="4400" dirty="0"/>
                  <a:t> </a:t>
                </a:r>
                <a:r>
                  <a:rPr lang="fr-FR" sz="4400" dirty="0" err="1"/>
                  <a:t>của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</m:rad>
                  </m:oMath>
                </a14:m>
                <a:endParaRPr lang="fr-FR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ECC4CD-3582-40D2-AB7A-D07DAAEC6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86" y="5422099"/>
                <a:ext cx="10986114" cy="6646756"/>
              </a:xfrm>
              <a:prstGeom prst="rect">
                <a:avLst/>
              </a:prstGeom>
              <a:blipFill>
                <a:blip r:embed="rId4"/>
                <a:stretch>
                  <a:fillRect l="-2219" t="-1833" r="-2219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D7D028-4B09-428C-AF43-722AE0DF44E0}"/>
              </a:ext>
            </a:extLst>
          </p:cNvPr>
          <p:cNvSpPr txBox="1"/>
          <p:nvPr/>
        </p:nvSpPr>
        <p:spPr>
          <a:xfrm>
            <a:off x="1539456" y="1523995"/>
            <a:ext cx="153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LĂNG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54C8C9-A7D2-47CC-9391-26FBFB666D0E}"/>
              </a:ext>
            </a:extLst>
          </p:cNvPr>
          <p:cNvSpPr txBox="1"/>
          <p:nvPr/>
        </p:nvSpPr>
        <p:spPr>
          <a:xfrm>
            <a:off x="678582" y="1544040"/>
            <a:ext cx="716863" cy="754053"/>
          </a:xfrm>
          <a:prstGeom prst="rect">
            <a:avLst/>
          </a:prstGeom>
          <a:solidFill>
            <a:srgbClr val="135F8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ED624D-C92D-4B42-BF5E-4AD0D5DAB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6797" y="1544040"/>
            <a:ext cx="12456317" cy="70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xmlns="" id="{83BF8FC6-5C39-4B0C-AE69-F5418A520EB5}"/>
              </a:ext>
            </a:extLst>
          </p:cNvPr>
          <p:cNvSpPr/>
          <p:nvPr/>
        </p:nvSpPr>
        <p:spPr>
          <a:xfrm>
            <a:off x="552887" y="6811159"/>
            <a:ext cx="23220055" cy="667537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8194C9-10B9-4957-A280-862543E21ABB}"/>
              </a:ext>
            </a:extLst>
          </p:cNvPr>
          <p:cNvGrpSpPr/>
          <p:nvPr/>
        </p:nvGrpSpPr>
        <p:grpSpPr>
          <a:xfrm>
            <a:off x="1205338" y="6909078"/>
            <a:ext cx="3470421" cy="830997"/>
            <a:chOff x="1205494" y="6909086"/>
            <a:chExt cx="3470873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xmlns="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xmlns="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</a:rPr>
                    <a:t>Biết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rằng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thể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tích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một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khối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lập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phương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cạnh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khối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lập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phương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đó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bằng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8</m:t>
                      </m:r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2109B7EC-E134-4C67-91FF-C5666F2FF494}"/>
                  </a:ext>
                </a:extLst>
              </p:cNvPr>
              <p:cNvSpPr/>
              <p:nvPr/>
            </p:nvSpPr>
            <p:spPr>
              <a:xfrm>
                <a:off x="8749979" y="1233000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979" y="1233000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xmlns="" id="{8A4206A9-4995-4E25-A651-BB59AA0A7BE0}"/>
              </a:ext>
            </a:extLst>
          </p:cNvPr>
          <p:cNvSpPr/>
          <p:nvPr/>
        </p:nvSpPr>
        <p:spPr>
          <a:xfrm>
            <a:off x="9085862" y="44958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827944" y="8470386"/>
                <a:ext cx="11544251" cy="2189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Gọi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cạnh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lập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lập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giả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thiết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470386"/>
                <a:ext cx="11544251" cy="2189510"/>
              </a:xfrm>
              <a:prstGeom prst="rect">
                <a:avLst/>
              </a:prstGeom>
              <a:blipFill>
                <a:blip r:embed="rId4"/>
                <a:stretch>
                  <a:fillRect l="-2165" t="-5556" r="-2112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02040C-8A01-4836-A2BD-A6D4F9F73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5379" y="7338087"/>
            <a:ext cx="913803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536830" y="6941404"/>
            <a:ext cx="23231796" cy="654513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dirty="0">
                      <a:solidFill>
                        <a:schemeClr val="tx1"/>
                      </a:solidFill>
                    </a:rPr>
                    <a:t>Thể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tích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khối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lăng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trụ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đứng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tam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đáy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tam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vuông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tại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endParaRPr lang="en-US" sz="44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bằng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44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E82F2AE5-700D-43B3-AC24-F854427826E2}"/>
                  </a:ext>
                </a:extLst>
              </p:cNvPr>
              <p:cNvSpPr/>
              <p:nvPr/>
            </p:nvSpPr>
            <p:spPr>
              <a:xfrm>
                <a:off x="9826429" y="1246273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2F2AE5-700D-43B3-AC24-F85442782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29" y="1246273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0455D1A-AB5C-4C77-B355-2279A44E0EB9}"/>
              </a:ext>
            </a:extLst>
          </p:cNvPr>
          <p:cNvSpPr/>
          <p:nvPr/>
        </p:nvSpPr>
        <p:spPr>
          <a:xfrm>
            <a:off x="468799" y="4701798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1951574" y="8360302"/>
                <a:ext cx="11764426" cy="495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đứng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chiều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Đáy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diện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bằng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𝑉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574" y="8360302"/>
                <a:ext cx="11764426" cy="4955203"/>
              </a:xfrm>
              <a:prstGeom prst="rect">
                <a:avLst/>
              </a:prstGeom>
              <a:blipFill>
                <a:blip r:embed="rId4"/>
                <a:stretch>
                  <a:fillRect l="-2073" t="-2460" r="-2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44F24EE-448A-4246-9666-16CFC40F3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73571" y="7581689"/>
            <a:ext cx="8175080" cy="5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DFB26F-0183-423C-B696-0573DAF5CEF8}"/>
              </a:ext>
            </a:extLst>
          </p:cNvPr>
          <p:cNvGrpSpPr/>
          <p:nvPr/>
        </p:nvGrpSpPr>
        <p:grpSpPr>
          <a:xfrm>
            <a:off x="496899" y="6324600"/>
            <a:ext cx="23276267" cy="7403780"/>
            <a:chOff x="1205494" y="7350819"/>
            <a:chExt cx="22191164" cy="657052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83BF8FC6-5C39-4B0C-AE69-F5418A520EB5}"/>
                </a:ext>
              </a:extLst>
            </p:cNvPr>
            <p:cNvSpPr/>
            <p:nvPr/>
          </p:nvSpPr>
          <p:spPr>
            <a:xfrm>
              <a:off x="1260967" y="761340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8194C9-10B9-4957-A280-862543E21ABB}"/>
                </a:ext>
              </a:extLst>
            </p:cNvPr>
            <p:cNvGrpSpPr/>
            <p:nvPr/>
          </p:nvGrpSpPr>
          <p:grpSpPr>
            <a:xfrm>
              <a:off x="1205494" y="7350819"/>
              <a:ext cx="3493741" cy="879113"/>
              <a:chOff x="1205494" y="7350819"/>
              <a:chExt cx="3493741" cy="8791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6213743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7350819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735081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89316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6A67C2B-A612-442F-837C-4DA824017796}"/>
              </a:ext>
            </a:extLst>
          </p:cNvPr>
          <p:cNvGrpSpPr/>
          <p:nvPr/>
        </p:nvGrpSpPr>
        <p:grpSpPr>
          <a:xfrm>
            <a:off x="348343" y="2527740"/>
            <a:ext cx="23360719" cy="3502010"/>
            <a:chOff x="992187" y="2564544"/>
            <a:chExt cx="22323255" cy="43693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="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</a:rPr>
                    <a:t>Gọi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thể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tích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khối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lăng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trụ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đứng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tứ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đáy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hình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thang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vuông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tại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góc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giữa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.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Giá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trị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</a:rPr>
                    <a:t> bằng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e>
                      </m:rad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/>
                        <m:t>.</m:t>
                      </m:r>
                    </m:oMath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5385" y="294823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blipFill rotWithShape="1"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xmlns="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xmlns="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xmlns="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xmlns="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xmlns="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xmlns="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xmlns="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xmlns="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xmlns="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xmlns="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xmlns="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xmlns="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xmlns="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xmlns="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xmlns="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xmlns="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xmlns="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xmlns="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xmlns="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xmlns="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xmlns="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xmlns="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xmlns="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692D667-7A55-4CC7-A6E0-B612C7382415}"/>
                  </a:ext>
                </a:extLst>
              </p:cNvPr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xmlns="" id="{599BA452-1BBC-4A6C-9437-8DFDA13D9415}"/>
              </a:ext>
            </a:extLst>
          </p:cNvPr>
          <p:cNvSpPr/>
          <p:nvPr/>
        </p:nvSpPr>
        <p:spPr>
          <a:xfrm>
            <a:off x="15554684" y="48009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988391" y="7390511"/>
                <a:ext cx="14544522" cy="5947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đứng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chiều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cao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Đáy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</a:rPr>
                  <a:t> thang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diện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tích</a:t>
                </a:r>
                <a:endParaRPr lang="en-US" sz="4400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d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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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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góc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giữa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giả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thiết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suy</a:t>
                </a:r>
                <a:r>
                  <a:rPr lang="en-US" sz="4400" dirty="0">
                    <a:solidFill>
                      <a:schemeClr val="tx1"/>
                    </a:solidFill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4400" dirty="0">
                    <a:solidFill>
                      <a:schemeClr val="tx1"/>
                    </a:solidFill>
                  </a:rPr>
                  <a:t>Thể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lăng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trụ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𝑉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91" y="7390511"/>
                <a:ext cx="14544522" cy="5947013"/>
              </a:xfrm>
              <a:prstGeom prst="rect">
                <a:avLst/>
              </a:prstGeom>
              <a:blipFill rotWithShape="1">
                <a:blip r:embed="rId4"/>
                <a:stretch>
                  <a:fillRect l="-1676" t="-2049" r="-964" b="-16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61B7435-B447-44C9-9602-0EFCF1471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7115" y="7538449"/>
            <a:ext cx="8057285" cy="5293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50DB8D2-8CC2-4B5F-B07F-756081C2C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6714" y="7516420"/>
            <a:ext cx="8090813" cy="53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103" y="8043166"/>
            <a:ext cx="17452034" cy="5596634"/>
            <a:chOff x="48567" y="4381500"/>
            <a:chExt cx="16835055" cy="5596634"/>
          </a:xfrm>
          <a:solidFill>
            <a:srgbClr val="DAE3F3"/>
          </a:solidFill>
        </p:grpSpPr>
        <p:sp>
          <p:nvSpPr>
            <p:cNvPr id="53" name="Rounded Rectangle 52"/>
            <p:cNvSpPr/>
            <p:nvPr/>
          </p:nvSpPr>
          <p:spPr>
            <a:xfrm>
              <a:off x="595044" y="5063997"/>
              <a:ext cx="16288578" cy="491413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0" y="2314144"/>
            <a:ext cx="24231600" cy="3705656"/>
            <a:chOff x="781663" y="3917552"/>
            <a:chExt cx="24231600" cy="3705656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4128"/>
              <a:ext cx="23741053" cy="31990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1663" y="3917552"/>
              <a:ext cx="3913037" cy="1040476"/>
              <a:chOff x="781663" y="3917552"/>
              <a:chExt cx="3913037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781663" y="4056327"/>
                <a:ext cx="3913037" cy="861996"/>
                <a:chOff x="1448413" y="4418277"/>
                <a:chExt cx="3913037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2783891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466053" y="4480054"/>
                  <a:ext cx="2895397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 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90F56A-58C8-49A4-BA24-0A9C9214EFD5}"/>
              </a:ext>
            </a:extLst>
          </p:cNvPr>
          <p:cNvGrpSpPr/>
          <p:nvPr/>
        </p:nvGrpSpPr>
        <p:grpSpPr>
          <a:xfrm>
            <a:off x="-72643" y="1531299"/>
            <a:ext cx="19656043" cy="830901"/>
            <a:chOff x="-288924" y="1892299"/>
            <a:chExt cx="19659599" cy="830900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E1B26AE1-C29A-4353-AA83-66A6919889D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51DA161-E34B-47C5-B88E-8843A225797A}"/>
                </a:ext>
              </a:extLst>
            </p:cNvPr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CCB4C8E-C9FE-451C-9A26-2A09EA30E432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18C4001-3A7F-4B84-BDC7-6658DF3F8E9D}"/>
                  </a:ext>
                </a:extLst>
              </p:cNvPr>
              <p:cNvSpPr txBox="1"/>
              <p:nvPr/>
            </p:nvSpPr>
            <p:spPr>
              <a:xfrm>
                <a:off x="666071" y="2797814"/>
                <a:ext cx="22899967" cy="3173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2238" indent="1111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9144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8C4001-3A7F-4B84-BDC7-6658DF3F8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71" y="2797814"/>
                <a:ext cx="22899967" cy="3173369"/>
              </a:xfrm>
              <a:prstGeom prst="rect">
                <a:avLst/>
              </a:prstGeom>
              <a:blipFill rotWithShape="1">
                <a:blip r:embed="rId4"/>
                <a:stretch>
                  <a:fillRect l="-532" r="-1065" b="-38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73D72B8-783B-4A1B-A0A8-F7FDB012DE80}"/>
              </a:ext>
            </a:extLst>
          </p:cNvPr>
          <p:cNvGrpSpPr/>
          <p:nvPr/>
        </p:nvGrpSpPr>
        <p:grpSpPr>
          <a:xfrm>
            <a:off x="425801" y="6064696"/>
            <a:ext cx="23556178" cy="1936304"/>
            <a:chOff x="241306" y="2081522"/>
            <a:chExt cx="11778089" cy="96815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49EA82E2-1C5C-4AAB-8BE5-C616300F5272}"/>
                    </a:ext>
                  </a:extLst>
                </p:cNvPr>
                <p:cNvSpPr/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9EA82E2-1C5C-4AAB-8BE5-C616300F52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1522"/>
                  <a:ext cx="2468235" cy="9681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FFAF9663-C5B0-48E3-AB34-C61D8C828E7E}"/>
                </a:ext>
              </a:extLst>
            </p:cNvPr>
            <p:cNvSpPr/>
            <p:nvPr/>
          </p:nvSpPr>
          <p:spPr>
            <a:xfrm>
              <a:off x="3247742" y="2303047"/>
              <a:ext cx="522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3FF0AA55-2491-4CD9-B08D-0DE264F52480}"/>
                    </a:ext>
                  </a:extLst>
                </p:cNvPr>
                <p:cNvSpPr/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FF0AA55-2491-4CD9-B08D-0DE264F524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1522"/>
                  <a:ext cx="2468235" cy="9681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D6E65EB-4D13-49CA-8D09-24D33706AA5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2CB3F74C-723A-41F4-8AE2-CB37F327E270}"/>
                    </a:ext>
                  </a:extLst>
                </p:cNvPr>
                <p:cNvSpPr/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B3F74C-723A-41F4-8AE2-CB37F327E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1522"/>
                  <a:ext cx="2468235" cy="9681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F9179BBF-9DDE-4AC1-A95D-C7C28CBBF99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8DD0961A-5F62-465B-BC46-476EDF1AA222}"/>
                    </a:ext>
                  </a:extLst>
                </p:cNvPr>
                <p:cNvSpPr/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b="1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pl-PL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DD0961A-5F62-465B-BC46-476EDF1AA2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1522"/>
                  <a:ext cx="2468235" cy="96815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A2C16ED-08B2-4B13-843A-870F5247C0E3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4722C25-294E-4EDD-9813-F7A23AE0FD5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992" y="8153400"/>
            <a:ext cx="6658208" cy="5638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7C1A93DA-C358-4A2D-9F18-F8DEDDDBA954}"/>
                  </a:ext>
                </a:extLst>
              </p:cNvPr>
              <p:cNvSpPr txBox="1"/>
              <p:nvPr/>
            </p:nvSpPr>
            <p:spPr>
              <a:xfrm>
                <a:off x="1150884" y="9422772"/>
                <a:ext cx="1485111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C1A93DA-C358-4A2D-9F18-F8DEDDDBA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4" y="9422772"/>
                <a:ext cx="14851116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3F01259-795C-42A2-A21C-E981B47012A5}"/>
                  </a:ext>
                </a:extLst>
              </p:cNvPr>
              <p:cNvSpPr txBox="1"/>
              <p:nvPr/>
            </p:nvSpPr>
            <p:spPr>
              <a:xfrm>
                <a:off x="477142" y="10423684"/>
                <a:ext cx="14851116" cy="779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đều.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F01259-795C-42A2-A21C-E981B4701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0423684"/>
                <a:ext cx="14851116" cy="779316"/>
              </a:xfrm>
              <a:prstGeom prst="rect">
                <a:avLst/>
              </a:prstGeom>
              <a:blipFill>
                <a:blip r:embed="rId11"/>
                <a:stretch>
                  <a:fillRect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BFA15493-D570-4BD8-9454-B194D510829F}"/>
                  </a:ext>
                </a:extLst>
              </p:cNvPr>
              <p:cNvSpPr txBox="1"/>
              <p:nvPr/>
            </p:nvSpPr>
            <p:spPr>
              <a:xfrm>
                <a:off x="477142" y="11434471"/>
                <a:ext cx="14851116" cy="77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A15493-D570-4BD8-9454-B194D5108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1434471"/>
                <a:ext cx="14851116" cy="777777"/>
              </a:xfrm>
              <a:prstGeom prst="rect">
                <a:avLst/>
              </a:prstGeom>
              <a:blipFill>
                <a:blip r:embed="rId12"/>
                <a:stretch>
                  <a:fillRect t="-18898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399FBF3-E27B-4BF6-8066-E7A8A9453272}"/>
                  </a:ext>
                </a:extLst>
              </p:cNvPr>
              <p:cNvSpPr txBox="1"/>
              <p:nvPr/>
            </p:nvSpPr>
            <p:spPr>
              <a:xfrm>
                <a:off x="477142" y="12443718"/>
                <a:ext cx="17294629" cy="781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giữa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đáy khi đó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𝑯𝑶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99FBF3-E27B-4BF6-8066-E7A8A945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42" y="12443718"/>
                <a:ext cx="17294629" cy="781048"/>
              </a:xfrm>
              <a:prstGeom prst="rect">
                <a:avLst/>
              </a:prstGeom>
              <a:blipFill>
                <a:blip r:embed="rId13"/>
                <a:stretch>
                  <a:fillRect t="-14844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12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4" grpId="0"/>
      <p:bldP spid="57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6326</TotalTime>
  <Words>1666</Words>
  <Application>Microsoft Office PowerPoint</Application>
  <PresentationFormat>Custom</PresentationFormat>
  <Paragraphs>124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tt</cp:lastModifiedBy>
  <cp:revision>489</cp:revision>
  <dcterms:created xsi:type="dcterms:W3CDTF">2013-08-31T11:42:51Z</dcterms:created>
  <dcterms:modified xsi:type="dcterms:W3CDTF">2021-08-26T09:16:57Z</dcterms:modified>
</cp:coreProperties>
</file>