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304" r:id="rId3"/>
    <p:sldId id="302" r:id="rId4"/>
    <p:sldId id="292" r:id="rId5"/>
    <p:sldId id="301" r:id="rId6"/>
    <p:sldId id="352" r:id="rId7"/>
    <p:sldId id="346" r:id="rId8"/>
    <p:sldId id="345" r:id="rId9"/>
    <p:sldId id="338" r:id="rId10"/>
    <p:sldId id="353" r:id="rId11"/>
    <p:sldId id="347" r:id="rId12"/>
    <p:sldId id="348" r:id="rId13"/>
    <p:sldId id="336" r:id="rId14"/>
    <p:sldId id="349" r:id="rId15"/>
    <p:sldId id="339" r:id="rId16"/>
    <p:sldId id="350" r:id="rId17"/>
    <p:sldId id="340" r:id="rId18"/>
    <p:sldId id="351" r:id="rId19"/>
    <p:sldId id="355" r:id="rId20"/>
    <p:sldId id="354" r:id="rId21"/>
    <p:sldId id="341" r:id="rId22"/>
    <p:sldId id="356" r:id="rId23"/>
    <p:sldId id="315" r:id="rId24"/>
    <p:sldId id="332" r:id="rId25"/>
    <p:sldId id="357" r:id="rId26"/>
    <p:sldId id="331" r:id="rId27"/>
    <p:sldId id="295" r:id="rId28"/>
    <p:sldId id="328" r:id="rId29"/>
    <p:sldId id="329" r:id="rId30"/>
    <p:sldId id="33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1" d="100"/>
          <a:sy n="81" d="100"/>
        </p:scale>
        <p:origin x="1003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73459" y="-49890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</a:rPr>
              <a:t>Lesson</a:t>
            </a:r>
            <a:r>
              <a:rPr lang="en-US" sz="1800" b="1" baseline="0" dirty="0" smtClean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0&amp;idSubject=1&amp;idSeries=118&amp;idTheme=1067&amp;IdLevel=3&amp;idThemeServer=86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10: 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1.2: Grammar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621486" y="552140"/>
            <a:ext cx="357051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PRACTICE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2873" y="2316995"/>
            <a:ext cx="101177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  <a:sym typeface="Wingdings" panose="05000000000000000000" pitchFamily="2" charset="2"/>
              </a:rPr>
              <a:t> Towns use 20% more electricity than villages. 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2873" y="3944971"/>
            <a:ext cx="101177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000" i="1" dirty="0">
                <a:solidFill>
                  <a:srgbClr val="FF0000"/>
                </a:solidFill>
              </a:rPr>
              <a:t>Does </a:t>
            </a:r>
            <a:r>
              <a:rPr lang="en-US" sz="3000" i="1" dirty="0" err="1">
                <a:solidFill>
                  <a:srgbClr val="FF0000"/>
                </a:solidFill>
              </a:rPr>
              <a:t>Highdale</a:t>
            </a:r>
            <a:r>
              <a:rPr lang="en-US" sz="3000" i="1" dirty="0">
                <a:solidFill>
                  <a:srgbClr val="FF0000"/>
                </a:solidFill>
              </a:rPr>
              <a:t> burn more natural gas than </a:t>
            </a:r>
            <a:r>
              <a:rPr lang="en-US" sz="3000" i="1" dirty="0" err="1">
                <a:solidFill>
                  <a:srgbClr val="FF0000"/>
                </a:solidFill>
              </a:rPr>
              <a:t>Wintertown</a:t>
            </a:r>
            <a:r>
              <a:rPr lang="en-US" sz="3000" i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32" y="576262"/>
            <a:ext cx="9767405" cy="1414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59" y="3197711"/>
            <a:ext cx="10341890" cy="55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4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2816" y="1534280"/>
            <a:ext cx="11286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000" i="1" dirty="0" smtClean="0">
                <a:solidFill>
                  <a:srgbClr val="FF0000"/>
                </a:solidFill>
              </a:rPr>
              <a:t>Springfield </a:t>
            </a:r>
            <a:r>
              <a:rPr lang="en-US" sz="3000" i="1" dirty="0">
                <a:solidFill>
                  <a:srgbClr val="FF0000"/>
                </a:solidFill>
              </a:rPr>
              <a:t>gets 40% less energy from solar power than Twin Peaks.</a:t>
            </a:r>
          </a:p>
        </p:txBody>
      </p:sp>
      <p:sp>
        <p:nvSpPr>
          <p:cNvPr id="5" name="Rectangle 4"/>
          <p:cNvSpPr/>
          <p:nvPr/>
        </p:nvSpPr>
        <p:spPr>
          <a:xfrm>
            <a:off x="362816" y="3264371"/>
            <a:ext cx="11286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000" i="1" dirty="0">
                <a:solidFill>
                  <a:srgbClr val="FF0000"/>
                </a:solidFill>
              </a:rPr>
              <a:t>People in </a:t>
            </a:r>
            <a:r>
              <a:rPr lang="en-US" sz="3000" i="1" dirty="0" smtClean="0">
                <a:solidFill>
                  <a:srgbClr val="FF0000"/>
                </a:solidFill>
              </a:rPr>
              <a:t>Springfield </a:t>
            </a:r>
            <a:r>
              <a:rPr lang="en-US" sz="3000" i="1" dirty="0">
                <a:solidFill>
                  <a:srgbClr val="FF0000"/>
                </a:solidFill>
              </a:rPr>
              <a:t>use more electricity than people in Twin Peaks.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16" y="4954629"/>
            <a:ext cx="11286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000" i="1" dirty="0">
                <a:solidFill>
                  <a:srgbClr val="FF0000"/>
                </a:solidFill>
              </a:rPr>
              <a:t>Does Greenwood get more of its energy from coal than Maple Falls?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34" y="708974"/>
            <a:ext cx="11097090" cy="551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34" y="2453354"/>
            <a:ext cx="11387227" cy="539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33" y="4168674"/>
            <a:ext cx="11387228" cy="54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11" y="1506487"/>
            <a:ext cx="11377756" cy="4160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11" y="663880"/>
            <a:ext cx="9100007" cy="610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987DB7-FD43-4C06-A095-D447890DB080}"/>
              </a:ext>
            </a:extLst>
          </p:cNvPr>
          <p:cNvSpPr txBox="1"/>
          <p:nvPr/>
        </p:nvSpPr>
        <p:spPr>
          <a:xfrm>
            <a:off x="1057721" y="3602150"/>
            <a:ext cx="10189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Highdale</a:t>
            </a:r>
            <a:r>
              <a:rPr lang="en-US" sz="3600" i="1" dirty="0">
                <a:solidFill>
                  <a:srgbClr val="FF0000"/>
                </a:solidFill>
              </a:rPr>
              <a:t> gets less energy from coal than </a:t>
            </a:r>
            <a:r>
              <a:rPr lang="en-US" sz="3600" i="1" dirty="0" err="1">
                <a:solidFill>
                  <a:srgbClr val="FF0000"/>
                </a:solidFill>
              </a:rPr>
              <a:t>Hambry</a:t>
            </a:r>
            <a:r>
              <a:rPr lang="en-US" sz="36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E187A7-A442-464B-94F8-92FD17D006EB}"/>
              </a:ext>
            </a:extLst>
          </p:cNvPr>
          <p:cNvSpPr txBox="1"/>
          <p:nvPr/>
        </p:nvSpPr>
        <p:spPr>
          <a:xfrm>
            <a:off x="1057721" y="5003684"/>
            <a:ext cx="108433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Highdale</a:t>
            </a:r>
            <a:r>
              <a:rPr lang="en-US" sz="3600" i="1" dirty="0">
                <a:solidFill>
                  <a:srgbClr val="FF0000"/>
                </a:solidFill>
              </a:rPr>
              <a:t> gets more energy from solar power than </a:t>
            </a:r>
            <a:r>
              <a:rPr lang="en-US" sz="3600" i="1" dirty="0" err="1">
                <a:solidFill>
                  <a:srgbClr val="FF0000"/>
                </a:solidFill>
              </a:rPr>
              <a:t>Wintertown</a:t>
            </a:r>
            <a:r>
              <a:rPr lang="en-US" sz="3600" i="1" dirty="0" smtClean="0">
                <a:solidFill>
                  <a:srgbClr val="FF0000"/>
                </a:solidFill>
              </a:rPr>
              <a:t>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56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00" y="1466866"/>
            <a:ext cx="11182782" cy="4062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11" y="663880"/>
            <a:ext cx="9100007" cy="6102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39E4C8-374E-440D-B14D-EB2D17A61E96}"/>
              </a:ext>
            </a:extLst>
          </p:cNvPr>
          <p:cNvSpPr txBox="1"/>
          <p:nvPr/>
        </p:nvSpPr>
        <p:spPr>
          <a:xfrm>
            <a:off x="530077" y="2162801"/>
            <a:ext cx="112528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Hambry</a:t>
            </a:r>
            <a:r>
              <a:rPr lang="en-US" sz="3600" i="1" dirty="0">
                <a:solidFill>
                  <a:srgbClr val="FF0000"/>
                </a:solidFill>
              </a:rPr>
              <a:t> gets more energy from coal than </a:t>
            </a:r>
            <a:r>
              <a:rPr lang="en-US" sz="3600" i="1" dirty="0" err="1">
                <a:solidFill>
                  <a:srgbClr val="FF0000"/>
                </a:solidFill>
              </a:rPr>
              <a:t>Highdale</a:t>
            </a:r>
            <a:r>
              <a:rPr lang="en-US" sz="36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780615-031E-4FAE-B986-C4E7C82E9EE4}"/>
              </a:ext>
            </a:extLst>
          </p:cNvPr>
          <p:cNvSpPr txBox="1"/>
          <p:nvPr/>
        </p:nvSpPr>
        <p:spPr>
          <a:xfrm>
            <a:off x="530077" y="3535675"/>
            <a:ext cx="1147380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i="1" dirty="0" err="1">
                <a:solidFill>
                  <a:srgbClr val="FF0000"/>
                </a:solidFill>
              </a:rPr>
              <a:t>Wintertown</a:t>
            </a:r>
            <a:r>
              <a:rPr lang="en-US" sz="3500" i="1" dirty="0">
                <a:solidFill>
                  <a:srgbClr val="FF0000"/>
                </a:solidFill>
              </a:rPr>
              <a:t> gets more energy from hydropower than </a:t>
            </a:r>
            <a:r>
              <a:rPr lang="en-US" sz="3500" i="1" dirty="0" err="1">
                <a:solidFill>
                  <a:srgbClr val="FF0000"/>
                </a:solidFill>
              </a:rPr>
              <a:t>Hambry</a:t>
            </a:r>
            <a:r>
              <a:rPr lang="en-US" sz="35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B273EF-158C-45C4-9CB5-E93CF4812AA4}"/>
              </a:ext>
            </a:extLst>
          </p:cNvPr>
          <p:cNvSpPr txBox="1"/>
          <p:nvPr/>
        </p:nvSpPr>
        <p:spPr>
          <a:xfrm>
            <a:off x="565100" y="4915828"/>
            <a:ext cx="112178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Wintertown</a:t>
            </a:r>
            <a:r>
              <a:rPr lang="en-US" sz="3600" i="1" dirty="0">
                <a:solidFill>
                  <a:srgbClr val="FF0000"/>
                </a:solidFill>
              </a:rPr>
              <a:t> and </a:t>
            </a:r>
            <a:r>
              <a:rPr lang="en-US" sz="3600" i="1" dirty="0" err="1">
                <a:solidFill>
                  <a:srgbClr val="FF0000"/>
                </a:solidFill>
              </a:rPr>
              <a:t>Hambry</a:t>
            </a:r>
            <a:r>
              <a:rPr lang="en-US" sz="3600" i="1" dirty="0">
                <a:solidFill>
                  <a:srgbClr val="FF0000"/>
                </a:solidFill>
              </a:rPr>
              <a:t> get less energy from oil than </a:t>
            </a:r>
            <a:r>
              <a:rPr lang="en-US" sz="3600" i="1" dirty="0" err="1">
                <a:solidFill>
                  <a:srgbClr val="FF0000"/>
                </a:solidFill>
              </a:rPr>
              <a:t>Highdale</a:t>
            </a:r>
            <a:r>
              <a:rPr lang="en-US" sz="3600" i="1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044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365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5260"/>
          <a:stretch/>
        </p:blipFill>
        <p:spPr>
          <a:xfrm>
            <a:off x="2752531" y="338248"/>
            <a:ext cx="9054970" cy="7905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6061" y="1322060"/>
            <a:ext cx="127188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242021"/>
                </a:solidFill>
              </a:rPr>
              <a:t>1. Spring </a:t>
            </a:r>
            <a:r>
              <a:rPr lang="en-US" sz="3600" dirty="0">
                <a:solidFill>
                  <a:srgbClr val="242021"/>
                </a:solidFill>
              </a:rPr>
              <a:t>Town uses </a:t>
            </a:r>
            <a:r>
              <a:rPr lang="en-US" sz="3600" dirty="0" smtClean="0">
                <a:solidFill>
                  <a:srgbClr val="242021"/>
                </a:solidFill>
              </a:rPr>
              <a:t>_____ </a:t>
            </a:r>
            <a:r>
              <a:rPr lang="en-US" sz="3600" dirty="0">
                <a:solidFill>
                  <a:srgbClr val="242021"/>
                </a:solidFill>
              </a:rPr>
              <a:t>coal than Fairview</a:t>
            </a:r>
            <a:r>
              <a:rPr lang="en-US" sz="3600" dirty="0" smtClean="0">
                <a:solidFill>
                  <a:srgbClr val="242021"/>
                </a:solidFill>
              </a:rPr>
              <a:t>.</a:t>
            </a:r>
          </a:p>
          <a:p>
            <a:r>
              <a:rPr lang="en-US" sz="3600" dirty="0">
                <a:solidFill>
                  <a:srgbClr val="242021"/>
                </a:solidFill>
              </a:rPr>
              <a:t/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2. Fairview gets </a:t>
            </a:r>
            <a:r>
              <a:rPr lang="en-US" sz="3600" dirty="0" smtClean="0">
                <a:solidFill>
                  <a:srgbClr val="242021"/>
                </a:solidFill>
              </a:rPr>
              <a:t>_____energy </a:t>
            </a:r>
            <a:r>
              <a:rPr lang="en-US" sz="3600" dirty="0">
                <a:solidFill>
                  <a:srgbClr val="242021"/>
                </a:solidFill>
              </a:rPr>
              <a:t>from </a:t>
            </a:r>
            <a:r>
              <a:rPr lang="en-US" sz="3600" dirty="0" smtClean="0">
                <a:solidFill>
                  <a:srgbClr val="242021"/>
                </a:solidFill>
              </a:rPr>
              <a:t>wind power than Franklin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EF26D4-6B7B-4192-A76C-0E3C2E58A619}"/>
              </a:ext>
            </a:extLst>
          </p:cNvPr>
          <p:cNvSpPr txBox="1"/>
          <p:nvPr/>
        </p:nvSpPr>
        <p:spPr>
          <a:xfrm>
            <a:off x="3875259" y="1259846"/>
            <a:ext cx="882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EF26D4-6B7B-4192-A76C-0E3C2E58A619}"/>
              </a:ext>
            </a:extLst>
          </p:cNvPr>
          <p:cNvSpPr txBox="1"/>
          <p:nvPr/>
        </p:nvSpPr>
        <p:spPr>
          <a:xfrm>
            <a:off x="3219227" y="2356839"/>
            <a:ext cx="882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99" y="3258465"/>
            <a:ext cx="5723116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5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587" y="458433"/>
            <a:ext cx="129788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3. Fairview uses </a:t>
            </a:r>
            <a:r>
              <a:rPr lang="en-US" sz="3600" dirty="0" smtClean="0">
                <a:solidFill>
                  <a:srgbClr val="242021"/>
                </a:solidFill>
              </a:rPr>
              <a:t>______ </a:t>
            </a:r>
            <a:r>
              <a:rPr lang="en-US" sz="3600" dirty="0">
                <a:solidFill>
                  <a:srgbClr val="242021"/>
                </a:solidFill>
              </a:rPr>
              <a:t>wind power </a:t>
            </a:r>
            <a:r>
              <a:rPr lang="en-US" sz="3600" dirty="0" smtClean="0">
                <a:solidFill>
                  <a:srgbClr val="242021"/>
                </a:solidFill>
              </a:rPr>
              <a:t>than Spring </a:t>
            </a:r>
            <a:r>
              <a:rPr lang="en-US" sz="3600" dirty="0">
                <a:solidFill>
                  <a:srgbClr val="242021"/>
                </a:solidFill>
              </a:rPr>
              <a:t>Town</a:t>
            </a:r>
            <a:r>
              <a:rPr lang="en-US" sz="3600" dirty="0" smtClean="0">
                <a:solidFill>
                  <a:srgbClr val="242021"/>
                </a:solidFill>
              </a:rPr>
              <a:t>.</a:t>
            </a:r>
          </a:p>
          <a:p>
            <a:r>
              <a:rPr lang="en-US" sz="3600" dirty="0">
                <a:solidFill>
                  <a:srgbClr val="242021"/>
                </a:solidFill>
              </a:rPr>
              <a:t/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4. Franklin gets </a:t>
            </a:r>
            <a:r>
              <a:rPr lang="en-US" sz="3600" dirty="0" smtClean="0">
                <a:solidFill>
                  <a:srgbClr val="242021"/>
                </a:solidFill>
              </a:rPr>
              <a:t>______ </a:t>
            </a:r>
            <a:r>
              <a:rPr lang="en-US" sz="3600" dirty="0">
                <a:solidFill>
                  <a:srgbClr val="242021"/>
                </a:solidFill>
              </a:rPr>
              <a:t>energy from oil </a:t>
            </a:r>
            <a:r>
              <a:rPr lang="en-US" sz="3600" dirty="0" smtClean="0">
                <a:solidFill>
                  <a:srgbClr val="242021"/>
                </a:solidFill>
              </a:rPr>
              <a:t>than Fairview.</a:t>
            </a:r>
          </a:p>
          <a:p>
            <a:r>
              <a:rPr lang="en-US" sz="3600" dirty="0">
                <a:solidFill>
                  <a:srgbClr val="242021"/>
                </a:solidFill>
              </a:rPr>
              <a:t/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5. Spring Town uses </a:t>
            </a:r>
            <a:r>
              <a:rPr lang="en-US" sz="3600" dirty="0" smtClean="0">
                <a:solidFill>
                  <a:srgbClr val="242021"/>
                </a:solidFill>
              </a:rPr>
              <a:t>______hydropower than Fairview</a:t>
            </a:r>
            <a:r>
              <a:rPr lang="en-US" sz="3600" dirty="0">
                <a:solidFill>
                  <a:srgbClr val="242021"/>
                </a:solidFill>
              </a:rPr>
              <a:t>.</a:t>
            </a:r>
            <a:r>
              <a:rPr lang="en-US" sz="36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EF26D4-6B7B-4192-A76C-0E3C2E58A619}"/>
              </a:ext>
            </a:extLst>
          </p:cNvPr>
          <p:cNvSpPr txBox="1"/>
          <p:nvPr/>
        </p:nvSpPr>
        <p:spPr>
          <a:xfrm>
            <a:off x="3492195" y="458433"/>
            <a:ext cx="1385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more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EF26D4-6B7B-4192-A76C-0E3C2E58A619}"/>
              </a:ext>
            </a:extLst>
          </p:cNvPr>
          <p:cNvSpPr txBox="1"/>
          <p:nvPr/>
        </p:nvSpPr>
        <p:spPr>
          <a:xfrm>
            <a:off x="3334703" y="1463722"/>
            <a:ext cx="1385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more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EF26D4-6B7B-4192-A76C-0E3C2E58A619}"/>
              </a:ext>
            </a:extLst>
          </p:cNvPr>
          <p:cNvSpPr txBox="1"/>
          <p:nvPr/>
        </p:nvSpPr>
        <p:spPr>
          <a:xfrm>
            <a:off x="4119608" y="2530738"/>
            <a:ext cx="1385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more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99" y="3258465"/>
            <a:ext cx="5723116" cy="3017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87" y="4075605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8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0" y="506937"/>
            <a:ext cx="12099215" cy="578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29" y="1643657"/>
            <a:ext cx="9900141" cy="2983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BFEF7F-90E9-473C-AF02-41829425208D}"/>
              </a:ext>
            </a:extLst>
          </p:cNvPr>
          <p:cNvSpPr txBox="1"/>
          <p:nvPr/>
        </p:nvSpPr>
        <p:spPr>
          <a:xfrm>
            <a:off x="1266045" y="4011865"/>
            <a:ext cx="940042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Fairview gets less energy from oil than Franklin.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967" y="518556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1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05" y="905426"/>
            <a:ext cx="9012387" cy="4387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46E0D-AF57-4966-9E8C-8BF68CCE5BDF}"/>
              </a:ext>
            </a:extLst>
          </p:cNvPr>
          <p:cNvSpPr txBox="1"/>
          <p:nvPr/>
        </p:nvSpPr>
        <p:spPr>
          <a:xfrm>
            <a:off x="1708158" y="1754578"/>
            <a:ext cx="905398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Spring Town uses more hydropower than Franklin.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1ACEB-59AC-432F-B457-7C03ECA88699}"/>
              </a:ext>
            </a:extLst>
          </p:cNvPr>
          <p:cNvSpPr txBox="1"/>
          <p:nvPr/>
        </p:nvSpPr>
        <p:spPr>
          <a:xfrm>
            <a:off x="1639106" y="3255343"/>
            <a:ext cx="819499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Franklin uses less coal than Spring Town.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87C5A-9B60-43E6-8FB8-02849E4A0473}"/>
              </a:ext>
            </a:extLst>
          </p:cNvPr>
          <p:cNvSpPr txBox="1"/>
          <p:nvPr/>
        </p:nvSpPr>
        <p:spPr>
          <a:xfrm>
            <a:off x="1639106" y="4652437"/>
            <a:ext cx="925056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Fairview gets less energy from wind power than Franklin.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0745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2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996335" y="552140"/>
            <a:ext cx="419566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105987" y="4916619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4868" y="3152359"/>
            <a:ext cx="3700873" cy="7548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619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987DB7-FD43-4C06-A095-D447890DB080}"/>
              </a:ext>
            </a:extLst>
          </p:cNvPr>
          <p:cNvSpPr txBox="1"/>
          <p:nvPr/>
        </p:nvSpPr>
        <p:spPr>
          <a:xfrm>
            <a:off x="745980" y="3114688"/>
            <a:ext cx="100722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i="1" dirty="0" err="1" smtClean="0">
                <a:solidFill>
                  <a:srgbClr val="FF0000"/>
                </a:solidFill>
              </a:rPr>
              <a:t>Wintertown</a:t>
            </a:r>
            <a:r>
              <a:rPr lang="en-US" sz="3400" i="1" dirty="0" smtClean="0">
                <a:solidFill>
                  <a:srgbClr val="FF0000"/>
                </a:solidFill>
              </a:rPr>
              <a:t> </a:t>
            </a:r>
            <a:r>
              <a:rPr lang="en-US" sz="3400" i="1" dirty="0">
                <a:solidFill>
                  <a:srgbClr val="FF0000"/>
                </a:solidFill>
              </a:rPr>
              <a:t>gets less energy from coal than </a:t>
            </a:r>
            <a:r>
              <a:rPr lang="en-US" sz="3400" i="1" dirty="0" err="1">
                <a:solidFill>
                  <a:srgbClr val="FF0000"/>
                </a:solidFill>
              </a:rPr>
              <a:t>Hambry</a:t>
            </a:r>
            <a:r>
              <a:rPr lang="en-US" sz="34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80615-031E-4FAE-B986-C4E7C82E9EE4}"/>
              </a:ext>
            </a:extLst>
          </p:cNvPr>
          <p:cNvSpPr txBox="1"/>
          <p:nvPr/>
        </p:nvSpPr>
        <p:spPr>
          <a:xfrm>
            <a:off x="745979" y="4177925"/>
            <a:ext cx="1100267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i="1" dirty="0" err="1" smtClean="0">
                <a:solidFill>
                  <a:srgbClr val="FF0000"/>
                </a:solidFill>
              </a:rPr>
              <a:t>Highdale</a:t>
            </a:r>
            <a:r>
              <a:rPr lang="en-US" sz="3400" i="1" dirty="0" smtClean="0">
                <a:solidFill>
                  <a:srgbClr val="FF0000"/>
                </a:solidFill>
              </a:rPr>
              <a:t> </a:t>
            </a:r>
            <a:r>
              <a:rPr lang="en-US" sz="3400" i="1" dirty="0">
                <a:solidFill>
                  <a:srgbClr val="FF0000"/>
                </a:solidFill>
              </a:rPr>
              <a:t>gets </a:t>
            </a:r>
            <a:r>
              <a:rPr lang="en-US" sz="3400" i="1" dirty="0" smtClean="0">
                <a:solidFill>
                  <a:srgbClr val="FF0000"/>
                </a:solidFill>
              </a:rPr>
              <a:t>less </a:t>
            </a:r>
            <a:r>
              <a:rPr lang="en-US" sz="3400" i="1" dirty="0">
                <a:solidFill>
                  <a:srgbClr val="FF0000"/>
                </a:solidFill>
              </a:rPr>
              <a:t>energy from hydropower than </a:t>
            </a:r>
            <a:r>
              <a:rPr lang="en-US" sz="3400" i="1" dirty="0" err="1" smtClean="0">
                <a:solidFill>
                  <a:srgbClr val="FF0000"/>
                </a:solidFill>
              </a:rPr>
              <a:t>Wintertown</a:t>
            </a:r>
            <a:r>
              <a:rPr lang="en-US" sz="3400" i="1" dirty="0" smtClean="0">
                <a:solidFill>
                  <a:srgbClr val="FF0000"/>
                </a:solidFill>
              </a:rPr>
              <a:t>.</a:t>
            </a:r>
            <a:endParaRPr lang="en-US" sz="3400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70" y="880196"/>
            <a:ext cx="10658475" cy="58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70" y="1658368"/>
            <a:ext cx="11147072" cy="10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53" y="639871"/>
            <a:ext cx="10666806" cy="696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5974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68" y="1695354"/>
            <a:ext cx="10497604" cy="42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6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0C13E8-7014-4433-B0FB-6BCEB28EB096}"/>
              </a:ext>
            </a:extLst>
          </p:cNvPr>
          <p:cNvSpPr txBox="1"/>
          <p:nvPr/>
        </p:nvSpPr>
        <p:spPr>
          <a:xfrm>
            <a:off x="762001" y="2056566"/>
            <a:ext cx="10865858" cy="393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400" i="1" dirty="0" smtClean="0">
                <a:solidFill>
                  <a:srgbClr val="FF0000"/>
                </a:solidFill>
              </a:rPr>
              <a:t>Blue </a:t>
            </a:r>
            <a:r>
              <a:rPr lang="en-US" sz="3400" i="1" dirty="0">
                <a:solidFill>
                  <a:srgbClr val="FF0000"/>
                </a:solidFill>
              </a:rPr>
              <a:t>City uses less solar power than Sun </a:t>
            </a:r>
            <a:r>
              <a:rPr lang="en-US" sz="3400" i="1" dirty="0" smtClean="0">
                <a:solidFill>
                  <a:srgbClr val="FF0000"/>
                </a:solidFill>
              </a:rPr>
              <a:t>City.</a:t>
            </a:r>
            <a:endParaRPr lang="en-US" sz="3400" i="1" dirty="0">
              <a:solidFill>
                <a:srgbClr val="FF000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400" i="1" dirty="0">
                <a:solidFill>
                  <a:srgbClr val="FF0000"/>
                </a:solidFill>
              </a:rPr>
              <a:t>S</a:t>
            </a:r>
            <a:r>
              <a:rPr lang="en-US" sz="3400" i="1" dirty="0" smtClean="0">
                <a:solidFill>
                  <a:srgbClr val="FF0000"/>
                </a:solidFill>
              </a:rPr>
              <a:t>un </a:t>
            </a:r>
            <a:r>
              <a:rPr lang="en-US" sz="3400" i="1" dirty="0">
                <a:solidFill>
                  <a:srgbClr val="FF0000"/>
                </a:solidFill>
              </a:rPr>
              <a:t>City gets less energy from coal than Blue </a:t>
            </a:r>
            <a:r>
              <a:rPr lang="en-US" sz="3400" i="1" dirty="0" smtClean="0">
                <a:solidFill>
                  <a:srgbClr val="FF0000"/>
                </a:solidFill>
              </a:rPr>
              <a:t>City.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400" i="1" dirty="0" smtClean="0">
                <a:solidFill>
                  <a:srgbClr val="FF0000"/>
                </a:solidFill>
              </a:rPr>
              <a:t>Blue </a:t>
            </a:r>
            <a:r>
              <a:rPr lang="en-US" sz="3400" i="1" dirty="0">
                <a:solidFill>
                  <a:srgbClr val="FF0000"/>
                </a:solidFill>
              </a:rPr>
              <a:t>City uses more oil than Sun </a:t>
            </a:r>
            <a:r>
              <a:rPr lang="en-US" sz="3400" i="1" dirty="0" smtClean="0">
                <a:solidFill>
                  <a:srgbClr val="FF0000"/>
                </a:solidFill>
              </a:rPr>
              <a:t>City.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400" i="1" dirty="0" smtClean="0">
                <a:solidFill>
                  <a:srgbClr val="FF0000"/>
                </a:solidFill>
              </a:rPr>
              <a:t>Sun </a:t>
            </a:r>
            <a:r>
              <a:rPr lang="en-US" sz="3400" i="1" dirty="0">
                <a:solidFill>
                  <a:srgbClr val="FF0000"/>
                </a:solidFill>
              </a:rPr>
              <a:t>City gets less energy from natural gas than Blue </a:t>
            </a:r>
            <a:r>
              <a:rPr lang="en-US" sz="3400" i="1" dirty="0" smtClean="0">
                <a:solidFill>
                  <a:srgbClr val="FF0000"/>
                </a:solidFill>
              </a:rPr>
              <a:t>City.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400" i="1" dirty="0" smtClean="0">
                <a:solidFill>
                  <a:srgbClr val="FF0000"/>
                </a:solidFill>
              </a:rPr>
              <a:t>Sun </a:t>
            </a:r>
            <a:r>
              <a:rPr lang="en-US" sz="3400" i="1" dirty="0">
                <a:solidFill>
                  <a:srgbClr val="FF0000"/>
                </a:solidFill>
              </a:rPr>
              <a:t>City uses more wind power than Blue City.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AC1518-08D8-4093-84F0-E87B1A943CB4}"/>
              </a:ext>
            </a:extLst>
          </p:cNvPr>
          <p:cNvSpPr txBox="1"/>
          <p:nvPr/>
        </p:nvSpPr>
        <p:spPr>
          <a:xfrm>
            <a:off x="206187" y="1359404"/>
            <a:ext cx="34375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B050"/>
                </a:solidFill>
              </a:rPr>
              <a:t>Sample answers: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53" y="639871"/>
            <a:ext cx="10666806" cy="696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5974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</a:t>
            </a:r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2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2433" y="1183527"/>
            <a:ext cx="1054773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Work in groups: Talk about which sources of energy you use more/less in your houses/at school. 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Use the </a:t>
            </a:r>
            <a:r>
              <a:rPr lang="en-US" sz="3600" i="1" dirty="0" smtClean="0">
                <a:solidFill>
                  <a:srgbClr val="0070C0"/>
                </a:solidFill>
              </a:rPr>
              <a:t>grammar point:</a:t>
            </a:r>
            <a:endParaRPr lang="en-US" sz="3600" i="1" dirty="0">
              <a:solidFill>
                <a:srgbClr val="0070C0"/>
              </a:solidFill>
            </a:endParaRPr>
          </a:p>
          <a:p>
            <a:pPr lvl="1"/>
            <a:r>
              <a:rPr lang="en-US" sz="3600" i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more/less … than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320" y="1809946"/>
            <a:ext cx="9877808" cy="4413610"/>
          </a:xfrm>
          <a:prstGeom prst="rect">
            <a:avLst/>
          </a:prstGeom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263951" y="2988297"/>
            <a:ext cx="17345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 smtClean="0"/>
              <a:t>Click here to play the games</a:t>
            </a:r>
            <a:endParaRPr lang="en-US" i="1" dirty="0"/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5308860" y="802851"/>
            <a:ext cx="2194876" cy="523220"/>
          </a:xfrm>
          <a:prstGeom prst="rect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LET’S PLAY!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0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13580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more … than …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less … than …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2076" y="2064624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Grammar: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Using </a:t>
            </a:r>
            <a:r>
              <a:rPr lang="en-US" sz="3600" i="1" dirty="0">
                <a:solidFill>
                  <a:srgbClr val="0070C0"/>
                </a:solidFill>
              </a:rPr>
              <a:t>"more...than..." and "less...than..." to make comparisons</a:t>
            </a:r>
          </a:p>
          <a:p>
            <a:r>
              <a:rPr lang="en-US" sz="3600" dirty="0"/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Speaking &amp; Writing: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Comparing </a:t>
            </a:r>
            <a:r>
              <a:rPr lang="en-US" sz="3600" i="1" dirty="0">
                <a:solidFill>
                  <a:srgbClr val="0070C0"/>
                </a:solidFill>
              </a:rPr>
              <a:t>things 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74124" y="1979267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sentences using </a:t>
            </a:r>
            <a:r>
              <a:rPr lang="en-US" sz="3600" b="1" i="1" dirty="0">
                <a:solidFill>
                  <a:srgbClr val="0070C0"/>
                </a:solidFill>
              </a:rPr>
              <a:t>more/less … than …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grammar exercise on page 57 WB (Grammar)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 smtClean="0">
                <a:solidFill>
                  <a:srgbClr val="0070C0"/>
                </a:solidFill>
              </a:rPr>
              <a:t>page 59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78 SB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World DHA App </a:t>
            </a:r>
            <a:r>
              <a:rPr lang="en-US" sz="3600" i="1" dirty="0" smtClean="0">
                <a:solidFill>
                  <a:srgbClr val="0070C0"/>
                </a:solidFill>
              </a:rPr>
              <a:t>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use </a:t>
            </a:r>
            <a:r>
              <a:rPr lang="en-US" sz="3600" b="1" i="1" dirty="0">
                <a:solidFill>
                  <a:srgbClr val="0070C0"/>
                </a:solidFill>
              </a:rPr>
              <a:t>more/less … than … </a:t>
            </a:r>
            <a:r>
              <a:rPr lang="en-US" sz="3600" dirty="0">
                <a:solidFill>
                  <a:srgbClr val="0070C0"/>
                </a:solidFill>
              </a:rPr>
              <a:t>to compare things.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5017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5017" y="3322348"/>
            <a:ext cx="108758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1 How many boys/girls are there in our class?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2 How many doors/windows are there in our class?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3 Which is more? Boys or Girls? / Doors or Windows?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437" y="742177"/>
            <a:ext cx="3535708" cy="225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769735" y="4262109"/>
            <a:ext cx="4515716" cy="1787236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0070C0"/>
                </a:solidFill>
              </a:rPr>
              <a:t>more </a:t>
            </a:r>
            <a:r>
              <a:rPr lang="en-US" sz="3600" b="1" i="1" dirty="0">
                <a:solidFill>
                  <a:srgbClr val="0070C0"/>
                </a:solidFill>
              </a:rPr>
              <a:t>… than </a:t>
            </a:r>
            <a:r>
              <a:rPr lang="en-US" sz="3600" b="1" i="1" dirty="0" smtClean="0">
                <a:solidFill>
                  <a:srgbClr val="0070C0"/>
                </a:solidFill>
              </a:rPr>
              <a:t>…</a:t>
            </a:r>
          </a:p>
          <a:p>
            <a:pPr algn="ctr"/>
            <a:r>
              <a:rPr lang="en-US" sz="3600" b="1" i="1" dirty="0" smtClean="0">
                <a:solidFill>
                  <a:srgbClr val="0070C0"/>
                </a:solidFill>
              </a:rPr>
              <a:t>less </a:t>
            </a:r>
            <a:r>
              <a:rPr lang="en-US" sz="3600" b="1" i="1" dirty="0">
                <a:solidFill>
                  <a:srgbClr val="0070C0"/>
                </a:solidFill>
              </a:rPr>
              <a:t>… than …</a:t>
            </a:r>
            <a:endParaRPr lang="en-US" sz="3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128588" y="552140"/>
            <a:ext cx="502307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119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350327" y="1050346"/>
            <a:ext cx="7051963" cy="13750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There are </a:t>
            </a:r>
            <a:r>
              <a:rPr lang="en-US" sz="3000" dirty="0" smtClean="0">
                <a:solidFill>
                  <a:srgbClr val="FF0000"/>
                </a:solidFill>
              </a:rPr>
              <a:t>more</a:t>
            </a:r>
            <a:r>
              <a:rPr lang="en-US" sz="3000" dirty="0" smtClean="0"/>
              <a:t> </a:t>
            </a:r>
            <a:r>
              <a:rPr lang="en-US" sz="3000" b="1" i="1" dirty="0" smtClean="0"/>
              <a:t>girls</a:t>
            </a:r>
            <a:r>
              <a:rPr lang="en-US" sz="3000" dirty="0" smtClean="0"/>
              <a:t> </a:t>
            </a:r>
            <a:r>
              <a:rPr lang="en-US" sz="3000" dirty="0" smtClean="0">
                <a:solidFill>
                  <a:srgbClr val="FF0000"/>
                </a:solidFill>
              </a:rPr>
              <a:t>than</a:t>
            </a:r>
            <a:r>
              <a:rPr lang="en-US" sz="3000" dirty="0" smtClean="0"/>
              <a:t> </a:t>
            </a:r>
            <a:r>
              <a:rPr lang="en-US" sz="3000" b="1" i="1" dirty="0" smtClean="0"/>
              <a:t>boys</a:t>
            </a:r>
            <a:r>
              <a:rPr lang="en-US" sz="3000" dirty="0" smtClean="0"/>
              <a:t> in our class.</a:t>
            </a:r>
          </a:p>
          <a:p>
            <a:pPr algn="ctr"/>
            <a:r>
              <a:rPr lang="en-US" sz="3000" dirty="0" smtClean="0"/>
              <a:t>There are </a:t>
            </a:r>
            <a:r>
              <a:rPr lang="en-US" sz="3000" dirty="0" smtClean="0">
                <a:solidFill>
                  <a:srgbClr val="FF0000"/>
                </a:solidFill>
              </a:rPr>
              <a:t>less</a:t>
            </a:r>
            <a:r>
              <a:rPr lang="en-US" sz="3000" dirty="0" smtClean="0"/>
              <a:t> </a:t>
            </a:r>
            <a:r>
              <a:rPr lang="en-US" sz="3000" b="1" i="1" dirty="0" smtClean="0"/>
              <a:t>boys</a:t>
            </a:r>
            <a:r>
              <a:rPr lang="en-US" sz="3000" dirty="0" smtClean="0"/>
              <a:t> </a:t>
            </a:r>
            <a:r>
              <a:rPr lang="en-US" sz="3000" dirty="0" smtClean="0">
                <a:solidFill>
                  <a:srgbClr val="FF0000"/>
                </a:solidFill>
              </a:rPr>
              <a:t>than</a:t>
            </a:r>
            <a:r>
              <a:rPr lang="en-US" sz="3000" dirty="0" smtClean="0"/>
              <a:t> </a:t>
            </a:r>
            <a:r>
              <a:rPr lang="en-US" sz="3000" b="1" i="1" dirty="0" smtClean="0"/>
              <a:t>girls</a:t>
            </a:r>
            <a:r>
              <a:rPr lang="en-US" sz="3000" dirty="0" smtClean="0"/>
              <a:t> in our class.</a:t>
            </a:r>
            <a:endParaRPr lang="en-US" sz="3000" dirty="0"/>
          </a:p>
        </p:txBody>
      </p:sp>
      <p:sp>
        <p:nvSpPr>
          <p:cNvPr id="12" name="Rounded Rectangle 11"/>
          <p:cNvSpPr/>
          <p:nvPr/>
        </p:nvSpPr>
        <p:spPr>
          <a:xfrm>
            <a:off x="3934691" y="3914340"/>
            <a:ext cx="7883236" cy="13750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/>
              <a:t>There are </a:t>
            </a:r>
            <a:r>
              <a:rPr lang="en-US" sz="3000" dirty="0" smtClean="0">
                <a:solidFill>
                  <a:srgbClr val="FF0000"/>
                </a:solidFill>
              </a:rPr>
              <a:t>more</a:t>
            </a:r>
            <a:r>
              <a:rPr lang="en-US" sz="3000" dirty="0" smtClean="0"/>
              <a:t> </a:t>
            </a:r>
            <a:r>
              <a:rPr lang="en-US" sz="3000" b="1" i="1" dirty="0" smtClean="0"/>
              <a:t>windows</a:t>
            </a:r>
            <a:r>
              <a:rPr lang="en-US" sz="3000" dirty="0" smtClean="0"/>
              <a:t> </a:t>
            </a:r>
            <a:r>
              <a:rPr lang="en-US" sz="3000" dirty="0" smtClean="0">
                <a:solidFill>
                  <a:srgbClr val="FF0000"/>
                </a:solidFill>
              </a:rPr>
              <a:t>than</a:t>
            </a:r>
            <a:r>
              <a:rPr lang="en-US" sz="3000" dirty="0" smtClean="0"/>
              <a:t> </a:t>
            </a:r>
            <a:r>
              <a:rPr lang="en-US" sz="3000" b="1" i="1" dirty="0" smtClean="0"/>
              <a:t>doors</a:t>
            </a:r>
            <a:r>
              <a:rPr lang="en-US" sz="3000" dirty="0" smtClean="0"/>
              <a:t> in our class.</a:t>
            </a:r>
          </a:p>
          <a:p>
            <a:pPr algn="ctr"/>
            <a:r>
              <a:rPr lang="en-US" sz="3000" dirty="0" smtClean="0"/>
              <a:t>There are </a:t>
            </a:r>
            <a:r>
              <a:rPr lang="en-US" sz="3000" dirty="0" smtClean="0">
                <a:solidFill>
                  <a:srgbClr val="FF0000"/>
                </a:solidFill>
              </a:rPr>
              <a:t>less</a:t>
            </a:r>
            <a:r>
              <a:rPr lang="en-US" sz="3000" dirty="0" smtClean="0"/>
              <a:t> </a:t>
            </a:r>
            <a:r>
              <a:rPr lang="en-US" sz="3000" b="1" i="1" dirty="0"/>
              <a:t>doors </a:t>
            </a:r>
            <a:r>
              <a:rPr lang="en-US" sz="3000" dirty="0" smtClean="0">
                <a:solidFill>
                  <a:srgbClr val="FF0000"/>
                </a:solidFill>
              </a:rPr>
              <a:t>than</a:t>
            </a:r>
            <a:r>
              <a:rPr lang="en-US" sz="3000" dirty="0" smtClean="0"/>
              <a:t> </a:t>
            </a:r>
            <a:r>
              <a:rPr lang="en-US" sz="3000" b="1" i="1" dirty="0"/>
              <a:t>windows</a:t>
            </a:r>
            <a:r>
              <a:rPr lang="en-US" sz="3000" dirty="0" smtClean="0"/>
              <a:t> in our class.</a:t>
            </a:r>
            <a:endParaRPr lang="en-US" sz="3000" dirty="0"/>
          </a:p>
        </p:txBody>
      </p:sp>
      <p:sp>
        <p:nvSpPr>
          <p:cNvPr id="13" name="Rectangle 12"/>
          <p:cNvSpPr/>
          <p:nvPr/>
        </p:nvSpPr>
        <p:spPr>
          <a:xfrm>
            <a:off x="1094006" y="2892875"/>
            <a:ext cx="21900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Do the same</a:t>
            </a:r>
            <a:endParaRPr lang="en-US" sz="30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973210"/>
              </p:ext>
            </p:extLst>
          </p:nvPr>
        </p:nvGraphicFramePr>
        <p:xfrm>
          <a:off x="614218" y="780615"/>
          <a:ext cx="3149600" cy="1914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4800">
                  <a:extLst>
                    <a:ext uri="{9D8B030D-6E8A-4147-A177-3AD203B41FA5}">
                      <a16:colId xmlns:a16="http://schemas.microsoft.com/office/drawing/2014/main" val="4105180784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733497945"/>
                    </a:ext>
                  </a:extLst>
                </a:gridCol>
              </a:tblGrid>
              <a:tr h="6381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 dirty="0">
                          <a:effectLst/>
                        </a:rPr>
                        <a:t>Students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970572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>
                          <a:effectLst/>
                        </a:rPr>
                        <a:t>Boys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>
                          <a:effectLst/>
                        </a:rPr>
                        <a:t>23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5937580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>
                          <a:effectLst/>
                        </a:rPr>
                        <a:t>Girls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 dirty="0">
                          <a:effectLst/>
                        </a:rPr>
                        <a:t>26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8940135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62646"/>
              </p:ext>
            </p:extLst>
          </p:nvPr>
        </p:nvGraphicFramePr>
        <p:xfrm>
          <a:off x="614218" y="3644609"/>
          <a:ext cx="3149600" cy="1914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4800">
                  <a:extLst>
                    <a:ext uri="{9D8B030D-6E8A-4147-A177-3AD203B41FA5}">
                      <a16:colId xmlns:a16="http://schemas.microsoft.com/office/drawing/2014/main" val="3352611123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3291866930"/>
                    </a:ext>
                  </a:extLst>
                </a:gridCol>
              </a:tblGrid>
              <a:tr h="6381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>
                          <a:effectLst/>
                        </a:rPr>
                        <a:t>Furniture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921094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>
                          <a:effectLst/>
                        </a:rPr>
                        <a:t>Doors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>
                          <a:effectLst/>
                        </a:rPr>
                        <a:t>2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7522274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>
                          <a:effectLst/>
                        </a:rPr>
                        <a:t>Windows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 dirty="0">
                          <a:effectLst/>
                        </a:rPr>
                        <a:t>6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1762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93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6721" y="776727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Lead in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91490" y="2057934"/>
            <a:ext cx="9725891" cy="27357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1 Which part of speech is used after </a:t>
            </a:r>
            <a:r>
              <a:rPr lang="en-US" sz="3600" b="1" i="1" dirty="0" smtClean="0"/>
              <a:t>more/less</a:t>
            </a:r>
            <a:r>
              <a:rPr lang="en-US" sz="3600" dirty="0" smtClean="0"/>
              <a:t>?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Noun</a:t>
            </a:r>
            <a:endParaRPr lang="en-US" sz="36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smtClean="0"/>
              <a:t>2 What do we use </a:t>
            </a:r>
            <a:r>
              <a:rPr lang="en-US" sz="3600" b="1" i="1" dirty="0" smtClean="0"/>
              <a:t>more/less …  than </a:t>
            </a:r>
            <a:r>
              <a:rPr lang="en-US" sz="3600" dirty="0" smtClean="0"/>
              <a:t>for?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 smtClean="0">
                <a:solidFill>
                  <a:srgbClr val="FF0000"/>
                </a:solidFill>
              </a:rPr>
              <a:t>To compare 2 things or 2 people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487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19" y="605074"/>
            <a:ext cx="5610614" cy="5620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124" y="343490"/>
            <a:ext cx="6455876" cy="2326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650" y="2923309"/>
            <a:ext cx="6528350" cy="151467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3685309" y="3976256"/>
            <a:ext cx="2105803" cy="171586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544290" y="4429124"/>
            <a:ext cx="1039091" cy="443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</a:rPr>
              <a:t>less</a:t>
            </a:r>
            <a:endParaRPr lang="en-US" sz="2500" b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897526" y="5545305"/>
            <a:ext cx="6007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660" y="4723809"/>
            <a:ext cx="6487049" cy="148710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893127" y="1506711"/>
            <a:ext cx="1939637" cy="82118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CD2-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6634" y="5751820"/>
            <a:ext cx="771576" cy="7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6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5052</TotalTime>
  <Words>595</Words>
  <Application>Microsoft Office PowerPoint</Application>
  <PresentationFormat>Widescreen</PresentationFormat>
  <Paragraphs>108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221</cp:revision>
  <dcterms:created xsi:type="dcterms:W3CDTF">2020-12-08T03:17:05Z</dcterms:created>
  <dcterms:modified xsi:type="dcterms:W3CDTF">2022-06-07T10:29:30Z</dcterms:modified>
</cp:coreProperties>
</file>