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7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24273-52DD-4CA3-A08E-D644C98C2DFA}" type="datetimeFigureOut">
              <a:rPr lang="en-US" smtClean="0"/>
              <a:t>8/21/2022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7099D-0397-4F63-A1FA-56050DCABBF8}" type="slidenum">
              <a:rPr lang="en-US" smtClean="0"/>
              <a:t>‹#›</a:t>
            </a:fld>
            <a:endParaRPr lang="en-US"/>
          </a:p>
        </p:txBody>
      </p:sp>
    </p:spTree>
    <p:extLst>
      <p:ext uri="{BB962C8B-B14F-4D97-AF65-F5344CB8AC3E}">
        <p14:creationId xmlns:p14="http://schemas.microsoft.com/office/powerpoint/2010/main" val="83363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35077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1443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28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47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3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9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382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69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108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36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59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8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15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727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701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5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31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901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263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46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31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06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115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06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58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10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043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76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05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39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7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673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55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699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04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67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4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2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84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b="1" kern="1200" dirty="0">
                <a:solidFill>
                  <a:schemeClr val="tx1"/>
                </a:solidFill>
                <a:effectLst/>
                <a:latin typeface="Times New Roman" panose="02020603050405020304" pitchFamily="18" charset="0"/>
                <a:ea typeface="+mn-ea"/>
                <a:cs typeface="Times New Roman" panose="02020603050405020304" pitchFamily="18" charset="0"/>
              </a:rPr>
              <a:t>(Nhiệm vụ các nhóm đã được giao trước một tuần sau tiết học buổi sáng)</a:t>
            </a:r>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2A148-B6FD-4690-BFD2-8ACA5A2DBA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1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44A47-6CB0-477C-82CD-2C3DEB5CE8E6}"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58163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44A47-6CB0-477C-82CD-2C3DEB5CE8E6}"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2553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44A47-6CB0-477C-82CD-2C3DEB5CE8E6}"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132388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20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37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08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10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53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129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282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28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44A47-6CB0-477C-82CD-2C3DEB5CE8E6}"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37042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635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54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649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659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74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80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3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50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885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68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44A47-6CB0-477C-82CD-2C3DEB5CE8E6}"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7884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255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710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565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95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44A47-6CB0-477C-82CD-2C3DEB5CE8E6}"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329699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44A47-6CB0-477C-82CD-2C3DEB5CE8E6}" type="datetimeFigureOut">
              <a:rPr lang="en-US" smtClean="0"/>
              <a:t>8/21/2022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176666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44A47-6CB0-477C-82CD-2C3DEB5CE8E6}" type="datetimeFigureOut">
              <a:rPr lang="en-US" smtClean="0"/>
              <a:t>8/21/2022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262911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44A47-6CB0-477C-82CD-2C3DEB5CE8E6}" type="datetimeFigureOut">
              <a:rPr lang="en-US" smtClean="0"/>
              <a:t>8/21/2022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345229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44A47-6CB0-477C-82CD-2C3DEB5CE8E6}"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208642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44A47-6CB0-477C-82CD-2C3DEB5CE8E6}"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684C8-8F6C-42F5-91A8-0961A1110D1C}" type="slidenum">
              <a:rPr lang="en-US" smtClean="0"/>
              <a:t>‹#›</a:t>
            </a:fld>
            <a:endParaRPr lang="en-US"/>
          </a:p>
        </p:txBody>
      </p:sp>
    </p:spTree>
    <p:extLst>
      <p:ext uri="{BB962C8B-B14F-4D97-AF65-F5344CB8AC3E}">
        <p14:creationId xmlns:p14="http://schemas.microsoft.com/office/powerpoint/2010/main" val="409402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44A47-6CB0-477C-82CD-2C3DEB5CE8E6}" type="datetimeFigureOut">
              <a:rPr lang="en-US" smtClean="0"/>
              <a:t>8/21/2022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684C8-8F6C-42F5-91A8-0961A1110D1C}" type="slidenum">
              <a:rPr lang="en-US" smtClean="0"/>
              <a:t>‹#›</a:t>
            </a:fld>
            <a:endParaRPr lang="en-US"/>
          </a:p>
        </p:txBody>
      </p:sp>
    </p:spTree>
    <p:extLst>
      <p:ext uri="{BB962C8B-B14F-4D97-AF65-F5344CB8AC3E}">
        <p14:creationId xmlns:p14="http://schemas.microsoft.com/office/powerpoint/2010/main" val="171950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216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828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 name="WordArt 40"/>
          <p:cNvSpPr>
            <a:spLocks noChangeArrowheads="1" noChangeShapeType="1" noTextEdit="1"/>
          </p:cNvSpPr>
          <p:nvPr/>
        </p:nvSpPr>
        <p:spPr bwMode="auto">
          <a:xfrm>
            <a:off x="166429" y="10104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BÀI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BẦU TRỜI TUỔI THƠ</a:t>
            </a:r>
          </a:p>
        </p:txBody>
      </p:sp>
      <p:pic>
        <p:nvPicPr>
          <p:cNvPr id="14339" name="Picture 4"/>
          <p:cNvPicPr>
            <a:picLocks noChangeAspect="1"/>
          </p:cNvPicPr>
          <p:nvPr/>
        </p:nvPicPr>
        <p:blipFill>
          <a:blip r:embed="rId4"/>
          <a:srcRect r="52890" b="57091"/>
          <a:stretch>
            <a:fillRect/>
          </a:stretch>
        </p:blipFill>
        <p:spPr bwMode="auto">
          <a:xfrm>
            <a:off x="289259" y="238539"/>
            <a:ext cx="2652713" cy="1811338"/>
          </a:xfrm>
          <a:prstGeom prst="rect">
            <a:avLst/>
          </a:prstGeom>
          <a:noFill/>
          <a:ln w="9525">
            <a:noFill/>
            <a:miter lim="800000"/>
            <a:headEnd/>
            <a:tailEnd/>
          </a:ln>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289259" y="4603336"/>
            <a:ext cx="2441931" cy="2228020"/>
          </a:xfrm>
          <a:prstGeom prst="rect">
            <a:avLst/>
          </a:prstGeom>
        </p:spPr>
      </p:pic>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2941972" y="4197202"/>
            <a:ext cx="2866136" cy="2421962"/>
          </a:xfrm>
          <a:prstGeom prst="rect">
            <a:avLst/>
          </a:prstGeom>
        </p:spPr>
      </p:pic>
      <p:pic>
        <p:nvPicPr>
          <p:cNvPr id="20" name="Picture 19"/>
          <p:cNvPicPr/>
          <p:nvPr/>
        </p:nvPicPr>
        <p:blipFill>
          <a:blip r:embed="rId7" cstate="print">
            <a:extLst>
              <a:ext uri="{28A0092B-C50C-407E-A947-70E740481C1C}">
                <a14:useLocalDpi xmlns:a14="http://schemas.microsoft.com/office/drawing/2010/main" val="0"/>
              </a:ext>
            </a:extLst>
          </a:blip>
          <a:stretch>
            <a:fillRect/>
          </a:stretch>
        </p:blipFill>
        <p:spPr>
          <a:xfrm>
            <a:off x="6018890" y="3831465"/>
            <a:ext cx="2914328" cy="2555687"/>
          </a:xfrm>
          <a:prstGeom prst="rect">
            <a:avLst/>
          </a:prstGeom>
        </p:spPr>
      </p:pic>
      <p:pic>
        <p:nvPicPr>
          <p:cNvPr id="21" name="Picture 20"/>
          <p:cNvPicPr/>
          <p:nvPr/>
        </p:nvPicPr>
        <p:blipFill>
          <a:blip r:embed="rId8" cstate="print">
            <a:extLst>
              <a:ext uri="{28A0092B-C50C-407E-A947-70E740481C1C}">
                <a14:useLocalDpi xmlns:a14="http://schemas.microsoft.com/office/drawing/2010/main" val="0"/>
              </a:ext>
            </a:extLst>
          </a:blip>
          <a:stretch>
            <a:fillRect/>
          </a:stretch>
        </p:blipFill>
        <p:spPr>
          <a:xfrm>
            <a:off x="9144000" y="3319450"/>
            <a:ext cx="2729552" cy="2712860"/>
          </a:xfrm>
          <a:prstGeom prst="rect">
            <a:avLst/>
          </a:prstGeom>
        </p:spPr>
      </p:pic>
    </p:spTree>
    <p:extLst>
      <p:ext uri="{BB962C8B-B14F-4D97-AF65-F5344CB8AC3E}">
        <p14:creationId xmlns:p14="http://schemas.microsoft.com/office/powerpoint/2010/main" val="3782270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2500"/>
                                        <p:tgtEl>
                                          <p:spTgt spid="18"/>
                                        </p:tgtEl>
                                        <p:attrNameLst>
                                          <p:attrName>ppt_w</p:attrName>
                                        </p:attrNameLst>
                                      </p:cBhvr>
                                      <p:tavLst>
                                        <p:tav tm="0">
                                          <p:val>
                                            <p:strVal val="ppt_w"/>
                                          </p:val>
                                        </p:tav>
                                        <p:tav tm="100000">
                                          <p:val>
                                            <p:fltVal val="0"/>
                                          </p:val>
                                        </p:tav>
                                      </p:tavLst>
                                    </p:anim>
                                    <p:anim calcmode="lin" valueType="num">
                                      <p:cBhvr>
                                        <p:cTn id="7" dur="2500"/>
                                        <p:tgtEl>
                                          <p:spTgt spid="18"/>
                                        </p:tgtEl>
                                        <p:attrNameLst>
                                          <p:attrName>ppt_h</p:attrName>
                                        </p:attrNameLst>
                                      </p:cBhvr>
                                      <p:tavLst>
                                        <p:tav tm="0">
                                          <p:val>
                                            <p:strVal val="ppt_h"/>
                                          </p:val>
                                        </p:tav>
                                        <p:tav tm="100000">
                                          <p:val>
                                            <p:fltVal val="0"/>
                                          </p:val>
                                        </p:tav>
                                      </p:tavLst>
                                    </p:anim>
                                    <p:anim calcmode="lin" valueType="num">
                                      <p:cBhvr>
                                        <p:cTn id="8" dur="2500"/>
                                        <p:tgtEl>
                                          <p:spTgt spid="18"/>
                                        </p:tgtEl>
                                        <p:attrNameLst>
                                          <p:attrName>style.rotation</p:attrName>
                                        </p:attrNameLst>
                                      </p:cBhvr>
                                      <p:tavLst>
                                        <p:tav tm="0">
                                          <p:val>
                                            <p:fltVal val="0"/>
                                          </p:val>
                                        </p:tav>
                                        <p:tav tm="100000">
                                          <p:val>
                                            <p:fltVal val="90"/>
                                          </p:val>
                                        </p:tav>
                                      </p:tavLst>
                                    </p:anim>
                                    <p:animEffect transition="out" filter="fade">
                                      <p:cBhvr>
                                        <p:cTn id="9" dur="2500"/>
                                        <p:tgtEl>
                                          <p:spTgt spid="18"/>
                                        </p:tgtEl>
                                      </p:cBhvr>
                                    </p:animEffect>
                                    <p:set>
                                      <p:cBhvr>
                                        <p:cTn id="10" dur="1" fill="hold">
                                          <p:stCondLst>
                                            <p:cond delay="2499"/>
                                          </p:stCondLst>
                                        </p:cTn>
                                        <p:tgtEl>
                                          <p:spTgt spid="18"/>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2500"/>
                                        <p:tgtEl>
                                          <p:spTgt spid="14339"/>
                                        </p:tgtEl>
                                        <p:attrNameLst>
                                          <p:attrName>ppt_w</p:attrName>
                                        </p:attrNameLst>
                                      </p:cBhvr>
                                      <p:tavLst>
                                        <p:tav tm="0">
                                          <p:val>
                                            <p:strVal val="ppt_w"/>
                                          </p:val>
                                        </p:tav>
                                        <p:tav tm="100000">
                                          <p:val>
                                            <p:fltVal val="0"/>
                                          </p:val>
                                        </p:tav>
                                      </p:tavLst>
                                    </p:anim>
                                    <p:anim calcmode="lin" valueType="num">
                                      <p:cBhvr>
                                        <p:cTn id="13" dur="2500"/>
                                        <p:tgtEl>
                                          <p:spTgt spid="14339"/>
                                        </p:tgtEl>
                                        <p:attrNameLst>
                                          <p:attrName>ppt_h</p:attrName>
                                        </p:attrNameLst>
                                      </p:cBhvr>
                                      <p:tavLst>
                                        <p:tav tm="0">
                                          <p:val>
                                            <p:strVal val="ppt_h"/>
                                          </p:val>
                                        </p:tav>
                                        <p:tav tm="100000">
                                          <p:val>
                                            <p:fltVal val="0"/>
                                          </p:val>
                                        </p:tav>
                                      </p:tavLst>
                                    </p:anim>
                                    <p:anim calcmode="lin" valueType="num">
                                      <p:cBhvr>
                                        <p:cTn id="14" dur="2500"/>
                                        <p:tgtEl>
                                          <p:spTgt spid="14339"/>
                                        </p:tgtEl>
                                        <p:attrNameLst>
                                          <p:attrName>style.rotation</p:attrName>
                                        </p:attrNameLst>
                                      </p:cBhvr>
                                      <p:tavLst>
                                        <p:tav tm="0">
                                          <p:val>
                                            <p:fltVal val="0"/>
                                          </p:val>
                                        </p:tav>
                                        <p:tav tm="100000">
                                          <p:val>
                                            <p:fltVal val="90"/>
                                          </p:val>
                                        </p:tav>
                                      </p:tavLst>
                                    </p:anim>
                                    <p:animEffect transition="out" filter="fade">
                                      <p:cBhvr>
                                        <p:cTn id="15" dur="2500"/>
                                        <p:tgtEl>
                                          <p:spTgt spid="14339"/>
                                        </p:tgtEl>
                                      </p:cBhvr>
                                    </p:animEffect>
                                    <p:set>
                                      <p:cBhvr>
                                        <p:cTn id="16" dur="1" fill="hold">
                                          <p:stCondLst>
                                            <p:cond delay="2499"/>
                                          </p:stCondLst>
                                        </p:cTn>
                                        <p:tgtEl>
                                          <p:spTgt spid="14339"/>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2500"/>
                                        <p:tgtEl>
                                          <p:spTgt spid="12"/>
                                        </p:tgtEl>
                                        <p:attrNameLst>
                                          <p:attrName>ppt_w</p:attrName>
                                        </p:attrNameLst>
                                      </p:cBhvr>
                                      <p:tavLst>
                                        <p:tav tm="0">
                                          <p:val>
                                            <p:strVal val="ppt_w"/>
                                          </p:val>
                                        </p:tav>
                                        <p:tav tm="100000">
                                          <p:val>
                                            <p:fltVal val="0"/>
                                          </p:val>
                                        </p:tav>
                                      </p:tavLst>
                                    </p:anim>
                                    <p:anim calcmode="lin" valueType="num">
                                      <p:cBhvr>
                                        <p:cTn id="19" dur="2500"/>
                                        <p:tgtEl>
                                          <p:spTgt spid="12"/>
                                        </p:tgtEl>
                                        <p:attrNameLst>
                                          <p:attrName>ppt_h</p:attrName>
                                        </p:attrNameLst>
                                      </p:cBhvr>
                                      <p:tavLst>
                                        <p:tav tm="0">
                                          <p:val>
                                            <p:strVal val="ppt_h"/>
                                          </p:val>
                                        </p:tav>
                                        <p:tav tm="100000">
                                          <p:val>
                                            <p:fltVal val="0"/>
                                          </p:val>
                                        </p:tav>
                                      </p:tavLst>
                                    </p:anim>
                                    <p:anim calcmode="lin" valueType="num">
                                      <p:cBhvr>
                                        <p:cTn id="20" dur="2500"/>
                                        <p:tgtEl>
                                          <p:spTgt spid="12"/>
                                        </p:tgtEl>
                                        <p:attrNameLst>
                                          <p:attrName>style.rotation</p:attrName>
                                        </p:attrNameLst>
                                      </p:cBhvr>
                                      <p:tavLst>
                                        <p:tav tm="0">
                                          <p:val>
                                            <p:fltVal val="0"/>
                                          </p:val>
                                        </p:tav>
                                        <p:tav tm="100000">
                                          <p:val>
                                            <p:fltVal val="90"/>
                                          </p:val>
                                        </p:tav>
                                      </p:tavLst>
                                    </p:anim>
                                    <p:animEffect transition="out" filter="fade">
                                      <p:cBhvr>
                                        <p:cTn id="21" dur="2500"/>
                                        <p:tgtEl>
                                          <p:spTgt spid="12"/>
                                        </p:tgtEl>
                                      </p:cBhvr>
                                    </p:animEffect>
                                    <p:set>
                                      <p:cBhvr>
                                        <p:cTn id="22" dur="1" fill="hold">
                                          <p:stCondLst>
                                            <p:cond delay="2499"/>
                                          </p:stCondLst>
                                        </p:cTn>
                                        <p:tgtEl>
                                          <p:spTgt spid="12"/>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2500"/>
                                        <p:tgtEl>
                                          <p:spTgt spid="19"/>
                                        </p:tgtEl>
                                        <p:attrNameLst>
                                          <p:attrName>ppt_w</p:attrName>
                                        </p:attrNameLst>
                                      </p:cBhvr>
                                      <p:tavLst>
                                        <p:tav tm="0">
                                          <p:val>
                                            <p:strVal val="ppt_w"/>
                                          </p:val>
                                        </p:tav>
                                        <p:tav tm="100000">
                                          <p:val>
                                            <p:fltVal val="0"/>
                                          </p:val>
                                        </p:tav>
                                      </p:tavLst>
                                    </p:anim>
                                    <p:anim calcmode="lin" valueType="num">
                                      <p:cBhvr>
                                        <p:cTn id="25" dur="2500"/>
                                        <p:tgtEl>
                                          <p:spTgt spid="19"/>
                                        </p:tgtEl>
                                        <p:attrNameLst>
                                          <p:attrName>ppt_h</p:attrName>
                                        </p:attrNameLst>
                                      </p:cBhvr>
                                      <p:tavLst>
                                        <p:tav tm="0">
                                          <p:val>
                                            <p:strVal val="ppt_h"/>
                                          </p:val>
                                        </p:tav>
                                        <p:tav tm="100000">
                                          <p:val>
                                            <p:fltVal val="0"/>
                                          </p:val>
                                        </p:tav>
                                      </p:tavLst>
                                    </p:anim>
                                    <p:anim calcmode="lin" valueType="num">
                                      <p:cBhvr>
                                        <p:cTn id="26" dur="2500"/>
                                        <p:tgtEl>
                                          <p:spTgt spid="19"/>
                                        </p:tgtEl>
                                        <p:attrNameLst>
                                          <p:attrName>style.rotation</p:attrName>
                                        </p:attrNameLst>
                                      </p:cBhvr>
                                      <p:tavLst>
                                        <p:tav tm="0">
                                          <p:val>
                                            <p:fltVal val="0"/>
                                          </p:val>
                                        </p:tav>
                                        <p:tav tm="100000">
                                          <p:val>
                                            <p:fltVal val="90"/>
                                          </p:val>
                                        </p:tav>
                                      </p:tavLst>
                                    </p:anim>
                                    <p:animEffect transition="out" filter="fade">
                                      <p:cBhvr>
                                        <p:cTn id="27" dur="2500"/>
                                        <p:tgtEl>
                                          <p:spTgt spid="19"/>
                                        </p:tgtEl>
                                      </p:cBhvr>
                                    </p:animEffect>
                                    <p:set>
                                      <p:cBhvr>
                                        <p:cTn id="28" dur="1" fill="hold">
                                          <p:stCondLst>
                                            <p:cond delay="2499"/>
                                          </p:stCondLst>
                                        </p:cTn>
                                        <p:tgtEl>
                                          <p:spTgt spid="19"/>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2500"/>
                                        <p:tgtEl>
                                          <p:spTgt spid="20"/>
                                        </p:tgtEl>
                                        <p:attrNameLst>
                                          <p:attrName>ppt_w</p:attrName>
                                        </p:attrNameLst>
                                      </p:cBhvr>
                                      <p:tavLst>
                                        <p:tav tm="0">
                                          <p:val>
                                            <p:strVal val="ppt_w"/>
                                          </p:val>
                                        </p:tav>
                                        <p:tav tm="100000">
                                          <p:val>
                                            <p:fltVal val="0"/>
                                          </p:val>
                                        </p:tav>
                                      </p:tavLst>
                                    </p:anim>
                                    <p:anim calcmode="lin" valueType="num">
                                      <p:cBhvr>
                                        <p:cTn id="31" dur="2500"/>
                                        <p:tgtEl>
                                          <p:spTgt spid="20"/>
                                        </p:tgtEl>
                                        <p:attrNameLst>
                                          <p:attrName>ppt_h</p:attrName>
                                        </p:attrNameLst>
                                      </p:cBhvr>
                                      <p:tavLst>
                                        <p:tav tm="0">
                                          <p:val>
                                            <p:strVal val="ppt_h"/>
                                          </p:val>
                                        </p:tav>
                                        <p:tav tm="100000">
                                          <p:val>
                                            <p:fltVal val="0"/>
                                          </p:val>
                                        </p:tav>
                                      </p:tavLst>
                                    </p:anim>
                                    <p:anim calcmode="lin" valueType="num">
                                      <p:cBhvr>
                                        <p:cTn id="32" dur="2500"/>
                                        <p:tgtEl>
                                          <p:spTgt spid="20"/>
                                        </p:tgtEl>
                                        <p:attrNameLst>
                                          <p:attrName>style.rotation</p:attrName>
                                        </p:attrNameLst>
                                      </p:cBhvr>
                                      <p:tavLst>
                                        <p:tav tm="0">
                                          <p:val>
                                            <p:fltVal val="0"/>
                                          </p:val>
                                        </p:tav>
                                        <p:tav tm="100000">
                                          <p:val>
                                            <p:fltVal val="90"/>
                                          </p:val>
                                        </p:tav>
                                      </p:tavLst>
                                    </p:anim>
                                    <p:animEffect transition="out" filter="fade">
                                      <p:cBhvr>
                                        <p:cTn id="33" dur="2500"/>
                                        <p:tgtEl>
                                          <p:spTgt spid="20"/>
                                        </p:tgtEl>
                                      </p:cBhvr>
                                    </p:animEffect>
                                    <p:set>
                                      <p:cBhvr>
                                        <p:cTn id="34" dur="1" fill="hold">
                                          <p:stCondLst>
                                            <p:cond delay="2499"/>
                                          </p:stCondLst>
                                        </p:cTn>
                                        <p:tgtEl>
                                          <p:spTgt spid="20"/>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2500"/>
                                        <p:tgtEl>
                                          <p:spTgt spid="21"/>
                                        </p:tgtEl>
                                        <p:attrNameLst>
                                          <p:attrName>ppt_w</p:attrName>
                                        </p:attrNameLst>
                                      </p:cBhvr>
                                      <p:tavLst>
                                        <p:tav tm="0">
                                          <p:val>
                                            <p:strVal val="ppt_w"/>
                                          </p:val>
                                        </p:tav>
                                        <p:tav tm="100000">
                                          <p:val>
                                            <p:fltVal val="0"/>
                                          </p:val>
                                        </p:tav>
                                      </p:tavLst>
                                    </p:anim>
                                    <p:anim calcmode="lin" valueType="num">
                                      <p:cBhvr>
                                        <p:cTn id="37" dur="2500"/>
                                        <p:tgtEl>
                                          <p:spTgt spid="21"/>
                                        </p:tgtEl>
                                        <p:attrNameLst>
                                          <p:attrName>ppt_h</p:attrName>
                                        </p:attrNameLst>
                                      </p:cBhvr>
                                      <p:tavLst>
                                        <p:tav tm="0">
                                          <p:val>
                                            <p:strVal val="ppt_h"/>
                                          </p:val>
                                        </p:tav>
                                        <p:tav tm="100000">
                                          <p:val>
                                            <p:fltVal val="0"/>
                                          </p:val>
                                        </p:tav>
                                      </p:tavLst>
                                    </p:anim>
                                    <p:anim calcmode="lin" valueType="num">
                                      <p:cBhvr>
                                        <p:cTn id="38" dur="2500"/>
                                        <p:tgtEl>
                                          <p:spTgt spid="21"/>
                                        </p:tgtEl>
                                        <p:attrNameLst>
                                          <p:attrName>style.rotation</p:attrName>
                                        </p:attrNameLst>
                                      </p:cBhvr>
                                      <p:tavLst>
                                        <p:tav tm="0">
                                          <p:val>
                                            <p:fltVal val="0"/>
                                          </p:val>
                                        </p:tav>
                                        <p:tav tm="100000">
                                          <p:val>
                                            <p:fltVal val="90"/>
                                          </p:val>
                                        </p:tav>
                                      </p:tavLst>
                                    </p:anim>
                                    <p:animEffect transition="out" filter="fade">
                                      <p:cBhvr>
                                        <p:cTn id="39" dur="2500"/>
                                        <p:tgtEl>
                                          <p:spTgt spid="21"/>
                                        </p:tgtEl>
                                      </p:cBhvr>
                                    </p:animEffect>
                                    <p:set>
                                      <p:cBhvr>
                                        <p:cTn id="40" dur="1" fill="hold">
                                          <p:stCondLst>
                                            <p:cond delay="2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68490" y="559559"/>
            <a:ext cx="11450471" cy="573206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55091" y="837589"/>
            <a:ext cx="11163870" cy="526297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Ngôi kể và tác dụng của việc thay đổi ngôi kể:</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Ngôi kể: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Ngôi thứ nhất: Xưng tôi.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Ngôi thứ ba: Người kể giấu mặt.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Thay đổi ngôi kể</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Để nội dung kể phong phú hơn, cách kể linh hoạt hơn</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Ví dụ: Đoạn trích "</a:t>
            </a:r>
            <a:r>
              <a:rPr kumimoji="0" lang="de-DE"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 đàn ông cô độc giữa rừng</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trích tiểu thuyết "</a:t>
            </a:r>
            <a:r>
              <a:rPr kumimoji="0" lang="de-DE"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 rừng phương</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t>
            </a:r>
            <a:r>
              <a:rPr kumimoji="0" lang="de-DE"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Đoàn Giỏi.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 đầu được tác giả kể theo lời cậu bé An (ngôi thứ nhất, xưng tôi) để kể lại những gì cậu bé đã chứng kiến khi gặp chú Võ Tòng ở căn lều giữa rừng U Minh. Nhưng khi muốn kể về cuộc đời truân chuyên của Võ Tòng thì tác giả không thể kể theo lời kể của bé An mà chuyển sang ngôi kể thứ 3. Phần cuối đoạn trích lại về ngôi kể thứ nhất.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3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168812" y="1419367"/>
            <a:ext cx="11887200" cy="52372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17492" y="213537"/>
            <a:ext cx="11173621" cy="85098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1445" y="336594"/>
            <a:ext cx="10925714" cy="5232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 đọc hiểu truyện ngắn và tiểu thuyết thì cần chú ý  những y</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ếu</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tố nào</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76708" y="1706341"/>
            <a:ext cx="11655187" cy="483209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44780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nội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dung: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44780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ấn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tượng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44780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điệp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muốn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gửi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44780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44780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44780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yếu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địa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vùng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miền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744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300C30E-83D6-4A86-9373-EC29C40EF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WordArt 40"/>
          <p:cNvSpPr>
            <a:spLocks noChangeArrowheads="1" noChangeShapeType="1" noTextEdit="1"/>
          </p:cNvSpPr>
          <p:nvPr/>
        </p:nvSpPr>
        <p:spPr bwMode="auto">
          <a:xfrm>
            <a:off x="0" y="2082019"/>
            <a:ext cx="12192000" cy="3251982"/>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VĂN BẢN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BẦY CHIM CHÌA VÔI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Nguyễn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Quang</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Thiều</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87700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623942"/>
            <a:ext cx="6316749" cy="86723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14045" y="795948"/>
            <a:ext cx="599624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182881" y="1871003"/>
            <a:ext cx="11605846" cy="467047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88210" y="2028153"/>
            <a:ext cx="11395187" cy="44012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Thiều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1957,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tp.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sĩ</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ã</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7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sách</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thưởng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thiếu</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nhạy</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vạn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Bí</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mật</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(1998); </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quỷ</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gỗ</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(2000);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Ngọn</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800" b="0" i="1"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800" b="0" i="0" u="none" strike="noStrike" kern="1200" cap="none" spc="0" normalizeH="0" baseline="0" noProof="0" dirty="0">
                <a:ln>
                  <a:noFill/>
                </a:ln>
                <a:solidFill>
                  <a:srgbClr val="2021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(2001),…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6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00251" y="900752"/>
            <a:ext cx="11643220" cy="519981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20835" y="1118563"/>
            <a:ext cx="10888750" cy="44873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Thể</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loại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Truyện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ngắn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Nhân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vật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Hai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anh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Mon.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ngủ</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091821"/>
            <a:ext cx="11439070" cy="459929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26263" y="1738989"/>
            <a:ext cx="11173621" cy="324653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xoay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ráo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hoảnh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tab pos="1386840" algn="l"/>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ngủ</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à?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3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269242"/>
            <a:ext cx="11173621" cy="458564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02721" y="1713483"/>
            <a:ext cx="11173621" cy="369716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Bố</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cục</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3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phần</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tab pos="1386840" algn="l"/>
              </a:tabLst>
              <a:defRPr/>
            </a:pP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a:t>
            </a:r>
          </a:p>
        </p:txBody>
      </p:sp>
    </p:spTree>
    <p:extLst>
      <p:ext uri="{BB962C8B-B14F-4D97-AF65-F5344CB8AC3E}">
        <p14:creationId xmlns:p14="http://schemas.microsoft.com/office/powerpoint/2010/main" val="7960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091822"/>
            <a:ext cx="11173621" cy="477671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692321"/>
            <a:ext cx="11173621" cy="3697166"/>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D1B11"/>
                </a:solidFill>
                <a:effectLst/>
                <a:uLnTx/>
                <a:uFillTx/>
                <a:latin typeface="Times New Roman" panose="02020603050405020304" pitchFamily="18" charset="0"/>
                <a:ea typeface="MS Mincho"/>
                <a:cs typeface="Times New Roman" panose="02020603050405020304" pitchFamily="18" charset="0"/>
              </a:rPr>
              <a:t>*</a:t>
            </a:r>
            <a:r>
              <a:rPr kumimoji="0" lang="en-US" sz="3200" b="1" i="0" u="none" strike="noStrike" kern="1200" cap="none" spc="0" normalizeH="0" baseline="0" noProof="0" dirty="0" err="1">
                <a:ln>
                  <a:noFill/>
                </a:ln>
                <a:solidFill>
                  <a:srgbClr val="1D1B11"/>
                </a:solidFill>
                <a:effectLst/>
                <a:uLnTx/>
                <a:uFillTx/>
                <a:latin typeface="Times New Roman" panose="02020603050405020304" pitchFamily="18" charset="0"/>
                <a:ea typeface="MS Mincho"/>
                <a:cs typeface="Times New Roman" panose="02020603050405020304" pitchFamily="18" charset="0"/>
              </a:rPr>
              <a:t>Đề</a:t>
            </a:r>
            <a:r>
              <a:rPr kumimoji="0" lang="en-US" sz="3200" b="1" i="0" u="none" strike="noStrike" kern="1200" cap="none" spc="0" normalizeH="0" baseline="0" noProof="0" dirty="0">
                <a:ln>
                  <a:noFill/>
                </a:ln>
                <a:solidFill>
                  <a:srgbClr val="1D1B11"/>
                </a:solidFill>
                <a:effectLst/>
                <a:uLnTx/>
                <a:uFillTx/>
                <a:latin typeface="Times New Roman" panose="02020603050405020304" pitchFamily="18" charset="0"/>
                <a:ea typeface="MS Mincho"/>
                <a:cs typeface="Times New Roman" panose="02020603050405020304" pitchFamily="18" charset="0"/>
              </a:rPr>
              <a:t> </a:t>
            </a:r>
            <a:r>
              <a:rPr kumimoji="0" lang="en-US" sz="3200" b="1" i="0" u="none" strike="noStrike" kern="1200" cap="none" spc="0" normalizeH="0" baseline="0" noProof="0" dirty="0" err="1">
                <a:ln>
                  <a:noFill/>
                </a:ln>
                <a:solidFill>
                  <a:srgbClr val="1D1B11"/>
                </a:solidFill>
                <a:effectLst/>
                <a:uLnTx/>
                <a:uFillTx/>
                <a:latin typeface="Times New Roman" panose="02020603050405020304" pitchFamily="18" charset="0"/>
                <a:ea typeface="MS Mincho"/>
                <a:cs typeface="Times New Roman" panose="02020603050405020304" pitchFamily="18" charset="0"/>
              </a:rPr>
              <a:t>tài</a:t>
            </a:r>
            <a:r>
              <a:rPr kumimoji="0" lang="en-US" sz="3200" b="1" i="0" u="none" strike="noStrike" kern="1200" cap="none" spc="0" normalizeH="0" baseline="0" noProof="0" dirty="0">
                <a:ln>
                  <a:noFill/>
                </a:ln>
                <a:solidFill>
                  <a:srgbClr val="1D1B11"/>
                </a:solidFill>
                <a:effectLst/>
                <a:uLnTx/>
                <a:uFillTx/>
                <a:latin typeface="Times New Roman" panose="02020603050405020304" pitchFamily="18" charset="0"/>
                <a:ea typeface="MS Mincho"/>
                <a:cs typeface="Times New Roman" panose="02020603050405020304" pitchFamily="18" charset="0"/>
              </a:rPr>
              <a: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Tuổi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thơ</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thiên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nhiên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(Hai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đứa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trẻ</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bầy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chìa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cậu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dũng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tab pos="1386840" algn="l"/>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2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00251" y="573207"/>
            <a:ext cx="11614245" cy="597985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20562" y="647208"/>
            <a:ext cx="11173621" cy="5831853"/>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đuối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nhợt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hửng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nghịu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nhợt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hửng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nghịu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3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623941"/>
            <a:ext cx="11439070" cy="547662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26263" y="1100096"/>
            <a:ext cx="11173621" cy="452431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ngập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bơi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52400" algn="l"/>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đò</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quấn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buộc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gò</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nhợt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hửng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nghịu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8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02128" y="255705"/>
            <a:ext cx="5111149" cy="628832"/>
          </a:xfrm>
          <a:prstGeom prst="roundRect">
            <a:avLst>
              <a:gd name="adj" fmla="val 16667"/>
            </a:avLst>
          </a:prstGeom>
          <a:solidFill>
            <a:schemeClr val="accent4">
              <a:lumMod val="60000"/>
              <a:lumOff val="40000"/>
            </a:schemeClr>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84226" y="1173707"/>
            <a:ext cx="5694543" cy="68322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67D90BB0-ECDC-429D-B816-A49FE9209953}"/>
              </a:ext>
            </a:extLst>
          </p:cNvPr>
          <p:cNvSpPr txBox="1"/>
          <p:nvPr/>
        </p:nvSpPr>
        <p:spPr>
          <a:xfrm>
            <a:off x="139445" y="319699"/>
            <a:ext cx="5636514" cy="523220"/>
          </a:xfrm>
          <a:prstGeom prst="rect">
            <a:avLst/>
          </a:prstGeom>
          <a:noFill/>
        </p:spPr>
        <p:txBody>
          <a:bodyPr wrap="square">
            <a:spAutoFit/>
          </a:bodyPr>
          <a:lstStyle/>
          <a:p>
            <a:pPr marL="0" marR="91440" lvl="0" indent="0" algn="ctr" defTabSz="457200" rtl="0" eaLnBrk="1" fontAlgn="auto" latinLnBrk="0" hangingPunct="1">
              <a:lnSpc>
                <a:spcPct val="100000"/>
              </a:lnSpc>
              <a:spcBef>
                <a:spcPts val="600"/>
              </a:spcBef>
              <a:spcAft>
                <a:spcPts val="6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1: KHỞI ĐỘNG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Ảnh 13"/>
          <p:cNvPicPr/>
          <p:nvPr/>
        </p:nvPicPr>
        <p:blipFill>
          <a:blip r:embed="rId2" cstate="print"/>
          <a:srcRect/>
          <a:stretch>
            <a:fillRect/>
          </a:stretch>
        </p:blipFill>
        <p:spPr bwMode="auto">
          <a:xfrm>
            <a:off x="284226" y="2146105"/>
            <a:ext cx="11645177" cy="4711895"/>
          </a:xfrm>
          <a:prstGeom prst="rect">
            <a:avLst/>
          </a:prstGeom>
          <a:noFill/>
          <a:ln w="9525">
            <a:noFill/>
            <a:miter lim="800000"/>
            <a:headEnd/>
            <a:tailEnd/>
          </a:ln>
        </p:spPr>
      </p:pic>
      <p:sp>
        <p:nvSpPr>
          <p:cNvPr id="3" name="Cloud 3"/>
          <p:cNvSpPr>
            <a:spLocks/>
          </p:cNvSpPr>
          <p:nvPr/>
        </p:nvSpPr>
        <p:spPr bwMode="auto">
          <a:xfrm>
            <a:off x="4742496" y="2187723"/>
            <a:ext cx="2685246" cy="991575"/>
          </a:xfrm>
          <a:custGeom>
            <a:avLst/>
            <a:gdLst>
              <a:gd name="T0" fmla="*/ 224623 w 43200"/>
              <a:gd name="T1" fmla="*/ 334257 h 43200"/>
              <a:gd name="T2" fmla="*/ 103385 w 43200"/>
              <a:gd name="T3" fmla="*/ 324080 h 43200"/>
              <a:gd name="T4" fmla="*/ 331597 w 43200"/>
              <a:gd name="T5" fmla="*/ 445630 h 43200"/>
              <a:gd name="T6" fmla="*/ 278565 w 43200"/>
              <a:gd name="T7" fmla="*/ 450495 h 43200"/>
              <a:gd name="T8" fmla="*/ 788693 w 43200"/>
              <a:gd name="T9" fmla="*/ 499145 h 43200"/>
              <a:gd name="T10" fmla="*/ 756720 w 43200"/>
              <a:gd name="T11" fmla="*/ 476927 h 43200"/>
              <a:gd name="T12" fmla="*/ 1379758 w 43200"/>
              <a:gd name="T13" fmla="*/ 443740 h 43200"/>
              <a:gd name="T14" fmla="*/ 1366978 w 43200"/>
              <a:gd name="T15" fmla="*/ 468116 h 43200"/>
              <a:gd name="T16" fmla="*/ 1633529 w 43200"/>
              <a:gd name="T17" fmla="*/ 293102 h 43200"/>
              <a:gd name="T18" fmla="*/ 1789133 w 43200"/>
              <a:gd name="T19" fmla="*/ 384223 h 43200"/>
              <a:gd name="T20" fmla="*/ 2000594 w 43200"/>
              <a:gd name="T21" fmla="*/ 196057 h 43200"/>
              <a:gd name="T22" fmla="*/ 1931287 w 43200"/>
              <a:gd name="T23" fmla="*/ 230227 h 43200"/>
              <a:gd name="T24" fmla="*/ 1834316 w 43200"/>
              <a:gd name="T25" fmla="*/ 69285 h 43200"/>
              <a:gd name="T26" fmla="*/ 1837954 w 43200"/>
              <a:gd name="T27" fmla="*/ 85425 h 43200"/>
              <a:gd name="T28" fmla="*/ 1391771 w 43200"/>
              <a:gd name="T29" fmla="*/ 50464 h 43200"/>
              <a:gd name="T30" fmla="*/ 1427286 w 43200"/>
              <a:gd name="T31" fmla="*/ 29880 h 43200"/>
              <a:gd name="T32" fmla="*/ 1059743 w 43200"/>
              <a:gd name="T33" fmla="*/ 60270 h 43200"/>
              <a:gd name="T34" fmla="*/ 1076926 w 43200"/>
              <a:gd name="T35" fmla="*/ 42521 h 43200"/>
              <a:gd name="T36" fmla="*/ 670087 w 43200"/>
              <a:gd name="T37" fmla="*/ 66297 h 43200"/>
              <a:gd name="T38" fmla="*/ 732310 w 43200"/>
              <a:gd name="T39" fmla="*/ 83510 h 43200"/>
              <a:gd name="T40" fmla="*/ 197532 w 43200"/>
              <a:gd name="T41" fmla="*/ 201612 h 43200"/>
              <a:gd name="T42" fmla="*/ 186667 w 43200"/>
              <a:gd name="T43" fmla="*/ 183492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11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PHIẾU HỌC TẬP 01</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1"/>
          <p:cNvSpPr>
            <a:spLocks noChangeArrowheads="1"/>
          </p:cNvSpPr>
          <p:nvPr/>
        </p:nvSpPr>
        <p:spPr bwMode="auto">
          <a:xfrm>
            <a:off x="647115" y="3220916"/>
            <a:ext cx="11000934" cy="3292425"/>
          </a:xfrm>
          <a:prstGeom prst="rect">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548642" y="1294608"/>
            <a:ext cx="480933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hoàn thành Phiếu học tập 01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Table 10"/>
          <p:cNvGraphicFramePr>
            <a:graphicFrameLocks noGrp="1"/>
          </p:cNvGraphicFramePr>
          <p:nvPr/>
        </p:nvGraphicFramePr>
        <p:xfrm>
          <a:off x="717446" y="3249641"/>
          <a:ext cx="10860262" cy="3221498"/>
        </p:xfrm>
        <a:graphic>
          <a:graphicData uri="http://schemas.openxmlformats.org/drawingml/2006/table">
            <a:tbl>
              <a:tblPr firstRow="1" firstCol="1" bandRow="1" bandCol="1"/>
              <a:tblGrid>
                <a:gridCol w="3742012">
                  <a:extLst>
                    <a:ext uri="{9D8B030D-6E8A-4147-A177-3AD203B41FA5}">
                      <a16:colId xmlns:a16="http://schemas.microsoft.com/office/drawing/2014/main" val="1628818195"/>
                    </a:ext>
                  </a:extLst>
                </a:gridCol>
                <a:gridCol w="7118250">
                  <a:extLst>
                    <a:ext uri="{9D8B030D-6E8A-4147-A177-3AD203B41FA5}">
                      <a16:colId xmlns:a16="http://schemas.microsoft.com/office/drawing/2014/main" val="1113317523"/>
                    </a:ext>
                  </a:extLst>
                </a:gridCol>
              </a:tblGrid>
              <a:tr h="460214">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KĨ NĂNG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NỘI DUNG CỤ THỂ</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48200664"/>
                  </a:ext>
                </a:extLst>
              </a:tr>
              <a:tr h="460214">
                <a:tc rowSpan="4">
                  <a:txBody>
                    <a:bodyPr/>
                    <a:lstStyle/>
                    <a:p>
                      <a:pPr>
                        <a:lnSpc>
                          <a:spcPct val="115000"/>
                        </a:lnSpc>
                        <a:spcAft>
                          <a:spcPts val="0"/>
                        </a:spcAft>
                      </a:pPr>
                      <a:r>
                        <a:rPr lang="en-US" sz="1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49190074"/>
                  </a:ext>
                </a:extLst>
              </a:tr>
              <a:tr h="460214">
                <a:tc vMerge="1">
                  <a:txBody>
                    <a:bodyPr/>
                    <a:lstStyle/>
                    <a:p>
                      <a:endParaRPr lang="en-US"/>
                    </a:p>
                  </a:txBody>
                  <a:tcPr/>
                </a:tc>
                <a:tc>
                  <a:txBody>
                    <a:bodyPr/>
                    <a:lstStyle/>
                    <a:p>
                      <a:pPr>
                        <a:lnSpc>
                          <a:spcPct val="115000"/>
                        </a:lnSpc>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9378411"/>
                  </a:ext>
                </a:extLst>
              </a:tr>
              <a:tr h="460214">
                <a:tc vMerge="1">
                  <a:txBody>
                    <a:bodyPr/>
                    <a:lstStyle/>
                    <a:p>
                      <a:endParaRPr lang="en-US"/>
                    </a:p>
                  </a:txBody>
                  <a:tcPr/>
                </a:tc>
                <a:tc>
                  <a:txBody>
                    <a:bodyPr/>
                    <a:lstStyle/>
                    <a:p>
                      <a:pPr>
                        <a:lnSpc>
                          <a:spcPct val="115000"/>
                        </a:lnSpc>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0249114"/>
                  </a:ext>
                </a:extLst>
              </a:tr>
              <a:tr h="460214">
                <a:tc vMerge="1">
                  <a:txBody>
                    <a:bodyPr/>
                    <a:lstStyle/>
                    <a:p>
                      <a:endParaRPr lang="en-US"/>
                    </a:p>
                  </a:txBody>
                  <a:tcPr/>
                </a:tc>
                <a:tc>
                  <a:txBody>
                    <a:bodyPr/>
                    <a:lstStyle/>
                    <a:p>
                      <a:pPr>
                        <a:lnSpc>
                          <a:spcPct val="115000"/>
                        </a:lnSpc>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80511865"/>
                  </a:ext>
                </a:extLst>
              </a:tr>
              <a:tr h="460214">
                <a:tc>
                  <a:txBody>
                    <a:bodyPr/>
                    <a:lstStyle/>
                    <a:p>
                      <a:pPr>
                        <a:lnSpc>
                          <a:spcPct val="115000"/>
                        </a:lnSpc>
                        <a:spcAft>
                          <a:spcPts val="0"/>
                        </a:spcAft>
                      </a:pPr>
                      <a:r>
                        <a:rPr lang="en-US"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51450576"/>
                  </a:ext>
                </a:extLst>
              </a:tr>
              <a:tr h="460214">
                <a:tc>
                  <a:txBody>
                    <a:bodyPr/>
                    <a:lstStyle/>
                    <a:p>
                      <a:pPr>
                        <a:lnSpc>
                          <a:spcPct val="115000"/>
                        </a:lnSpc>
                        <a:spcAft>
                          <a:spcPts val="0"/>
                        </a:spcAft>
                      </a:pPr>
                      <a:r>
                        <a:rPr lang="en-US"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98919001"/>
                  </a:ext>
                </a:extLst>
              </a:tr>
            </a:tbl>
          </a:graphicData>
        </a:graphic>
      </p:graphicFrame>
    </p:spTree>
    <p:extLst>
      <p:ext uri="{BB962C8B-B14F-4D97-AF65-F5344CB8AC3E}">
        <p14:creationId xmlns:p14="http://schemas.microsoft.com/office/powerpoint/2010/main" val="171987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42428" y="460168"/>
            <a:ext cx="11458420" cy="596792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33717" y="824953"/>
            <a:ext cx="11075841" cy="523835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nhợ</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hửng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nghịu</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Hai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sướng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đuối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7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623941"/>
            <a:ext cx="11534604" cy="547662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100096"/>
            <a:ext cx="11534604" cy="452431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 đẹp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minh: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diệu</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mãnh</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lĩnh</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tồn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thoại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ngột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khổng</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a:t>
            </a:r>
            <a:r>
              <a:rPr kumimoji="0" lang="en-US" sz="32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32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ngỡ</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sướng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đuối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dải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5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72955" y="709684"/>
            <a:ext cx="11668836" cy="5595581"/>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04967" y="1159260"/>
            <a:ext cx="11436824" cy="483209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lĩnh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tồn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xoè</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chở</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khích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rẩy</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5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378424"/>
            <a:ext cx="11534604" cy="397149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45910" y="2019869"/>
            <a:ext cx="11021250" cy="224676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dứa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chuyến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chuyến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dũng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nan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9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177422" y="464024"/>
            <a:ext cx="11750722" cy="585488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837590"/>
            <a:ext cx="11534604"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dung-ý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Nghệ</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thuật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8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10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0" i="0" u="none" strike="noStrike" kern="1200" cap="none" spc="9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thoại</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15265"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28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289560" algn="l"/>
              </a:tabLst>
              <a:defRPr/>
            </a:pPr>
            <a:r>
              <a:rPr kumimoji="0" lang="en-US" sz="2800" b="1" i="0" u="none" strike="noStrike" kern="1200" cap="none" spc="-5"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800" b="1" i="0" u="none" strike="noStrike" kern="1200" cap="none" spc="-5"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15"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dung – Ý </a:t>
            </a:r>
            <a:r>
              <a:rPr kumimoji="0" lang="en-US" sz="2800" b="1" i="0" u="none" strike="noStrike" kern="1200" cap="none" spc="-5"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15049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18440" algn="l"/>
              </a:tabLst>
              <a:defRPr/>
            </a:pP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800" b="0" i="0" u="none" strike="noStrike" kern="1200" cap="none" spc="15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25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0" u="none" strike="noStrike" kern="1200" cap="none" spc="23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0" i="0" u="none" strike="noStrike" kern="1200" cap="none" spc="2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2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hậu</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kern="1200" cap="none" spc="2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2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5049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18440" algn="l"/>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0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914400"/>
            <a:ext cx="11452718" cy="504967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469620"/>
            <a:ext cx="11173621" cy="403187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400050" algn="l"/>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ngoại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72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72955" y="1228299"/>
            <a:ext cx="11655188" cy="53499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84411" y="411709"/>
            <a:ext cx="3587088" cy="601664"/>
          </a:xfrm>
          <a:prstGeom prst="roundRect">
            <a:avLst>
              <a:gd name="adj" fmla="val 16667"/>
            </a:avLst>
          </a:prstGeom>
          <a:solidFill>
            <a:srgbClr val="FFFF00"/>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39904" y="435560"/>
            <a:ext cx="2767570" cy="5232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32179" y="1500489"/>
            <a:ext cx="11495964" cy="48320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dần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nhảy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khuyến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Hẳn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1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00251" y="559558"/>
            <a:ext cx="11586949" cy="581394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3558" y="837589"/>
            <a:ext cx="11173621" cy="5262979"/>
          </a:xfrm>
          <a:prstGeom prst="rect">
            <a:avLst/>
          </a:prstGeom>
        </p:spPr>
        <p:txBody>
          <a:bodyPr wrap="square">
            <a:spAutoFit/>
          </a:body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hẳn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Chợt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đuối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Ðôi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chợt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xòe</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rẩy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ngực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hối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ớt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dứa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3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623942"/>
            <a:ext cx="11452718" cy="527189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161651"/>
            <a:ext cx="11173621" cy="4401205"/>
          </a:xfrm>
          <a:prstGeom prst="rect">
            <a:avLst/>
          </a:prstGeom>
        </p:spPr>
        <p:txBody>
          <a:bodyPr wrap="square">
            <a:spAutoFit/>
          </a:body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nhợt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hừng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nghịu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rướn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Ðược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thở</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Ðợi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ứ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8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72955" y="409433"/>
            <a:ext cx="11641541" cy="607325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78906" y="554715"/>
            <a:ext cx="11150222" cy="5693866"/>
          </a:xfrm>
          <a:prstGeom prst="rect">
            <a:avLst/>
          </a:prstGeom>
        </p:spPr>
        <p:txBody>
          <a:bodyPr wrap="square">
            <a:spAutoFit/>
          </a:body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rẩy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2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1333" y="304177"/>
          <a:ext cx="11737076" cy="6418051"/>
        </p:xfrm>
        <a:graphic>
          <a:graphicData uri="http://schemas.openxmlformats.org/drawingml/2006/table">
            <a:tbl>
              <a:tblPr firstRow="1" firstCol="1" bandRow="1">
                <a:tableStyleId>{5940675A-B579-460E-94D1-54222C63F5DA}</a:tableStyleId>
              </a:tblPr>
              <a:tblGrid>
                <a:gridCol w="1557467">
                  <a:extLst>
                    <a:ext uri="{9D8B030D-6E8A-4147-A177-3AD203B41FA5}">
                      <a16:colId xmlns:a16="http://schemas.microsoft.com/office/drawing/2014/main" val="768877932"/>
                    </a:ext>
                  </a:extLst>
                </a:gridCol>
                <a:gridCol w="10179609">
                  <a:extLst>
                    <a:ext uri="{9D8B030D-6E8A-4147-A177-3AD203B41FA5}">
                      <a16:colId xmlns:a16="http://schemas.microsoft.com/office/drawing/2014/main" val="2321115481"/>
                    </a:ext>
                  </a:extLst>
                </a:gridCol>
              </a:tblGrid>
              <a:tr h="457396">
                <a:tc>
                  <a:txBody>
                    <a:bodyPr/>
                    <a:lstStyle/>
                    <a:p>
                      <a:pPr algn="ctr">
                        <a:lnSpc>
                          <a:spcPct val="115000"/>
                        </a:lnSpc>
                        <a:spcBef>
                          <a:spcPts val="600"/>
                        </a:spcBef>
                        <a:spcAft>
                          <a:spcPts val="600"/>
                        </a:spcAft>
                      </a:pPr>
                      <a:r>
                        <a:rPr lang="da-DK" sz="2400" dirty="0">
                          <a:effectLst/>
                          <a:latin typeface="Times New Roman" panose="02020603050405020304" pitchFamily="18" charset="0"/>
                          <a:cs typeface="Times New Roman" panose="02020603050405020304" pitchFamily="18" charset="0"/>
                        </a:rPr>
                        <a:t>KĨ 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15000"/>
                        </a:lnSpc>
                        <a:spcBef>
                          <a:spcPts val="600"/>
                        </a:spcBef>
                        <a:spcAft>
                          <a:spcPts val="600"/>
                        </a:spcAft>
                      </a:pPr>
                      <a:r>
                        <a:rPr lang="da-DK" sz="2400" dirty="0">
                          <a:effectLst/>
                          <a:latin typeface="Times New Roman" panose="02020603050405020304" pitchFamily="18" charset="0"/>
                          <a:cs typeface="Times New Roman" panose="02020603050405020304" pitchFamily="18" charset="0"/>
                        </a:rPr>
                        <a:t>NỘI DUNG CỤ THỂ</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20751548"/>
                  </a:ext>
                </a:extLst>
              </a:tr>
              <a:tr h="1120037">
                <a:tc rowSpan="5">
                  <a:txBody>
                    <a:bodyPr/>
                    <a:lstStyle/>
                    <a:p>
                      <a:pPr algn="just">
                        <a:lnSpc>
                          <a:spcPct val="115000"/>
                        </a:lnSpc>
                        <a:spcBef>
                          <a:spcPts val="600"/>
                        </a:spcBef>
                        <a:spcAft>
                          <a:spcPts val="600"/>
                        </a:spcAft>
                      </a:pPr>
                      <a:r>
                        <a:rPr lang="da-DK" sz="2400" dirty="0">
                          <a:effectLst/>
                          <a:latin typeface="Times New Roman" panose="02020603050405020304" pitchFamily="18" charset="0"/>
                          <a:cs typeface="Times New Roman" panose="02020603050405020304" pitchFamily="18" charset="0"/>
                        </a:rPr>
                        <a:t>Đọc hiểu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0"/>
                        </a:spcAft>
                      </a:pPr>
                      <a:r>
                        <a:rPr lang="da-DK"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hiểu văn bản: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da-DK" sz="2800" b="1" i="1" dirty="0">
                          <a:solidFill>
                            <a:srgbClr val="0D0D0D"/>
                          </a:solidFill>
                          <a:effectLst/>
                          <a:latin typeface="Times New Roman" panose="02020603050405020304" pitchFamily="18" charset="0"/>
                          <a:cs typeface="Times New Roman" panose="02020603050405020304" pitchFamily="18" charset="0"/>
                        </a:rPr>
                        <a:t>+ Văn bản 1:</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Bầy</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chìa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vôi</a:t>
                      </a:r>
                      <a:r>
                        <a:rPr lang="en-US" sz="2800" i="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Thiều</a:t>
                      </a:r>
                      <a:r>
                        <a:rPr lang="en-US" sz="2800" dirty="0">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val="2174605368"/>
                  </a:ext>
                </a:extLst>
              </a:tr>
              <a:tr h="481092">
                <a:tc vMerge="1">
                  <a:txBody>
                    <a:bodyPr/>
                    <a:lstStyle/>
                    <a:p>
                      <a:endParaRPr lang="en-US"/>
                    </a:p>
                  </a:txBody>
                  <a:tcPr/>
                </a:tc>
                <a:tc>
                  <a:txBody>
                    <a:bodyPr/>
                    <a:lstStyle/>
                    <a:p>
                      <a:pPr algn="just">
                        <a:lnSpc>
                          <a:spcPct val="115000"/>
                        </a:lnSpc>
                      </a:pPr>
                      <a:r>
                        <a:rPr lang="en-US" sz="2800" b="1" i="1" dirty="0">
                          <a:solidFill>
                            <a:srgbClr val="0D0D0D"/>
                          </a:solidFill>
                          <a:effectLst/>
                          <a:latin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cs typeface="Times New Roman" panose="02020603050405020304" pitchFamily="18" charset="0"/>
                        </a:rPr>
                        <a:t>Văn</a:t>
                      </a:r>
                      <a:r>
                        <a:rPr lang="en-US" sz="2800" b="1" i="1" dirty="0">
                          <a:solidFill>
                            <a:srgbClr val="0D0D0D"/>
                          </a:solidFill>
                          <a:effectLst/>
                          <a:latin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cs typeface="Times New Roman" panose="02020603050405020304" pitchFamily="18" charset="0"/>
                        </a:rPr>
                        <a:t>bản</a:t>
                      </a:r>
                      <a:r>
                        <a:rPr lang="en-US" sz="2800" b="1" i="1" dirty="0">
                          <a:solidFill>
                            <a:srgbClr val="0D0D0D"/>
                          </a:solidFill>
                          <a:effectLst/>
                          <a:latin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lấy</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mật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phương</a:t>
                      </a:r>
                      <a:r>
                        <a:rPr lang="en-US" sz="2800" i="1" dirty="0">
                          <a:effectLst/>
                          <a:latin typeface="Times New Roman" panose="02020603050405020304" pitchFamily="18" charset="0"/>
                          <a:cs typeface="Times New Roman" panose="02020603050405020304" pitchFamily="18" charset="0"/>
                        </a:rPr>
                        <a:t> Nam</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Giỏi</a:t>
                      </a:r>
                      <a:r>
                        <a:rPr lang="en-US" sz="2800" dirty="0">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val="1229090412"/>
                  </a:ext>
                </a:extLst>
              </a:tr>
              <a:tr h="481092">
                <a:tc vMerge="1">
                  <a:txBody>
                    <a:bodyPr/>
                    <a:lstStyle/>
                    <a:p>
                      <a:endParaRPr lang="en-US"/>
                    </a:p>
                  </a:txBody>
                  <a:tcPr/>
                </a:tc>
                <a:tc>
                  <a:txBody>
                    <a:bodyPr/>
                    <a:lstStyle/>
                    <a:p>
                      <a:pPr algn="just">
                        <a:lnSpc>
                          <a:spcPct val="115000"/>
                        </a:lnSpc>
                      </a:pPr>
                      <a:r>
                        <a:rPr lang="en-US" sz="2800" b="1" i="1" dirty="0">
                          <a:solidFill>
                            <a:srgbClr val="0D0D0D"/>
                          </a:solidFill>
                          <a:effectLst/>
                          <a:latin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cs typeface="Times New Roman" panose="02020603050405020304" pitchFamily="18" charset="0"/>
                        </a:rPr>
                        <a:t>Văn</a:t>
                      </a:r>
                      <a:r>
                        <a:rPr lang="en-US" sz="2800" b="1" i="1" dirty="0">
                          <a:solidFill>
                            <a:srgbClr val="0D0D0D"/>
                          </a:solidFill>
                          <a:effectLst/>
                          <a:latin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cs typeface="Times New Roman" panose="02020603050405020304" pitchFamily="18" charset="0"/>
                        </a:rPr>
                        <a:t>bản</a:t>
                      </a:r>
                      <a:r>
                        <a:rPr lang="en-US" sz="2800" b="1" i="1" dirty="0">
                          <a:solidFill>
                            <a:srgbClr val="0D0D0D"/>
                          </a:solidFill>
                          <a:effectLst/>
                          <a:latin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Ngàn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làm</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Quảng</a:t>
                      </a:r>
                      <a:r>
                        <a:rPr lang="en-US" sz="2800" dirty="0">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val="1538595737"/>
                  </a:ext>
                </a:extLst>
              </a:tr>
              <a:tr h="962183">
                <a:tc vMerge="1">
                  <a:txBody>
                    <a:bodyPr/>
                    <a:lstStyle/>
                    <a:p>
                      <a:pPr algn="just">
                        <a:lnSpc>
                          <a:spcPct val="115000"/>
                        </a:lnSpc>
                        <a:spcBef>
                          <a:spcPts val="600"/>
                        </a:spcBef>
                        <a:spcAft>
                          <a:spcPts val="6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VB thực hành đọc: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Ngôi nhà trên cây</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(trích</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Tốt-tô-chan bên cửa sổ</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Cư-rô-ya-na-gi Tê-sư-cô).</a:t>
                      </a:r>
                    </a:p>
                  </a:txBody>
                  <a:tcPr marL="68580" marR="68580" marT="0" marB="0">
                    <a:solidFill>
                      <a:schemeClr val="accent6">
                        <a:lumMod val="20000"/>
                        <a:lumOff val="80000"/>
                      </a:schemeClr>
                    </a:solidFill>
                  </a:tcPr>
                </a:tc>
                <a:extLst>
                  <a:ext uri="{0D108BD9-81ED-4DB2-BD59-A6C34878D82A}">
                    <a16:rowId xmlns:a16="http://schemas.microsoft.com/office/drawing/2014/main" val="2151373208"/>
                  </a:ext>
                </a:extLst>
              </a:tr>
              <a:tr h="962183">
                <a:tc vMerge="1">
                  <a:txBody>
                    <a:bodyPr/>
                    <a:lstStyle/>
                    <a:p>
                      <a:pPr algn="just">
                        <a:lnSpc>
                          <a:spcPct val="115000"/>
                        </a:lnSpc>
                        <a:spcBef>
                          <a:spcPts val="600"/>
                        </a:spcBef>
                        <a:spcAft>
                          <a:spcPts val="6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15000"/>
                        </a:lnSpc>
                      </a:pPr>
                      <a:r>
                        <a:rPr lang="en-US" sz="2800" b="1" dirty="0" err="1">
                          <a:solidFill>
                            <a:srgbClr val="FF0000"/>
                          </a:solidFill>
                          <a:effectLst/>
                          <a:latin typeface="Times New Roman" panose="02020603050405020304" pitchFamily="18" charset="0"/>
                          <a:cs typeface="Times New Roman" panose="02020603050405020304" pitchFamily="18" charset="0"/>
                        </a:rPr>
                        <a:t>Thực</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hành</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Tiếng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Việt</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val="1998404427"/>
                  </a:ext>
                </a:extLst>
              </a:tr>
              <a:tr h="914794">
                <a:tc>
                  <a:txBody>
                    <a:bodyPr/>
                    <a:lstStyle/>
                    <a:p>
                      <a:pPr algn="just">
                        <a:lnSpc>
                          <a:spcPct val="115000"/>
                        </a:lnSpc>
                        <a:spcBef>
                          <a:spcPts val="600"/>
                        </a:spcBef>
                        <a:spcAft>
                          <a:spcPts val="600"/>
                        </a:spcAft>
                      </a:pPr>
                      <a:r>
                        <a:rPr lang="da-DK" sz="2400">
                          <a:effectLst/>
                          <a:latin typeface="Times New Roman" panose="02020603050405020304" pitchFamily="18" charset="0"/>
                          <a:cs typeface="Times New Roman" panose="02020603050405020304" pitchFamily="18" charset="0"/>
                        </a:rPr>
                        <a:t>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548640" indent="0" algn="just" defTabSz="914400" rtl="0" eaLnBrk="1" fontAlgn="auto" latinLnBrk="0" hangingPunct="1">
                        <a:lnSpc>
                          <a:spcPct val="115000"/>
                        </a:lnSpc>
                        <a:spcBef>
                          <a:spcPts val="600"/>
                        </a:spcBef>
                        <a:spcAft>
                          <a:spcPts val="600"/>
                        </a:spcAft>
                        <a:buClrTx/>
                        <a:buSzTx/>
                        <a:buFontTx/>
                        <a:buNone/>
                        <a:tabLst/>
                        <a:defRPr/>
                      </a:pPr>
                      <a:r>
                        <a:rPr lang="en-US" sz="2400" b="1"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a:t>
                      </a:r>
                      <a:endParaRPr lang="en-US" sz="2400" dirty="0"/>
                    </a:p>
                  </a:txBody>
                  <a:tcPr marL="68580" marR="68580" marT="0" marB="0">
                    <a:solidFill>
                      <a:schemeClr val="accent6">
                        <a:lumMod val="20000"/>
                        <a:lumOff val="80000"/>
                      </a:schemeClr>
                    </a:solidFill>
                  </a:tcPr>
                </a:tc>
                <a:extLst>
                  <a:ext uri="{0D108BD9-81ED-4DB2-BD59-A6C34878D82A}">
                    <a16:rowId xmlns:a16="http://schemas.microsoft.com/office/drawing/2014/main" val="2354266758"/>
                  </a:ext>
                </a:extLst>
              </a:tr>
              <a:tr h="914794">
                <a:tc>
                  <a:txBody>
                    <a:bodyPr/>
                    <a:lstStyle/>
                    <a:p>
                      <a:pPr>
                        <a:lnSpc>
                          <a:spcPct val="115000"/>
                        </a:lnSpc>
                        <a:spcAft>
                          <a:spcPts val="0"/>
                        </a:spcAf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15000"/>
                        </a:lnSpc>
                        <a:spcAft>
                          <a:spcPts val="0"/>
                        </a:spcAft>
                        <a:tabLst>
                          <a:tab pos="4196715" algn="l"/>
                          <a:tab pos="4243070" algn="l"/>
                        </a:tabLs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Trao đổi về một vấn đề mà em quan tâm.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09677821"/>
                  </a:ext>
                </a:extLst>
              </a:tr>
            </a:tbl>
          </a:graphicData>
        </a:graphic>
      </p:graphicFrame>
    </p:spTree>
    <p:extLst>
      <p:ext uri="{BB962C8B-B14F-4D97-AF65-F5344CB8AC3E}">
        <p14:creationId xmlns:p14="http://schemas.microsoft.com/office/powerpoint/2010/main" val="17930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27546" y="491319"/>
            <a:ext cx="11586949" cy="596407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3558" y="837589"/>
            <a:ext cx="11173621" cy="5262979"/>
          </a:xfrm>
          <a:prstGeom prst="rect">
            <a:avLst/>
          </a:prstGeom>
        </p:spPr>
        <p:txBody>
          <a:bodyPr wrap="square">
            <a:spAutoFit/>
          </a:body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7.</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hừng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79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540168" y="270681"/>
            <a:ext cx="3166252" cy="639170"/>
          </a:xfrm>
          <a:prstGeom prst="roundRect">
            <a:avLst>
              <a:gd name="adj" fmla="val 16667"/>
            </a:avLst>
          </a:prstGeom>
          <a:solidFill>
            <a:srgbClr val="FFFF00"/>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255594"/>
            <a:ext cx="11548252" cy="484497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705470" y="325076"/>
            <a:ext cx="300095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41276" y="1662144"/>
            <a:ext cx="11364036" cy="4031873"/>
          </a:xfrm>
          <a:prstGeom prst="rect">
            <a:avLst/>
          </a:prstGeom>
        </p:spPr>
        <p:txBody>
          <a:bodyPr wrap="square">
            <a:spAutoFit/>
          </a:body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dải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nhúc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nhích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1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20835" y="928048"/>
            <a:ext cx="11520957" cy="521346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20835" y="1549621"/>
            <a:ext cx="11227558" cy="3970318"/>
          </a:xfrm>
          <a:prstGeom prst="rect">
            <a:avLst/>
          </a:prstGeom>
        </p:spPr>
        <p:txBody>
          <a:bodyPr wrap="square">
            <a:spAutoFit/>
          </a:bodyPr>
          <a:lstStyle/>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khuyến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khích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Xòe</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Giàu</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4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996287"/>
            <a:ext cx="11493661" cy="5104281"/>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3558" y="1160060"/>
            <a:ext cx="11173621" cy="4539191"/>
          </a:xfrm>
          <a:prstGeom prst="rect">
            <a:avLst/>
          </a:prstGeom>
        </p:spPr>
        <p:txBody>
          <a:bodyPr wrap="square">
            <a:spAutoFit/>
          </a:bodyPr>
          <a:lstStyle/>
          <a:p>
            <a:pPr marL="0" marR="0" lvl="0" indent="45720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dẻ</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rẩy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21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72955" y="623941"/>
            <a:ext cx="11559654" cy="570862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106690"/>
            <a:ext cx="11173621" cy="4832092"/>
          </a:xfrm>
          <a:prstGeom prst="rect">
            <a:avLst/>
          </a:prstGeom>
        </p:spPr>
        <p:txBody>
          <a:bodyPr wrap="square">
            <a:spAutoFit/>
          </a:bodyPr>
          <a:lstStyle/>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khởi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7.</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thien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39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623942"/>
            <a:ext cx="11493661" cy="514906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04967" y="1160060"/>
            <a:ext cx="11062193" cy="39703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òa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mèo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48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370426"/>
            <a:ext cx="11288945" cy="141128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8" y="3002506"/>
            <a:ext cx="11602843" cy="2975231"/>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5993" y="565991"/>
            <a:ext cx="10921166" cy="95410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870206" y="2048611"/>
            <a:ext cx="264950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393538" y="3582180"/>
            <a:ext cx="11173621" cy="181588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minh.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04716" y="791570"/>
            <a:ext cx="11778019" cy="530899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41194" y="1012674"/>
            <a:ext cx="11245755" cy="483209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Nghệ</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thuật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8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4922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29235" algn="l"/>
              </a:tabLst>
              <a:defRPr/>
            </a:pP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800" b="0" i="0" u="none" strike="noStrike" kern="1200" cap="none" spc="10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0" i="0" u="none" strike="noStrike" kern="1200" cap="none" spc="9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thoại</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15265"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28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2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214652"/>
            <a:ext cx="11561900" cy="454470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2194974"/>
            <a:ext cx="11561900" cy="267765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289560" algn="l"/>
              </a:tabLst>
              <a:defRPr/>
            </a:pPr>
            <a:r>
              <a:rPr kumimoji="0" lang="en-US" sz="2800" b="1" i="0" u="none" strike="noStrike" kern="1200" cap="none" spc="-5"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800" b="1" i="0" u="none" strike="noStrike" kern="1200" cap="none" spc="-5"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1" i="0" u="none" strike="noStrike" kern="1200" cap="none" spc="-15"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dung – Ý </a:t>
            </a:r>
            <a:r>
              <a:rPr kumimoji="0" lang="en-US" sz="2800" b="1" i="0" u="none" strike="noStrike" kern="1200" cap="none" spc="-5"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15049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18440" algn="l"/>
              </a:tabLst>
              <a:defRPr/>
            </a:pP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800" b="0" i="0" u="none" strike="noStrike" kern="1200" cap="none" spc="15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25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800" b="0" i="0" u="none" strike="noStrike" kern="1200" cap="none" spc="23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0" i="0" u="none" strike="noStrike" kern="1200" cap="none" spc="2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2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hậu</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kern="1200" cap="none" spc="26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2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150495" lvl="0" indent="-342900" algn="just" defTabSz="457200" rtl="0" eaLnBrk="1" fontAlgn="auto" latinLnBrk="0" hangingPunct="1">
              <a:lnSpc>
                <a:spcPct val="100000"/>
              </a:lnSpc>
              <a:spcBef>
                <a:spcPts val="0"/>
              </a:spcBef>
              <a:spcAft>
                <a:spcPts val="0"/>
              </a:spcAft>
              <a:buClrTx/>
              <a:buSzPts val="1400"/>
              <a:buFont typeface="Times New Roman" panose="02020603050405020304" pitchFamily="18" charset="0"/>
              <a:buChar char="-"/>
              <a:tabLst>
                <a:tab pos="218440" algn="l"/>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Nêu cảm nghĩ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6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9" y="292373"/>
            <a:ext cx="11288945"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RUBRICS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Đánh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giới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thiệu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sắc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nội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dung,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nghệ</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thuật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VB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p:cNvGraphicFramePr>
            <a:graphicFrameLocks noGrp="1"/>
          </p:cNvGraphicFramePr>
          <p:nvPr/>
        </p:nvGraphicFramePr>
        <p:xfrm>
          <a:off x="393539" y="1487606"/>
          <a:ext cx="11561900" cy="5242560"/>
        </p:xfrm>
        <a:graphic>
          <a:graphicData uri="http://schemas.openxmlformats.org/drawingml/2006/table">
            <a:tbl>
              <a:tblPr firstRow="1" firstCol="1" bandRow="1"/>
              <a:tblGrid>
                <a:gridCol w="1517148">
                  <a:extLst>
                    <a:ext uri="{9D8B030D-6E8A-4147-A177-3AD203B41FA5}">
                      <a16:colId xmlns:a16="http://schemas.microsoft.com/office/drawing/2014/main" val="1754940538"/>
                    </a:ext>
                  </a:extLst>
                </a:gridCol>
                <a:gridCol w="1705970">
                  <a:extLst>
                    <a:ext uri="{9D8B030D-6E8A-4147-A177-3AD203B41FA5}">
                      <a16:colId xmlns:a16="http://schemas.microsoft.com/office/drawing/2014/main" val="3546501879"/>
                    </a:ext>
                  </a:extLst>
                </a:gridCol>
                <a:gridCol w="3712191">
                  <a:extLst>
                    <a:ext uri="{9D8B030D-6E8A-4147-A177-3AD203B41FA5}">
                      <a16:colId xmlns:a16="http://schemas.microsoft.com/office/drawing/2014/main" val="2221957871"/>
                    </a:ext>
                  </a:extLst>
                </a:gridCol>
                <a:gridCol w="2647665">
                  <a:extLst>
                    <a:ext uri="{9D8B030D-6E8A-4147-A177-3AD203B41FA5}">
                      <a16:colId xmlns:a16="http://schemas.microsoft.com/office/drawing/2014/main" val="3166148874"/>
                    </a:ext>
                  </a:extLst>
                </a:gridCol>
                <a:gridCol w="1978926">
                  <a:extLst>
                    <a:ext uri="{9D8B030D-6E8A-4147-A177-3AD203B41FA5}">
                      <a16:colId xmlns:a16="http://schemas.microsoft.com/office/drawing/2014/main" val="2337899181"/>
                    </a:ext>
                  </a:extLst>
                </a:gridCol>
              </a:tblGrid>
              <a:tr h="234881">
                <a:tc rowSpan="2">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4">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507451"/>
                  </a:ext>
                </a:extLst>
              </a:tr>
              <a:tr h="469761">
                <a:tc vMerge="1">
                  <a:txBody>
                    <a:bodyPr/>
                    <a:lstStyle/>
                    <a:p>
                      <a:endParaRPr lang="en-US"/>
                    </a:p>
                  </a:txBody>
                  <a:tcPr/>
                </a:tc>
                <a:tc>
                  <a:txBody>
                    <a:bodyPr/>
                    <a:lstStyle/>
                    <a:p>
                      <a:pPr algn="ct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 xuất sắc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 khá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2108220"/>
                  </a:ext>
                </a:extLst>
              </a:tr>
              <a:tr h="3523206">
                <a:tc>
                  <a:txBody>
                    <a:bodyPr/>
                    <a:lstStyle/>
                    <a:p>
                      <a:pPr algn="l">
                        <a:spcAft>
                          <a:spcPts val="0"/>
                        </a:spcAft>
                      </a:pP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57630300"/>
                  </a:ext>
                </a:extLst>
              </a:tr>
            </a:tbl>
          </a:graphicData>
        </a:graphic>
      </p:graphicFrame>
    </p:spTree>
    <p:extLst>
      <p:ext uri="{BB962C8B-B14F-4D97-AF65-F5344CB8AC3E}">
        <p14:creationId xmlns:p14="http://schemas.microsoft.com/office/powerpoint/2010/main" val="40574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81779" y="1465496"/>
            <a:ext cx="11173621" cy="1755312"/>
          </a:xfrm>
          <a:prstGeom prst="roundRect">
            <a:avLst>
              <a:gd name="adj" fmla="val 16667"/>
            </a:avLst>
          </a:prstGeom>
          <a:solidFill>
            <a:srgbClr val="FFFF00"/>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589314" y="315578"/>
            <a:ext cx="7893504" cy="683228"/>
          </a:xfrm>
          <a:prstGeom prst="roundRect">
            <a:avLst>
              <a:gd name="adj" fmla="val 16667"/>
            </a:avLst>
          </a:prstGeom>
          <a:solidFill>
            <a:srgbClr val="92D050"/>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93539" y="363265"/>
            <a:ext cx="8245494" cy="587853"/>
          </a:xfrm>
          <a:prstGeom prst="rect">
            <a:avLst/>
          </a:prstGeom>
        </p:spPr>
        <p:txBody>
          <a:bodyPr wrap="square">
            <a:spAutoFit/>
          </a:bodyPr>
          <a:lstStyle/>
          <a:p>
            <a:pPr marL="57150" marR="177165" lvl="0" indent="0" algn="ctr" defTabSz="457200" rtl="0" eaLnBrk="1" fontAlgn="auto" latinLnBrk="0" hangingPunct="1">
              <a:lnSpc>
                <a:spcPct val="115000"/>
              </a:lnSpc>
              <a:spcBef>
                <a:spcPts val="0"/>
              </a:spcBef>
              <a:spcAft>
                <a:spcPts val="0"/>
              </a:spcAft>
              <a:buClrTx/>
              <a:buSzTx/>
              <a:buFontTx/>
              <a:buNone/>
              <a:tabLst>
                <a:tab pos="57150" algn="l"/>
              </a:tabLst>
              <a:defRPr/>
            </a:pPr>
            <a:r>
              <a:rPr kumimoji="0" lang="fr-FR"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2. ÔN TẬP KIẾN THỨC CƠ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93539" y="1933058"/>
            <a:ext cx="11173621" cy="1083374"/>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09189" y="4201911"/>
            <a:ext cx="11173621" cy="229282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661554" y="4386703"/>
            <a:ext cx="1094239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8B14E2-FF38-1508-146D-679F037CCEBB}"/>
              </a:ext>
            </a:extLst>
          </p:cNvPr>
          <p:cNvSpPr txBox="1"/>
          <p:nvPr/>
        </p:nvSpPr>
        <p:spPr>
          <a:xfrm>
            <a:off x="2932349" y="3429000"/>
            <a:ext cx="6096000" cy="646331"/>
          </a:xfrm>
          <a:prstGeom prst="rect">
            <a:avLst/>
          </a:prstGeom>
          <a:noFill/>
        </p:spPr>
        <p:txBody>
          <a:bodyPr wrap="square">
            <a:spAutoFit/>
          </a:bodyPr>
          <a:lstStyle/>
          <a:p>
            <a:r>
              <a:rPr lang="vi-VN">
                <a:solidFill>
                  <a:schemeClr val="bg1"/>
                </a:solidFill>
              </a:rPr>
              <a:t>Anh Đào 0936421291 trường Mỹ Hoà - Đại Hoà - Đại Lộc- Quảng Nam.</a:t>
            </a:r>
            <a:endParaRPr lang="en-US">
              <a:solidFill>
                <a:schemeClr val="bg1"/>
              </a:solidFill>
            </a:endParaRPr>
          </a:p>
        </p:txBody>
      </p:sp>
    </p:spTree>
    <p:extLst>
      <p:ext uri="{BB962C8B-B14F-4D97-AF65-F5344CB8AC3E}">
        <p14:creationId xmlns:p14="http://schemas.microsoft.com/office/powerpoint/2010/main" val="14308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2" grpId="0"/>
      <p:bldP spid="7"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8948" y="450375"/>
          <a:ext cx="11561900" cy="6101380"/>
        </p:xfrm>
        <a:graphic>
          <a:graphicData uri="http://schemas.openxmlformats.org/drawingml/2006/table">
            <a:tbl>
              <a:tblPr firstRow="1" firstCol="1" bandRow="1"/>
              <a:tblGrid>
                <a:gridCol w="1940228">
                  <a:extLst>
                    <a:ext uri="{9D8B030D-6E8A-4147-A177-3AD203B41FA5}">
                      <a16:colId xmlns:a16="http://schemas.microsoft.com/office/drawing/2014/main" val="1754940538"/>
                    </a:ext>
                  </a:extLst>
                </a:gridCol>
                <a:gridCol w="1897039">
                  <a:extLst>
                    <a:ext uri="{9D8B030D-6E8A-4147-A177-3AD203B41FA5}">
                      <a16:colId xmlns:a16="http://schemas.microsoft.com/office/drawing/2014/main" val="3546501879"/>
                    </a:ext>
                  </a:extLst>
                </a:gridCol>
                <a:gridCol w="2784143">
                  <a:extLst>
                    <a:ext uri="{9D8B030D-6E8A-4147-A177-3AD203B41FA5}">
                      <a16:colId xmlns:a16="http://schemas.microsoft.com/office/drawing/2014/main" val="2221957871"/>
                    </a:ext>
                  </a:extLst>
                </a:gridCol>
                <a:gridCol w="2911551">
                  <a:extLst>
                    <a:ext uri="{9D8B030D-6E8A-4147-A177-3AD203B41FA5}">
                      <a16:colId xmlns:a16="http://schemas.microsoft.com/office/drawing/2014/main" val="3166148874"/>
                    </a:ext>
                  </a:extLst>
                </a:gridCol>
                <a:gridCol w="2028939">
                  <a:extLst>
                    <a:ext uri="{9D8B030D-6E8A-4147-A177-3AD203B41FA5}">
                      <a16:colId xmlns:a16="http://schemas.microsoft.com/office/drawing/2014/main" val="2337899181"/>
                    </a:ext>
                  </a:extLst>
                </a:gridCol>
              </a:tblGrid>
              <a:tr h="412796">
                <a:tc rowSpan="2">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4">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507451"/>
                  </a:ext>
                </a:extLst>
              </a:tr>
              <a:tr h="825592">
                <a:tc vMerge="1">
                  <a:txBody>
                    <a:bodyPr/>
                    <a:lstStyle/>
                    <a:p>
                      <a:endParaRPr lang="en-US"/>
                    </a:p>
                  </a:txBody>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2108220"/>
                  </a:ext>
                </a:extLst>
              </a:tr>
              <a:tr h="2271893">
                <a:tc>
                  <a:txBody>
                    <a:bodyPr/>
                    <a:lstStyle/>
                    <a:p>
                      <a:pPr algn="just">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57630300"/>
                  </a:ext>
                </a:extLst>
              </a:tr>
              <a:tr h="2549327">
                <a:tc>
                  <a:txBody>
                    <a:bodyPr/>
                    <a:lstStyle/>
                    <a:p>
                      <a:pPr algn="just">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36480420"/>
                  </a:ext>
                </a:extLst>
              </a:tr>
            </a:tbl>
          </a:graphicData>
        </a:graphic>
      </p:graphicFrame>
    </p:spTree>
    <p:extLst>
      <p:ext uri="{BB962C8B-B14F-4D97-AF65-F5344CB8AC3E}">
        <p14:creationId xmlns:p14="http://schemas.microsoft.com/office/powerpoint/2010/main" val="614501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8948" y="409433"/>
          <a:ext cx="11561900" cy="6048220"/>
        </p:xfrm>
        <a:graphic>
          <a:graphicData uri="http://schemas.openxmlformats.org/drawingml/2006/table">
            <a:tbl>
              <a:tblPr firstRow="1" firstCol="1" bandRow="1"/>
              <a:tblGrid>
                <a:gridCol w="1790103">
                  <a:extLst>
                    <a:ext uri="{9D8B030D-6E8A-4147-A177-3AD203B41FA5}">
                      <a16:colId xmlns:a16="http://schemas.microsoft.com/office/drawing/2014/main" val="1754940538"/>
                    </a:ext>
                  </a:extLst>
                </a:gridCol>
                <a:gridCol w="2292824">
                  <a:extLst>
                    <a:ext uri="{9D8B030D-6E8A-4147-A177-3AD203B41FA5}">
                      <a16:colId xmlns:a16="http://schemas.microsoft.com/office/drawing/2014/main" val="3546501879"/>
                    </a:ext>
                  </a:extLst>
                </a:gridCol>
                <a:gridCol w="2552131">
                  <a:extLst>
                    <a:ext uri="{9D8B030D-6E8A-4147-A177-3AD203B41FA5}">
                      <a16:colId xmlns:a16="http://schemas.microsoft.com/office/drawing/2014/main" val="2221957871"/>
                    </a:ext>
                  </a:extLst>
                </a:gridCol>
                <a:gridCol w="2402006">
                  <a:extLst>
                    <a:ext uri="{9D8B030D-6E8A-4147-A177-3AD203B41FA5}">
                      <a16:colId xmlns:a16="http://schemas.microsoft.com/office/drawing/2014/main" val="3166148874"/>
                    </a:ext>
                  </a:extLst>
                </a:gridCol>
                <a:gridCol w="2524836">
                  <a:extLst>
                    <a:ext uri="{9D8B030D-6E8A-4147-A177-3AD203B41FA5}">
                      <a16:colId xmlns:a16="http://schemas.microsoft.com/office/drawing/2014/main" val="2337899181"/>
                    </a:ext>
                  </a:extLst>
                </a:gridCol>
              </a:tblGrid>
              <a:tr h="397436">
                <a:tc rowSpan="2">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4">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507451"/>
                  </a:ext>
                </a:extLst>
              </a:tr>
              <a:tr h="452946">
                <a:tc vMerge="1">
                  <a:txBody>
                    <a:bodyPr/>
                    <a:lstStyle/>
                    <a:p>
                      <a:endParaRPr lang="en-US"/>
                    </a:p>
                  </a:txBody>
                  <a:tcPr/>
                </a:tc>
                <a:tc>
                  <a:txBody>
                    <a:bodyPr/>
                    <a:lstStyle/>
                    <a:p>
                      <a:pPr algn="ct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 xuất sắc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 khá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2108220"/>
                  </a:ext>
                </a:extLst>
              </a:tr>
              <a:tr h="2782050">
                <a:tc>
                  <a:txBody>
                    <a:bodyPr/>
                    <a:lstStyle/>
                    <a:p>
                      <a:pPr algn="just">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57630300"/>
                  </a:ext>
                </a:extLst>
              </a:tr>
              <a:tr h="2181514">
                <a:tc>
                  <a:txBody>
                    <a:bodyPr/>
                    <a:lstStyle/>
                    <a:p>
                      <a:pPr algn="just">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7157727"/>
                  </a:ext>
                </a:extLst>
              </a:tr>
            </a:tbl>
          </a:graphicData>
        </a:graphic>
      </p:graphicFrame>
    </p:spTree>
    <p:extLst>
      <p:ext uri="{BB962C8B-B14F-4D97-AF65-F5344CB8AC3E}">
        <p14:creationId xmlns:p14="http://schemas.microsoft.com/office/powerpoint/2010/main" val="3839495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8" y="418194"/>
            <a:ext cx="11520957" cy="128209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2470244"/>
            <a:ext cx="11520958" cy="410043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8" y="622816"/>
            <a:ext cx="11357184" cy="95410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Viết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đoạn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(5-7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chia sẻ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một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ki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niệm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đáng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nhớ</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của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tuổi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thơ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em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037754" y="1839184"/>
            <a:ext cx="264950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64108" y="2600363"/>
            <a:ext cx="11350387" cy="39703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7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Chia sẻ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một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niệm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đáng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nhớ</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của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tuổi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thơ</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kỉ</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thả</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diều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chơi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lò</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cò</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chơi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ô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ăn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quan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nghịch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ngợm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phá</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phách</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trên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con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đường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làng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0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45938" y="220175"/>
            <a:ext cx="11173621" cy="130837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05051" y="389930"/>
            <a:ext cx="11104728" cy="95410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Viết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đoạn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ngắn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khoảng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5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đến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7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cảm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của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em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vê</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vật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Mon.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45938" y="1643509"/>
            <a:ext cx="11114508"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5715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tab pos="5715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300251" y="2712574"/>
          <a:ext cx="11600597" cy="3988476"/>
        </p:xfrm>
        <a:graphic>
          <a:graphicData uri="http://schemas.openxmlformats.org/drawingml/2006/table">
            <a:tbl>
              <a:tblPr firstRow="1" firstCol="1" bandRow="1"/>
              <a:tblGrid>
                <a:gridCol w="4323939">
                  <a:extLst>
                    <a:ext uri="{9D8B030D-6E8A-4147-A177-3AD203B41FA5}">
                      <a16:colId xmlns:a16="http://schemas.microsoft.com/office/drawing/2014/main" val="1834314240"/>
                    </a:ext>
                  </a:extLst>
                </a:gridCol>
                <a:gridCol w="7276658">
                  <a:extLst>
                    <a:ext uri="{9D8B030D-6E8A-4147-A177-3AD203B41FA5}">
                      <a16:colId xmlns:a16="http://schemas.microsoft.com/office/drawing/2014/main" val="3095269928"/>
                    </a:ext>
                  </a:extLst>
                </a:gridCol>
              </a:tblGrid>
              <a:tr h="376915">
                <a:tc>
                  <a:txBody>
                    <a:bodyPr/>
                    <a:lstStyle/>
                    <a:p>
                      <a:pPr algn="ctr">
                        <a:spcAft>
                          <a:spcPts val="0"/>
                        </a:spcAft>
                        <a:tabLst>
                          <a:tab pos="57150" algn="l"/>
                        </a:tabLst>
                      </a:pPr>
                      <a:r>
                        <a:rPr lang="de-DE" sz="2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Tiêu chí, mức 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tabLst>
                          <a:tab pos="57150" algn="l"/>
                        </a:tabLst>
                      </a:pPr>
                      <a:r>
                        <a:rPr lang="de-DE" sz="2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Yêu cầu cần đảm bảo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6271636"/>
                  </a:ext>
                </a:extLst>
              </a:tr>
              <a:tr h="629184">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Hình thức (0,5)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tabLst>
                          <a:tab pos="57150" algn="l"/>
                        </a:tabLst>
                      </a:pPr>
                      <a:r>
                        <a:rPr lang="de-D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(Viết hoa từ chỗ xuống dòng đến chỗ chấm xuống dòng, diễn đạt trôi chảy).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58756453"/>
                  </a:ext>
                </a:extLst>
              </a:tr>
              <a:tr h="314592">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2.Dung lượng (0,5)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tabLst>
                          <a:tab pos="57150" algn="l"/>
                        </a:tabLst>
                      </a:pPr>
                      <a:r>
                        <a:rPr lang="de-D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 5 đến 7 câu (Có đánh số thứ tự câu văn).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80081969"/>
                  </a:ext>
                </a:extLst>
              </a:tr>
              <a:tr h="943775">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Nội dung (6,5đ)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just">
                        <a:spcAft>
                          <a:spcPts val="0"/>
                        </a:spcAft>
                        <a:tabLst>
                          <a:tab pos="138684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cảm nhận nhân vật Mon ở các biểu hiện: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 nhận chung về nhân 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7473112"/>
                  </a:ext>
                </a:extLst>
              </a:tr>
              <a:tr h="376915">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Sự thống nhất đề tài (0,5đ)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spcAft>
                          <a:spcPts val="0"/>
                        </a:spcAft>
                      </a:pPr>
                      <a:r>
                        <a:rPr lang="de-D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câu văn có sự liên kết về đề tài.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48725701"/>
                  </a:ext>
                </a:extLst>
              </a:tr>
              <a:tr h="376915">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Liên kết câu và đoạn văn( 0,5đ)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tabLst>
                          <a:tab pos="57150" algn="l"/>
                        </a:tabLst>
                      </a:pPr>
                      <a:r>
                        <a:rPr lang="de-D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văn có sự liên kết chặt chẽ về hình thức.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88646826"/>
                  </a:ext>
                </a:extLst>
              </a:tr>
              <a:tr h="376915">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Sáng tạo,chữ viết( 1đ)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tabLst>
                          <a:tab pos="57150" algn="l"/>
                        </a:tabLst>
                      </a:pPr>
                      <a:r>
                        <a:rPr lang="de-D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sáng tạo trong cách diễn đạt, chữ viết đúng chính tả ngữ pháp.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254235691"/>
                  </a:ext>
                </a:extLst>
              </a:tr>
              <a:tr h="593265">
                <a:tc>
                  <a:txBody>
                    <a:bodyPr/>
                    <a:lstStyle/>
                    <a:p>
                      <a:pPr algn="just">
                        <a:spcAft>
                          <a:spcPts val="0"/>
                        </a:spcAft>
                        <a:tabLst>
                          <a:tab pos="57150" algn="l"/>
                        </a:tabLst>
                      </a:pPr>
                      <a:r>
                        <a:rPr lang="de-DE"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Trình bày (0,5 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tabLst>
                          <a:tab pos="57150" algn="l"/>
                        </a:tabLst>
                      </a:pPr>
                      <a:r>
                        <a:rPr lang="de-D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rõ ràng, sạch đẹp.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29432901"/>
                  </a:ext>
                </a:extLst>
              </a:tr>
            </a:tbl>
          </a:graphicData>
        </a:graphic>
      </p:graphicFrame>
    </p:spTree>
    <p:extLst>
      <p:ext uri="{BB962C8B-B14F-4D97-AF65-F5344CB8AC3E}">
        <p14:creationId xmlns:p14="http://schemas.microsoft.com/office/powerpoint/2010/main" val="298471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04715" y="873457"/>
            <a:ext cx="11750723" cy="571841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039969"/>
            <a:ext cx="11370831" cy="532453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Đọc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đoạn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trích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Bầy</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ta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thấy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một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nhân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vật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Mon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trong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sáng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đáng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cảm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biết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thương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quan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tâm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mọi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thư</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xung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quanh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đặc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biệt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là</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động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vật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(1).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lo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lắng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mất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khi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thấy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mưa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to,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nước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dâng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cao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sẽ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tô</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bị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ngập</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(2).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cư</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hỏi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hỏi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lại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anh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rằng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anh</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bảo</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mưa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có to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không</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Nước</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sông</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lên</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có to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không</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Cái</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bãi</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giữa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sông</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ngập</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chưa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(3). Dù chỉ là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những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ngoài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nhưng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vẫn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quan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tâm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chúng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lo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lắng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sư</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của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chúng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sơ</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những</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con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vôi</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non bị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chết</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mất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(4).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thương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vật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của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không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chỉ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qua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nói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mà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còn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được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bằng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hành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(5). Chi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tiết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lấy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trộm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con cá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của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bô</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rồi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nó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xuống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nó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vê</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tư</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do,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rồi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chi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tiết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em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ru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anh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cứu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tô</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vào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bơ</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thấy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Mon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cùng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thương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động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vật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trân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trọng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sự</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sống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(6). Qua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đoạn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trích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Bầy</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chim</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chìa</a:t>
            </a:r>
            <a:r>
              <a:rPr kumimoji="0" lang="en-US" sz="2600" b="0" i="1"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ta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thấy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mến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câu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bé</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Mon,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chính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cậu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bé</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đã</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ta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một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bài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học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xúc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động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về</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yêu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dành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vật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(7).</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205740" y="202895"/>
            <a:ext cx="4490204"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ĐOẠN VĂN THAM KHẢO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58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623941"/>
            <a:ext cx="11173621" cy="547662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91319" y="1377095"/>
            <a:ext cx="11075841" cy="39703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2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2620370"/>
            <a:ext cx="11173621" cy="311169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554971"/>
            <a:ext cx="11173621" cy="1028169"/>
          </a:xfrm>
          <a:prstGeom prst="roundRect">
            <a:avLst>
              <a:gd name="adj" fmla="val 16667"/>
            </a:avLst>
          </a:prstGeom>
          <a:solidFill>
            <a:schemeClr val="accent2">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15366" y="775128"/>
            <a:ext cx="7637064" cy="587853"/>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91319" y="3031530"/>
            <a:ext cx="11075841"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3070746"/>
            <a:ext cx="11173621" cy="30298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45939" y="534537"/>
            <a:ext cx="11021221" cy="159451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91654" y="1008628"/>
            <a:ext cx="1051787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45938" y="3604736"/>
            <a:ext cx="10863589"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ổn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lộ</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37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3261815"/>
            <a:ext cx="11173621" cy="343517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423081"/>
            <a:ext cx="11173621" cy="2429301"/>
          </a:xfrm>
          <a:prstGeom prst="roundRect">
            <a:avLst>
              <a:gd name="adj" fmla="val 16667"/>
            </a:avLst>
          </a:prstGeom>
          <a:solidFill>
            <a:srgbClr val="FFFF00"/>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45059" y="541457"/>
            <a:ext cx="11070580" cy="2246769"/>
          </a:xfrm>
          <a:prstGeom prst="rect">
            <a:avLst/>
          </a:prstGeom>
        </p:spPr>
        <p:txBody>
          <a:bodyPr wrap="square">
            <a:spAutoFit/>
          </a:bodyPr>
          <a:lstStyle/>
          <a:p>
            <a:pPr marL="45720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hân biệt khái niệm truyện ngắn và tiểu thuyết. Nêu đặc điểm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 truyện ngắn và tiểu thuyết về:</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Tính cách nhân vật.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Bối cảnh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Ngôi kể và tác dụng của ngôi kể</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64462" y="3588444"/>
            <a:ext cx="10831773" cy="310854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ngắn </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 tác phẩm văn xuôi cỡ</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 ít nhân vật, ít sự việc phức tạp... Chi tiết và lời văn trong truyện ngắn rất cô đọng.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*Tiểu thuyết:</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tác phẩm văn xuôi cỡ lớn có nội dung phong phú, cốt truyện phức tạp, phản ánh nhiều sự kiện, cảnh ngộ, miêu tả nhiều tuyến nhân vật, nhiều quan hệ chồng chéo với những diễn biến tâm lí phức tạp, đa dạng.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7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39" y="1064526"/>
            <a:ext cx="11173621" cy="450376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3539" y="1528549"/>
            <a:ext cx="11173621" cy="353943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 điểm 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 cách nhân vật: </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 hiện qua hình dáng, cử chỉ, hành động, suy nghĩ của nhân vật, qua nhận xét của người kể chuyện và mối quan hệ với các nhân vật khác.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Bối cảnh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tab pos="1386840" algn="l"/>
              </a:tabLst>
              <a:defRPr/>
            </a:pP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Bối cảnh lịch sử: Hoàn cảnh xã hội của một thời kì lịch sử.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Bối cảnh riêng:</a:t>
            </a:r>
            <a:r>
              <a:rPr kumimoji="0" lang="de-DE"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 gian và địa điểm, quang cảnh cụ thể xảy ra câu chuyện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713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6110</Words>
  <PresentationFormat>Widescreen</PresentationFormat>
  <Paragraphs>362</Paragraphs>
  <Slides>44</Slides>
  <Notes>42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2022-07-16T04:05:43Z</dcterms:created>
  <dcterms:modified xsi:type="dcterms:W3CDTF">2022-08-21T15:29:45Z</dcterms:modified>
</cp:coreProperties>
</file>