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7" r:id="rId4"/>
    <p:sldId id="258" r:id="rId5"/>
    <p:sldId id="278" r:id="rId6"/>
    <p:sldId id="269" r:id="rId7"/>
    <p:sldId id="279" r:id="rId8"/>
    <p:sldId id="280" r:id="rId9"/>
    <p:sldId id="281" r:id="rId10"/>
    <p:sldId id="285" r:id="rId11"/>
    <p:sldId id="286" r:id="rId12"/>
    <p:sldId id="284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2E9-755C-CCAB-2FC4-B71CB56B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3E089-DB3A-6835-C5D7-C14910A96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1FA2D-50D8-50B5-D661-3C7956E2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3D851-2E1C-F810-8792-2C4CBCF3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CAF45-0F1D-17A0-C142-6E7D596C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EAE4-9028-8DED-CDA5-769F68B2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9C8E1-CE5A-088A-4B4C-DAD7C92FF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048AA-9821-2DA2-3796-3C8C5B14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69E26-6993-7993-510B-E037B89A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086FF-FBDF-58E4-51C7-4ADC5088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5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C4ED11-135D-8CE8-B3DF-01A9AF35F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99A57-7926-68FE-2B47-E7F88EAFA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5B2DD-A3A8-DD31-EFFF-59B5D571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2FA52-7336-5B23-BF4C-AC3D5309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2EE26-D121-DFA2-3FCA-82EE7788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2AB1-192B-097F-ADEE-10715632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627BD-6275-17DC-7B31-A49351CC0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75B8F-7E92-51C1-F44A-03E66D9D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A4C3-5148-9B3D-7C3F-71F59425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3EC16-3D97-9B78-A9CB-4EB4F98F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9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4855-6BAA-5E10-5BD3-4446DA2C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AD40-8E43-8D9F-B54D-F4CFBBB7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5B55-E98A-586D-7534-9F0CD46D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87888-6BD9-DD71-B0CC-22C14E1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7B4CD-FDFA-B64C-BAF4-24846E3E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C768-9767-5C15-7A9B-FCD59191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7FDCC-4B0A-AA8D-5082-CFCDB3644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CDB7F-2163-9C55-A305-F2BBA7B66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543A7-92F9-7DD0-EF41-523D040B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EFB8F-40A1-86F5-CD14-3DDF6A45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4E69F-0E6E-4DBF-D7D4-A86976F1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5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4D77-F684-8B34-2DB0-ABC738B6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F24FD-261E-2CAF-8612-1E935C12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ABAB5-23FD-F864-B827-70B78CE4B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41E8D-99ED-4465-68A7-CD3BFA6D2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120CC-2EF5-C640-B9B5-7E75D7A83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96D14-30A7-BC0C-2F67-6A71FEDD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0CF83-CA41-2161-EB8C-E208500C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90324-CBC1-D659-036B-74DD84EA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9125-9158-07B4-FDFF-D3126461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9D214-0D5E-F03F-6B30-8C810F62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C6EC8-6370-5F13-3580-340172D0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E4F55-52C1-BCBF-F714-9BA34E4D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9F8C4-2645-830D-46C0-F27B4E57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F8D1D-E645-9260-2C7C-596810BA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E0662-C1D9-D6FF-47FE-64A2F0FE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8501-0CE5-36DF-EFBE-B83A2752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95EE8-A748-A238-6BCA-5A7A4B60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E5F8F-95ED-2C87-1082-813BE2A12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A3F71-759C-147C-82F2-4C1F54EF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4192A-FBFB-6364-3C65-DAFA8096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D370F-909B-F651-1230-AC60D95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81B0-55A6-CA9F-203B-C9607778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6671F-3591-25C6-9411-640E631D0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64482-5EE3-B64A-01F8-5563FF7DC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C0C2D-6FDE-2190-C812-F4E732E4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84937-8620-C2ED-01CE-BC926E66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0A895-84EC-9966-DA15-086AEE65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561B3-942B-39C3-D80D-8D59BF28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B1557-1DFE-7784-1074-A159EEA5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AFA9B-9E19-7294-0218-4E2333628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374C-3811-4870-8F96-806AA202643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E1009-4EFE-E133-E58F-DD4B41FA2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77FA4-7E05-475B-8414-9EEEFA175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735E5-8A4F-94DC-842A-7677543D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Các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nhóm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hãy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luân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phiên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liệt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kê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các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loại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vật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nuôi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mà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em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biết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215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6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ấu tạo giải phẫu gà">
            <a:extLst>
              <a:ext uri="{FF2B5EF4-FFF2-40B4-BE49-F238E27FC236}">
                <a16:creationId xmlns:a16="http://schemas.microsoft.com/office/drawing/2014/main" id="{8498CE0C-1209-8447-89D0-E6B531C4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370" y="175941"/>
            <a:ext cx="9318459" cy="65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07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Rectangle 207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Isosceles Triangle 207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ÁCH BỔ SUNG THỨC ĂN CHO GIA SÚC NHAI LẠI - Tân Hữu Quí">
            <a:extLst>
              <a:ext uri="{FF2B5EF4-FFF2-40B4-BE49-F238E27FC236}">
                <a16:creationId xmlns:a16="http://schemas.microsoft.com/office/drawing/2014/main" id="{0D9745C4-C8AF-E09A-B252-3DB0C67FBE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066" y="643467"/>
            <a:ext cx="10377868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0007B-9630-1632-7773-361AFCA6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89" y="405575"/>
            <a:ext cx="7904685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2.3.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Căn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cứ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vào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mục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đích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sử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dụng</a:t>
            </a:r>
            <a:endParaRPr lang="en-US" sz="4000" kern="1200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49313C-5A7B-624D-C9B9-19A141177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52895"/>
              </p:ext>
            </p:extLst>
          </p:nvPr>
        </p:nvGraphicFramePr>
        <p:xfrm>
          <a:off x="901689" y="1978724"/>
          <a:ext cx="10124120" cy="457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474">
                  <a:extLst>
                    <a:ext uri="{9D8B030D-6E8A-4147-A177-3AD203B41FA5}">
                      <a16:colId xmlns:a16="http://schemas.microsoft.com/office/drawing/2014/main" val="1474877653"/>
                    </a:ext>
                  </a:extLst>
                </a:gridCol>
                <a:gridCol w="7592646">
                  <a:extLst>
                    <a:ext uri="{9D8B030D-6E8A-4147-A177-3AD203B41FA5}">
                      <a16:colId xmlns:a16="http://schemas.microsoft.com/office/drawing/2014/main" val="669810758"/>
                    </a:ext>
                  </a:extLst>
                </a:gridCol>
              </a:tblGrid>
              <a:tr h="1015957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 err="1">
                          <a:latin typeface="Baguet Script" panose="00000500000000000000" pitchFamily="2" charset="0"/>
                        </a:rPr>
                        <a:t>Nội</a:t>
                      </a:r>
                      <a:r>
                        <a:rPr lang="en-US" sz="3300" dirty="0">
                          <a:latin typeface="Baguet Script" panose="00000500000000000000" pitchFamily="2" charset="0"/>
                        </a:rPr>
                        <a:t> dung</a:t>
                      </a:r>
                    </a:p>
                  </a:txBody>
                  <a:tcPr marL="128746" marR="128746" marT="64374" marB="643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 err="1">
                          <a:latin typeface="Baguet Script" panose="00000500000000000000" pitchFamily="2" charset="0"/>
                        </a:rPr>
                        <a:t>Đặc</a:t>
                      </a:r>
                      <a:r>
                        <a:rPr lang="en-US" sz="33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300" dirty="0" err="1"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3300" dirty="0">
                        <a:latin typeface="Baguet Script" panose="00000500000000000000" pitchFamily="2" charset="0"/>
                      </a:endParaRPr>
                    </a:p>
                  </a:txBody>
                  <a:tcPr marL="128746" marR="128746" marT="64374" marB="64374" anchor="ctr"/>
                </a:tc>
                <a:extLst>
                  <a:ext uri="{0D108BD9-81ED-4DB2-BD59-A6C34878D82A}">
                    <a16:rowId xmlns:a16="http://schemas.microsoft.com/office/drawing/2014/main" val="2515828249"/>
                  </a:ext>
                </a:extLst>
              </a:tr>
              <a:tr h="1779259"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err="1">
                          <a:latin typeface="Baguet Script" panose="00000500000000000000" pitchFamily="2" charset="0"/>
                        </a:rPr>
                        <a:t>Chuyên</a:t>
                      </a:r>
                      <a:r>
                        <a:rPr lang="en-US" sz="3300" b="1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300" b="1" dirty="0" err="1">
                          <a:latin typeface="Baguet Script" panose="00000500000000000000" pitchFamily="2" charset="0"/>
                        </a:rPr>
                        <a:t>dụng</a:t>
                      </a:r>
                      <a:endParaRPr lang="en-US" sz="3300" b="1" dirty="0">
                        <a:latin typeface="Baguet Script" panose="00000500000000000000" pitchFamily="2" charset="0"/>
                      </a:endParaRPr>
                    </a:p>
                  </a:txBody>
                  <a:tcPr marL="128746" marR="128746" marT="64374" marB="64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năng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suất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cao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loại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nhất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33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128746" marR="128746" marT="64374" marB="64374" anchor="ctr"/>
                </a:tc>
                <a:extLst>
                  <a:ext uri="{0D108BD9-81ED-4DB2-BD59-A6C34878D82A}">
                    <a16:rowId xmlns:a16="http://schemas.microsoft.com/office/drawing/2014/main" val="4190580429"/>
                  </a:ext>
                </a:extLst>
              </a:tr>
              <a:tr h="1779259">
                <a:tc>
                  <a:txBody>
                    <a:bodyPr/>
                    <a:lstStyle/>
                    <a:p>
                      <a:pPr algn="ctr"/>
                      <a:r>
                        <a:rPr lang="en-US" sz="3300" b="1">
                          <a:latin typeface="Baguet Script" panose="00000500000000000000" pitchFamily="2" charset="0"/>
                        </a:rPr>
                        <a:t>Kiêm dụng</a:t>
                      </a:r>
                    </a:p>
                  </a:txBody>
                  <a:tcPr marL="128746" marR="128746" marT="64374" marB="64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thể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sử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để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xuất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nhiều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loại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33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128746" marR="128746" marT="64374" marB="64374" anchor="ctr"/>
                </a:tc>
                <a:extLst>
                  <a:ext uri="{0D108BD9-81ED-4DB2-BD59-A6C34878D82A}">
                    <a16:rowId xmlns:a16="http://schemas.microsoft.com/office/drawing/2014/main" val="2454589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11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6BB75A-47FF-5E7B-A0A0-6252C631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>
                <a:solidFill>
                  <a:schemeClr val="tx2"/>
                </a:solidFill>
                <a:latin typeface="Baguet Script" panose="00000500000000000000" pitchFamily="2" charset="0"/>
              </a:rPr>
              <a:t>Kahoot</a:t>
            </a:r>
          </a:p>
        </p:txBody>
      </p:sp>
    </p:spTree>
    <p:extLst>
      <p:ext uri="{BB962C8B-B14F-4D97-AF65-F5344CB8AC3E}">
        <p14:creationId xmlns:p14="http://schemas.microsoft.com/office/powerpoint/2010/main" val="108390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D748B-E201-07FC-61EB-7684C5D67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guet Script" panose="00000500000000000000" pitchFamily="2" charset="0"/>
              </a:rPr>
              <a:t>BÀI 3</a:t>
            </a:r>
            <a:br>
              <a:rPr lang="en-US" sz="5400" dirty="0">
                <a:solidFill>
                  <a:srgbClr val="FF0000"/>
                </a:solidFill>
                <a:latin typeface="Baguet Script" panose="00000500000000000000" pitchFamily="2" charset="0"/>
              </a:rPr>
            </a:br>
            <a:r>
              <a:rPr lang="en-US" sz="5400" dirty="0">
                <a:solidFill>
                  <a:srgbClr val="FF0000"/>
                </a:solidFill>
                <a:latin typeface="Baguet Script" panose="00000500000000000000" pitchFamily="2" charset="0"/>
              </a:rPr>
              <a:t>PHÂN LOẠI VẬT NUÔI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7D11B-1807-A725-9900-A2B4AAC5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8" r="29183"/>
          <a:stretch/>
        </p:blipFill>
        <p:spPr>
          <a:xfrm>
            <a:off x="494594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467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4478915" y="304514"/>
            <a:ext cx="3130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err="1">
                <a:latin typeface="Baguet Script" panose="00000500000000000000" pitchFamily="2" charset="0"/>
              </a:rPr>
              <a:t>Nội</a:t>
            </a:r>
            <a:r>
              <a:rPr lang="en-US" sz="3200" b="1" dirty="0">
                <a:latin typeface="Baguet Script" panose="00000500000000000000" pitchFamily="2" charset="0"/>
              </a:rPr>
              <a:t> dung </a:t>
            </a:r>
            <a:r>
              <a:rPr lang="en-US" sz="3200" b="1" dirty="0" err="1">
                <a:latin typeface="Baguet Script" panose="00000500000000000000" pitchFamily="2" charset="0"/>
              </a:rPr>
              <a:t>bài</a:t>
            </a:r>
            <a:r>
              <a:rPr lang="en-US" sz="3200" b="1" dirty="0">
                <a:latin typeface="Baguet Script" panose="00000500000000000000" pitchFamily="2" charset="0"/>
              </a:rPr>
              <a:t> </a:t>
            </a:r>
            <a:r>
              <a:rPr lang="en-US" sz="3200" b="1" dirty="0" err="1">
                <a:latin typeface="Baguet Script" panose="00000500000000000000" pitchFamily="2" charset="0"/>
              </a:rPr>
              <a:t>học</a:t>
            </a:r>
            <a:endParaRPr lang="en-US" sz="3200" b="1" dirty="0">
              <a:latin typeface="Baguet Script" panose="00000500000000000000" pitchFamily="2" charset="0"/>
            </a:endParaRPr>
          </a:p>
        </p:txBody>
      </p:sp>
      <p:sp>
        <p:nvSpPr>
          <p:cNvPr id="40" name="Isosceles Triangle 39"/>
          <p:cNvSpPr/>
          <p:nvPr/>
        </p:nvSpPr>
        <p:spPr>
          <a:xfrm rot="5400000">
            <a:off x="4895057" y="5314157"/>
            <a:ext cx="373062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8" name="TextBox 44"/>
          <p:cNvSpPr txBox="1">
            <a:spLocks noChangeArrowheads="1"/>
          </p:cNvSpPr>
          <p:nvPr/>
        </p:nvSpPr>
        <p:spPr bwMode="auto">
          <a:xfrm>
            <a:off x="3910014" y="509226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8CDB71-1F55-0F37-C2FA-C1B564F2C561}"/>
              </a:ext>
            </a:extLst>
          </p:cNvPr>
          <p:cNvGrpSpPr/>
          <p:nvPr/>
        </p:nvGrpSpPr>
        <p:grpSpPr>
          <a:xfrm>
            <a:off x="3367088" y="1761502"/>
            <a:ext cx="5650739" cy="1257300"/>
            <a:chOff x="3367088" y="1509713"/>
            <a:chExt cx="5650739" cy="1257300"/>
          </a:xfrm>
        </p:grpSpPr>
        <p:sp>
          <p:nvSpPr>
            <p:cNvPr id="3" name="Rectangle 2"/>
            <p:cNvSpPr/>
            <p:nvPr/>
          </p:nvSpPr>
          <p:spPr>
            <a:xfrm>
              <a:off x="4776789" y="1509713"/>
              <a:ext cx="4225925" cy="1257300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" name="Round Same Side Corner Rectangle 1"/>
            <p:cNvSpPr/>
            <p:nvPr/>
          </p:nvSpPr>
          <p:spPr>
            <a:xfrm rot="16200000">
              <a:off x="3757613" y="1119188"/>
              <a:ext cx="1257300" cy="2038350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4895851" y="2047876"/>
              <a:ext cx="371475" cy="1809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4" name="TextBox 28671"/>
            <p:cNvSpPr txBox="1">
              <a:spLocks noChangeArrowheads="1"/>
            </p:cNvSpPr>
            <p:nvPr/>
          </p:nvSpPr>
          <p:spPr bwMode="auto">
            <a:xfrm>
              <a:off x="3910014" y="1875887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10" name="Rectangle 46"/>
            <p:cNvSpPr>
              <a:spLocks noChangeArrowheads="1"/>
            </p:cNvSpPr>
            <p:nvPr/>
          </p:nvSpPr>
          <p:spPr bwMode="auto">
            <a:xfrm>
              <a:off x="5344352" y="1845975"/>
              <a:ext cx="36734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/>
              <a:r>
                <a:rPr lang="vi-VN" sz="3200" dirty="0">
                  <a:solidFill>
                    <a:srgbClr val="4A4644"/>
                  </a:solidFill>
                  <a:latin typeface="Arial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Khái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niệm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vật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nuôi</a:t>
              </a:r>
              <a:endParaRPr lang="en-US" sz="3200" dirty="0">
                <a:solidFill>
                  <a:srgbClr val="4A4644"/>
                </a:solidFill>
                <a:latin typeface="Baguet Script" panose="000005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04FD26-9DE9-DBD9-EA64-38E2431012DB}"/>
              </a:ext>
            </a:extLst>
          </p:cNvPr>
          <p:cNvGrpSpPr/>
          <p:nvPr/>
        </p:nvGrpSpPr>
        <p:grpSpPr>
          <a:xfrm>
            <a:off x="3367088" y="4049158"/>
            <a:ext cx="5635626" cy="1257300"/>
            <a:chOff x="3367088" y="3148013"/>
            <a:chExt cx="5635626" cy="1257300"/>
          </a:xfrm>
        </p:grpSpPr>
        <p:sp>
          <p:nvSpPr>
            <p:cNvPr id="35" name="Rectangle 2"/>
            <p:cNvSpPr/>
            <p:nvPr/>
          </p:nvSpPr>
          <p:spPr>
            <a:xfrm>
              <a:off x="4776789" y="3148013"/>
              <a:ext cx="4225925" cy="1257300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und Same Side Corner Rectangle 1"/>
            <p:cNvSpPr/>
            <p:nvPr/>
          </p:nvSpPr>
          <p:spPr>
            <a:xfrm rot="16200000">
              <a:off x="3757613" y="2757488"/>
              <a:ext cx="1257300" cy="2038350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4895851" y="3686176"/>
              <a:ext cx="371475" cy="1809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6" name="TextBox 42"/>
            <p:cNvSpPr txBox="1">
              <a:spLocks noChangeArrowheads="1"/>
            </p:cNvSpPr>
            <p:nvPr/>
          </p:nvSpPr>
          <p:spPr bwMode="auto">
            <a:xfrm>
              <a:off x="3910014" y="3491102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211" name="Rectangle 47"/>
            <p:cNvSpPr>
              <a:spLocks noChangeArrowheads="1"/>
            </p:cNvSpPr>
            <p:nvPr/>
          </p:nvSpPr>
          <p:spPr bwMode="auto">
            <a:xfrm>
              <a:off x="5453064" y="3471576"/>
              <a:ext cx="339248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vi-VN" sz="3200" dirty="0">
                  <a:solidFill>
                    <a:srgbClr val="4A4644"/>
                  </a:solidFill>
                  <a:latin typeface="Arial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Phân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loại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vật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nuôi</a:t>
              </a:r>
              <a:endParaRPr lang="en-US" sz="3200" dirty="0">
                <a:solidFill>
                  <a:srgbClr val="4A4644"/>
                </a:solidFill>
                <a:latin typeface="Baguet Script" panose="000005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982A99AF-7872-125F-D85A-115CDAF72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 1, </a:t>
            </a:r>
            <a:r>
              <a:rPr lang="en-US" sz="6600" dirty="0" err="1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Khái</a:t>
            </a:r>
            <a:r>
              <a:rPr lang="en-US" sz="6600" dirty="0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niệm</a:t>
            </a:r>
            <a:r>
              <a:rPr lang="en-US" sz="6600" dirty="0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vật</a:t>
            </a:r>
            <a:r>
              <a:rPr lang="en-US" sz="6600" dirty="0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nuôi</a:t>
            </a:r>
            <a:endParaRPr lang="en-US" sz="6600" dirty="0">
              <a:solidFill>
                <a:srgbClr val="FF0000"/>
              </a:solidFill>
              <a:latin typeface="Baguet Script" panose="00000500000000000000" pitchFamily="2" charset="0"/>
              <a:ea typeface="+mj-ea"/>
              <a:cs typeface="+mj-cs"/>
            </a:endParaRPr>
          </a:p>
        </p:txBody>
      </p:sp>
      <p:sp>
        <p:nvSpPr>
          <p:cNvPr id="2066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Chăn nuôi gà thả vườn hiệu quả">
            <a:extLst>
              <a:ext uri="{FF2B5EF4-FFF2-40B4-BE49-F238E27FC236}">
                <a16:creationId xmlns:a16="http://schemas.microsoft.com/office/drawing/2014/main" id="{4C0303EF-F478-E054-6DF3-0AD660E8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679" y="2619784"/>
            <a:ext cx="3600041" cy="36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á Ếch (tại trại)">
            <a:extLst>
              <a:ext uri="{FF2B5EF4-FFF2-40B4-BE49-F238E27FC236}">
                <a16:creationId xmlns:a16="http://schemas.microsoft.com/office/drawing/2014/main" id="{3B6C6E26-24AC-6086-34A4-4C211D95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908" y="3010485"/>
            <a:ext cx="3758184" cy="28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2815AA-E48B-11DA-B720-FEA82B1C9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8" y="3038672"/>
            <a:ext cx="3758184" cy="27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8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DAAC59FA-8DB9-29C7-C537-A0F3883A055F}"/>
              </a:ext>
            </a:extLst>
          </p:cNvPr>
          <p:cNvSpPr/>
          <p:nvPr/>
        </p:nvSpPr>
        <p:spPr>
          <a:xfrm>
            <a:off x="4093698" y="2375812"/>
            <a:ext cx="1336431" cy="309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4A17D-65A0-3757-A26A-C9A6FD855B22}"/>
              </a:ext>
            </a:extLst>
          </p:cNvPr>
          <p:cNvGrpSpPr/>
          <p:nvPr/>
        </p:nvGrpSpPr>
        <p:grpSpPr>
          <a:xfrm>
            <a:off x="331763" y="212036"/>
            <a:ext cx="3644094" cy="4476750"/>
            <a:chOff x="331763" y="848139"/>
            <a:chExt cx="3644094" cy="44767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13003B-18D9-5578-30CF-0DBBE715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763" y="1680795"/>
              <a:ext cx="3644094" cy="36440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3501AD-20F0-4961-536A-3D65723502D9}"/>
                </a:ext>
              </a:extLst>
            </p:cNvPr>
            <p:cNvSpPr txBox="1"/>
            <p:nvPr/>
          </p:nvSpPr>
          <p:spPr>
            <a:xfrm>
              <a:off x="331763" y="848139"/>
              <a:ext cx="36440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Baguet Script" panose="00000500000000000000" pitchFamily="2" charset="0"/>
                </a:rPr>
                <a:t>Động</a:t>
              </a:r>
              <a:r>
                <a:rPr lang="en-US" sz="4000" dirty="0">
                  <a:latin typeface="Baguet Script" panose="00000500000000000000" pitchFamily="2" charset="0"/>
                </a:rPr>
                <a:t> </a:t>
              </a:r>
              <a:r>
                <a:rPr lang="en-US" sz="4000" dirty="0" err="1">
                  <a:latin typeface="Baguet Script" panose="00000500000000000000" pitchFamily="2" charset="0"/>
                </a:rPr>
                <a:t>vật</a:t>
              </a:r>
              <a:r>
                <a:rPr lang="en-US" sz="4000" dirty="0">
                  <a:latin typeface="Baguet Script" panose="00000500000000000000" pitchFamily="2" charset="0"/>
                </a:rPr>
                <a:t> </a:t>
              </a:r>
              <a:r>
                <a:rPr lang="en-US" sz="4000" dirty="0" err="1">
                  <a:latin typeface="Baguet Script" panose="00000500000000000000" pitchFamily="2" charset="0"/>
                </a:rPr>
                <a:t>hoang</a:t>
              </a:r>
              <a:r>
                <a:rPr lang="en-US" sz="4000" dirty="0">
                  <a:latin typeface="Baguet Script" panose="00000500000000000000" pitchFamily="2" charset="0"/>
                </a:rPr>
                <a:t> </a:t>
              </a:r>
              <a:r>
                <a:rPr lang="en-US" sz="4000" dirty="0" err="1">
                  <a:latin typeface="Baguet Script" panose="00000500000000000000" pitchFamily="2" charset="0"/>
                </a:rPr>
                <a:t>dã</a:t>
              </a:r>
              <a:endParaRPr lang="en-US" sz="4000" dirty="0">
                <a:latin typeface="Baguet Script" panose="000005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74A2ED-B19B-9A07-D0F5-1301800B475A}"/>
              </a:ext>
            </a:extLst>
          </p:cNvPr>
          <p:cNvGrpSpPr/>
          <p:nvPr/>
        </p:nvGrpSpPr>
        <p:grpSpPr>
          <a:xfrm>
            <a:off x="5540110" y="159024"/>
            <a:ext cx="6478391" cy="4476750"/>
            <a:chOff x="5540110" y="848139"/>
            <a:chExt cx="6478391" cy="44767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BFEFB2-425C-4D68-38DB-EA6E513C7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0110" y="1680794"/>
              <a:ext cx="6478391" cy="364409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82B1E6-8BFE-98A9-9F8B-3FA77E31B9B2}"/>
                </a:ext>
              </a:extLst>
            </p:cNvPr>
            <p:cNvSpPr txBox="1"/>
            <p:nvPr/>
          </p:nvSpPr>
          <p:spPr>
            <a:xfrm>
              <a:off x="7003782" y="848139"/>
              <a:ext cx="2716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Baguet Script" panose="00000500000000000000" pitchFamily="2" charset="0"/>
                </a:rPr>
                <a:t>Vật</a:t>
              </a:r>
              <a:r>
                <a:rPr lang="en-US" sz="4000" dirty="0">
                  <a:latin typeface="Baguet Script" panose="00000500000000000000" pitchFamily="2" charset="0"/>
                </a:rPr>
                <a:t> </a:t>
              </a:r>
              <a:r>
                <a:rPr lang="en-US" sz="4000" dirty="0" err="1">
                  <a:latin typeface="Baguet Script" panose="00000500000000000000" pitchFamily="2" charset="0"/>
                </a:rPr>
                <a:t>nuôi</a:t>
              </a:r>
              <a:endParaRPr lang="en-US" sz="4000" dirty="0">
                <a:latin typeface="Baguet Script" panose="000005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B06FE1A-2F5F-84A8-BA62-A78E7ED846A5}"/>
              </a:ext>
            </a:extLst>
          </p:cNvPr>
          <p:cNvSpPr txBox="1"/>
          <p:nvPr/>
        </p:nvSpPr>
        <p:spPr>
          <a:xfrm>
            <a:off x="1417978" y="5062331"/>
            <a:ext cx="8362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guet Script" panose="00000500000000000000" pitchFamily="2" charset="0"/>
              </a:rPr>
              <a:t>1, </a:t>
            </a:r>
            <a:r>
              <a:rPr lang="en-US" sz="3200" dirty="0" err="1">
                <a:latin typeface="Baguet Script" panose="00000500000000000000" pitchFamily="2" charset="0"/>
              </a:rPr>
              <a:t>Có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giá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trị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kinh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tế</a:t>
            </a:r>
            <a:r>
              <a:rPr lang="en-US" sz="3200" dirty="0">
                <a:latin typeface="Baguet Script" panose="00000500000000000000" pitchFamily="2" charset="0"/>
              </a:rPr>
              <a:t>, </a:t>
            </a:r>
            <a:r>
              <a:rPr lang="en-US" sz="3200" dirty="0" err="1">
                <a:latin typeface="Baguet Script" panose="00000500000000000000" pitchFamily="2" charset="0"/>
              </a:rPr>
              <a:t>nuôi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với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mục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đích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rõ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ràng</a:t>
            </a:r>
            <a:endParaRPr lang="en-US" sz="3200" dirty="0">
              <a:latin typeface="Baguet Script" panose="00000500000000000000" pitchFamily="2" charset="0"/>
            </a:endParaRPr>
          </a:p>
          <a:p>
            <a:r>
              <a:rPr lang="en-US" sz="3200" dirty="0">
                <a:latin typeface="Baguet Script" panose="00000500000000000000" pitchFamily="2" charset="0"/>
              </a:rPr>
              <a:t>2, Trong </a:t>
            </a:r>
            <a:r>
              <a:rPr lang="en-US" sz="3200" dirty="0" err="1">
                <a:latin typeface="Baguet Script" panose="00000500000000000000" pitchFamily="2" charset="0"/>
              </a:rPr>
              <a:t>phạm</a:t>
            </a:r>
            <a:r>
              <a:rPr lang="en-US" sz="3200" dirty="0">
                <a:latin typeface="Baguet Script" panose="00000500000000000000" pitchFamily="2" charset="0"/>
              </a:rPr>
              <a:t> vi </a:t>
            </a:r>
            <a:r>
              <a:rPr lang="en-US" sz="3200" dirty="0" err="1">
                <a:latin typeface="Baguet Script" panose="00000500000000000000" pitchFamily="2" charset="0"/>
              </a:rPr>
              <a:t>kiểm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soát</a:t>
            </a:r>
            <a:endParaRPr lang="en-US" sz="3200" dirty="0">
              <a:latin typeface="Baguet Script" panose="00000500000000000000" pitchFamily="2" charset="0"/>
            </a:endParaRPr>
          </a:p>
          <a:p>
            <a:r>
              <a:rPr lang="en-US" sz="3200" dirty="0">
                <a:latin typeface="Baguet Script" panose="00000500000000000000" pitchFamily="2" charset="0"/>
              </a:rPr>
              <a:t>3, </a:t>
            </a:r>
            <a:r>
              <a:rPr lang="en-US" sz="3200" dirty="0" err="1">
                <a:latin typeface="Baguet Script" panose="00000500000000000000" pitchFamily="2" charset="0"/>
              </a:rPr>
              <a:t>Có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sự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thay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đổi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về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tập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tính</a:t>
            </a:r>
            <a:r>
              <a:rPr lang="en-US" sz="3200" dirty="0">
                <a:latin typeface="Baguet Script" panose="00000500000000000000" pitchFamily="2" charset="0"/>
              </a:rPr>
              <a:t> &amp; </a:t>
            </a:r>
            <a:r>
              <a:rPr lang="en-US" sz="3200" dirty="0" err="1">
                <a:latin typeface="Baguet Script" panose="00000500000000000000" pitchFamily="2" charset="0"/>
              </a:rPr>
              <a:t>hình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thái</a:t>
            </a:r>
            <a:endParaRPr lang="en-US" sz="3200" dirty="0"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3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320473" y="42904"/>
            <a:ext cx="744787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Baguet Script" panose="00000500000000000000" pitchFamily="2" charset="0"/>
              </a:rPr>
              <a:t>2, </a:t>
            </a:r>
            <a:r>
              <a:rPr lang="en-US" sz="66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Phân</a:t>
            </a:r>
            <a:r>
              <a:rPr lang="en-US" sz="66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loại</a:t>
            </a:r>
            <a:r>
              <a:rPr lang="en-US" sz="66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vật</a:t>
            </a:r>
            <a:r>
              <a:rPr lang="en-US" sz="66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nuôi</a:t>
            </a:r>
            <a:endParaRPr lang="en-US" sz="6600" b="1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1927226" y="1697038"/>
            <a:ext cx="2359025" cy="3636962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 flipV="1">
            <a:off x="1800225" y="1870075"/>
            <a:ext cx="2101850" cy="738188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49" name="Group 57"/>
          <p:cNvGrpSpPr>
            <a:grpSpLocks/>
          </p:cNvGrpSpPr>
          <p:nvPr/>
        </p:nvGrpSpPr>
        <p:grpSpPr bwMode="auto">
          <a:xfrm>
            <a:off x="4913314" y="1697038"/>
            <a:ext cx="2359025" cy="3636962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0" name="Group 60"/>
          <p:cNvGrpSpPr>
            <a:grpSpLocks/>
          </p:cNvGrpSpPr>
          <p:nvPr/>
        </p:nvGrpSpPr>
        <p:grpSpPr bwMode="auto">
          <a:xfrm flipV="1">
            <a:off x="4800600" y="1870075"/>
            <a:ext cx="2101850" cy="738188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51" name="Group 71"/>
          <p:cNvGrpSpPr>
            <a:grpSpLocks/>
          </p:cNvGrpSpPr>
          <p:nvPr/>
        </p:nvGrpSpPr>
        <p:grpSpPr bwMode="auto">
          <a:xfrm>
            <a:off x="7885114" y="1697038"/>
            <a:ext cx="2359025" cy="3636962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2" name="Group 75"/>
          <p:cNvGrpSpPr>
            <a:grpSpLocks/>
          </p:cNvGrpSpPr>
          <p:nvPr/>
        </p:nvGrpSpPr>
        <p:grpSpPr bwMode="auto">
          <a:xfrm flipV="1">
            <a:off x="7772400" y="1870075"/>
            <a:ext cx="2101850" cy="738188"/>
            <a:chOff x="4782670" y="2429435"/>
            <a:chExt cx="2840865" cy="833718"/>
          </a:xfrm>
        </p:grpSpPr>
        <p:sp>
          <p:nvSpPr>
            <p:cNvPr id="77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53" name="Rectangle 79"/>
          <p:cNvSpPr>
            <a:spLocks noChangeArrowheads="1"/>
          </p:cNvSpPr>
          <p:nvPr/>
        </p:nvSpPr>
        <p:spPr bwMode="auto">
          <a:xfrm>
            <a:off x="1982030" y="3000166"/>
            <a:ext cx="22288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vi-VN" sz="3600" dirty="0">
                <a:solidFill>
                  <a:srgbClr val="4A4644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Căn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cứ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  <a:p>
            <a:pPr algn="ctr"/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nguồn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gốc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</p:txBody>
      </p:sp>
      <p:sp>
        <p:nvSpPr>
          <p:cNvPr id="6154" name="Rectangle 82"/>
          <p:cNvSpPr>
            <a:spLocks noChangeArrowheads="1"/>
          </p:cNvSpPr>
          <p:nvPr/>
        </p:nvSpPr>
        <p:spPr bwMode="auto">
          <a:xfrm>
            <a:off x="4999453" y="3000166"/>
            <a:ext cx="22288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Căn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cứ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đặc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tính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sinh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học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</p:txBody>
      </p:sp>
      <p:sp>
        <p:nvSpPr>
          <p:cNvPr id="6155" name="Rectangle 83"/>
          <p:cNvSpPr>
            <a:spLocks noChangeArrowheads="1"/>
          </p:cNvSpPr>
          <p:nvPr/>
        </p:nvSpPr>
        <p:spPr bwMode="auto">
          <a:xfrm>
            <a:off x="7946819" y="3000166"/>
            <a:ext cx="22288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Căn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cứ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mục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đích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sử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dụng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52053" y="2035503"/>
            <a:ext cx="1997663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 dung 03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90A81-BF29-20EC-E874-D5B353A9F71A}"/>
              </a:ext>
            </a:extLst>
          </p:cNvPr>
          <p:cNvSpPr txBox="1"/>
          <p:nvPr/>
        </p:nvSpPr>
        <p:spPr>
          <a:xfrm>
            <a:off x="4778204" y="2027081"/>
            <a:ext cx="1837362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 dung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3034F-8B16-04F5-A607-CCAD97245E7F}"/>
              </a:ext>
            </a:extLst>
          </p:cNvPr>
          <p:cNvSpPr txBox="1"/>
          <p:nvPr/>
        </p:nvSpPr>
        <p:spPr>
          <a:xfrm>
            <a:off x="1816380" y="2027081"/>
            <a:ext cx="1774845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 dung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F9792-AE72-EF65-052F-EA4EC1BF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bg1"/>
                </a:solidFill>
                <a:latin typeface="Baguet Script" panose="00000500000000000000" pitchFamily="2" charset="0"/>
              </a:rPr>
              <a:t>Thảo</a:t>
            </a:r>
            <a:r>
              <a:rPr lang="en-US" b="1" kern="1200" dirty="0">
                <a:solidFill>
                  <a:schemeClr val="bg1"/>
                </a:solidFill>
                <a:latin typeface="Baguet Script" panose="00000500000000000000" pitchFamily="2" charset="0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Baguet Script" panose="00000500000000000000" pitchFamily="2" charset="0"/>
              </a:rPr>
              <a:t>luận</a:t>
            </a:r>
            <a:r>
              <a:rPr lang="en-US" b="1" kern="1200" dirty="0">
                <a:solidFill>
                  <a:schemeClr val="bg1"/>
                </a:solidFill>
                <a:latin typeface="Baguet Script" panose="00000500000000000000" pitchFamily="2" charset="0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Baguet Script" panose="00000500000000000000" pitchFamily="2" charset="0"/>
              </a:rPr>
              <a:t>nhóm</a:t>
            </a:r>
            <a:endParaRPr lang="en-US" b="1" kern="1200" dirty="0">
              <a:solidFill>
                <a:schemeClr val="bg1"/>
              </a:solidFill>
              <a:latin typeface="Baguet Script" panose="000005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9380B3E-7E29-42C9-15D3-ACCF4A980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69122"/>
              </p:ext>
            </p:extLst>
          </p:nvPr>
        </p:nvGraphicFramePr>
        <p:xfrm>
          <a:off x="3685735" y="154741"/>
          <a:ext cx="7866185" cy="65511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5412">
                  <a:extLst>
                    <a:ext uri="{9D8B030D-6E8A-4147-A177-3AD203B41FA5}">
                      <a16:colId xmlns:a16="http://schemas.microsoft.com/office/drawing/2014/main" val="2695862151"/>
                    </a:ext>
                  </a:extLst>
                </a:gridCol>
                <a:gridCol w="6570773">
                  <a:extLst>
                    <a:ext uri="{9D8B030D-6E8A-4147-A177-3AD203B41FA5}">
                      <a16:colId xmlns:a16="http://schemas.microsoft.com/office/drawing/2014/main" val="2001674836"/>
                    </a:ext>
                  </a:extLst>
                </a:gridCol>
              </a:tblGrid>
              <a:tr h="59692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Nhóm</a:t>
                      </a:r>
                    </a:p>
                  </a:txBody>
                  <a:tcPr marL="68066" marR="68066" marT="34033" marB="340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Nhiệm vụ</a:t>
                      </a:r>
                    </a:p>
                  </a:txBody>
                  <a:tcPr marL="68066" marR="68066" marT="34033" marB="34033"/>
                </a:tc>
                <a:extLst>
                  <a:ext uri="{0D108BD9-81ED-4DB2-BD59-A6C34878D82A}">
                    <a16:rowId xmlns:a16="http://schemas.microsoft.com/office/drawing/2014/main" val="1593853008"/>
                  </a:ext>
                </a:extLst>
              </a:tr>
              <a:tr h="10560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1,2</a:t>
                      </a:r>
                    </a:p>
                  </a:txBody>
                  <a:tcPr marL="68066" marR="68066" marT="34033" marB="340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Nêu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khái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niệm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&amp;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mô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tảđặc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điểm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bản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)?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ví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066" marR="68066" marT="34033" marB="34033"/>
                </a:tc>
                <a:extLst>
                  <a:ext uri="{0D108BD9-81ED-4DB2-BD59-A6C34878D82A}">
                    <a16:rowId xmlns:a16="http://schemas.microsoft.com/office/drawing/2014/main" val="1220818564"/>
                  </a:ext>
                </a:extLst>
              </a:tr>
              <a:tr h="59692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3,4</a:t>
                      </a:r>
                    </a:p>
                  </a:txBody>
                  <a:tcPr marL="68066" marR="68066" marT="34033" marB="340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Nêu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khái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niệm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Mô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tả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đặc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điểm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ngoại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nhập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?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ví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066" marR="68066" marT="34033" marB="34033"/>
                </a:tc>
                <a:extLst>
                  <a:ext uri="{0D108BD9-81ED-4DB2-BD59-A6C34878D82A}">
                    <a16:rowId xmlns:a16="http://schemas.microsoft.com/office/drawing/2014/main" val="1174357935"/>
                  </a:ext>
                </a:extLst>
              </a:tr>
              <a:tr h="151526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5,6</a:t>
                      </a:r>
                    </a:p>
                  </a:txBody>
                  <a:tcPr marL="68066" marR="68066" marT="34033" marB="34033"/>
                </a:tc>
                <a:tc>
                  <a:txBody>
                    <a:bodyPr/>
                    <a:lstStyle/>
                    <a:p>
                      <a:r>
                        <a:rPr lang="fr-FR" sz="2800" i="1" kern="120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Đặc điểm sinh học nào thường được dùng để phân loại vật nuôi? Hãy sắp xếp các vật nuôi sau đây theo đặc tính sinh vật học: Trâu, bò, gà, vịt, lợn, dê  </a:t>
                      </a:r>
                      <a:endParaRPr lang="en-US" sz="2800">
                        <a:latin typeface="Baguet Script" panose="00000500000000000000" pitchFamily="2" charset="0"/>
                      </a:endParaRPr>
                    </a:p>
                  </a:txBody>
                  <a:tcPr marL="68066" marR="68066" marT="34033" marB="34033"/>
                </a:tc>
                <a:extLst>
                  <a:ext uri="{0D108BD9-81ED-4DB2-BD59-A6C34878D82A}">
                    <a16:rowId xmlns:a16="http://schemas.microsoft.com/office/drawing/2014/main" val="543631304"/>
                  </a:ext>
                </a:extLst>
              </a:tr>
              <a:tr h="197442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7,8</a:t>
                      </a:r>
                    </a:p>
                  </a:txBody>
                  <a:tcPr marL="68066" marR="68066" marT="34033" marB="34033"/>
                </a:tc>
                <a:tc>
                  <a:txBody>
                    <a:bodyPr/>
                    <a:lstStyle/>
                    <a:p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Theo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mục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đích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sử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chia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nào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?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Hãy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phân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loại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ngoại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nhập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ở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mục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2.1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theo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mục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đích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sử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066" marR="68066" marT="34033" marB="34033"/>
                </a:tc>
                <a:extLst>
                  <a:ext uri="{0D108BD9-81ED-4DB2-BD59-A6C34878D82A}">
                    <a16:rowId xmlns:a16="http://schemas.microsoft.com/office/drawing/2014/main" val="2676748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43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822C7-BD41-092B-2C97-9F700641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2,1 </a:t>
            </a:r>
            <a:r>
              <a:rPr lang="en-US" sz="4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Căn</a:t>
            </a:r>
            <a:r>
              <a:rPr lang="en-US" sz="4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cứ</a:t>
            </a:r>
            <a:r>
              <a:rPr lang="en-US" sz="4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nguồn</a:t>
            </a:r>
            <a:r>
              <a:rPr lang="en-US" sz="4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gốc</a:t>
            </a:r>
            <a:endParaRPr lang="en-US" sz="4000" kern="1200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110193-C0F6-CCF7-4EEB-D72C0D21E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53163"/>
              </p:ext>
            </p:extLst>
          </p:nvPr>
        </p:nvGraphicFramePr>
        <p:xfrm>
          <a:off x="543098" y="1554007"/>
          <a:ext cx="11457566" cy="5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611">
                  <a:extLst>
                    <a:ext uri="{9D8B030D-6E8A-4147-A177-3AD203B41FA5}">
                      <a16:colId xmlns:a16="http://schemas.microsoft.com/office/drawing/2014/main" val="4290608223"/>
                    </a:ext>
                  </a:extLst>
                </a:gridCol>
                <a:gridCol w="4399722">
                  <a:extLst>
                    <a:ext uri="{9D8B030D-6E8A-4147-A177-3AD203B41FA5}">
                      <a16:colId xmlns:a16="http://schemas.microsoft.com/office/drawing/2014/main" val="510136950"/>
                    </a:ext>
                  </a:extLst>
                </a:gridCol>
                <a:gridCol w="5078233">
                  <a:extLst>
                    <a:ext uri="{9D8B030D-6E8A-4147-A177-3AD203B41FA5}">
                      <a16:colId xmlns:a16="http://schemas.microsoft.com/office/drawing/2014/main" val="3040928002"/>
                    </a:ext>
                  </a:extLst>
                </a:gridCol>
              </a:tblGrid>
              <a:tr h="539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Nguồn</a:t>
                      </a:r>
                      <a:r>
                        <a:rPr lang="en-US" sz="24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gốc</a:t>
                      </a:r>
                      <a:endParaRPr lang="en-US" sz="2400" dirty="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Khái</a:t>
                      </a:r>
                      <a:r>
                        <a:rPr lang="en-US" sz="24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niệm</a:t>
                      </a:r>
                      <a:endParaRPr lang="en-US" sz="2400" dirty="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Đặc</a:t>
                      </a:r>
                      <a:r>
                        <a:rPr lang="en-US" sz="24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2400" dirty="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/>
                </a:tc>
                <a:extLst>
                  <a:ext uri="{0D108BD9-81ED-4DB2-BD59-A6C34878D82A}">
                    <a16:rowId xmlns:a16="http://schemas.microsoft.com/office/drawing/2014/main" val="3714611324"/>
                  </a:ext>
                </a:extLst>
              </a:tr>
              <a:tr h="270156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Baguet Script" panose="00000500000000000000" pitchFamily="2" charset="0"/>
                        </a:rPr>
                        <a:t>Bản</a:t>
                      </a:r>
                      <a:r>
                        <a:rPr lang="en-US" sz="2400" b="1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Baguet Script" panose="00000500000000000000" pitchFamily="2" charset="0"/>
                        </a:rPr>
                        <a:t>địa</a:t>
                      </a:r>
                      <a:endParaRPr lang="en-US" sz="2400" b="1" dirty="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là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nguồn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gốc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hình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phát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triển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trong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điều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kiện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KT-XH,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tự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nhiên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7367" marR="97367" marT="48683" marB="4868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Thích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ứng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cao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điều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kiện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sinh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thái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tập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quán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chăn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Khả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năng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đề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kháng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cao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Tận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tốt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nguồn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thức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ăn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Chất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lượng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tốt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nhưng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năng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suất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thấp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7367" marR="97367" marT="48683" marB="48683" anchor="ctr"/>
                </a:tc>
                <a:extLst>
                  <a:ext uri="{0D108BD9-81ED-4DB2-BD59-A6C34878D82A}">
                    <a16:rowId xmlns:a16="http://schemas.microsoft.com/office/drawing/2014/main" val="3723090369"/>
                  </a:ext>
                </a:extLst>
              </a:tr>
              <a:tr h="18564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Baguet Script" panose="00000500000000000000" pitchFamily="2" charset="0"/>
                        </a:rPr>
                        <a:t>Nhập</a:t>
                      </a:r>
                      <a:r>
                        <a:rPr lang="en-US" sz="2400" b="1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Baguet Script" panose="00000500000000000000" pitchFamily="2" charset="0"/>
                        </a:rPr>
                        <a:t>ngoại</a:t>
                      </a:r>
                      <a:endParaRPr lang="en-US" sz="2400" b="1" dirty="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kern="120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 nuôi ngoại nhập là vật nuôi có nguồn gốc từ nước ngoài được du nhập vào Việt Nam.</a:t>
                      </a:r>
                      <a:endParaRPr lang="en-US" sz="240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Năng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suất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cao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Khả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năng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thích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nghi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điều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kiện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kém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7367" marR="97367" marT="48683" marB="48683" anchor="ctr"/>
                </a:tc>
                <a:extLst>
                  <a:ext uri="{0D108BD9-81ED-4DB2-BD59-A6C34878D82A}">
                    <a16:rowId xmlns:a16="http://schemas.microsoft.com/office/drawing/2014/main" val="3912604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72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0007B-9630-1632-7773-361AFCA6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89" y="405575"/>
            <a:ext cx="9116953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2.2.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Căn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cứ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vào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đặc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tính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sinh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vật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học</a:t>
            </a:r>
            <a:endParaRPr lang="en-US" sz="4000" kern="1200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49313C-5A7B-624D-C9B9-19A141177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583905"/>
              </p:ext>
            </p:extLst>
          </p:nvPr>
        </p:nvGraphicFramePr>
        <p:xfrm>
          <a:off x="549058" y="1835681"/>
          <a:ext cx="11097350" cy="488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865">
                  <a:extLst>
                    <a:ext uri="{9D8B030D-6E8A-4147-A177-3AD203B41FA5}">
                      <a16:colId xmlns:a16="http://schemas.microsoft.com/office/drawing/2014/main" val="1474877653"/>
                    </a:ext>
                  </a:extLst>
                </a:gridCol>
                <a:gridCol w="8027485">
                  <a:extLst>
                    <a:ext uri="{9D8B030D-6E8A-4147-A177-3AD203B41FA5}">
                      <a16:colId xmlns:a16="http://schemas.microsoft.com/office/drawing/2014/main" val="669810758"/>
                    </a:ext>
                  </a:extLst>
                </a:gridCol>
              </a:tblGrid>
              <a:tr h="54931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Căn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cứ</a:t>
                      </a:r>
                      <a:endParaRPr lang="en-US" sz="3200" dirty="0">
                        <a:latin typeface="Baguet Script" panose="00000500000000000000" pitchFamily="2" charset="0"/>
                      </a:endParaRPr>
                    </a:p>
                  </a:txBody>
                  <a:tcPr marL="124845" marR="124845" marT="62423" marB="624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Nội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dung</a:t>
                      </a:r>
                    </a:p>
                  </a:txBody>
                  <a:tcPr marL="124845" marR="124845" marT="62423" marB="62423"/>
                </a:tc>
                <a:extLst>
                  <a:ext uri="{0D108BD9-81ED-4DB2-BD59-A6C34878D82A}">
                    <a16:rowId xmlns:a16="http://schemas.microsoft.com/office/drawing/2014/main" val="2515828249"/>
                  </a:ext>
                </a:extLst>
              </a:tr>
              <a:tr h="16729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Hình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thái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ngoại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hình</a:t>
                      </a:r>
                      <a:endParaRPr lang="en-US" sz="3200" dirty="0">
                        <a:latin typeface="Baguet Script" panose="00000500000000000000" pitchFamily="2" charset="0"/>
                      </a:endParaRPr>
                    </a:p>
                  </a:txBody>
                  <a:tcPr marL="124845" marR="124845" marT="62423" marB="62423" anchor="ctr"/>
                </a:tc>
                <a:tc>
                  <a:txBody>
                    <a:bodyPr/>
                    <a:lstStyle/>
                    <a:p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Động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bốn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chân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lông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mao (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gia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súc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)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Động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hai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chân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lông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vũ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gia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cầm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)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Màu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sắc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lông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màu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sắc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da,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ngoại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hình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hay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không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u,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chân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nhiều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ngón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...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124845" marR="124845" marT="62423" marB="62423"/>
                </a:tc>
                <a:extLst>
                  <a:ext uri="{0D108BD9-81ED-4DB2-BD59-A6C34878D82A}">
                    <a16:rowId xmlns:a16="http://schemas.microsoft.com/office/drawing/2014/main" val="4190580429"/>
                  </a:ext>
                </a:extLst>
              </a:tr>
              <a:tr h="9238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guet Script" panose="00000500000000000000" pitchFamily="2" charset="0"/>
                        </a:rPr>
                        <a:t>Sinh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sản</a:t>
                      </a:r>
                      <a:endParaRPr lang="en-US" sz="3200" dirty="0">
                        <a:latin typeface="Baguet Script" panose="00000500000000000000" pitchFamily="2" charset="0"/>
                      </a:endParaRPr>
                    </a:p>
                  </a:txBody>
                  <a:tcPr marL="124845" marR="124845" marT="62423" marB="62423" anchor="ctr"/>
                </a:tc>
                <a:tc>
                  <a:txBody>
                    <a:bodyPr/>
                    <a:lstStyle/>
                    <a:p>
                      <a:r>
                        <a:rPr lang="fr-FR" sz="3200" i="1" kern="120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Vật nuôi đẻ con</a:t>
                      </a:r>
                      <a:endParaRPr lang="en-US" sz="3200" kern="120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3200" i="1" kern="120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Vật nuôi đẻ trứng.</a:t>
                      </a:r>
                      <a:endParaRPr lang="en-US" sz="3200" kern="120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124845" marR="124845" marT="62423" marB="62423"/>
                </a:tc>
                <a:extLst>
                  <a:ext uri="{0D108BD9-81ED-4DB2-BD59-A6C34878D82A}">
                    <a16:rowId xmlns:a16="http://schemas.microsoft.com/office/drawing/2014/main" val="2454589260"/>
                  </a:ext>
                </a:extLst>
              </a:tr>
              <a:tr h="9238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Cấu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tạo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dạ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dày</a:t>
                      </a:r>
                      <a:endParaRPr lang="en-US" sz="3200" dirty="0">
                        <a:latin typeface="Baguet Script" panose="00000500000000000000" pitchFamily="2" charset="0"/>
                      </a:endParaRPr>
                    </a:p>
                  </a:txBody>
                  <a:tcPr marL="124845" marR="124845" marT="62423" marB="62423" anchor="ctr"/>
                </a:tc>
                <a:tc>
                  <a:txBody>
                    <a:bodyPr/>
                    <a:lstStyle/>
                    <a:p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dạ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dày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đơn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dạ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dày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kép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3200" dirty="0">
                        <a:latin typeface="Baguet Script" panose="00000500000000000000" pitchFamily="2" charset="0"/>
                      </a:endParaRPr>
                    </a:p>
                  </a:txBody>
                  <a:tcPr marL="124845" marR="124845" marT="62423" marB="62423"/>
                </a:tc>
                <a:extLst>
                  <a:ext uri="{0D108BD9-81ED-4DB2-BD59-A6C34878D82A}">
                    <a16:rowId xmlns:a16="http://schemas.microsoft.com/office/drawing/2014/main" val="2757931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7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516</Words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Baguet Script</vt:lpstr>
      <vt:lpstr>Calibri</vt:lpstr>
      <vt:lpstr>Calibri Light</vt:lpstr>
      <vt:lpstr>Office Theme</vt:lpstr>
      <vt:lpstr>Các nhóm hãy luân phiên liệt kê các loại vật nuôi mà em biết?</vt:lpstr>
      <vt:lpstr>BÀI 3 PHÂN LOẠI VẬT NUÔI</vt:lpstr>
      <vt:lpstr>PowerPoint Presentation</vt:lpstr>
      <vt:lpstr>PowerPoint Presentation</vt:lpstr>
      <vt:lpstr>PowerPoint Presentation</vt:lpstr>
      <vt:lpstr>PowerPoint Presentation</vt:lpstr>
      <vt:lpstr>Thảo luận nhóm</vt:lpstr>
      <vt:lpstr>2,1 Căn cứ nguồn gốc</vt:lpstr>
      <vt:lpstr>2.2. Căn cứ vào đặc tính sinh vật học</vt:lpstr>
      <vt:lpstr>PowerPoint Presentation</vt:lpstr>
      <vt:lpstr>PowerPoint Presentation</vt:lpstr>
      <vt:lpstr>2.3. Căn cứ vào mục đích sử dụng</vt:lpstr>
      <vt:lpstr>Kahoot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2023-07-30T02:48:39Z</dcterms:created>
  <dcterms:modified xsi:type="dcterms:W3CDTF">2023-07-30T11:20:48Z</dcterms:modified>
</cp:coreProperties>
</file>