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5"/>
  </p:notesMasterIdLst>
  <p:sldIdLst>
    <p:sldId id="313" r:id="rId3"/>
    <p:sldId id="301" r:id="rId4"/>
    <p:sldId id="436" r:id="rId5"/>
    <p:sldId id="316" r:id="rId6"/>
    <p:sldId id="315" r:id="rId7"/>
    <p:sldId id="319" r:id="rId8"/>
    <p:sldId id="320" r:id="rId9"/>
    <p:sldId id="437" r:id="rId10"/>
    <p:sldId id="321" r:id="rId11"/>
    <p:sldId id="438" r:id="rId12"/>
    <p:sldId id="439" r:id="rId13"/>
    <p:sldId id="440" r:id="rId14"/>
  </p:sldIdLst>
  <p:sldSz cx="24384000" cy="13716000"/>
  <p:notesSz cx="6858000" cy="9144000"/>
  <p:custDataLst>
    <p:tags r:id="rId1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42" d="100"/>
          <a:sy n="42" d="100"/>
        </p:scale>
        <p:origin x="120" y="125"/>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5767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0957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2868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880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4927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2132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1843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0"/>
              <a:ext cx="10807999" cy="278140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222787" y="5288484"/>
              <a:ext cx="11887200" cy="7582219"/>
            </a:xfrm>
            <a:prstGeom prst="rect">
              <a:avLst/>
            </a:prstGeom>
            <a:noFill/>
            <a:ln w="9525">
              <a:noFill/>
              <a:miter lim="800000"/>
              <a:headEnd/>
              <a:tailEnd/>
            </a:ln>
            <a:effectLst/>
          </p:spPr>
          <p:txBody>
            <a:bodyPr/>
            <a:lstStyle/>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§12. SỐ GẦN ĐÚNG VÀ SAI 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§13. CÁC SỐ ĐẶC TRƯNG ĐO    	XU THẾ TRUNG 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§14. CÁC SỐ ĐẶC TRƯNG ĐO            	ĐỘ PHÂN 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2308324"/>
            </a:xfrm>
            <a:prstGeom prst="rect">
              <a:avLst/>
            </a:prstGeom>
            <a:noFill/>
          </p:spPr>
          <p:txBody>
            <a:bodyPr wrap="square" rtlCol="0">
              <a:spAutoFit/>
            </a:bodyPr>
            <a:lstStyle/>
            <a:p>
              <a:r>
                <a:rPr lang="vi-VN" sz="4800" b="1">
                  <a:solidFill>
                    <a:schemeClr val="bg1"/>
                  </a:solidFill>
                  <a:latin typeface="+mj-lt"/>
                </a:rPr>
                <a:t>CHƯƠNG V. CÁC SỐ ĐẶC TRƯNG     	         CỦA MẪU SỐ LIỆU       	         KHÔNG GHÉP NHÓM</a:t>
              </a:r>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2895600"/>
                <a:ext cx="22936200" cy="43358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công ty sử dụng dây chuyền A để đóng gạo vào bao với khối lượng mong muốn là</a:t>
                </a:r>
                <a14:m>
                  <m:oMath xmlns:m="http://schemas.openxmlformats.org/officeDocument/2006/math">
                    <m:r>
                      <a:rPr lang="en-US" i="1"/>
                      <m:t>5</m:t>
                    </m:r>
                    <m:r>
                      <m:rPr>
                        <m:nor/>
                      </m:rPr>
                      <a:rPr lang="en-US"/>
                      <m:t>kg</m:t>
                    </m:r>
                  </m:oMath>
                </a14:m>
                <a:r>
                  <a:rPr lang="en-US"/>
                  <a:t>. Trên bao bì ghi thông tin khối lượng là </a:t>
                </a:r>
                <a14:m>
                  <m:oMath xmlns:m="http://schemas.openxmlformats.org/officeDocument/2006/math">
                    <m:r>
                      <a:rPr lang="en-US" i="1"/>
                      <m:t>5±0,2</m:t>
                    </m:r>
                    <m:r>
                      <m:rPr>
                        <m:nor/>
                      </m:rPr>
                      <a:rPr lang="en-US"/>
                      <m:t>kg</m:t>
                    </m:r>
                  </m:oMath>
                </a14:m>
                <a:r>
                  <a:rPr lang="en-US"/>
                  <a:t>. Gọi </a:t>
                </a:r>
                <a14:m>
                  <m:oMath xmlns:m="http://schemas.openxmlformats.org/officeDocument/2006/math">
                    <m:acc>
                      <m:accPr>
                        <m:chr m:val="̄"/>
                        <m:ctrlPr>
                          <a:rPr lang="vi-VN" i="1"/>
                        </m:ctrlPr>
                      </m:accPr>
                      <m:e>
                        <m:r>
                          <a:rPr lang="en-US" i="1"/>
                          <m:t>𝑎</m:t>
                        </m:r>
                      </m:e>
                    </m:acc>
                  </m:oMath>
                </a14:m>
                <a:r>
                  <a:rPr lang="en-US"/>
                  <a:t> là khối lượng thực của một bao gạo do dây chuyền </a:t>
                </a:r>
                <a14:m>
                  <m:oMath xmlns:m="http://schemas.openxmlformats.org/officeDocument/2006/math">
                    <m:r>
                      <a:rPr lang="en-US" i="1"/>
                      <m:t>𝐴</m:t>
                    </m:r>
                  </m:oMath>
                </a14:m>
                <a:r>
                  <a:rPr lang="en-US"/>
                  <a:t> đóng gói. </a:t>
                </a:r>
              </a:p>
              <a:p>
                <a:pPr marL="0" indent="0">
                  <a:buNone/>
                </a:pPr>
                <a:r>
                  <a:rPr lang="en-US"/>
                  <a:t>	a) Xác định số đúng, số gần đúng và độ chính xác.</a:t>
                </a:r>
                <a:endParaRPr lang="vi-VN"/>
              </a:p>
              <a:p>
                <a:pPr marL="0" indent="0">
                  <a:buNone/>
                </a:pPr>
                <a:r>
                  <a:rPr lang="en-US"/>
                  <a:t>	b) Giá trị của </a:t>
                </a:r>
                <a14:m>
                  <m:oMath xmlns:m="http://schemas.openxmlformats.org/officeDocument/2006/math">
                    <m:acc>
                      <m:accPr>
                        <m:chr m:val="̄"/>
                        <m:ctrlPr>
                          <a:rPr lang="vi-VN" i="1"/>
                        </m:ctrlPr>
                      </m:accPr>
                      <m:e>
                        <m:r>
                          <a:rPr lang="en-US" i="1"/>
                          <m:t>𝑎</m:t>
                        </m:r>
                      </m:e>
                    </m:acc>
                  </m:oMath>
                </a14:m>
                <a:r>
                  <a:rPr lang="en-US"/>
                  <a:t> nằm trong đoạn nào?</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2895600"/>
                <a:ext cx="22936200" cy="4335877"/>
              </a:xfrm>
              <a:prstGeom prst="rect">
                <a:avLst/>
              </a:prstGeom>
              <a:blipFill>
                <a:blip r:embed="rId3"/>
                <a:stretch>
                  <a:fillRect l="-1169" t="-4628" r="-823"/>
                </a:stretch>
              </a:blipFill>
              <a:ln>
                <a:solidFill>
                  <a:schemeClr val="accent4">
                    <a:lumMod val="20000"/>
                    <a:lumOff val="80000"/>
                  </a:schemeClr>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22098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2.</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59F7B93F-E70A-4665-B7DF-3BDEBC40D3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717512" y="8073438"/>
            <a:ext cx="3886200" cy="4038600"/>
          </a:xfrm>
          <a:prstGeom prst="rect">
            <a:avLst/>
          </a:prstGeom>
        </p:spPr>
      </p:pic>
      <mc:AlternateContent xmlns:mc="http://schemas.openxmlformats.org/markup-compatibility/2006">
        <mc:Choice xmlns:a14="http://schemas.microsoft.com/office/drawing/2010/main" Requires="a14">
          <p:sp>
            <p:nvSpPr>
              <p:cNvPr id="13" name="Content Placeholder 2">
                <a:extLst>
                  <a:ext uri="{FF2B5EF4-FFF2-40B4-BE49-F238E27FC236}">
                    <a16:creationId xmlns:a16="http://schemas.microsoft.com/office/drawing/2014/main" id="{65E2262F-1773-4135-82F5-AADBCE3D155D}"/>
                  </a:ext>
                </a:extLst>
              </p:cNvPr>
              <p:cNvSpPr txBox="1">
                <a:spLocks/>
              </p:cNvSpPr>
              <p:nvPr/>
            </p:nvSpPr>
            <p:spPr>
              <a:xfrm>
                <a:off x="762000" y="7924800"/>
                <a:ext cx="18592800" cy="433587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a) Khối lượng thực của bao gạo </a:t>
                </a:r>
                <a14:m>
                  <m:oMath xmlns:m="http://schemas.openxmlformats.org/officeDocument/2006/math">
                    <m:acc>
                      <m:accPr>
                        <m:chr m:val="̄"/>
                        <m:ctrlPr>
                          <a:rPr lang="vi-VN" i="1"/>
                        </m:ctrlPr>
                      </m:accPr>
                      <m:e>
                        <m:r>
                          <a:rPr lang="en-US" i="1"/>
                          <m:t>𝑎</m:t>
                        </m:r>
                      </m:e>
                    </m:acc>
                  </m:oMath>
                </a14:m>
                <a:r>
                  <a:rPr lang="en-US"/>
                  <a:t> là số đúng. Tuy không biết </a:t>
                </a:r>
                <a14:m>
                  <m:oMath xmlns:m="http://schemas.openxmlformats.org/officeDocument/2006/math">
                    <m:acc>
                      <m:accPr>
                        <m:chr m:val="̄"/>
                        <m:ctrlPr>
                          <a:rPr lang="vi-VN" i="1"/>
                        </m:ctrlPr>
                      </m:accPr>
                      <m:e>
                        <m:r>
                          <a:rPr lang="en-US" i="1"/>
                          <m:t>𝑎</m:t>
                        </m:r>
                      </m:e>
                    </m:acc>
                  </m:oMath>
                </a14:m>
                <a:r>
                  <a:rPr lang="en-US"/>
                  <a:t> nhưng ta xem khối lượng bao gạo là </a:t>
                </a:r>
                <a14:m>
                  <m:oMath xmlns:m="http://schemas.openxmlformats.org/officeDocument/2006/math">
                    <m:r>
                      <a:rPr lang="en-US" i="1"/>
                      <m:t>5</m:t>
                    </m:r>
                    <m:r>
                      <m:rPr>
                        <m:nor/>
                      </m:rPr>
                      <a:rPr lang="en-US"/>
                      <m:t>kg</m:t>
                    </m:r>
                  </m:oMath>
                </a14:m>
                <a:r>
                  <a:rPr lang="en-US"/>
                  <a:t> nên 5 là số gần đúng cho </a:t>
                </a:r>
                <a14:m>
                  <m:oMath xmlns:m="http://schemas.openxmlformats.org/officeDocument/2006/math">
                    <m:acc>
                      <m:accPr>
                        <m:chr m:val="̄"/>
                        <m:ctrlPr>
                          <a:rPr lang="vi-VN" i="1"/>
                        </m:ctrlPr>
                      </m:accPr>
                      <m:e>
                        <m:r>
                          <a:rPr lang="en-US" i="1"/>
                          <m:t>𝑎</m:t>
                        </m:r>
                      </m:e>
                    </m:acc>
                  </m:oMath>
                </a14:m>
                <a:r>
                  <a:rPr lang="en-US"/>
                  <a:t>. Độ chính xác là </a:t>
                </a:r>
                <a14:m>
                  <m:oMath xmlns:m="http://schemas.openxmlformats.org/officeDocument/2006/math">
                    <m:r>
                      <a:rPr lang="en-US" i="1"/>
                      <m:t>𝑑</m:t>
                    </m:r>
                    <m:r>
                      <a:rPr lang="en-US" i="1"/>
                      <m:t>=0,2</m:t>
                    </m:r>
                    <m:d>
                      <m:dPr>
                        <m:ctrlPr>
                          <a:rPr lang="vi-VN" i="1"/>
                        </m:ctrlPr>
                      </m:dPr>
                      <m:e>
                        <m:r>
                          <m:rPr>
                            <m:nor/>
                          </m:rPr>
                          <a:rPr lang="en-US"/>
                          <m:t>kg</m:t>
                        </m:r>
                      </m:e>
                    </m:d>
                  </m:oMath>
                </a14:m>
                <a:r>
                  <a:rPr lang="en-US"/>
                  <a:t>.</a:t>
                </a:r>
                <a:endParaRPr lang="vi-VN"/>
              </a:p>
              <a:p>
                <a:pPr marL="0" indent="0">
                  <a:buNone/>
                </a:pPr>
                <a:r>
                  <a:rPr lang="en-US"/>
                  <a:t>b) Giá trị của </a:t>
                </a:r>
                <a14:m>
                  <m:oMath xmlns:m="http://schemas.openxmlformats.org/officeDocument/2006/math">
                    <m:acc>
                      <m:accPr>
                        <m:chr m:val="̄"/>
                        <m:ctrlPr>
                          <a:rPr lang="vi-VN" i="1"/>
                        </m:ctrlPr>
                      </m:accPr>
                      <m:e>
                        <m:r>
                          <a:rPr lang="en-US" i="1"/>
                          <m:t>𝑎</m:t>
                        </m:r>
                      </m:e>
                    </m:acc>
                  </m:oMath>
                </a14:m>
                <a:r>
                  <a:rPr lang="en-US"/>
                  <a:t> nằm trong đoạn </a:t>
                </a:r>
                <a14:m>
                  <m:oMath xmlns:m="http://schemas.openxmlformats.org/officeDocument/2006/math">
                    <m:d>
                      <m:dPr>
                        <m:begChr m:val="["/>
                        <m:endChr m:val="]"/>
                        <m:ctrlPr>
                          <a:rPr lang="vi-VN" i="1"/>
                        </m:ctrlPr>
                      </m:dPr>
                      <m:e>
                        <m:r>
                          <a:rPr lang="en-US" i="1"/>
                          <m:t>5−0,2;5+0,2</m:t>
                        </m:r>
                      </m:e>
                    </m:d>
                  </m:oMath>
                </a14:m>
                <a:r>
                  <a:rPr lang="en-US"/>
                  <a:t> hay </a:t>
                </a:r>
                <a14:m>
                  <m:oMath xmlns:m="http://schemas.openxmlformats.org/officeDocument/2006/math">
                    <m:d>
                      <m:dPr>
                        <m:begChr m:val="["/>
                        <m:endChr m:val="]"/>
                        <m:ctrlPr>
                          <a:rPr lang="vi-VN" i="1"/>
                        </m:ctrlPr>
                      </m:dPr>
                      <m:e>
                        <m:r>
                          <a:rPr lang="en-US" i="1"/>
                          <m:t>4,8;5,2</m:t>
                        </m:r>
                      </m:e>
                    </m:d>
                  </m:oMath>
                </a14:m>
                <a:r>
                  <a:rPr lang="en-US"/>
                  <a:t>.</a:t>
                </a:r>
                <a:endParaRPr lang="vi-VN"/>
              </a:p>
            </p:txBody>
          </p:sp>
        </mc:Choice>
        <mc:Fallback>
          <p:sp>
            <p:nvSpPr>
              <p:cNvPr id="13" name="Content Placeholder 2">
                <a:extLst>
                  <a:ext uri="{FF2B5EF4-FFF2-40B4-BE49-F238E27FC236}">
                    <a16:creationId xmlns:a16="http://schemas.microsoft.com/office/drawing/2014/main" id="{65E2262F-1773-4135-82F5-AADBCE3D155D}"/>
                  </a:ext>
                </a:extLst>
              </p:cNvPr>
              <p:cNvSpPr txBox="1">
                <a:spLocks noRot="1" noChangeAspect="1" noMove="1" noResize="1" noEditPoints="1" noAdjustHandles="1" noChangeArrowheads="1" noChangeShapeType="1" noTextEdit="1"/>
              </p:cNvSpPr>
              <p:nvPr/>
            </p:nvSpPr>
            <p:spPr>
              <a:xfrm>
                <a:off x="762000" y="7924800"/>
                <a:ext cx="18592800" cy="4335877"/>
              </a:xfrm>
              <a:prstGeom prst="rect">
                <a:avLst/>
              </a:prstGeom>
              <a:blipFill>
                <a:blip r:embed="rId5"/>
                <a:stretch>
                  <a:fillRect l="-1442" t="-4628" r="-1671"/>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36577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up)">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up)">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5359774"/>
                <a:ext cx="23518091" cy="65274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Đường kính thực của nhân tế bào </a:t>
                </a:r>
                <a14:m>
                  <m:oMath xmlns:m="http://schemas.openxmlformats.org/officeDocument/2006/math">
                    <m:acc>
                      <m:accPr>
                        <m:chr m:val="̄"/>
                        <m:ctrlPr>
                          <a:rPr lang="vi-VN" i="1"/>
                        </m:ctrlPr>
                      </m:accPr>
                      <m:e>
                        <m:r>
                          <a:rPr lang="en-US" i="1"/>
                          <m:t>𝑎</m:t>
                        </m:r>
                      </m:e>
                    </m:acc>
                  </m:oMath>
                </a14:m>
                <a:r>
                  <a:rPr lang="en-US"/>
                  <a:t> là số đúng. Tuy không biết </a:t>
                </a:r>
                <a14:m>
                  <m:oMath xmlns:m="http://schemas.openxmlformats.org/officeDocument/2006/math">
                    <m:acc>
                      <m:accPr>
                        <m:chr m:val="̄"/>
                        <m:ctrlPr>
                          <a:rPr lang="vi-VN" i="1"/>
                        </m:ctrlPr>
                      </m:accPr>
                      <m:e>
                        <m:r>
                          <a:rPr lang="en-US" i="1"/>
                          <m:t>𝑎</m:t>
                        </m:r>
                      </m:e>
                    </m:acc>
                  </m:oMath>
                </a14:m>
                <a:r>
                  <a:rPr lang="en-US"/>
                  <a:t> nhưng ta xem đường kính thực của nhân tế bào là </a:t>
                </a:r>
                <a14:m>
                  <m:oMath xmlns:m="http://schemas.openxmlformats.org/officeDocument/2006/math">
                    <m:r>
                      <a:rPr lang="en-US" i="1"/>
                      <m:t>5</m:t>
                    </m:r>
                    <m:r>
                      <m:rPr>
                        <m:nor/>
                      </m:rPr>
                      <a:rPr lang="en-US"/>
                      <m:t>μmm</m:t>
                    </m:r>
                  </m:oMath>
                </a14:m>
                <a:r>
                  <a:rPr lang="en-US"/>
                  <a:t> nên 5 là số gần đúng cho </a:t>
                </a:r>
                <a14:m>
                  <m:oMath xmlns:m="http://schemas.openxmlformats.org/officeDocument/2006/math">
                    <m:acc>
                      <m:accPr>
                        <m:chr m:val="̄"/>
                        <m:ctrlPr>
                          <a:rPr lang="vi-VN" i="1"/>
                        </m:ctrlPr>
                      </m:accPr>
                      <m:e>
                        <m:r>
                          <a:rPr lang="en-US" i="1"/>
                          <m:t>𝑎</m:t>
                        </m:r>
                      </m:e>
                    </m:acc>
                  </m:oMath>
                </a14:m>
                <a:r>
                  <a:rPr lang="en-US"/>
                  <a:t>. Độ chính xác là </a:t>
                </a:r>
                <a14:m>
                  <m:oMath xmlns:m="http://schemas.openxmlformats.org/officeDocument/2006/math">
                    <m:r>
                      <a:rPr lang="en-US" i="1"/>
                      <m:t>𝑑</m:t>
                    </m:r>
                    <m:r>
                      <a:rPr lang="en-US" i="1"/>
                      <m:t>=0,3</m:t>
                    </m:r>
                    <m:d>
                      <m:dPr>
                        <m:ctrlPr>
                          <a:rPr lang="vi-VN" i="1"/>
                        </m:ctrlPr>
                      </m:dPr>
                      <m:e>
                        <m:r>
                          <m:rPr>
                            <m:nor/>
                          </m:rPr>
                          <a:rPr lang="en-US"/>
                          <m:t>μmm</m:t>
                        </m:r>
                      </m:e>
                    </m:d>
                  </m:oMath>
                </a14:m>
                <a:r>
                  <a:rPr lang="en-US"/>
                  <a:t>.</a:t>
                </a:r>
                <a:endParaRPr lang="vi-VN"/>
              </a:p>
              <a:p>
                <a:pPr marL="0" indent="0">
                  <a:buNone/>
                </a:pPr>
                <a:r>
                  <a:rPr lang="en-US"/>
                  <a:t>Vaayj Giá trị của </a:t>
                </a:r>
                <a14:m>
                  <m:oMath xmlns:m="http://schemas.openxmlformats.org/officeDocument/2006/math">
                    <m:acc>
                      <m:accPr>
                        <m:chr m:val="̄"/>
                        <m:ctrlPr>
                          <a:rPr lang="vi-VN" i="1"/>
                        </m:ctrlPr>
                      </m:accPr>
                      <m:e>
                        <m:r>
                          <a:rPr lang="en-US" i="1"/>
                          <m:t>𝑎</m:t>
                        </m:r>
                      </m:e>
                    </m:acc>
                  </m:oMath>
                </a14:m>
                <a:r>
                  <a:rPr lang="en-US"/>
                  <a:t> nằm trong đoạn </a:t>
                </a:r>
                <a14:m>
                  <m:oMath xmlns:m="http://schemas.openxmlformats.org/officeDocument/2006/math">
                    <m:d>
                      <m:dPr>
                        <m:begChr m:val="["/>
                        <m:endChr m:val="]"/>
                        <m:ctrlPr>
                          <a:rPr lang="vi-VN" i="1"/>
                        </m:ctrlPr>
                      </m:dPr>
                      <m:e>
                        <m:r>
                          <a:rPr lang="en-US" i="1"/>
                          <m:t>5−0,3;5+0,3</m:t>
                        </m:r>
                      </m:e>
                    </m:d>
                  </m:oMath>
                </a14:m>
                <a:r>
                  <a:rPr lang="en-US"/>
                  <a:t> hay </a:t>
                </a:r>
                <a14:m>
                  <m:oMath xmlns:m="http://schemas.openxmlformats.org/officeDocument/2006/math">
                    <m:d>
                      <m:dPr>
                        <m:begChr m:val="["/>
                        <m:endChr m:val="]"/>
                        <m:ctrlPr>
                          <a:rPr lang="vi-VN" i="1"/>
                        </m:ctrlPr>
                      </m:dPr>
                      <m:e>
                        <m:r>
                          <a:rPr lang="en-US" i="1"/>
                          <m:t>4,7;5,3</m:t>
                        </m:r>
                      </m:e>
                    </m:d>
                  </m:oMath>
                </a14:m>
                <a:r>
                  <a:rPr lang="en-US"/>
                  <a:t>.</a:t>
                </a:r>
                <a:endParaRPr lang="vi-VN"/>
              </a:p>
              <a:p>
                <a:pPr marL="0" indent="0">
                  <a:buNone/>
                </a:pPr>
                <a:r>
                  <a:rPr lang="en-US"/>
                  <a:t>Chú ý. Trong các phép đo, độ chính xác </a:t>
                </a:r>
                <a14:m>
                  <m:oMath xmlns:m="http://schemas.openxmlformats.org/officeDocument/2006/math">
                    <m:r>
                      <a:rPr lang="en-US" i="1"/>
                      <m:t>𝑑</m:t>
                    </m:r>
                  </m:oMath>
                </a14:m>
                <a:r>
                  <a:rPr lang="en-US"/>
                  <a:t> của số gần đúng bằng một nửa đơn vị của thước đo. Chẳng hạn, một thước đo có chia vạch đến xentimét thì mọi giá trị đo nằm giữa </a:t>
                </a:r>
                <a14:m>
                  <m:oMath xmlns:m="http://schemas.openxmlformats.org/officeDocument/2006/math">
                    <m:r>
                      <a:rPr lang="en-US" i="1"/>
                      <m:t>6,5</m:t>
                    </m:r>
                    <m:r>
                      <m:rPr>
                        <m:nor/>
                      </m:rPr>
                      <a:rPr lang="en-US"/>
                      <m:t>cm</m:t>
                    </m:r>
                  </m:oMath>
                </a14:m>
                <a:r>
                  <a:rPr lang="en-US"/>
                  <a:t> và </a:t>
                </a:r>
                <a14:m>
                  <m:oMath xmlns:m="http://schemas.openxmlformats.org/officeDocument/2006/math">
                    <m:r>
                      <a:rPr lang="en-US" i="1"/>
                      <m:t>7,5</m:t>
                    </m:r>
                    <m:r>
                      <m:rPr>
                        <m:nor/>
                      </m:rPr>
                      <a:rPr lang="en-US"/>
                      <m:t>cm</m:t>
                    </m:r>
                  </m:oMath>
                </a14:m>
                <a:r>
                  <a:rPr lang="en-US"/>
                  <a:t> đều được coi là</a:t>
                </a:r>
                <a14:m>
                  <m:oMath xmlns:m="http://schemas.openxmlformats.org/officeDocument/2006/math">
                    <m:r>
                      <a:rPr lang="en-US" i="1"/>
                      <m:t>7</m:t>
                    </m:r>
                    <m:r>
                      <m:rPr>
                        <m:nor/>
                      </m:rPr>
                      <a:rPr lang="en-US"/>
                      <m:t>cm</m:t>
                    </m:r>
                  </m:oMath>
                </a14:m>
                <a:r>
                  <a:rPr lang="en-US"/>
                  <a:t>. Vì vậy, thước đo có thang đo càng nhỏ thì cho giá trị đo càng chính xác.</a:t>
                </a:r>
                <a:endParaRPr lang="vi-VN"/>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5359774"/>
                <a:ext cx="23518091" cy="6527426"/>
              </a:xfrm>
              <a:prstGeom prst="rect">
                <a:avLst/>
              </a:prstGeom>
              <a:blipFill>
                <a:blip r:embed="rId3"/>
                <a:stretch>
                  <a:fillRect l="-1166" t="-3075" r="-829"/>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3220286"/>
                <a:ext cx="23518091" cy="151163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phép đo đường kính nhân tế bào cho kết quả là </a:t>
                </a:r>
                <a14:m>
                  <m:oMath xmlns:m="http://schemas.openxmlformats.org/officeDocument/2006/math">
                    <m:r>
                      <a:rPr lang="en-US" i="1"/>
                      <m:t>5±0,3</m:t>
                    </m:r>
                  </m:oMath>
                </a14:m>
                <a:r>
                  <a:rPr lang="en-US"/>
                  <a:t>μmm. Đường kính thực của nhân tế bào thuộc đoạn nào?</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3220286"/>
                <a:ext cx="23518091" cy="1511637"/>
              </a:xfrm>
              <a:prstGeom prst="rect">
                <a:avLst/>
              </a:prstGeom>
              <a:blipFill>
                <a:blip r:embed="rId4"/>
                <a:stretch>
                  <a:fillRect l="-1166" t="-13200" r="-881" b="-14400"/>
                </a:stretch>
              </a:blipFill>
              <a:ln>
                <a:solidFill>
                  <a:srgbClr val="00B0F0"/>
                </a:solidFill>
              </a:ln>
            </p:spPr>
            <p:txBody>
              <a:bodyPr/>
              <a:lstStyle/>
              <a:p>
                <a:r>
                  <a:rPr lang="vi-VN">
                    <a:noFill/>
                  </a:rPr>
                  <a:t> </a:t>
                </a:r>
              </a:p>
            </p:txBody>
          </p:sp>
        </mc:Fallback>
      </mc:AlternateContent>
      <p:grpSp>
        <p:nvGrpSpPr>
          <p:cNvPr id="8" name="Group 7">
            <a:extLst>
              <a:ext uri="{FF2B5EF4-FFF2-40B4-BE49-F238E27FC236}">
                <a16:creationId xmlns:a16="http://schemas.microsoft.com/office/drawing/2014/main" id="{C170679A-242B-4495-A6AA-87C2A490DEE2}"/>
              </a:ext>
            </a:extLst>
          </p:cNvPr>
          <p:cNvGrpSpPr/>
          <p:nvPr/>
        </p:nvGrpSpPr>
        <p:grpSpPr>
          <a:xfrm>
            <a:off x="76200" y="2445923"/>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2</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2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charRg st="5" end="18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charRg st="187" end="25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charRg st="254" end="5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95528" y="2209800"/>
            <a:ext cx="5529072"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chemeClr val="accent5">
                    <a:lumMod val="75000"/>
                  </a:schemeClr>
                </a:solidFill>
              </a:rPr>
              <a:t> b. Sai số tương đối: </a:t>
            </a:r>
            <a:endParaRPr lang="vi-VN">
              <a:solidFill>
                <a:schemeClr val="accent5">
                  <a:lumMod val="75000"/>
                </a:schemeClr>
              </a:solidFill>
            </a:endParaRP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795528" y="3810000"/>
                <a:ext cx="23164800" cy="2667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HĐ4</a:t>
                </a:r>
                <a:r>
                  <a:rPr lang="en-US" b="1"/>
                  <a:t>:  </a:t>
                </a:r>
                <a:r>
                  <a:rPr lang="en-US"/>
                  <a:t>Công ty (trong Ví dụ 2) cũng sử dụng dây chuyền </a:t>
                </a:r>
                <a14:m>
                  <m:oMath xmlns:m="http://schemas.openxmlformats.org/officeDocument/2006/math">
                    <m:r>
                      <a:rPr lang="en-US" i="1"/>
                      <m:t>𝐵</m:t>
                    </m:r>
                  </m:oMath>
                </a14:m>
                <a:r>
                  <a:rPr lang="en-US"/>
                  <a:t> để đóng gạo với khối lượng chính xác là </a:t>
                </a:r>
                <a14:m>
                  <m:oMath xmlns:m="http://schemas.openxmlformats.org/officeDocument/2006/math">
                    <m:r>
                      <a:rPr lang="en-US" i="1"/>
                      <m:t>20</m:t>
                    </m:r>
                    <m:r>
                      <m:rPr>
                        <m:nor/>
                      </m:rPr>
                      <a:rPr lang="en-US"/>
                      <m:t>kg</m:t>
                    </m:r>
                  </m:oMath>
                </a14:m>
                <a:r>
                  <a:rPr lang="en-US"/>
                  <a:t>. Trên bao bì ghi thông tin khối lượng là </a:t>
                </a:r>
                <a14:m>
                  <m:oMath xmlns:m="http://schemas.openxmlformats.org/officeDocument/2006/math">
                    <m:r>
                      <a:rPr lang="en-US" i="1"/>
                      <m:t>20±0,5</m:t>
                    </m:r>
                    <m:r>
                      <m:rPr>
                        <m:nor/>
                      </m:rPr>
                      <a:rPr lang="en-US"/>
                      <m:t>kg</m:t>
                    </m:r>
                  </m:oMath>
                </a14:m>
                <a:r>
                  <a:rPr lang="en-US"/>
                  <a:t>.</a:t>
                </a:r>
                <a:endParaRPr lang="vi-VN"/>
              </a:p>
              <a:p>
                <a:pPr marL="0" indent="0">
                  <a:buNone/>
                </a:pPr>
                <a:r>
                  <a:rPr lang="en-US"/>
                  <a:t>Khẳng định "Dây chuyền </a:t>
                </a:r>
                <a14:m>
                  <m:oMath xmlns:m="http://schemas.openxmlformats.org/officeDocument/2006/math">
                    <m:r>
                      <a:rPr lang="en-US" i="1"/>
                      <m:t>𝐴</m:t>
                    </m:r>
                  </m:oMath>
                </a14:m>
                <a:r>
                  <a:rPr lang="en-US"/>
                  <a:t> tốt hơn dây chuyền </a:t>
                </a:r>
                <a14:m>
                  <m:oMath xmlns:m="http://schemas.openxmlformats.org/officeDocument/2006/math">
                    <m:r>
                      <a:rPr lang="en-US" i="1"/>
                      <m:t>𝐵</m:t>
                    </m:r>
                  </m:oMath>
                </a14:m>
                <a:r>
                  <a:rPr lang="en-US"/>
                  <a:t> "là đúng hay sai?</a:t>
                </a:r>
                <a:endParaRPr lang="vi-VN"/>
              </a:p>
              <a:p>
                <a:pPr marL="0" indent="0">
                  <a:buNone/>
                </a:pPr>
                <a:endParaRPr lang="en-US"/>
              </a:p>
            </p:txBody>
          </p:sp>
        </mc:Choice>
        <mc:Fallback>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795528" y="3810000"/>
                <a:ext cx="23164800" cy="2667000"/>
              </a:xfrm>
              <a:prstGeom prst="rect">
                <a:avLst/>
              </a:prstGeom>
              <a:blipFill>
                <a:blip r:embed="rId3"/>
                <a:stretch>
                  <a:fillRect l="-1184" t="-7500"/>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B5DEA170-E82B-46A4-9438-6CF8FBD6750F}"/>
                  </a:ext>
                </a:extLst>
              </p:cNvPr>
              <p:cNvSpPr txBox="1">
                <a:spLocks/>
              </p:cNvSpPr>
              <p:nvPr/>
            </p:nvSpPr>
            <p:spPr>
              <a:xfrm>
                <a:off x="795528" y="7239000"/>
                <a:ext cx="23198328" cy="2667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Mặc dù độ chính xác của khối lượng bao gạo đóng bằng dây chuyền </a:t>
                </a:r>
                <a14:m>
                  <m:oMath xmlns:m="http://schemas.openxmlformats.org/officeDocument/2006/math">
                    <m:r>
                      <a:rPr lang="en-US" i="1"/>
                      <m:t>𝐴</m:t>
                    </m:r>
                  </m:oMath>
                </a14:m>
                <a:r>
                  <a:rPr lang="en-US"/>
                  <a:t> nhỏ hơn nhưng do bao gạo đóng bằng dây chuyền </a:t>
                </a:r>
                <a14:m>
                  <m:oMath xmlns:m="http://schemas.openxmlformats.org/officeDocument/2006/math">
                    <m:r>
                      <a:rPr lang="en-US" i="1"/>
                      <m:t>𝐵</m:t>
                    </m:r>
                  </m:oMath>
                </a14:m>
                <a:r>
                  <a:rPr lang="en-US"/>
                  <a:t> nặng hơn nhiều nên ta không dựa vào sai số tuyệt đối mà dựa vào sai số tương đối để so sánh.</a:t>
                </a:r>
                <a:endParaRPr lang="vi-VN"/>
              </a:p>
            </p:txBody>
          </p:sp>
        </mc:Choice>
        <mc:Fallback>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795528" y="7239000"/>
                <a:ext cx="23198328" cy="2667001"/>
              </a:xfrm>
              <a:prstGeom prst="rect">
                <a:avLst/>
              </a:prstGeom>
              <a:blipFill>
                <a:blip r:embed="rId4"/>
                <a:stretch>
                  <a:fillRect l="-1182" t="-751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22370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9" y="1692658"/>
            <a:ext cx="22808129" cy="10210211"/>
            <a:chOff x="1447798" y="1676654"/>
            <a:chExt cx="22808129" cy="10210211"/>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676654"/>
              <a:ext cx="22808129" cy="10210211"/>
              <a:chOff x="1447798" y="1676654"/>
              <a:chExt cx="22808129" cy="10210211"/>
            </a:xfrm>
          </p:grpSpPr>
          <p:grpSp>
            <p:nvGrpSpPr>
              <p:cNvPr id="69" name="Group 68"/>
              <p:cNvGrpSpPr/>
              <p:nvPr/>
            </p:nvGrpSpPr>
            <p:grpSpPr>
              <a:xfrm>
                <a:off x="1575873" y="1797127"/>
                <a:ext cx="22680054" cy="10089738"/>
                <a:chOff x="-3538955" y="3448230"/>
                <a:chExt cx="22680054" cy="1008973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089738"/>
                  <a:chOff x="-3538955" y="3448230"/>
                  <a:chExt cx="22680054" cy="10089738"/>
                </a:xfrm>
              </p:grpSpPr>
              <p:sp>
                <p:nvSpPr>
                  <p:cNvPr id="72" name="Rounded Rectangle 71"/>
                  <p:cNvSpPr/>
                  <p:nvPr/>
                </p:nvSpPr>
                <p:spPr>
                  <a:xfrm>
                    <a:off x="-3538955" y="3592713"/>
                    <a:ext cx="22680054" cy="994525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1600199" y="1676654"/>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1676399" y="1793811"/>
                <a:ext cx="224790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575872" y="1953929"/>
                <a:ext cx="22503327" cy="830997"/>
              </a:xfrm>
              <a:prstGeom prst="rect">
                <a:avLst/>
              </a:prstGeom>
              <a:noFill/>
            </p:spPr>
            <p:txBody>
              <a:bodyPr wrap="square" rtlCol="0">
                <a:spAutoFit/>
              </a:bodyPr>
              <a:lstStyle/>
              <a:p>
                <a:pPr algn="ctr"/>
                <a:r>
                  <a:rPr lang="vi-VN" sz="4800" b="1">
                    <a:solidFill>
                      <a:srgbClr val="C00000"/>
                    </a:solidFill>
                    <a:latin typeface="+mj-lt"/>
                  </a:rPr>
                  <a:t>CHƯƠNG V. 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1" y="5264647"/>
                <a:ext cx="5579511" cy="907184"/>
                <a:chOff x="7459670" y="7086600"/>
                <a:chExt cx="5580157" cy="907289"/>
              </a:xfrm>
            </p:grpSpPr>
            <p:sp>
              <p:nvSpPr>
                <p:cNvPr id="57" name="Rectangle 56"/>
                <p:cNvSpPr/>
                <p:nvPr/>
              </p:nvSpPr>
              <p:spPr>
                <a:xfrm>
                  <a:off x="9092456" y="7178187"/>
                  <a:ext cx="3947371"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Số gần đúng</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6850721"/>
                <a:ext cx="11661304" cy="883070"/>
                <a:chOff x="7459670" y="6560918"/>
                <a:chExt cx="11662653" cy="883167"/>
              </a:xfrm>
            </p:grpSpPr>
            <p:sp>
              <p:nvSpPr>
                <p:cNvPr id="75" name="Rectangle 74"/>
                <p:cNvSpPr/>
                <p:nvPr/>
              </p:nvSpPr>
              <p:spPr>
                <a:xfrm>
                  <a:off x="9092456" y="6628383"/>
                  <a:ext cx="10029867"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 và sai số tương đối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6560918"/>
                  <a:ext cx="1392615" cy="826202"/>
                  <a:chOff x="7459669" y="5580223"/>
                  <a:chExt cx="1381118" cy="826202"/>
                </a:xfrm>
              </p:grpSpPr>
              <p:sp>
                <p:nvSpPr>
                  <p:cNvPr id="77" name="Isosceles Triangle 44"/>
                  <p:cNvSpPr/>
                  <p:nvPr/>
                </p:nvSpPr>
                <p:spPr>
                  <a:xfrm rot="16200000">
                    <a:off x="7469936" y="556995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5674905"/>
                    <a:ext cx="1371600" cy="731520"/>
                    <a:chOff x="7469187" y="5674905"/>
                    <a:chExt cx="1371600" cy="731520"/>
                  </a:xfrm>
                </p:grpSpPr>
                <p:sp>
                  <p:nvSpPr>
                    <p:cNvPr id="79" name="Round Same Side Corner Rectangle 78"/>
                    <p:cNvSpPr/>
                    <p:nvPr/>
                  </p:nvSpPr>
                  <p:spPr>
                    <a:xfrm rot="5400000">
                      <a:off x="7789227" y="535486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567854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565316" y="7855174"/>
                <a:ext cx="10379283" cy="890586"/>
                <a:chOff x="-1200358" y="4241657"/>
                <a:chExt cx="10379283" cy="890586"/>
              </a:xfrm>
            </p:grpSpPr>
            <p:sp>
              <p:nvSpPr>
                <p:cNvPr id="89" name="TextBox 88"/>
                <p:cNvSpPr txBox="1"/>
                <p:nvPr/>
              </p:nvSpPr>
              <p:spPr>
                <a:xfrm>
                  <a:off x="187325" y="4301246"/>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807523" y="4241657"/>
                  <a:ext cx="52290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2" name="Group 91"/>
              <p:cNvGrpSpPr/>
              <p:nvPr/>
            </p:nvGrpSpPr>
            <p:grpSpPr>
              <a:xfrm>
                <a:off x="3565316" y="9028222"/>
                <a:ext cx="10253661" cy="861774"/>
                <a:chOff x="-1200358" y="4187201"/>
                <a:chExt cx="10253661" cy="861774"/>
              </a:xfrm>
            </p:grpSpPr>
            <p:sp>
              <p:nvSpPr>
                <p:cNvPr id="93" name="TextBox 92"/>
                <p:cNvSpPr txBox="1"/>
                <p:nvPr/>
              </p:nvSpPr>
              <p:spPr>
                <a:xfrm>
                  <a:off x="61703" y="4187201"/>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 Sai số tương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852697" y="421625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798" y="10203527"/>
                <a:ext cx="7912565" cy="959286"/>
                <a:chOff x="7459670" y="8745845"/>
                <a:chExt cx="10230299" cy="959396"/>
              </a:xfrm>
            </p:grpSpPr>
            <p:sp>
              <p:nvSpPr>
                <p:cNvPr id="48" name="Rectangle 47"/>
                <p:cNvSpPr/>
                <p:nvPr/>
              </p:nvSpPr>
              <p:spPr>
                <a:xfrm>
                  <a:off x="9529919" y="8889539"/>
                  <a:ext cx="8160050"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Quy tròn số gần đúng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745845"/>
                  <a:ext cx="1800333" cy="932249"/>
                  <a:chOff x="7459669" y="7765150"/>
                  <a:chExt cx="1785470" cy="932249"/>
                </a:xfrm>
              </p:grpSpPr>
              <p:sp>
                <p:nvSpPr>
                  <p:cNvPr id="50" name="Isosceles Triangle 44"/>
                  <p:cNvSpPr/>
                  <p:nvPr/>
                </p:nvSpPr>
                <p:spPr>
                  <a:xfrm rot="16200000">
                    <a:off x="7469936" y="775488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7908842"/>
                    <a:ext cx="1775946" cy="788557"/>
                    <a:chOff x="7469193" y="7908842"/>
                    <a:chExt cx="1775946" cy="788557"/>
                  </a:xfrm>
                </p:grpSpPr>
                <p:sp>
                  <p:nvSpPr>
                    <p:cNvPr id="52" name="Round Same Side Corner Rectangle 51"/>
                    <p:cNvSpPr/>
                    <p:nvPr/>
                  </p:nvSpPr>
                  <p:spPr>
                    <a:xfrm rot="5400000">
                      <a:off x="7962887" y="741514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7949137"/>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SỐ GẦN ĐÚNG VÀ SAI SỐ</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12</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4400" b="1">
                <a:solidFill>
                  <a:srgbClr val="FF0000"/>
                </a:solidFill>
                <a:effectLst/>
                <a:latin typeface="Tahoma" panose="020B0604030504040204" pitchFamily="34" charset="0"/>
                <a:ea typeface="Calibri" panose="020F0502020204030204" pitchFamily="34" charset="0"/>
              </a:rPr>
              <a:t>SỐ GẦN ĐÚNG VÀ SAI SỐ</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381001" y="3492726"/>
            <a:ext cx="5257800"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gần đúng</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tuyệt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Độ chính xác</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tương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quy tròn</a:t>
            </a: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5867401" y="3505200"/>
            <a:ext cx="18516600"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Hiểu khái niệm số gần đúng, sai số tuyệt đối.</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gần đúng của một số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sai số tương đối của số gần đúng.</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quy tròn của số gần đúng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Biết sử dụng máy tính cầm tay đề tính toán với các số gần đúng.</a:t>
            </a: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5638800"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00100" y="1981200"/>
                <a:ext cx="2278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vi-VN"/>
              </a:p>
              <a:p>
                <a:pPr marL="0" indent="0">
                  <a:buNone/>
                </a:pPr>
                <a14:m>
                  <m:oMathPara xmlns:m="http://schemas.openxmlformats.org/officeDocument/2006/math">
                    <m:oMathParaPr>
                      <m:jc m:val="centerGroup"/>
                    </m:oMathParaPr>
                    <m:oMath xmlns:m="http://schemas.openxmlformats.org/officeDocument/2006/math">
                      <m:r>
                        <a:rPr lang="en-US" i="1"/>
                        <m:t>8848</m:t>
                      </m:r>
                      <m:r>
                        <a:rPr lang="en-US" i="1"/>
                        <m:t>𝑚</m:t>
                      </m:r>
                      <m:r>
                        <a:rPr lang="en-US" i="1"/>
                        <m:t>;8848,13</m:t>
                      </m:r>
                      <m:r>
                        <a:rPr lang="en-US" i="1"/>
                        <m:t>𝑚</m:t>
                      </m:r>
                      <m:r>
                        <a:rPr lang="en-US" i="1"/>
                        <m:t>;8844,43</m:t>
                      </m:r>
                      <m:r>
                        <a:rPr lang="en-US" i="1"/>
                        <m:t>𝑚</m:t>
                      </m:r>
                      <m:r>
                        <a:rPr lang="en-US" i="1"/>
                        <m:t>;8850</m:t>
                      </m:r>
                      <m:r>
                        <a:rPr lang="en-US" i="1"/>
                        <m:t>𝑚</m:t>
                      </m:r>
                      <m:r>
                        <a:rPr lang="en-US" i="1"/>
                        <m:t>;…</m:t>
                      </m:r>
                    </m:oMath>
                  </m:oMathPara>
                </a14:m>
                <a:endParaRPr lang="vi-VN"/>
              </a:p>
              <a:p>
                <a:pPr marL="0" indent="0">
                  <a:buNone/>
                </a:pPr>
                <a:r>
                  <a:rPr lang="en-US"/>
                  <a:t>Vì sao lại có nhiều kết quả khác nhau như vậy và đâu là con số chính xác? Chúng ta sẽ cùng tìm câu trả lời trong bài học này, sau khi tìm hiểu về số gần đúng và sai số. </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1981200"/>
                <a:ext cx="22783800" cy="11411749"/>
              </a:xfrm>
              <a:prstGeom prst="rect">
                <a:avLst/>
              </a:prstGeom>
              <a:blipFill>
                <a:blip r:embed="rId3"/>
                <a:stretch>
                  <a:fillRect l="-1176" t="-1761" r="-749"/>
                </a:stretch>
              </a:blipFill>
              <a:ln>
                <a:solidFill>
                  <a:srgbClr val="00B0F0"/>
                </a:solidFill>
              </a:ln>
            </p:spPr>
            <p:txBody>
              <a:bodyPr/>
              <a:lstStyle/>
              <a:p>
                <a:r>
                  <a:rPr lang="vi-VN">
                    <a:noFill/>
                  </a:rPr>
                  <a:t> </a:t>
                </a:r>
              </a:p>
            </p:txBody>
          </p:sp>
        </mc:Fallback>
      </mc:AlternateContent>
      <p:pic>
        <p:nvPicPr>
          <p:cNvPr id="5" name="Picture 4">
            <a:extLst>
              <a:ext uri="{FF2B5EF4-FFF2-40B4-BE49-F238E27FC236}">
                <a16:creationId xmlns:a16="http://schemas.microsoft.com/office/drawing/2014/main" id="{5CDD15BD-D352-4D8E-9F81-3D91FCAB69C2}"/>
              </a:ext>
            </a:extLst>
          </p:cNvPr>
          <p:cNvPicPr/>
          <p:nvPr/>
        </p:nvPicPr>
        <p:blipFill>
          <a:blip r:embed="rId4"/>
          <a:stretch>
            <a:fillRect/>
          </a:stretch>
        </p:blipFill>
        <p:spPr>
          <a:xfrm>
            <a:off x="6172200" y="7037832"/>
            <a:ext cx="12039600" cy="5763768"/>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6019800" cy="1015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SỐ GẦN ĐÚNG. </a:t>
            </a:r>
            <a:endParaRPr lang="vi-VN">
              <a:solidFill>
                <a:schemeClr val="accent6">
                  <a:lumMod val="75000"/>
                </a:schemeClr>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23164800" cy="28273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HĐ1:  </a:t>
                </a:r>
                <a:r>
                  <a:rPr lang="en-US"/>
                  <a:t>Ngày 8-12-2020, Trung Quốc và Nepal ra thông cáo chung khẳng định chiều cao mới đo được của đỉnh núi cao nhất thế giới Everest là </a:t>
                </a:r>
                <a14:m>
                  <m:oMath xmlns:m="http://schemas.openxmlformats.org/officeDocument/2006/math">
                    <m:r>
                      <a:rPr lang="en-US" i="1"/>
                      <m:t>8848,86</m:t>
                    </m:r>
                    <m:r>
                      <a:rPr lang="en-US" i="1"/>
                      <m:t>𝑚</m:t>
                    </m:r>
                  </m:oMath>
                </a14:m>
                <a:r>
                  <a:rPr lang="en-US"/>
                  <a:t>.   (Theo Tuoitre.vn)</a:t>
                </a:r>
                <a:endParaRPr lang="vi-VN"/>
              </a:p>
              <a:p>
                <a:pPr marL="0" indent="0">
                  <a:buNone/>
                </a:pPr>
                <a:r>
                  <a:rPr lang="en-US"/>
                  <a:t>Trong các số được đưa ra ở tình huống mở đầu, số nào gần nhất với số được công bố ở trên?</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2827336"/>
              </a:xfrm>
              <a:prstGeom prst="rect">
                <a:avLst/>
              </a:prstGeom>
              <a:blipFill>
                <a:blip r:embed="rId3"/>
                <a:stretch>
                  <a:fillRect l="-1184" t="-7097" r="-1052"/>
                </a:stretch>
              </a:blipFill>
              <a:ln>
                <a:solidFill>
                  <a:srgbClr val="00B0F0"/>
                </a:solidFill>
              </a:ln>
            </p:spPr>
            <p:txBody>
              <a:bodyPr/>
              <a:lstStyle/>
              <a:p>
                <a:r>
                  <a:rPr lang="vi-VN">
                    <a:noFill/>
                  </a:rPr>
                  <a:t> </a:t>
                </a:r>
              </a:p>
            </p:txBody>
          </p:sp>
        </mc:Fallback>
      </mc:AlternateContent>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6976268"/>
            <a:ext cx="16306800" cy="2209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HĐ2:  </a:t>
            </a:r>
            <a:r>
              <a:rPr lang="en-US"/>
              <a:t>Trang và Hoà thực hiện đo thể tích một cốc nước bằng hai ống đong có vạch chia được kết quả như Hình 5.1. Hãy cho biết số đo thể tích trên mỗi ống.</a:t>
            </a:r>
          </a:p>
        </p:txBody>
      </p:sp>
      <p:pic>
        <p:nvPicPr>
          <p:cNvPr id="9" name="Picture 8">
            <a:extLst>
              <a:ext uri="{FF2B5EF4-FFF2-40B4-BE49-F238E27FC236}">
                <a16:creationId xmlns:a16="http://schemas.microsoft.com/office/drawing/2014/main" id="{D8A32351-A465-461E-8802-593C4C1A737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303496" y="7924800"/>
            <a:ext cx="6248400" cy="4628582"/>
          </a:xfrm>
          <a:prstGeom prst="rect">
            <a:avLst/>
          </a:prstGeom>
        </p:spPr>
      </p:pic>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976E4E03-2B2C-4978-9D2D-B1D4B9C759D2}"/>
                  </a:ext>
                </a:extLst>
              </p:cNvPr>
              <p:cNvSpPr txBox="1">
                <a:spLocks/>
              </p:cNvSpPr>
              <p:nvPr/>
            </p:nvSpPr>
            <p:spPr>
              <a:xfrm>
                <a:off x="832104" y="9753600"/>
                <a:ext cx="16306800" cy="358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Trong nhiều trường hợp, ta không biết hoặc khó biết số đúng (kí hiệu là </a:t>
                </a:r>
                <a14:m>
                  <m:oMath xmlns:m="http://schemas.openxmlformats.org/officeDocument/2006/math">
                    <m:acc>
                      <m:accPr>
                        <m:chr m:val="̄"/>
                        <m:ctrlPr>
                          <a:rPr lang="vi-VN" i="1"/>
                        </m:ctrlPr>
                      </m:accPr>
                      <m:e>
                        <m:r>
                          <a:rPr lang="en-US" i="1"/>
                          <m:t>𝑎</m:t>
                        </m:r>
                      </m:e>
                    </m:acc>
                  </m:oMath>
                </a14:m>
                <a:r>
                  <a:rPr lang="en-US"/>
                  <a:t>) mà chỉ tìm được giá trị khác xấp xỉ nó. Giá trị này được gọi là </a:t>
                </a:r>
                <a:r>
                  <a:rPr lang="en-US" b="1"/>
                  <a:t>số gần đúng</a:t>
                </a:r>
                <a:r>
                  <a:rPr lang="en-US"/>
                  <a:t>, kí hiệu là </a:t>
                </a:r>
                <a14:m>
                  <m:oMath xmlns:m="http://schemas.openxmlformats.org/officeDocument/2006/math">
                    <m:r>
                      <a:rPr lang="en-US" i="1"/>
                      <m:t>𝑎</m:t>
                    </m:r>
                  </m:oMath>
                </a14:m>
                <a:r>
                  <a:rPr lang="en-US"/>
                  <a:t>. </a:t>
                </a:r>
              </a:p>
              <a:p>
                <a:pPr marL="0" indent="0">
                  <a:buNone/>
                </a:pPr>
                <a:r>
                  <a:rPr lang="en-US"/>
                  <a:t>Chẳng hạn, các số đo khác nhau về chiều cao của đỉnh Everest trong tình huống mở đầu đều là các số gần đúng.</a:t>
                </a:r>
                <a:endParaRPr lang="vi-VN"/>
              </a:p>
              <a:p>
                <a:pPr marL="0" indent="0">
                  <a:buNone/>
                </a:pPr>
                <a:endParaRPr lang="en-US"/>
              </a:p>
            </p:txBody>
          </p:sp>
        </mc:Choice>
        <mc:Fallback>
          <p:sp>
            <p:nvSpPr>
              <p:cNvPr id="10" name="Content Placeholder 2">
                <a:extLst>
                  <a:ext uri="{FF2B5EF4-FFF2-40B4-BE49-F238E27FC236}">
                    <a16:creationId xmlns:a16="http://schemas.microsoft.com/office/drawing/2014/main" id="{976E4E03-2B2C-4978-9D2D-B1D4B9C759D2}"/>
                  </a:ext>
                </a:extLst>
              </p:cNvPr>
              <p:cNvSpPr txBox="1">
                <a:spLocks noRot="1" noChangeAspect="1" noMove="1" noResize="1" noEditPoints="1" noAdjustHandles="1" noChangeArrowheads="1" noChangeShapeType="1" noTextEdit="1"/>
              </p:cNvSpPr>
              <p:nvPr/>
            </p:nvSpPr>
            <p:spPr>
              <a:xfrm>
                <a:off x="832104" y="9753600"/>
                <a:ext cx="16306800" cy="3581400"/>
              </a:xfrm>
              <a:prstGeom prst="rect">
                <a:avLst/>
              </a:prstGeom>
              <a:blipFill>
                <a:blip r:embed="rId5"/>
                <a:stretch>
                  <a:fillRect l="-1681" t="-5593" r="-1494" b="-10339"/>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wipe(up)">
                                      <p:cBhvr>
                                        <p:cTn id="5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32597" y="2733946"/>
            <a:ext cx="22783800" cy="9905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Hãy lấy một ví dụ khác về số gần đúng.</a:t>
            </a:r>
            <a:endParaRPr lang="vi-VN"/>
          </a:p>
          <a:p>
            <a:pPr lvl="4"/>
            <a:endParaRPr lang="en-US"/>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4831280"/>
                <a:ext cx="22936200" cy="4800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𝑑</m:t>
                    </m:r>
                  </m:oMath>
                </a14:m>
                <a:r>
                  <a:rPr lang="en-US"/>
                  <a:t> là độ dài đường chéo của hình vuông cạnh bằng 1. Trong hai số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và </a:t>
                </a:r>
                <a14:m>
                  <m:oMath xmlns:m="http://schemas.openxmlformats.org/officeDocument/2006/math">
                    <m:r>
                      <a:rPr lang="en-US" i="1">
                        <a:latin typeface="Cambria Math" panose="02040503050406030204" pitchFamily="18" charset="0"/>
                      </a:rPr>
                      <m:t>1,41</m:t>
                    </m:r>
                  </m:oMath>
                </a14:m>
                <a:r>
                  <a:rPr lang="en-US"/>
                  <a:t>, số nào là số đúng, số nào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a:p>
                <a:pPr marL="0" indent="0" algn="ctr">
                  <a:buNone/>
                </a:pPr>
                <a:r>
                  <a:rPr lang="en-US" b="1">
                    <a:solidFill>
                      <a:srgbClr val="FF0000"/>
                    </a:solidFill>
                  </a:rPr>
                  <a:t>Giải</a:t>
                </a:r>
                <a:endParaRPr lang="vi-VN">
                  <a:solidFill>
                    <a:srgbClr val="FF0000"/>
                  </a:solidFill>
                </a:endParaRPr>
              </a:p>
              <a:p>
                <a:pPr marL="0" indent="0">
                  <a:buNone/>
                </a:pPr>
                <a:r>
                  <a:rPr lang="en-US"/>
                  <a:t>Hình vuông có cạnh bằng 1 có độ dài của đường chéo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Vậy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là số đúng; 1,41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4831280"/>
                <a:ext cx="22936200" cy="4800600"/>
              </a:xfrm>
              <a:prstGeom prst="rect">
                <a:avLst/>
              </a:prstGeom>
              <a:blipFill>
                <a:blip r:embed="rId3"/>
                <a:stretch>
                  <a:fillRect l="-1169" t="-2788" r="-292"/>
                </a:stretch>
              </a:blipFill>
              <a:ln>
                <a:solidFill>
                  <a:srgbClr val="00B0F0"/>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42672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918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up)">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4971251"/>
                <a:ext cx="23518091" cy="53919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Chu vi của đường tròn bán kính </a:t>
                </a:r>
                <a14:m>
                  <m:oMath xmlns:m="http://schemas.openxmlformats.org/officeDocument/2006/math">
                    <m:r>
                      <a:rPr lang="en-US" i="1"/>
                      <m:t>1</m:t>
                    </m:r>
                    <m:r>
                      <m:rPr>
                        <m:nor/>
                      </m:rPr>
                      <a:rPr lang="en-US"/>
                      <m:t>cm</m:t>
                    </m:r>
                  </m:oMath>
                </a14:m>
                <a:r>
                  <a:rPr lang="en-US"/>
                  <a:t> là </a:t>
                </a:r>
                <a14:m>
                  <m:oMath xmlns:m="http://schemas.openxmlformats.org/officeDocument/2006/math">
                    <m:r>
                      <a:rPr lang="en-US" i="1"/>
                      <m:t>𝑃</m:t>
                    </m:r>
                    <m:r>
                      <a:rPr lang="en-US" i="1"/>
                      <m:t>=2</m:t>
                    </m:r>
                    <m:r>
                      <a:rPr lang="en-US" i="1"/>
                      <m:t>𝜋</m:t>
                    </m:r>
                    <m:r>
                      <a:rPr lang="en-US" i="1"/>
                      <m:t>.</m:t>
                    </m:r>
                    <m:r>
                      <a:rPr lang="en-US" i="1"/>
                      <m:t>𝑟</m:t>
                    </m:r>
                    <m:r>
                      <a:rPr lang="en-US" i="1"/>
                      <m:t>=2.3,14.1=6,28</m:t>
                    </m:r>
                    <m:d>
                      <m:dPr>
                        <m:ctrlPr>
                          <a:rPr lang="vi-VN" i="1"/>
                        </m:ctrlPr>
                      </m:dPr>
                      <m:e>
                        <m:r>
                          <m:rPr>
                            <m:nor/>
                          </m:rPr>
                          <a:rPr lang="en-US"/>
                          <m:t>cm</m:t>
                        </m:r>
                      </m:e>
                    </m:d>
                  </m:oMath>
                </a14:m>
                <a:r>
                  <a:rPr lang="en-US"/>
                  <a:t>. Vậy </a:t>
                </a:r>
                <a14:m>
                  <m:oMath xmlns:m="http://schemas.openxmlformats.org/officeDocument/2006/math">
                    <m:r>
                      <a:rPr lang="en-US" i="1"/>
                      <m:t>6,28</m:t>
                    </m:r>
                  </m:oMath>
                </a14:m>
                <a:r>
                  <a:rPr lang="en-US"/>
                  <a:t> là một giá trị gần đúng của </a:t>
                </a:r>
                <a14:m>
                  <m:oMath xmlns:m="http://schemas.openxmlformats.org/officeDocument/2006/math">
                    <m:r>
                      <a:rPr lang="en-US" i="1"/>
                      <m:t>𝑃</m:t>
                    </m:r>
                  </m:oMath>
                </a14:m>
                <a:r>
                  <a:rPr lang="en-US"/>
                  <a:t>.</a:t>
                </a:r>
                <a:endParaRPr lang="vi-VN"/>
              </a:p>
              <a:p>
                <a:pPr marL="0" indent="0">
                  <a:buNone/>
                </a:pPr>
                <a:r>
                  <a:rPr lang="en-US"/>
                  <a:t>Chú ý. Ta có thể sử dụng máy tính cầm tay để tìm giá trị gần đúng của các biểu thức chứa các số vô tỉ như </a:t>
                </a:r>
                <a14:m>
                  <m:oMath xmlns:m="http://schemas.openxmlformats.org/officeDocument/2006/math">
                    <m:r>
                      <a:rPr lang="en-US" i="1"/>
                      <m:t>𝜋</m:t>
                    </m:r>
                    <m:r>
                      <a:rPr lang="en-US" i="1"/>
                      <m:t>,</m:t>
                    </m:r>
                    <m:rad>
                      <m:radPr>
                        <m:degHide m:val="on"/>
                        <m:ctrlPr>
                          <a:rPr lang="vi-VN" i="1"/>
                        </m:ctrlPr>
                      </m:radPr>
                      <m:deg/>
                      <m:e>
                        <m:r>
                          <a:rPr lang="en-US" i="1"/>
                          <m:t>𝑎</m:t>
                        </m:r>
                      </m:e>
                    </m:rad>
                    <m:r>
                      <a:rPr lang="en-US" i="1"/>
                      <m:t>,</m:t>
                    </m:r>
                    <m:rad>
                      <m:radPr>
                        <m:ctrlPr>
                          <a:rPr lang="vi-VN" i="1"/>
                        </m:ctrlPr>
                      </m:radPr>
                      <m:deg>
                        <m:r>
                          <a:rPr lang="en-US" i="1"/>
                          <m:t>3</m:t>
                        </m:r>
                      </m:deg>
                      <m:e>
                        <m:r>
                          <a:rPr lang="en-US" i="1"/>
                          <m:t>𝑎</m:t>
                        </m:r>
                      </m:e>
                    </m:rad>
                    <m:r>
                      <a:rPr lang="en-US" i="1"/>
                      <m:t>,…</m:t>
                    </m:r>
                  </m:oMath>
                </a14:m>
                <a:r>
                  <a:rPr lang="en-US"/>
                  <a:t> Chẳng hạn, dùng máy tính cầm tay để tính </a:t>
                </a:r>
                <a14:m>
                  <m:oMath xmlns:m="http://schemas.openxmlformats.org/officeDocument/2006/math">
                    <m:sSup>
                      <m:sSupPr>
                        <m:ctrlPr>
                          <a:rPr lang="vi-VN" i="1"/>
                        </m:ctrlPr>
                      </m:sSupPr>
                      <m:e>
                        <m:r>
                          <a:rPr lang="en-US" i="1"/>
                          <m:t>2</m:t>
                        </m:r>
                      </m:e>
                      <m:sup>
                        <m:r>
                          <a:rPr lang="en-US" i="1"/>
                          <m:t>9</m:t>
                        </m:r>
                      </m:sup>
                    </m:sSup>
                    <m:r>
                      <a:rPr lang="en-US" i="1"/>
                      <m:t>⋅</m:t>
                    </m:r>
                    <m:rad>
                      <m:radPr>
                        <m:degHide m:val="on"/>
                        <m:ctrlPr>
                          <a:rPr lang="vi-VN" i="1"/>
                        </m:ctrlPr>
                      </m:radPr>
                      <m:deg/>
                      <m:e>
                        <m:r>
                          <a:rPr lang="en-US" i="1"/>
                          <m:t>3</m:t>
                        </m:r>
                      </m:e>
                    </m:rad>
                  </m:oMath>
                </a14:m>
                <a:r>
                  <a:rPr lang="en-US"/>
                  <a:t>, bấm các phím như sau:</a:t>
                </a:r>
                <a:endParaRPr lang="vi-VN"/>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4971251"/>
                <a:ext cx="23518091" cy="5391949"/>
              </a:xfrm>
              <a:prstGeom prst="rect">
                <a:avLst/>
              </a:prstGeom>
              <a:blipFill>
                <a:blip r:embed="rId3"/>
                <a:stretch>
                  <a:fillRect l="-1166" t="-3720" r="-1244"/>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2831763"/>
                <a:ext cx="23518091" cy="1156969"/>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𝑃</m:t>
                    </m:r>
                  </m:oMath>
                </a14:m>
                <a:r>
                  <a:rPr lang="en-US"/>
                  <a:t> là 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Hãy tìm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831763"/>
                <a:ext cx="23518091" cy="1156969"/>
              </a:xfrm>
              <a:prstGeom prst="rect">
                <a:avLst/>
              </a:prstGeom>
              <a:blipFill>
                <a:blip r:embed="rId4"/>
                <a:stretch>
                  <a:fillRect l="-1166" t="-17277"/>
                </a:stretch>
              </a:blipFill>
              <a:ln>
                <a:solidFill>
                  <a:schemeClr val="accent4">
                    <a:lumMod val="20000"/>
                    <a:lumOff val="80000"/>
                  </a:schemeClr>
                </a:solidFill>
              </a:ln>
            </p:spPr>
            <p:txBody>
              <a:bodyPr/>
              <a:lstStyle/>
              <a:p>
                <a:r>
                  <a:rPr lang="vi-VN">
                    <a:noFill/>
                  </a:rPr>
                  <a:t> </a:t>
                </a:r>
              </a:p>
            </p:txBody>
          </p:sp>
        </mc:Fallback>
      </mc:AlternateContent>
      <p:pic>
        <p:nvPicPr>
          <p:cNvPr id="6" name="Picture 5">
            <a:extLst>
              <a:ext uri="{FF2B5EF4-FFF2-40B4-BE49-F238E27FC236}">
                <a16:creationId xmlns:a16="http://schemas.microsoft.com/office/drawing/2014/main" id="{1F520273-9151-4593-9200-A322CB322A2E}"/>
              </a:ext>
            </a:extLst>
          </p:cNvPr>
          <p:cNvPicPr/>
          <p:nvPr/>
        </p:nvPicPr>
        <p:blipFill>
          <a:blip r:embed="rId5"/>
          <a:stretch>
            <a:fillRect/>
          </a:stretch>
        </p:blipFill>
        <p:spPr>
          <a:xfrm>
            <a:off x="8267700" y="10563821"/>
            <a:ext cx="7848600" cy="1563795"/>
          </a:xfrm>
          <a:prstGeom prst="rect">
            <a:avLst/>
          </a:prstGeom>
        </p:spPr>
      </p:pic>
      <p:grpSp>
        <p:nvGrpSpPr>
          <p:cNvPr id="8" name="Group 7">
            <a:extLst>
              <a:ext uri="{FF2B5EF4-FFF2-40B4-BE49-F238E27FC236}">
                <a16:creationId xmlns:a16="http://schemas.microsoft.com/office/drawing/2014/main" id="{C170679A-242B-4495-A6AA-87C2A490DEE2}"/>
              </a:ext>
            </a:extLst>
          </p:cNvPr>
          <p:cNvGrpSpPr/>
          <p:nvPr/>
        </p:nvGrpSpPr>
        <p:grpSpPr>
          <a:xfrm>
            <a:off x="76200" y="2057400"/>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106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19912" y="1993904"/>
            <a:ext cx="12877800" cy="83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SAI SỐ TUYỆT ĐỐI VÀ SAI SỐ TƯƠNG ĐỐI. </a:t>
            </a:r>
            <a:endParaRPr lang="vi-VN">
              <a:solidFill>
                <a:schemeClr val="accent6">
                  <a:lumMod val="75000"/>
                </a:schemeClr>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276601"/>
            <a:ext cx="5181600"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a:t>
            </a:r>
            <a:r>
              <a:rPr lang="en-US" b="1">
                <a:solidFill>
                  <a:schemeClr val="accent1">
                    <a:lumMod val="75000"/>
                  </a:schemeClr>
                </a:solidFill>
              </a:rPr>
              <a:t>a. Sai số tuyệt đối: </a:t>
            </a:r>
            <a:endParaRPr lang="vi-VN">
              <a:solidFill>
                <a:schemeClr val="accent1">
                  <a:lumMod val="75000"/>
                </a:schemeClr>
              </a:solidFill>
            </a:endParaRP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4648200"/>
                <a:ext cx="23164800" cy="354330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HĐ3:  </a:t>
                </a:r>
                <a:r>
                  <a:rPr lang="en-US"/>
                  <a:t>Trong HĐ 2, Hòa dùng kính lúp để quan sát mực nước trên ống đo thứ hai được hình ảnh như Hình 5.2. Kì hiệu </a:t>
                </a:r>
                <a14:m>
                  <m:oMath xmlns:m="http://schemas.openxmlformats.org/officeDocument/2006/math">
                    <m:acc>
                      <m:accPr>
                        <m:chr m:val="̄"/>
                        <m:ctrlPr>
                          <a:rPr lang="vi-VN" i="1"/>
                        </m:ctrlPr>
                      </m:accPr>
                      <m:e>
                        <m:r>
                          <a:rPr lang="en-US" i="1"/>
                          <m:t>𝑎</m:t>
                        </m:r>
                      </m:e>
                    </m:acc>
                    <m:d>
                      <m:dPr>
                        <m:ctrlPr>
                          <a:rPr lang="vi-VN" i="1"/>
                        </m:ctrlPr>
                      </m:dPr>
                      <m:e>
                        <m:r>
                          <m:rPr>
                            <m:nor/>
                          </m:rPr>
                          <a:rPr lang="en-US"/>
                          <m:t>c</m:t>
                        </m:r>
                        <m:sSup>
                          <m:sSupPr>
                            <m:ctrlPr>
                              <a:rPr lang="vi-VN" i="1"/>
                            </m:ctrlPr>
                          </m:sSupPr>
                          <m:e>
                            <m:r>
                              <m:rPr>
                                <m:nor/>
                              </m:rPr>
                              <a:rPr lang="en-US"/>
                              <m:t>m</m:t>
                            </m:r>
                          </m:e>
                          <m:sup>
                            <m:r>
                              <a:rPr lang="en-US" i="1"/>
                              <m:t>3</m:t>
                            </m:r>
                          </m:sup>
                        </m:sSup>
                      </m:e>
                    </m:d>
                  </m:oMath>
                </a14:m>
                <a:r>
                  <a:rPr lang="en-US"/>
                  <a:t> là số đo thể tích của nước.</a:t>
                </a:r>
                <a:endParaRPr lang="vi-VN"/>
              </a:p>
              <a:p>
                <a:pPr marL="0" indent="0">
                  <a:buNone/>
                </a:pPr>
                <a:r>
                  <a:rPr lang="en-US"/>
                  <a:t>Quan sát hình vẽ để so sánh </a:t>
                </a:r>
                <a14:m>
                  <m:oMath xmlns:m="http://schemas.openxmlformats.org/officeDocument/2006/math">
                    <m:d>
                      <m:dPr>
                        <m:begChr m:val="|"/>
                        <m:endChr m:val="|"/>
                        <m:ctrlPr>
                          <a:rPr lang="vi-VN" i="1"/>
                        </m:ctrlPr>
                      </m:dPr>
                      <m:e>
                        <m:r>
                          <a:rPr lang="en-US" i="1"/>
                          <m:t>13−</m:t>
                        </m:r>
                        <m:acc>
                          <m:accPr>
                            <m:chr m:val="̄"/>
                            <m:ctrlPr>
                              <a:rPr lang="vi-VN" i="1"/>
                            </m:ctrlPr>
                          </m:accPr>
                          <m:e>
                            <m:r>
                              <a:rPr lang="en-US" i="1"/>
                              <m:t>𝑎</m:t>
                            </m:r>
                          </m:e>
                        </m:acc>
                      </m:e>
                    </m:d>
                  </m:oMath>
                </a14:m>
                <a:r>
                  <a:rPr lang="en-US"/>
                  <a:t> và </a:t>
                </a:r>
                <a14:m>
                  <m:oMath xmlns:m="http://schemas.openxmlformats.org/officeDocument/2006/math">
                    <m:d>
                      <m:dPr>
                        <m:begChr m:val="|"/>
                        <m:endChr m:val="|"/>
                        <m:ctrlPr>
                          <a:rPr lang="vi-VN" i="1"/>
                        </m:ctrlPr>
                      </m:dPr>
                      <m:e>
                        <m:r>
                          <a:rPr lang="en-US" i="1"/>
                          <m:t>13,1−</m:t>
                        </m:r>
                        <m:acc>
                          <m:accPr>
                            <m:chr m:val="̄"/>
                            <m:ctrlPr>
                              <a:rPr lang="vi-VN" i="1"/>
                            </m:ctrlPr>
                          </m:accPr>
                          <m:e>
                            <m:r>
                              <a:rPr lang="en-US" i="1"/>
                              <m:t>𝑎</m:t>
                            </m:r>
                          </m:e>
                        </m:acc>
                      </m:e>
                    </m:d>
                  </m:oMath>
                </a14:m>
                <a:r>
                  <a:rPr lang="en-US"/>
                  <a:t> rồi cho biết trong hai số đo thể tích </a:t>
                </a:r>
                <a14:m>
                  <m:oMath xmlns:m="http://schemas.openxmlformats.org/officeDocument/2006/math">
                    <m:r>
                      <a:rPr lang="en-US" i="1"/>
                      <m:t>13​</m:t>
                    </m:r>
                    <m:r>
                      <m:rPr>
                        <m:nor/>
                      </m:rPr>
                      <a:rPr lang="en-US"/>
                      <m:t>c</m:t>
                    </m:r>
                    <m:sSup>
                      <m:sSupPr>
                        <m:ctrlPr>
                          <a:rPr lang="vi-VN" i="1"/>
                        </m:ctrlPr>
                      </m:sSupPr>
                      <m:e>
                        <m:r>
                          <m:rPr>
                            <m:nor/>
                          </m:rPr>
                          <a:rPr lang="en-US"/>
                          <m:t>m</m:t>
                        </m:r>
                      </m:e>
                      <m:sup>
                        <m:r>
                          <a:rPr lang="en-US" i="1"/>
                          <m:t>3</m:t>
                        </m:r>
                      </m:sup>
                    </m:sSup>
                  </m:oMath>
                </a14:m>
                <a:r>
                  <a:rPr lang="en-US"/>
                  <a:t> và </a:t>
                </a:r>
                <a14:m>
                  <m:oMath xmlns:m="http://schemas.openxmlformats.org/officeDocument/2006/math">
                    <m:r>
                      <a:rPr lang="en-US" i="1"/>
                      <m:t>13​,1</m:t>
                    </m:r>
                    <m:r>
                      <m:rPr>
                        <m:nor/>
                      </m:rPr>
                      <a:rPr lang="en-US"/>
                      <m:t>c</m:t>
                    </m:r>
                    <m:sSup>
                      <m:sSupPr>
                        <m:ctrlPr>
                          <a:rPr lang="vi-VN" i="1"/>
                        </m:ctrlPr>
                      </m:sSupPr>
                      <m:e>
                        <m:r>
                          <m:rPr>
                            <m:nor/>
                          </m:rPr>
                          <a:rPr lang="en-US"/>
                          <m:t>m</m:t>
                        </m:r>
                      </m:e>
                      <m:sup>
                        <m:r>
                          <a:rPr lang="en-US" i="1"/>
                          <m:t>3</m:t>
                        </m:r>
                      </m:sup>
                    </m:sSup>
                  </m:oMath>
                </a14:m>
                <a:r>
                  <a:rPr lang="en-US"/>
                  <a:t>. Số đo nào gần với thể tích của cốc nước hơn.</a:t>
                </a:r>
                <a:endParaRPr lang="vi-VN"/>
              </a:p>
              <a:p>
                <a:pPr marL="0" indent="0">
                  <a:buNone/>
                </a:pPr>
                <a:endParaRPr lang="en-US"/>
              </a:p>
            </p:txBody>
          </p:sp>
        </mc:Choice>
        <mc:Fallback>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832104" y="4648200"/>
                <a:ext cx="23164800" cy="3543302"/>
              </a:xfrm>
              <a:prstGeom prst="rect">
                <a:avLst/>
              </a:prstGeom>
              <a:blipFill>
                <a:blip r:embed="rId3"/>
                <a:stretch>
                  <a:fillRect l="-1184" t="-5660"/>
                </a:stretch>
              </a:blipFill>
              <a:ln>
                <a:solidFill>
                  <a:srgbClr val="00B0F0"/>
                </a:solidFill>
              </a:ln>
            </p:spPr>
            <p:txBody>
              <a:bodyPr/>
              <a:lstStyle/>
              <a:p>
                <a:r>
                  <a:rPr lang="vi-VN">
                    <a:noFill/>
                  </a:rPr>
                  <a:t> </a:t>
                </a:r>
              </a:p>
            </p:txBody>
          </p:sp>
        </mc:Fallback>
      </mc:AlternateContent>
      <p:pic>
        <p:nvPicPr>
          <p:cNvPr id="11" name="Picture 10">
            <a:extLst>
              <a:ext uri="{FF2B5EF4-FFF2-40B4-BE49-F238E27FC236}">
                <a16:creationId xmlns:a16="http://schemas.microsoft.com/office/drawing/2014/main" id="{421FB6B3-10B9-4700-B262-ADBBBED6EB6E}"/>
              </a:ext>
            </a:extLst>
          </p:cNvPr>
          <p:cNvPicPr/>
          <p:nvPr/>
        </p:nvPicPr>
        <p:blipFill>
          <a:blip r:embed="rId4"/>
          <a:stretch>
            <a:fillRect/>
          </a:stretch>
        </p:blipFill>
        <p:spPr>
          <a:xfrm>
            <a:off x="7543800" y="9055099"/>
            <a:ext cx="9829799" cy="3810000"/>
          </a:xfrm>
          <a:prstGeom prst="rect">
            <a:avLst/>
          </a:prstGeom>
        </p:spPr>
      </p:pic>
    </p:spTree>
    <p:extLst>
      <p:ext uri="{BB962C8B-B14F-4D97-AF65-F5344CB8AC3E}">
        <p14:creationId xmlns:p14="http://schemas.microsoft.com/office/powerpoint/2010/main" val="303719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1"/>
                <a:ext cx="22707600" cy="26669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Giá trị </a:t>
                </a:r>
                <a14:m>
                  <m:oMath xmlns:m="http://schemas.openxmlformats.org/officeDocument/2006/math">
                    <m:d>
                      <m:dPr>
                        <m:begChr m:val="|"/>
                        <m:endChr m:val="|"/>
                        <m:ctrlPr>
                          <a:rPr lang="vi-VN" i="1"/>
                        </m:ctrlPr>
                      </m:dPr>
                      <m:e>
                        <m:r>
                          <a:rPr lang="en-US" i="1"/>
                          <m:t>𝑎</m:t>
                        </m:r>
                        <m:r>
                          <a:rPr lang="en-US" i="1"/>
                          <m:t>−</m:t>
                        </m:r>
                        <m:acc>
                          <m:accPr>
                            <m:chr m:val="̄"/>
                            <m:ctrlPr>
                              <a:rPr lang="vi-VN" i="1"/>
                            </m:ctrlPr>
                          </m:accPr>
                          <m:e>
                            <m:r>
                              <a:rPr lang="en-US" i="1"/>
                              <m:t>𝑎</m:t>
                            </m:r>
                          </m:e>
                        </m:acc>
                      </m:e>
                    </m:d>
                  </m:oMath>
                </a14:m>
                <a:r>
                  <a:rPr lang="en-US"/>
                  <a:t> phản ánh mức độ sai lệch giữa số đúng </a:t>
                </a:r>
                <a14:m>
                  <m:oMath xmlns:m="http://schemas.openxmlformats.org/officeDocument/2006/math">
                    <m:acc>
                      <m:accPr>
                        <m:chr m:val="̄"/>
                        <m:ctrlPr>
                          <a:rPr lang="vi-VN" i="1"/>
                        </m:ctrlPr>
                      </m:accPr>
                      <m:e>
                        <m:r>
                          <a:rPr lang="en-US" i="1"/>
                          <m:t>𝑎</m:t>
                        </m:r>
                      </m:e>
                    </m:acc>
                  </m:oMath>
                </a14:m>
                <a:r>
                  <a:rPr lang="en-US"/>
                  <a:t> và số gần đúng </a:t>
                </a:r>
                <a14:m>
                  <m:oMath xmlns:m="http://schemas.openxmlformats.org/officeDocument/2006/math">
                    <m:r>
                      <a:rPr lang="en-US" i="1"/>
                      <m:t>𝑎</m:t>
                    </m:r>
                  </m:oMath>
                </a14:m>
                <a:r>
                  <a:rPr lang="en-US"/>
                  <a:t>, được gọi là sai số tuyệt đối của số gần đúng </a:t>
                </a:r>
                <a14:m>
                  <m:oMath xmlns:m="http://schemas.openxmlformats.org/officeDocument/2006/math">
                    <m:r>
                      <a:rPr lang="en-US" i="1"/>
                      <m:t>𝑎</m:t>
                    </m:r>
                  </m:oMath>
                </a14:m>
                <a:r>
                  <a:rPr lang="en-US"/>
                  <a:t>, kí hiệu là </a:t>
                </a:r>
                <a14:m>
                  <m:oMath xmlns:m="http://schemas.openxmlformats.org/officeDocument/2006/math">
                    <m:sSub>
                      <m:sSubPr>
                        <m:ctrlPr>
                          <a:rPr lang="vi-VN" i="1"/>
                        </m:ctrlPr>
                      </m:sSubPr>
                      <m:e>
                        <m:r>
                          <a:rPr lang="en-US" i="1"/>
                          <m:t>𝛥</m:t>
                        </m:r>
                      </m:e>
                      <m:sub>
                        <m:r>
                          <a:rPr lang="en-US" i="1"/>
                          <m:t>𝑎</m:t>
                        </m:r>
                      </m:sub>
                    </m:sSub>
                  </m:oMath>
                </a14:m>
                <a:r>
                  <a:rPr lang="en-US"/>
                  <a:t>, tức là:</a:t>
                </a:r>
                <a:endParaRPr lang="vi-VN"/>
              </a:p>
              <a:p>
                <a:pPr marL="0" indent="0" algn="ctr">
                  <a:buNone/>
                </a:pPr>
                <a14:m>
                  <m:oMath xmlns:m="http://schemas.openxmlformats.org/officeDocument/2006/math">
                    <m:sSub>
                      <m:sSubPr>
                        <m:ctrlPr>
                          <a:rPr lang="vi-VN" i="1"/>
                        </m:ctrlPr>
                      </m:sSubPr>
                      <m:e>
                        <m:r>
                          <a:rPr lang="en-US" i="1"/>
                          <m:t>𝛥</m:t>
                        </m:r>
                      </m:e>
                      <m:sub>
                        <m:r>
                          <a:rPr lang="en-US" i="1"/>
                          <m:t>𝑎</m:t>
                        </m:r>
                      </m:sub>
                    </m:sSub>
                    <m:r>
                      <a:rPr lang="en-US" i="1"/>
                      <m:t>=</m:t>
                    </m:r>
                    <m:d>
                      <m:dPr>
                        <m:begChr m:val="|"/>
                        <m:endChr m:val="|"/>
                        <m:ctrlPr>
                          <a:rPr lang="vi-VN" i="1"/>
                        </m:ctrlPr>
                      </m:dPr>
                      <m:e>
                        <m:r>
                          <a:rPr lang="en-US" i="1"/>
                          <m:t>𝑎</m:t>
                        </m:r>
                        <m:r>
                          <a:rPr lang="en-US" i="1"/>
                          <m:t>−</m:t>
                        </m:r>
                        <m:acc>
                          <m:accPr>
                            <m:chr m:val="̄"/>
                            <m:ctrlPr>
                              <a:rPr lang="vi-VN" i="1"/>
                            </m:ctrlPr>
                          </m:accPr>
                          <m:e>
                            <m:r>
                              <a:rPr lang="en-US" i="1"/>
                              <m:t>𝑎</m:t>
                            </m:r>
                          </m:e>
                        </m:acc>
                      </m:e>
                    </m:d>
                  </m:oMath>
                </a14:m>
                <a:r>
                  <a:rPr lang="en-US"/>
                  <a:t>.</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2707600" cy="2666999"/>
              </a:xfrm>
              <a:prstGeom prst="rect">
                <a:avLst/>
              </a:prstGeom>
              <a:blipFill>
                <a:blip r:embed="rId3"/>
                <a:stretch>
                  <a:fillRect l="-1207" t="-7500"/>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838200" y="5714999"/>
                <a:ext cx="22707600" cy="68961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Chú ý</a:t>
                </a:r>
                <a:endParaRPr lang="en-US">
                  <a:solidFill>
                    <a:srgbClr val="FF0000"/>
                  </a:solidFill>
                </a:endParaRPr>
              </a:p>
              <a:p>
                <a:pPr marL="0" indent="0">
                  <a:buNone/>
                </a:pPr>
                <a:r>
                  <a:rPr lang="en-US"/>
                  <a:t>Trên thực tế, nhiều khi ta không biết </a:t>
                </a:r>
                <a14:m>
                  <m:oMath xmlns:m="http://schemas.openxmlformats.org/officeDocument/2006/math">
                    <m:acc>
                      <m:accPr>
                        <m:chr m:val="̄"/>
                        <m:ctrlPr>
                          <a:rPr lang="vi-VN" i="1"/>
                        </m:ctrlPr>
                      </m:accPr>
                      <m:e>
                        <m:r>
                          <a:rPr lang="en-US" i="1"/>
                          <m:t>𝑎</m:t>
                        </m:r>
                      </m:e>
                    </m:acc>
                  </m:oMath>
                </a14:m>
                <a:r>
                  <a:rPr lang="en-US"/>
                  <a:t> nên cũng không biết </a:t>
                </a:r>
                <a14:m>
                  <m:oMath xmlns:m="http://schemas.openxmlformats.org/officeDocument/2006/math">
                    <m:sSub>
                      <m:sSubPr>
                        <m:ctrlPr>
                          <a:rPr lang="vi-VN" i="1"/>
                        </m:ctrlPr>
                      </m:sSubPr>
                      <m:e>
                        <m:r>
                          <a:rPr lang="en-US" i="1"/>
                          <m:t>𝛥</m:t>
                        </m:r>
                      </m:e>
                      <m:sub>
                        <m:r>
                          <a:rPr lang="en-US" i="1"/>
                          <m:t>𝑎</m:t>
                        </m:r>
                      </m:sub>
                    </m:sSub>
                  </m:oMath>
                </a14:m>
                <a:r>
                  <a:rPr lang="en-US"/>
                  <a:t>. Tuy nhiên, ta có thể đánh giá được </a:t>
                </a:r>
                <a14:m>
                  <m:oMath xmlns:m="http://schemas.openxmlformats.org/officeDocument/2006/math">
                    <m:sSub>
                      <m:sSubPr>
                        <m:ctrlPr>
                          <a:rPr lang="vi-VN" i="1"/>
                        </m:ctrlPr>
                      </m:sSubPr>
                      <m:e>
                        <m:r>
                          <a:rPr lang="en-US" i="1"/>
                          <m:t>𝛥</m:t>
                        </m:r>
                      </m:e>
                      <m:sub>
                        <m:r>
                          <a:rPr lang="en-US" i="1"/>
                          <m:t>𝑎</m:t>
                        </m:r>
                      </m:sub>
                    </m:sSub>
                  </m:oMath>
                </a14:m>
                <a:r>
                  <a:rPr lang="en-US"/>
                  <a:t> không vượt quá một số dương </a:t>
                </a:r>
                <a14:m>
                  <m:oMath xmlns:m="http://schemas.openxmlformats.org/officeDocument/2006/math">
                    <m:r>
                      <a:rPr lang="en-US" i="1"/>
                      <m:t>𝑑</m:t>
                    </m:r>
                  </m:oMath>
                </a14:m>
                <a:r>
                  <a:rPr lang="en-US"/>
                  <a:t> nào đó.</a:t>
                </a:r>
                <a:endParaRPr lang="vi-VN"/>
              </a:p>
              <a:p>
                <a:pPr marL="0" indent="0">
                  <a:buNone/>
                </a:pPr>
                <a:r>
                  <a:rPr lang="en-US"/>
                  <a:t>Chẳng hạn, trong HĐ3, ta thấy </a:t>
                </a:r>
                <a14:m>
                  <m:oMath xmlns:m="http://schemas.openxmlformats.org/officeDocument/2006/math">
                    <m:d>
                      <m:dPr>
                        <m:begChr m:val="|"/>
                        <m:endChr m:val="|"/>
                        <m:ctrlPr>
                          <a:rPr lang="vi-VN" i="1"/>
                        </m:ctrlPr>
                      </m:dPr>
                      <m:e>
                        <m:r>
                          <a:rPr lang="en-US" i="1"/>
                          <m:t>13,1−</m:t>
                        </m:r>
                        <m:acc>
                          <m:accPr>
                            <m:chr m:val="̄"/>
                            <m:ctrlPr>
                              <a:rPr lang="vi-VN" i="1"/>
                            </m:ctrlPr>
                          </m:accPr>
                          <m:e>
                            <m:r>
                              <a:rPr lang="en-US" i="1"/>
                              <m:t>𝑎</m:t>
                            </m:r>
                          </m:e>
                        </m:acc>
                      </m:e>
                    </m:d>
                    <m:r>
                      <a:rPr lang="en-US" i="1"/>
                      <m:t>&lt;</m:t>
                    </m:r>
                    <m:d>
                      <m:dPr>
                        <m:begChr m:val="|"/>
                        <m:endChr m:val="|"/>
                        <m:ctrlPr>
                          <a:rPr lang="vi-VN" i="1"/>
                        </m:ctrlPr>
                      </m:dPr>
                      <m:e>
                        <m:r>
                          <a:rPr lang="en-US" i="1"/>
                          <m:t>13,1−13</m:t>
                        </m:r>
                      </m:e>
                    </m:d>
                    <m:r>
                      <a:rPr lang="en-US" i="1"/>
                      <m:t>=0,1</m:t>
                    </m:r>
                    <m:d>
                      <m:dPr>
                        <m:ctrlPr>
                          <a:rPr lang="vi-VN" i="1"/>
                        </m:ctrlPr>
                      </m:dPr>
                      <m:e>
                        <m:r>
                          <m:rPr>
                            <m:nor/>
                          </m:rPr>
                          <a:rPr lang="en-US"/>
                          <m:t>c</m:t>
                        </m:r>
                        <m:sSup>
                          <m:sSupPr>
                            <m:ctrlPr>
                              <a:rPr lang="vi-VN" i="1"/>
                            </m:ctrlPr>
                          </m:sSupPr>
                          <m:e>
                            <m:r>
                              <m:rPr>
                                <m:nor/>
                              </m:rPr>
                              <a:rPr lang="en-US"/>
                              <m:t>m</m:t>
                            </m:r>
                          </m:e>
                          <m:sup>
                            <m:r>
                              <a:rPr lang="en-US" i="1"/>
                              <m:t>3</m:t>
                            </m:r>
                          </m:sup>
                        </m:sSup>
                      </m:e>
                    </m:d>
                  </m:oMath>
                </a14:m>
                <a:r>
                  <a:rPr lang="en-US"/>
                  <a:t>.</a:t>
                </a:r>
                <a:endParaRPr lang="vi-VN"/>
              </a:p>
              <a:p>
                <a:pPr marL="0" indent="0">
                  <a:buNone/>
                </a:pPr>
                <a:r>
                  <a:rPr lang="en-US"/>
                  <a:t>Vậy với </a:t>
                </a:r>
                <a14:m>
                  <m:oMath xmlns:m="http://schemas.openxmlformats.org/officeDocument/2006/math">
                    <m:r>
                      <a:rPr lang="en-US" i="1"/>
                      <m:t>𝑎</m:t>
                    </m:r>
                    <m:r>
                      <a:rPr lang="en-US" i="1"/>
                      <m:t>=13,1</m:t>
                    </m:r>
                    <m:d>
                      <m:dPr>
                        <m:ctrlPr>
                          <a:rPr lang="vi-VN" i="1"/>
                        </m:ctrlPr>
                      </m:dPr>
                      <m:e>
                        <m:r>
                          <m:rPr>
                            <m:nor/>
                          </m:rPr>
                          <a:rPr lang="en-US"/>
                          <m:t>c</m:t>
                        </m:r>
                        <m:sSup>
                          <m:sSupPr>
                            <m:ctrlPr>
                              <a:rPr lang="vi-VN" i="1"/>
                            </m:ctrlPr>
                          </m:sSupPr>
                          <m:e>
                            <m:r>
                              <m:rPr>
                                <m:nor/>
                              </m:rPr>
                              <a:rPr lang="en-US"/>
                              <m:t>m</m:t>
                            </m:r>
                          </m:e>
                          <m:sup>
                            <m:r>
                              <a:rPr lang="en-US" i="1"/>
                              <m:t>3</m:t>
                            </m:r>
                          </m:sup>
                        </m:sSup>
                      </m:e>
                    </m:d>
                  </m:oMath>
                </a14:m>
                <a:r>
                  <a:rPr lang="en-US"/>
                  <a:t>, sai số tuyệt đối của </a:t>
                </a:r>
                <a14:m>
                  <m:oMath xmlns:m="http://schemas.openxmlformats.org/officeDocument/2006/math">
                    <m:r>
                      <a:rPr lang="en-US" i="1"/>
                      <m:t>𝑎</m:t>
                    </m:r>
                  </m:oMath>
                </a14:m>
                <a:r>
                  <a:rPr lang="en-US"/>
                  <a:t> không vượt quá </a:t>
                </a:r>
                <a14:m>
                  <m:oMath xmlns:m="http://schemas.openxmlformats.org/officeDocument/2006/math">
                    <m:r>
                      <a:rPr lang="en-US" i="1"/>
                      <m:t>0,1</m:t>
                    </m:r>
                    <m:r>
                      <m:rPr>
                        <m:nor/>
                      </m:rPr>
                      <a:rPr lang="en-US"/>
                      <m:t>c</m:t>
                    </m:r>
                    <m:sSup>
                      <m:sSupPr>
                        <m:ctrlPr>
                          <a:rPr lang="vi-VN" i="1"/>
                        </m:ctrlPr>
                      </m:sSupPr>
                      <m:e>
                        <m:r>
                          <m:rPr>
                            <m:nor/>
                          </m:rPr>
                          <a:rPr lang="en-US"/>
                          <m:t>m</m:t>
                        </m:r>
                      </m:e>
                      <m:sup>
                        <m:r>
                          <a:rPr lang="en-US" i="1"/>
                          <m:t>3</m:t>
                        </m:r>
                      </m:sup>
                    </m:sSup>
                  </m:oMath>
                </a14:m>
                <a:r>
                  <a:rPr lang="en-US"/>
                  <a:t>.</a:t>
                </a:r>
                <a:endParaRPr lang="vi-VN"/>
              </a:p>
              <a:p>
                <a:pPr marL="0" indent="0">
                  <a:buNone/>
                </a:pPr>
                <a:r>
                  <a:rPr lang="en-US"/>
                  <a:t>Nếu </a:t>
                </a:r>
                <a14:m>
                  <m:oMath xmlns:m="http://schemas.openxmlformats.org/officeDocument/2006/math">
                    <m:sSub>
                      <m:sSubPr>
                        <m:ctrlPr>
                          <a:rPr lang="vi-VN" i="1"/>
                        </m:ctrlPr>
                      </m:sSubPr>
                      <m:e>
                        <m:r>
                          <a:rPr lang="en-US" i="1"/>
                          <m:t>𝛥</m:t>
                        </m:r>
                      </m:e>
                      <m:sub>
                        <m:r>
                          <a:rPr lang="en-US" i="1"/>
                          <m:t>𝑎</m:t>
                        </m:r>
                      </m:sub>
                    </m:sSub>
                    <m:r>
                      <a:rPr lang="en-US" i="1"/>
                      <m:t>≤</m:t>
                    </m:r>
                    <m:r>
                      <a:rPr lang="en-US" i="1"/>
                      <m:t>𝑑</m:t>
                    </m:r>
                  </m:oMath>
                </a14:m>
                <a:r>
                  <a:rPr lang="en-US"/>
                  <a:t> thì </a:t>
                </a:r>
                <a14:m>
                  <m:oMath xmlns:m="http://schemas.openxmlformats.org/officeDocument/2006/math">
                    <m:r>
                      <a:rPr lang="en-US" i="1"/>
                      <m:t>𝑎</m:t>
                    </m:r>
                    <m:r>
                      <a:rPr lang="en-US" i="1"/>
                      <m:t>−</m:t>
                    </m:r>
                    <m:r>
                      <a:rPr lang="en-US" i="1"/>
                      <m:t>𝑑</m:t>
                    </m:r>
                    <m:r>
                      <a:rPr lang="en-US" i="1"/>
                      <m:t>≤</m:t>
                    </m:r>
                    <m:acc>
                      <m:accPr>
                        <m:chr m:val="̄"/>
                        <m:ctrlPr>
                          <a:rPr lang="vi-VN" i="1"/>
                        </m:ctrlPr>
                      </m:accPr>
                      <m:e>
                        <m:r>
                          <a:rPr lang="en-US" i="1"/>
                          <m:t>𝑎</m:t>
                        </m:r>
                      </m:e>
                    </m:acc>
                    <m:r>
                      <a:rPr lang="en-US" i="1"/>
                      <m:t>≤</m:t>
                    </m:r>
                    <m:r>
                      <a:rPr lang="en-US" i="1"/>
                      <m:t>𝑎</m:t>
                    </m:r>
                    <m:r>
                      <a:rPr lang="en-US" i="1"/>
                      <m:t>+</m:t>
                    </m:r>
                    <m:r>
                      <a:rPr lang="en-US" i="1"/>
                      <m:t>𝑑</m:t>
                    </m:r>
                  </m:oMath>
                </a14:m>
                <a:r>
                  <a:rPr lang="en-US"/>
                  <a:t>, khi đó ta viết </a:t>
                </a:r>
                <a14:m>
                  <m:oMath xmlns:m="http://schemas.openxmlformats.org/officeDocument/2006/math">
                    <m:acc>
                      <m:accPr>
                        <m:chr m:val="̄"/>
                        <m:ctrlPr>
                          <a:rPr lang="vi-VN" i="1"/>
                        </m:ctrlPr>
                      </m:accPr>
                      <m:e>
                        <m:r>
                          <a:rPr lang="en-US" i="1"/>
                          <m:t>𝑎</m:t>
                        </m:r>
                      </m:e>
                    </m:acc>
                    <m:r>
                      <a:rPr lang="en-US" i="1"/>
                      <m:t>=</m:t>
                    </m:r>
                    <m:r>
                      <a:rPr lang="en-US" i="1"/>
                      <m:t>𝑎</m:t>
                    </m:r>
                    <m:r>
                      <a:rPr lang="en-US" i="1"/>
                      <m:t>±</m:t>
                    </m:r>
                    <m:r>
                      <a:rPr lang="en-US" i="1"/>
                      <m:t>𝑑</m:t>
                    </m:r>
                  </m:oMath>
                </a14:m>
                <a:r>
                  <a:rPr lang="en-US"/>
                  <a:t> và hiểu là số đúng </a:t>
                </a:r>
                <a14:m>
                  <m:oMath xmlns:m="http://schemas.openxmlformats.org/officeDocument/2006/math">
                    <m:acc>
                      <m:accPr>
                        <m:chr m:val="̄"/>
                        <m:ctrlPr>
                          <a:rPr lang="vi-VN" i="1"/>
                        </m:ctrlPr>
                      </m:accPr>
                      <m:e>
                        <m:r>
                          <a:rPr lang="en-US" i="1"/>
                          <m:t>𝑎</m:t>
                        </m:r>
                      </m:e>
                    </m:acc>
                  </m:oMath>
                </a14:m>
                <a:r>
                  <a:rPr lang="en-US"/>
                  <a:t> nằm trong đoạn </a:t>
                </a:r>
                <a14:m>
                  <m:oMath xmlns:m="http://schemas.openxmlformats.org/officeDocument/2006/math">
                    <m:d>
                      <m:dPr>
                        <m:begChr m:val="["/>
                        <m:endChr m:val="]"/>
                        <m:ctrlPr>
                          <a:rPr lang="vi-VN" i="1"/>
                        </m:ctrlPr>
                      </m:dPr>
                      <m:e>
                        <m:r>
                          <a:rPr lang="en-US" i="1"/>
                          <m:t>𝑎</m:t>
                        </m:r>
                        <m:r>
                          <a:rPr lang="en-US" i="1"/>
                          <m:t>−</m:t>
                        </m:r>
                        <m:r>
                          <a:rPr lang="en-US" i="1"/>
                          <m:t>𝑑</m:t>
                        </m:r>
                        <m:r>
                          <a:rPr lang="en-US" i="1"/>
                          <m:t>;</m:t>
                        </m:r>
                        <m:r>
                          <a:rPr lang="en-US" i="1"/>
                          <m:t>𝑎</m:t>
                        </m:r>
                        <m:r>
                          <a:rPr lang="en-US" i="1"/>
                          <m:t>+</m:t>
                        </m:r>
                        <m:r>
                          <a:rPr lang="en-US" i="1"/>
                          <m:t>𝑑</m:t>
                        </m:r>
                      </m:e>
                    </m:d>
                  </m:oMath>
                </a14:m>
                <a:r>
                  <a:rPr lang="en-US"/>
                  <a:t>. Do </a:t>
                </a:r>
                <a14:m>
                  <m:oMath xmlns:m="http://schemas.openxmlformats.org/officeDocument/2006/math">
                    <m:r>
                      <a:rPr lang="en-US" i="1"/>
                      <m:t>𝑑</m:t>
                    </m:r>
                  </m:oMath>
                </a14:m>
                <a:r>
                  <a:rPr lang="en-US"/>
                  <a:t> càng nhỏ thì </a:t>
                </a:r>
                <a14:m>
                  <m:oMath xmlns:m="http://schemas.openxmlformats.org/officeDocument/2006/math">
                    <m:r>
                      <a:rPr lang="en-US" i="1"/>
                      <m:t>𝑎</m:t>
                    </m:r>
                  </m:oMath>
                </a14:m>
                <a:r>
                  <a:rPr lang="en-US"/>
                  <a:t> càng gần </a:t>
                </a:r>
                <a14:m>
                  <m:oMath xmlns:m="http://schemas.openxmlformats.org/officeDocument/2006/math">
                    <m:acc>
                      <m:accPr>
                        <m:chr m:val="̄"/>
                        <m:ctrlPr>
                          <a:rPr lang="vi-VN" i="1"/>
                        </m:ctrlPr>
                      </m:accPr>
                      <m:e>
                        <m:r>
                          <a:rPr lang="en-US" i="1"/>
                          <m:t>𝑎</m:t>
                        </m:r>
                      </m:e>
                    </m:acc>
                  </m:oMath>
                </a14:m>
                <a:r>
                  <a:rPr lang="en-US"/>
                  <a:t> nên </a:t>
                </a:r>
                <a14:m>
                  <m:oMath xmlns:m="http://schemas.openxmlformats.org/officeDocument/2006/math">
                    <m:r>
                      <a:rPr lang="en-US" i="1"/>
                      <m:t>𝑑</m:t>
                    </m:r>
                  </m:oMath>
                </a14:m>
                <a:r>
                  <a:rPr lang="en-US"/>
                  <a:t> được gọi là độ chính xác của số gần đúng.</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838200" y="5714999"/>
                <a:ext cx="22707600" cy="6896101"/>
              </a:xfrm>
              <a:prstGeom prst="rect">
                <a:avLst/>
              </a:prstGeom>
              <a:blipFill>
                <a:blip r:embed="rId4"/>
                <a:stretch>
                  <a:fillRect l="-1207" t="-2822" r="-402"/>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98904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3108</TotalTime>
  <Words>1402</Words>
  <PresentationFormat>Custom</PresentationFormat>
  <Paragraphs>103</Paragraphs>
  <Slides>12</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§12. SỐ GẦN ĐÚNG VÀ SAI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2022-04-20T14:41:31Z</dcterms:modified>
</cp:coreProperties>
</file>