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313" r:id="rId3"/>
    <p:sldId id="301" r:id="rId4"/>
    <p:sldId id="317" r:id="rId5"/>
    <p:sldId id="318" r:id="rId6"/>
    <p:sldId id="315" r:id="rId7"/>
    <p:sldId id="319" r:id="rId8"/>
    <p:sldId id="320" r:id="rId9"/>
    <p:sldId id="316" r:id="rId10"/>
    <p:sldId id="321" r:id="rId11"/>
    <p:sldId id="323" r:id="rId12"/>
    <p:sldId id="324" r:id="rId13"/>
    <p:sldId id="325" r:id="rId14"/>
    <p:sldId id="326" r:id="rId15"/>
    <p:sldId id="328" r:id="rId16"/>
    <p:sldId id="329" r:id="rId17"/>
    <p:sldId id="330" r:id="rId18"/>
    <p:sldId id="331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135F82"/>
    <a:srgbClr val="D60093"/>
    <a:srgbClr val="E7F7FF"/>
    <a:srgbClr val="D6F7FE"/>
    <a:srgbClr val="EEF7E9"/>
    <a:srgbClr val="FFFFFF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8" autoAdjust="0"/>
    <p:restoredTop sz="96085" autoAdjust="0"/>
  </p:normalViewPr>
  <p:slideViewPr>
    <p:cSldViewPr>
      <p:cViewPr varScale="1">
        <p:scale>
          <a:sx n="32" d="100"/>
          <a:sy n="32" d="100"/>
        </p:scale>
        <p:origin x="540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395346"/>
            <a:chOff x="9851187" y="2126503"/>
            <a:chExt cx="13944600" cy="11395346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395346"/>
              <a:chOff x="1339699" y="3448230"/>
              <a:chExt cx="13944600" cy="11395346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395346"/>
                <a:chOff x="1339699" y="3448230"/>
                <a:chExt cx="13944600" cy="11395346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909895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1134186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536987" y="5555503"/>
              <a:ext cx="13030200" cy="4838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§19.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§20.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trí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tương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đối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§21.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tròn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§22. Ba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conic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VII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omaho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omaho"/>
                  <a:cs typeface="Times New Roman" panose="02020603050405020304" pitchFamily="18" charset="0"/>
                </a:rPr>
                <a:t>VII</a:t>
              </a:r>
              <a:r>
                <a:rPr lang="vi-VN" sz="4800" b="1" dirty="0">
                  <a:solidFill>
                    <a:schemeClr val="bg1"/>
                  </a:solidFill>
                  <a:latin typeface="Tomaho"/>
                  <a:cs typeface="Times New Roman" panose="02020603050405020304" pitchFamily="18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omaho"/>
                  <a:cs typeface="Times New Roman" panose="02020603050405020304" pitchFamily="18" charset="0"/>
                </a:rPr>
                <a:t>PHƯƠNG PHÁP TỌA ĐỘ TRONG MẶT PHẲNG</a:t>
              </a:r>
              <a:endParaRPr lang="vi-VN" sz="4800" b="1" dirty="0">
                <a:solidFill>
                  <a:schemeClr val="bg1"/>
                </a:solidFill>
                <a:latin typeface="Tomaho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AutoShape 2" descr="Trọn bộ sách giáo khoa Toán 10 tập 1,2 (Kết nối tri thức với cuộ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1450"/>
            <a:ext cx="8221316" cy="1101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  <a:endParaRPr lang="en-US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5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64</m:t>
                        </m:r>
                      </m:den>
                    </m:f>
                    <m:r>
                      <a:rPr lang="en-US" sz="54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=100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=64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/>
                      </a:rPr>
                      <m:t>=6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−6;0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6;0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=12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092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  <a:endParaRPr lang="en-US" dirty="0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vòm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7.22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cm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ô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75 cm.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814" r="-22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=16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16−4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4.30=120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2.30=60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lệ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120−75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45.60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=36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5"/>
          <a:srcRect l="55068" b="51826"/>
          <a:stretch/>
        </p:blipFill>
        <p:spPr bwMode="auto">
          <a:xfrm>
            <a:off x="2362200" y="9982199"/>
            <a:ext cx="9296400" cy="3410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092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781800"/>
                <a:ext cx="11353800" cy="6721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sớm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343</m:t>
                    </m:r>
                    <m:r>
                      <m:rPr>
                        <m:nor/>
                      </m:rPr>
                      <a:rPr lang="en-US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US" sz="4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kiếm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=686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781800"/>
                <a:ext cx="11353800" cy="6721476"/>
              </a:xfrm>
              <a:prstGeom prst="rect">
                <a:avLst/>
              </a:prstGeom>
              <a:blipFill>
                <a:blip r:embed="rId3"/>
                <a:stretch>
                  <a:fillRect l="-2146" t="-2899" r="-182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6781800"/>
                <a:ext cx="11630891" cy="6721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+2.343=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+686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=686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kiếm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=686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6781800"/>
                <a:ext cx="11630891" cy="6721476"/>
              </a:xfrm>
              <a:prstGeom prst="rect">
                <a:avLst/>
              </a:prstGeom>
              <a:blipFill>
                <a:blip r:embed="rId4"/>
                <a:stretch>
                  <a:fillRect l="-2042" t="-2808" b="-1802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17830800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HYPEBOL</a:t>
                </a:r>
              </a:p>
              <a:p>
                <a:pPr algn="just"/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kiếm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solidFill>
                    <a:srgbClr val="D600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17830800" cy="4673600"/>
              </a:xfrm>
              <a:prstGeom prst="rect">
                <a:avLst/>
              </a:prstGeom>
              <a:blipFill>
                <a:blip r:embed="rId5"/>
                <a:stretch>
                  <a:fillRect l="-1537" t="-4421" r="-1503" b="-728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6"/>
          <a:srcRect l="66788" r="5179" b="32669"/>
          <a:stretch/>
        </p:blipFill>
        <p:spPr bwMode="auto">
          <a:xfrm>
            <a:off x="19050000" y="1879600"/>
            <a:ext cx="4648200" cy="467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1629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5511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rgbClr val="D600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solidFill>
                      <a:srgbClr val="D600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D600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solidFill>
                      <a:srgbClr val="D600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=2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𝑀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𝑀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 i="1">
                        <a:latin typeface="Cambria Math"/>
                      </a:rPr>
                      <m:t>=2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Hai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=2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</a:t>
                </a:r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(H.7.23),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=2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=−2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=2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sz="4800" dirty="0">
                  <a:solidFill>
                    <a:srgbClr val="D600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5511800"/>
              </a:xfrm>
              <a:prstGeom prst="rect">
                <a:avLst/>
              </a:prstGeom>
              <a:blipFill>
                <a:blip r:embed="rId3"/>
                <a:stretch>
                  <a:fillRect l="-1184" t="-3859" b="-275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086600" y="8140446"/>
                <a:ext cx="12573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b="0" i="1" smtClean="0">
                        <a:latin typeface="Cambria Math"/>
                      </a:rPr>
                      <m:t>&lt;</m:t>
                    </m:r>
                    <m:r>
                      <a:rPr lang="en-US" sz="480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8140446"/>
                <a:ext cx="12573000" cy="1569660"/>
              </a:xfrm>
              <a:prstGeom prst="rect">
                <a:avLst/>
              </a:prstGeom>
              <a:blipFill>
                <a:blip r:embed="rId4"/>
                <a:stretch>
                  <a:fillRect l="-2231" t="-8915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 rotWithShape="1">
          <a:blip r:embed="rId5"/>
          <a:srcRect l="1393" t="83097" r="92834" b="3296"/>
          <a:stretch/>
        </p:blipFill>
        <p:spPr bwMode="auto">
          <a:xfrm>
            <a:off x="5105400" y="8001000"/>
            <a:ext cx="1481773" cy="1668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/>
          <a:srcRect l="66788" r="5179" b="32669"/>
          <a:stretch/>
        </p:blipFill>
        <p:spPr bwMode="auto">
          <a:xfrm>
            <a:off x="9296400" y="7391400"/>
            <a:ext cx="5715000" cy="5257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8579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ý.</a:t>
            </a:r>
            <a:r>
              <a:rPr lang="en-US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(H.7.24). Do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4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        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a:rPr lang="en-US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260" t="-1814" r="-2928" b="-22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4"/>
          <a:srcRect l="67003" t="6909" r="2169" b="12982"/>
          <a:stretch/>
        </p:blipFill>
        <p:spPr bwMode="auto">
          <a:xfrm>
            <a:off x="16306800" y="1981200"/>
            <a:ext cx="56388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207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10" y="1981200"/>
                <a:ext cx="11630892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  <a:endParaRPr lang="en-US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(H.7.25).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1981200"/>
                <a:ext cx="11630892" cy="11411749"/>
              </a:xfrm>
              <a:prstGeom prst="rect">
                <a:avLst/>
              </a:prstGeom>
              <a:blipFill>
                <a:blip r:embed="rId3"/>
                <a:stretch>
                  <a:fillRect l="-2356" t="-1814" r="-23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𝐵𝑀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𝐵𝑁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𝐶𝑀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𝐶𝑁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𝐷𝑀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𝐷𝑁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𝐴𝑀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𝐴𝑁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𝑀𝑁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5"/>
          <a:srcRect l="63522" r="2578" b="40067"/>
          <a:stretch/>
        </p:blipFill>
        <p:spPr bwMode="auto">
          <a:xfrm>
            <a:off x="2895600" y="7162800"/>
            <a:ext cx="6553200" cy="4419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526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10" y="1981200"/>
                <a:ext cx="11630892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HĐ4.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(H)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𝑂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(H.7.26).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Giải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;</m:t>
                        </m:r>
                        <m:r>
                          <a:rPr lang="en-US" sz="44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(H)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sz="4400" i="1">
                        <a:latin typeface="Cambria Math"/>
                      </a:rPr>
                      <m:t>=2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(3)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1981200"/>
                <a:ext cx="11630892" cy="11411749"/>
              </a:xfrm>
              <a:prstGeom prst="rect">
                <a:avLst/>
              </a:prstGeom>
              <a:blipFill>
                <a:blip r:embed="rId3"/>
                <a:stretch>
                  <a:fillRect l="-2356" t="-1814" r="-2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5"/>
          <a:srcRect l="65492" r="5280"/>
          <a:stretch/>
        </p:blipFill>
        <p:spPr bwMode="auto">
          <a:xfrm>
            <a:off x="3352800" y="7661674"/>
            <a:ext cx="67818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7049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79600"/>
                <a:ext cx="23137091" cy="566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𝑏</m:t>
                    </m:r>
                    <m:r>
                      <a:rPr lang="en-US" sz="48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(4) </a:t>
                </a:r>
              </a:p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2</m:t>
                    </m:r>
                    <m:r>
                      <a:rPr lang="en-US" sz="4800" b="0" i="1" smtClean="0">
                        <a:latin typeface="Cambria Math"/>
                      </a:rPr>
                      <m:t>𝑐</m:t>
                    </m:r>
                    <m:r>
                      <a:rPr lang="en-US" sz="48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tuyệt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(4)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D600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79600"/>
                <a:ext cx="23137091" cy="5664200"/>
              </a:xfrm>
              <a:prstGeom prst="rect">
                <a:avLst/>
              </a:prstGeom>
              <a:blipFill>
                <a:blip r:embed="rId3"/>
                <a:stretch>
                  <a:fillRect l="-1159" t="-3648" r="-86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8742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9" y="1809815"/>
            <a:ext cx="22808129" cy="11677585"/>
            <a:chOff x="1447798" y="1793811"/>
            <a:chExt cx="22808129" cy="116775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8" y="1793811"/>
              <a:ext cx="22808129" cy="11677585"/>
              <a:chOff x="1447798" y="1793811"/>
              <a:chExt cx="22808129" cy="1167758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1"/>
                <a:ext cx="11163835" cy="1537243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 TỌA ĐỘ TRONG MẶT PHẲNG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9" y="5264645"/>
                <a:ext cx="3250347" cy="922573"/>
                <a:chOff x="7459670" y="7086600"/>
                <a:chExt cx="3250724" cy="9226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1617938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ELIP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6" y="6384795"/>
                <a:ext cx="4595269" cy="945163"/>
                <a:chOff x="7459670" y="6094978"/>
                <a:chExt cx="4595797" cy="94527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209157"/>
                  <a:ext cx="2963011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HYPEBOL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094978"/>
                  <a:ext cx="1392615" cy="872845"/>
                  <a:chOff x="7459669" y="5114283"/>
                  <a:chExt cx="1381118" cy="87284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10401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255608"/>
                    <a:ext cx="1371600" cy="731520"/>
                    <a:chOff x="7469187" y="5255608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4935568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5259273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1" name="Group 74"/>
              <p:cNvGrpSpPr/>
              <p:nvPr/>
            </p:nvGrpSpPr>
            <p:grpSpPr>
              <a:xfrm>
                <a:off x="1447801" y="8746994"/>
                <a:ext cx="15220427" cy="930251"/>
                <a:chOff x="7459670" y="7603729"/>
                <a:chExt cx="15222191" cy="930359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8900530" y="7702995"/>
                  <a:ext cx="13781331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MỘT SỐ ỨNG DỤNG CỦA BA ĐƯỜNG CONIC</a:t>
                  </a:r>
                </a:p>
              </p:txBody>
            </p:sp>
            <p:grpSp>
              <p:nvGrpSpPr>
                <p:cNvPr id="83" name="Group 44"/>
                <p:cNvGrpSpPr/>
                <p:nvPr/>
              </p:nvGrpSpPr>
              <p:grpSpPr>
                <a:xfrm>
                  <a:off x="7459670" y="7603729"/>
                  <a:ext cx="1392615" cy="872845"/>
                  <a:chOff x="7459669" y="5165329"/>
                  <a:chExt cx="1381118" cy="872845"/>
                </a:xfrm>
              </p:grpSpPr>
              <p:sp>
                <p:nvSpPr>
                  <p:cNvPr id="84" name="Isosceles Triangle 44"/>
                  <p:cNvSpPr/>
                  <p:nvPr/>
                </p:nvSpPr>
                <p:spPr>
                  <a:xfrm rot="16200000">
                    <a:off x="7469936" y="5155062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85" name="Group 46"/>
                  <p:cNvGrpSpPr/>
                  <p:nvPr/>
                </p:nvGrpSpPr>
                <p:grpSpPr>
                  <a:xfrm>
                    <a:off x="7469187" y="5306654"/>
                    <a:ext cx="1371600" cy="731520"/>
                    <a:chOff x="7469187" y="5306654"/>
                    <a:chExt cx="1371600" cy="731520"/>
                  </a:xfrm>
                </p:grpSpPr>
                <p:sp>
                  <p:nvSpPr>
                    <p:cNvPr id="86" name="Round Same Side Corner Rectangle 85"/>
                    <p:cNvSpPr/>
                    <p:nvPr/>
                  </p:nvSpPr>
                  <p:spPr>
                    <a:xfrm rot="5400000">
                      <a:off x="7789227" y="4986614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7958808" y="5310322"/>
                      <a:ext cx="50751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7527795"/>
                <a:ext cx="4594349" cy="972276"/>
                <a:chOff x="7459670" y="6069808"/>
                <a:chExt cx="5940117" cy="972388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6211103"/>
                  <a:ext cx="3869868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PARABOL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6069808"/>
                  <a:ext cx="1800333" cy="929852"/>
                  <a:chOff x="7459669" y="5089113"/>
                  <a:chExt cx="1785470" cy="929852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507884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5230408"/>
                    <a:ext cx="1775946" cy="788557"/>
                    <a:chOff x="7469193" y="5230408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4736714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5270702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91151" y="3040589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omaho"/>
                  <a:sym typeface="Baumans"/>
                </a:rPr>
                <a:t>TOÁN 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Tomaho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8"/>
            <a:ext cx="11110068" cy="1275969"/>
            <a:chOff x="71819" y="108751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FCFFE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 ĐƯỜNG CONIC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521486" y="108751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Conic,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0" lvl="4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THỨC, KĨ NĂNG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conic.</a:t>
            </a:r>
          </a:p>
          <a:p>
            <a:pPr lvl="0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quyết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tiễn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gắn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1879600"/>
            <a:ext cx="23164800" cy="2768599"/>
            <a:chOff x="838200" y="1879600"/>
            <a:chExt cx="23164800" cy="2768599"/>
          </a:xfrm>
        </p:grpSpPr>
        <p:sp>
          <p:nvSpPr>
            <p:cNvPr id="97" name="Title 1">
              <a:extLst>
                <a:ext uri="{FF2B5EF4-FFF2-40B4-BE49-F238E27FC236}">
                  <a16:creationId xmlns:a16="http://schemas.microsoft.com/office/drawing/2014/main" id="{D87ADF89-46F9-4713-9744-A644701231B8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79600"/>
              <a:ext cx="23164800" cy="27685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/>
            <a:lstStyle>
              <a:lvl1pPr algn="l" defTabSz="1828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Tomaho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960066" y="2088758"/>
              <a:ext cx="14660934" cy="2320162"/>
              <a:chOff x="71819" y="148683"/>
              <a:chExt cx="6395438" cy="91885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19" y="148683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2" name="TextBox 321">
                <a:extLst>
                  <a:ext uri="{FF2B5EF4-FFF2-40B4-BE49-F238E27FC236}">
                    <a16:creationId xmlns:a16="http://schemas.microsoft.com/office/drawing/2014/main" id="{39A246B9-3D0B-4A2B-A2B0-AD412E909BB4}"/>
                  </a:ext>
                </a:extLst>
              </p:cNvPr>
              <p:cNvSpPr txBox="1"/>
              <p:nvPr/>
            </p:nvSpPr>
            <p:spPr>
              <a:xfrm>
                <a:off x="1236809" y="245789"/>
                <a:ext cx="4239341" cy="5958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CFFE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 ĐƯỜNG CONIC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494906" y="195055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22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9993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3"/>
          <a:srcRect l="1008" r="73120"/>
          <a:stretch/>
        </p:blipFill>
        <p:spPr bwMode="auto">
          <a:xfrm>
            <a:off x="1219200" y="6745329"/>
            <a:ext cx="54864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3"/>
          <a:srcRect l="29232" t="27358" r="30447"/>
          <a:stretch/>
        </p:blipFill>
        <p:spPr bwMode="auto">
          <a:xfrm>
            <a:off x="8229600" y="6745328"/>
            <a:ext cx="6629400" cy="5334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/>
          <a:srcRect l="72577"/>
          <a:stretch/>
        </p:blipFill>
        <p:spPr bwMode="auto">
          <a:xfrm>
            <a:off x="16789400" y="6709571"/>
            <a:ext cx="53340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676400"/>
            <a:ext cx="2362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(ellipse),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(hyperbola),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(parabola),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Kepler (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Johnnes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Kepler, 1571 – 1630)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11971346"/>
            <a:ext cx="2133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omaho"/>
              </a:rPr>
              <a:t>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14050" y="12002386"/>
            <a:ext cx="1295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omaho"/>
              </a:rPr>
              <a:t>b)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1100" y="12079329"/>
            <a:ext cx="990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omaho"/>
              </a:rPr>
              <a:t>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6250" y="12833382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Hình</a:t>
            </a:r>
            <a:r>
              <a:rPr lang="en-US" sz="4800" dirty="0">
                <a:latin typeface="Tomaho"/>
              </a:rPr>
              <a:t> 7.17</a:t>
            </a:r>
          </a:p>
        </p:txBody>
      </p:sp>
    </p:spTree>
    <p:extLst>
      <p:ext uri="{BB962C8B-B14F-4D97-AF65-F5344CB8AC3E}">
        <p14:creationId xmlns:p14="http://schemas.microsoft.com/office/powerpoint/2010/main" val="199659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4716464"/>
                <a:ext cx="13154891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𝐹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𝐹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𝐹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𝐹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phấn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Di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khép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(H.7.18).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vừa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7.17?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𝐹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𝐹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4716464"/>
                <a:ext cx="13154891" cy="8786812"/>
              </a:xfrm>
              <a:prstGeom prst="rect">
                <a:avLst/>
              </a:prstGeom>
              <a:blipFill>
                <a:blip r:embed="rId3"/>
                <a:stretch>
                  <a:fillRect l="-2037" t="-2356" r="-2083" b="-2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3600" y="4716464"/>
                <a:ext cx="104116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vừa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ở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7.17.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𝐹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𝐹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0" y="4716464"/>
                <a:ext cx="10411691" cy="8702676"/>
              </a:xfrm>
              <a:prstGeom prst="rect">
                <a:avLst/>
              </a:prstGeom>
              <a:blipFill>
                <a:blip r:embed="rId4"/>
                <a:stretch>
                  <a:fillRect l="-2573" t="-23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000"/>
                </a:solidFill>
              </a:rPr>
              <a:t>1. ELIP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/>
          <a:srcRect l="64990" r="5297"/>
          <a:stretch/>
        </p:blipFill>
        <p:spPr bwMode="auto">
          <a:xfrm>
            <a:off x="3530600" y="1700138"/>
            <a:ext cx="4572000" cy="2862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6"/>
          <a:srcRect l="1008" r="73120"/>
          <a:stretch/>
        </p:blipFill>
        <p:spPr bwMode="auto">
          <a:xfrm>
            <a:off x="8813800" y="1447801"/>
            <a:ext cx="4216400" cy="320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02600" y="2531277"/>
            <a:ext cx="965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omaho"/>
              </a:rPr>
              <a:t>a)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6"/>
          <a:srcRect l="29232" t="27358" r="30447"/>
          <a:stretch/>
        </p:blipFill>
        <p:spPr bwMode="auto">
          <a:xfrm>
            <a:off x="14369948" y="1447801"/>
            <a:ext cx="3962838" cy="2550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563600" y="2509846"/>
            <a:ext cx="77434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omaho"/>
              </a:rPr>
              <a:t>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48221" y="3998516"/>
            <a:ext cx="3006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omaho"/>
              </a:rPr>
              <a:t>Hình</a:t>
            </a:r>
            <a:r>
              <a:rPr lang="en-US" sz="4400" dirty="0">
                <a:latin typeface="Tomaho"/>
              </a:rPr>
              <a:t> 7.17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6"/>
          <a:srcRect l="72577"/>
          <a:stretch/>
        </p:blipFill>
        <p:spPr bwMode="auto">
          <a:xfrm>
            <a:off x="19964400" y="1447801"/>
            <a:ext cx="3562014" cy="3114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961100" y="2531276"/>
            <a:ext cx="990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omaho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/>
      <p:bldP spid="8" grpId="1"/>
      <p:bldP spid="10" grpId="0"/>
      <p:bldP spid="11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ABCDEF.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B, C, E, F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𝐴𝐵𝐶𝐷𝐸𝐹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(H.7.19).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𝐵𝐶𝐷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𝐷𝐸𝐹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𝐸𝐹𝐴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c.g.c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𝐵𝐷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𝐷𝐹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𝐵𝐴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𝐵𝐷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𝐶𝐴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𝐶𝐷</m:t>
                    </m:r>
                  </m:oMath>
                </a14:m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𝐸𝐴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𝐸𝐷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𝐹𝐴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𝐹𝐷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C, E, F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D.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blipFill>
                <a:blip r:embed="rId3"/>
                <a:stretch>
                  <a:fillRect l="-2304" t="-2379" r="-21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rgbClr val="D600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solidFill>
                      <a:srgbClr val="D600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D600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solidFill>
                      <a:srgbClr val="D6009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=2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  <m:r>
                      <a:rPr lang="en-US" sz="48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=2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Hai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=2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D600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4"/>
                <a:stretch>
                  <a:fillRect l="-1184" t="-7675" b="-98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53600" y="4968699"/>
                <a:ext cx="13792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 smtClean="0">
                        <a:latin typeface="Cambria Math"/>
                      </a:rPr>
                      <m:t>&gt;</m:t>
                    </m:r>
                    <m:r>
                      <a:rPr lang="en-US" sz="480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4968699"/>
                <a:ext cx="13792200" cy="830997"/>
              </a:xfrm>
              <a:prstGeom prst="rect">
                <a:avLst/>
              </a:prstGeom>
              <a:blipFill>
                <a:blip r:embed="rId5"/>
                <a:stretch>
                  <a:fillRect l="-1989" t="-17647" r="-39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 rotWithShape="1">
          <a:blip r:embed="rId6"/>
          <a:srcRect l="1393" t="83097" r="92834" b="3296"/>
          <a:stretch/>
        </p:blipFill>
        <p:spPr bwMode="auto">
          <a:xfrm>
            <a:off x="7649686" y="4716464"/>
            <a:ext cx="1481773" cy="1668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7"/>
          <a:srcRect l="66110" t="3012" b="14373"/>
          <a:stretch/>
        </p:blipFill>
        <p:spPr bwMode="auto">
          <a:xfrm>
            <a:off x="4060032" y="6883640"/>
            <a:ext cx="6074568" cy="538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1657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97" grpId="0" animBg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(H.7.20).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gậy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hay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915400"/>
            <a:ext cx="4876800" cy="40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09" y="1981200"/>
                <a:ext cx="11630893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HĐ2.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(H.7.21)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1981200"/>
                <a:ext cx="11630893" cy="11411749"/>
              </a:xfrm>
              <a:prstGeom prst="rect">
                <a:avLst/>
              </a:prstGeom>
              <a:blipFill>
                <a:blip r:embed="rId3"/>
                <a:stretch>
                  <a:fillRect l="-2356" t="-1868" r="-10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=2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=(−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;0)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=(0;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;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</a:rPr>
                      <m:t>)∈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</a:rPr>
                      <m:t>𝐸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</a:rPr>
                      <m:t>⟺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</a:rPr>
                      <m:t>=2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</a:rPr>
                      <m:t>𝑎</m:t>
                    </m:r>
                  </m:oMath>
                </a14:m>
                <a:endParaRPr lang="en-US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⟺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</a:rPr>
                      <m:t>=2</m:t>
                    </m:r>
                    <m:r>
                      <a:rPr lang="en-US" i="1">
                        <a:solidFill>
                          <a:schemeClr val="tx1"/>
                        </a:solidFill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𝑎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𝑦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𝑏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/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𝑏</m:t>
                    </m:r>
                    <m:r>
                      <a:rPr lang="en-US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𝑎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−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𝑐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14" r="-10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8813834"/>
            <a:ext cx="5410200" cy="45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7010400"/>
                <a:ext cx="11353800" cy="649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25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𝑦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16</m:t>
                        </m:r>
                      </m:den>
                    </m:f>
                    <m:r>
                      <a:rPr lang="en-US" i="1"/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010400"/>
                <a:ext cx="11353800" cy="6492876"/>
              </a:xfrm>
              <a:prstGeom prst="rect">
                <a:avLst/>
              </a:prstGeom>
              <a:blipFill>
                <a:blip r:embed="rId3"/>
                <a:stretch>
                  <a:fillRect l="-2414" t="-31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7010400"/>
                <a:ext cx="11630891" cy="64087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=25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=16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/>
                      </a:rPr>
                      <m:t>=3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−3;0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=6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25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7010400"/>
                <a:ext cx="11630891" cy="6408740"/>
              </a:xfrm>
              <a:prstGeom prst="rect">
                <a:avLst/>
              </a:prstGeom>
              <a:blipFill>
                <a:blip r:embed="rId4"/>
                <a:stretch>
                  <a:fillRect l="-2304" t="-3229" r="-52" b="-67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490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/>
                      <m:t>𝑂𝑥𝑦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/>
                      <m:t>𝑂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đọan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/>
                        </m:ctrlPr>
                      </m:fPr>
                      <m:num>
                        <m:sSup>
                          <m:sSupPr>
                            <m:ctrlPr>
                              <a:rPr lang="en-US" sz="4800" i="1"/>
                            </m:ctrlPr>
                          </m:sSupPr>
                          <m:e>
                            <m:r>
                              <a:rPr lang="en-US" sz="4800" i="1"/>
                              <m:t>𝑥</m:t>
                            </m:r>
                          </m:e>
                          <m:sup>
                            <m:r>
                              <a:rPr lang="en-US" sz="4800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i="1"/>
                            </m:ctrlPr>
                          </m:sSupPr>
                          <m:e>
                            <m:r>
                              <a:rPr lang="en-US" sz="4800" i="1"/>
                              <m:t>𝑎</m:t>
                            </m:r>
                          </m:e>
                          <m:sup>
                            <m:r>
                              <a:rPr lang="en-US" sz="4800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/>
                      <m:t>+</m:t>
                    </m:r>
                    <m:f>
                      <m:fPr>
                        <m:ctrlPr>
                          <a:rPr lang="en-US" sz="4800" i="1"/>
                        </m:ctrlPr>
                      </m:fPr>
                      <m:num>
                        <m:sSup>
                          <m:sSupPr>
                            <m:ctrlPr>
                              <a:rPr lang="en-US" sz="4800" i="1"/>
                            </m:ctrlPr>
                          </m:sSupPr>
                          <m:e>
                            <m:r>
                              <a:rPr lang="en-US" sz="4800" i="1"/>
                              <m:t>𝑦</m:t>
                            </m:r>
                          </m:e>
                          <m:sup>
                            <m:r>
                              <a:rPr lang="en-US" sz="4800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i="1"/>
                            </m:ctrlPr>
                          </m:sSupPr>
                          <m:e>
                            <m:r>
                              <a:rPr lang="en-US" sz="4800" i="1"/>
                              <m:t>𝑏</m:t>
                            </m:r>
                          </m:e>
                          <m:sup>
                            <m:r>
                              <a:rPr lang="en-US" sz="4800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/>
                      <m:t>=1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/>
                      <m:t>𝑎</m:t>
                    </m:r>
                    <m:r>
                      <a:rPr lang="en-US" sz="4800" i="1"/>
                      <m:t>&gt;</m:t>
                    </m:r>
                    <m:r>
                      <a:rPr lang="en-US" sz="4800" i="1"/>
                      <m:t>𝑏</m:t>
                    </m:r>
                    <m:r>
                      <a:rPr lang="en-US" sz="4800" i="1"/>
                      <m:t>&gt;0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/>
                        </m:ctrlPr>
                      </m:dPr>
                      <m:e>
                        <m:r>
                          <a:rPr lang="en-US" sz="4800" i="1"/>
                          <m:t>2</m:t>
                        </m:r>
                      </m:e>
                    </m:d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/>
                        </m:ctrlPr>
                      </m:dPr>
                      <m:e>
                        <m:r>
                          <a:rPr lang="en-US" sz="4800" i="1"/>
                          <m:t>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/>
                        </m:ctrlPr>
                      </m:sSubPr>
                      <m:e>
                        <m:r>
                          <a:rPr lang="en-US" sz="4800" i="1"/>
                          <m:t>𝐹</m:t>
                        </m:r>
                      </m:e>
                      <m:sub>
                        <m:r>
                          <a:rPr lang="en-US" sz="4800" i="1"/>
                          <m:t>1</m:t>
                        </m:r>
                      </m:sub>
                    </m:sSub>
                    <m:d>
                      <m:dPr>
                        <m:ctrlPr>
                          <a:rPr lang="en-US" sz="4800" i="1"/>
                        </m:ctrlPr>
                      </m:dPr>
                      <m:e>
                        <m:r>
                          <a:rPr lang="en-US" sz="4800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/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/>
                                </m:ctrlPr>
                              </m:sSupPr>
                              <m:e>
                                <m:r>
                                  <a:rPr lang="en-US" sz="4800" i="1"/>
                                  <m:t>𝑎</m:t>
                                </m:r>
                              </m:e>
                              <m:sup>
                                <m:r>
                                  <a:rPr lang="en-US" sz="4800" i="1"/>
                                  <m:t>2</m:t>
                                </m:r>
                              </m:sup>
                            </m:sSup>
                            <m:r>
                              <a:rPr lang="en-US" sz="4800" i="1"/>
                              <m:t>−</m:t>
                            </m:r>
                            <m:sSup>
                              <m:sSupPr>
                                <m:ctrlPr>
                                  <a:rPr lang="en-US" sz="4800" i="1"/>
                                </m:ctrlPr>
                              </m:sSupPr>
                              <m:e>
                                <m:r>
                                  <a:rPr lang="en-US" sz="4800" i="1"/>
                                  <m:t>𝑏</m:t>
                                </m:r>
                              </m:e>
                              <m:sup>
                                <m:r>
                                  <a:rPr lang="en-US" sz="4800" i="1"/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i="1"/>
                          <m:t>;0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/>
                        </m:ctrlPr>
                      </m:sSubPr>
                      <m:e>
                        <m:r>
                          <a:rPr lang="en-US" sz="4800" i="1"/>
                          <m:t>𝐹</m:t>
                        </m:r>
                      </m:e>
                      <m:sub>
                        <m:r>
                          <a:rPr lang="en-US" sz="4800" i="1"/>
                          <m:t>2</m:t>
                        </m:r>
                      </m:sub>
                    </m:sSub>
                    <m:d>
                      <m:dPr>
                        <m:ctrlPr>
                          <a:rPr lang="en-US" sz="4800" i="1"/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/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/>
                                </m:ctrlPr>
                              </m:sSupPr>
                              <m:e>
                                <m:r>
                                  <a:rPr lang="en-US" sz="4800" i="1"/>
                                  <m:t>𝑎</m:t>
                                </m:r>
                              </m:e>
                              <m:sup>
                                <m:r>
                                  <a:rPr lang="en-US" sz="4800" i="1"/>
                                  <m:t>2</m:t>
                                </m:r>
                              </m:sup>
                            </m:sSup>
                            <m:r>
                              <a:rPr lang="en-US" sz="4800" i="1"/>
                              <m:t>−</m:t>
                            </m:r>
                            <m:sSup>
                              <m:sSupPr>
                                <m:ctrlPr>
                                  <a:rPr lang="en-US" sz="4800" i="1"/>
                                </m:ctrlPr>
                              </m:sSupPr>
                              <m:e>
                                <m:r>
                                  <a:rPr lang="en-US" sz="4800" i="1"/>
                                  <m:t>𝑏</m:t>
                                </m:r>
                              </m:e>
                              <m:sup>
                                <m:r>
                                  <a:rPr lang="en-US" sz="4800" i="1"/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i="1"/>
                          <m:t>;0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/>
                      <m:t>2</m:t>
                    </m:r>
                    <m:r>
                      <a:rPr lang="en-US" sz="4800" i="1"/>
                      <m:t>𝑐</m:t>
                    </m:r>
                    <m:r>
                      <a:rPr lang="en-US" sz="4800" i="1"/>
                      <m:t>=2</m:t>
                    </m:r>
                    <m:rad>
                      <m:radPr>
                        <m:degHide m:val="on"/>
                        <m:ctrlPr>
                          <a:rPr lang="en-US" sz="4800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/>
                            </m:ctrlPr>
                          </m:sSupPr>
                          <m:e>
                            <m:r>
                              <a:rPr lang="en-US" sz="4800" i="1"/>
                              <m:t>𝑎</m:t>
                            </m:r>
                          </m:e>
                          <m:sup>
                            <m:r>
                              <a:rPr lang="en-US" sz="4800" i="1"/>
                              <m:t>2</m:t>
                            </m:r>
                          </m:sup>
                        </m:sSup>
                        <m:r>
                          <a:rPr lang="en-US" sz="4800" i="1"/>
                          <m:t>−</m:t>
                        </m:r>
                        <m:sSup>
                          <m:sSupPr>
                            <m:ctrlPr>
                              <a:rPr lang="en-US" sz="4800" i="1"/>
                            </m:ctrlPr>
                          </m:sSupPr>
                          <m:e>
                            <m:r>
                              <a:rPr lang="en-US" sz="4800" i="1"/>
                              <m:t>𝑏</m:t>
                            </m:r>
                          </m:e>
                          <m:sup>
                            <m:r>
                              <a:rPr lang="en-US" sz="4800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/>
                      <m:t>2</m:t>
                    </m:r>
                    <m:r>
                      <a:rPr lang="en-US" sz="4800" i="1"/>
                      <m:t>𝑎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/>
                        </m:ctrlPr>
                      </m:dPr>
                      <m:e>
                        <m:r>
                          <a:rPr lang="en-US" sz="4800" i="1"/>
                          <m:t>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D6009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902200"/>
              </a:xfrm>
              <a:prstGeom prst="rect">
                <a:avLst/>
              </a:prstGeom>
              <a:blipFill>
                <a:blip r:embed="rId5"/>
                <a:stretch>
                  <a:fillRect l="-1184" t="-4337" r="-79" b="-130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717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3389</TotalTime>
  <Words>2528</Words>
  <PresentationFormat>Custom</PresentationFormat>
  <Paragraphs>170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Yu Gothic UI Semilight</vt:lpstr>
      <vt:lpstr>Arial</vt:lpstr>
      <vt:lpstr>Calibri</vt:lpstr>
      <vt:lpstr>Calibri Light</vt:lpstr>
      <vt:lpstr>Cambria Math</vt:lpstr>
      <vt:lpstr>Tahoma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2022-05-27T18:12:22Z</dcterms:modified>
</cp:coreProperties>
</file>