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356" r:id="rId3"/>
    <p:sldId id="263" r:id="rId4"/>
    <p:sldId id="258" r:id="rId5"/>
    <p:sldId id="259" r:id="rId6"/>
    <p:sldId id="296" r:id="rId7"/>
    <p:sldId id="273" r:id="rId8"/>
    <p:sldId id="261" r:id="rId9"/>
    <p:sldId id="344" r:id="rId10"/>
    <p:sldId id="277" r:id="rId11"/>
    <p:sldId id="345" r:id="rId12"/>
    <p:sldId id="262" r:id="rId13"/>
    <p:sldId id="346" r:id="rId14"/>
    <p:sldId id="305" r:id="rId15"/>
    <p:sldId id="347" r:id="rId16"/>
    <p:sldId id="348" r:id="rId17"/>
    <p:sldId id="349" r:id="rId18"/>
    <p:sldId id="276" r:id="rId19"/>
    <p:sldId id="279" r:id="rId20"/>
    <p:sldId id="265" r:id="rId21"/>
    <p:sldId id="310" r:id="rId22"/>
    <p:sldId id="333" r:id="rId23"/>
    <p:sldId id="335" r:id="rId24"/>
    <p:sldId id="342" r:id="rId25"/>
    <p:sldId id="340" r:id="rId26"/>
    <p:sldId id="336" r:id="rId27"/>
    <p:sldId id="350" r:id="rId28"/>
    <p:sldId id="351" r:id="rId29"/>
    <p:sldId id="266" r:id="rId30"/>
    <p:sldId id="288" r:id="rId31"/>
    <p:sldId id="291" r:id="rId32"/>
    <p:sldId id="334" r:id="rId33"/>
    <p:sldId id="292" r:id="rId34"/>
    <p:sldId id="294" r:id="rId35"/>
    <p:sldId id="352" r:id="rId36"/>
    <p:sldId id="353" r:id="rId37"/>
    <p:sldId id="355" r:id="rId38"/>
    <p:sldId id="271" r:id="rId39"/>
    <p:sldId id="272" r:id="rId40"/>
  </p:sldIdLst>
  <p:sldSz cx="18288000" cy="10287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Dotum" panose="020B0600000101010101" pitchFamily="34" charset="-127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2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37EAD-9BD6-4810-B272-9701D9558166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0B37C-24A9-4A70-837B-7BBCE928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1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B37C-24A9-4A70-837B-7BBCE92830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73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B37C-24A9-4A70-837B-7BBCE92830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48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02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52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31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56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99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2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54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682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07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059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658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546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76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82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1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56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2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0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9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0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3.png"/><Relationship Id="rId10" Type="http://schemas.openxmlformats.org/officeDocument/2006/relationships/image" Target="../media/image4.png"/><Relationship Id="rId9" Type="http://schemas.openxmlformats.org/officeDocument/2006/relationships/image" Target="../media/image15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8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1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65.png"/><Relationship Id="rId5" Type="http://schemas.openxmlformats.org/officeDocument/2006/relationships/image" Target="../media/image64.png"/><Relationship Id="rId36" Type="http://schemas.openxmlformats.org/officeDocument/2006/relationships/image" Target="../media/image575.sv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78.png"/><Relationship Id="rId5" Type="http://schemas.openxmlformats.org/officeDocument/2006/relationships/image" Target="../media/image64.png"/><Relationship Id="rId36" Type="http://schemas.openxmlformats.org/officeDocument/2006/relationships/image" Target="../media/image575.sv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79.png"/><Relationship Id="rId36" Type="http://schemas.openxmlformats.org/officeDocument/2006/relationships/image" Target="../media/image575.sv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44200" y="6250814"/>
            <a:ext cx="8382585" cy="636028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685799" y="4610100"/>
            <a:ext cx="5867400" cy="6788419"/>
            <a:chOff x="-1122581" y="434117"/>
            <a:chExt cx="9436018" cy="11802602"/>
          </a:xfrm>
        </p:grpSpPr>
        <p:sp>
          <p:nvSpPr>
            <p:cNvPr id="5" name="Freeform 5"/>
            <p:cNvSpPr/>
            <p:nvPr/>
          </p:nvSpPr>
          <p:spPr>
            <a:xfrm>
              <a:off x="-1122581" y="2758407"/>
              <a:ext cx="9436018" cy="9478312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55422" y="3512837"/>
              <a:ext cx="7901700" cy="7937117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70516" y="434117"/>
              <a:ext cx="7267699" cy="482393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28700" y="4111412"/>
              <a:ext cx="5133457" cy="617558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984755" y="434117"/>
              <a:ext cx="1005142" cy="102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3558" y="4964117"/>
              <a:ext cx="1005142" cy="102434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594612" y="5988465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594612" y="1458466"/>
              <a:ext cx="1005142" cy="1024349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764087"/>
            <a:ext cx="1005142" cy="1024349"/>
          </a:xfrm>
          <a:prstGeom prst="rect">
            <a:avLst/>
          </a:prstGeom>
        </p:spPr>
      </p:pic>
      <p:sp>
        <p:nvSpPr>
          <p:cNvPr id="17" name="TextBox 9"/>
          <p:cNvSpPr txBox="1"/>
          <p:nvPr/>
        </p:nvSpPr>
        <p:spPr>
          <a:xfrm>
            <a:off x="1219200" y="673962"/>
            <a:ext cx="15392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</a:t>
            </a:r>
            <a:r>
              <a:rPr kumimoji="0" lang="en-US" sz="7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EM ĐẾN VỚI TIẾT HỌC NGÀY HÔM NAY!</a:t>
            </a: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23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266700"/>
            <a:ext cx="1190498" cy="121324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76661" y="1104900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84058" y="987956"/>
              <a:ext cx="245932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26178" y="2819913"/>
                <a:ext cx="7977566" cy="4434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 đổi biểu thức về dạng tổng hai lập phương</a:t>
                </a: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nl-NL" sz="420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4−</m:t>
                          </m:r>
                          <m:f>
                            <m:fPr>
                              <m:ctrl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200" i="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num>
                            <m:den>
                              <m:r>
                                <a:rPr lang="nl-NL" sz="4200" i="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200" i="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</m:e>
                                <m:sup>
                                  <m:r>
                                    <a:rPr lang="nl-NL" sz="4200" i="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nl-NL" sz="4200" i="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nl-NL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a:rPr lang="nl-NL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+16</m:t>
                          </m:r>
                        </m:e>
                      </m:d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78" y="2819913"/>
                <a:ext cx="7977566" cy="4434227"/>
              </a:xfrm>
              <a:prstGeom prst="rect">
                <a:avLst/>
              </a:prstGeom>
              <a:blipFill>
                <a:blip r:embed="rId4"/>
                <a:stretch>
                  <a:fillRect l="-2979" r="-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12420600" y="1299151"/>
            <a:ext cx="2033425" cy="11773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44765" y="266700"/>
            <a:ext cx="1569122" cy="140240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220200" y="2212491"/>
            <a:ext cx="0" cy="8493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937" y="8039100"/>
            <a:ext cx="1837456" cy="16191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8350" y="9105900"/>
            <a:ext cx="2257621" cy="17277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0242795" y="2913026"/>
                <a:ext cx="9144000" cy="59495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</m:e>
                                <m:sup>
                                  <m: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+16</m:t>
                          </m:r>
                        </m:e>
                      </m:d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+4.</m:t>
                          </m:r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i="1">
                                          <a:effectLst/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sz="4200">
                                          <a:effectLst/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Times New Roman" panose="02020603050405020304" pitchFamily="18" charset="0"/>
                                        </a:rPr>
                                        <m:t>u</m:t>
                                      </m:r>
                                    </m:num>
                                    <m:den>
                                      <m:r>
                                        <a:rPr lang="en-US" sz="4200">
                                          <a:effectLst/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e>
                            <m:sup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795" y="2913026"/>
                <a:ext cx="9144000" cy="59495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4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1000" y="5295900"/>
            <a:ext cx="17449800" cy="4572000"/>
          </a:xfrm>
          <a:custGeom>
            <a:avLst/>
            <a:gdLst/>
            <a:ahLst/>
            <a:cxnLst/>
            <a:rect l="l" t="t" r="r" b="b"/>
            <a:pathLst>
              <a:path w="4099121" h="1678281">
                <a:moveTo>
                  <a:pt x="0" y="0"/>
                </a:moveTo>
                <a:lnTo>
                  <a:pt x="4099121" y="0"/>
                </a:lnTo>
                <a:lnTo>
                  <a:pt x="4099121" y="1678281"/>
                </a:lnTo>
                <a:lnTo>
                  <a:pt x="0" y="16782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grpSp>
        <p:nvGrpSpPr>
          <p:cNvPr id="28" name="Group 27"/>
          <p:cNvGrpSpPr/>
          <p:nvPr/>
        </p:nvGrpSpPr>
        <p:grpSpPr>
          <a:xfrm rot="4556252">
            <a:off x="16057547" y="7754394"/>
            <a:ext cx="2101326" cy="2236879"/>
            <a:chOff x="15375571" y="405143"/>
            <a:chExt cx="2580023" cy="252930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38200" y="459178"/>
            <a:ext cx="5791200" cy="1331522"/>
            <a:chOff x="6365212" y="840178"/>
            <a:chExt cx="5791200" cy="1331522"/>
          </a:xfrm>
        </p:grpSpPr>
        <p:grpSp>
          <p:nvGrpSpPr>
            <p:cNvPr id="19" name="Group 18"/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21" name="Group 3"/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5" name="Freeform 4"/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26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22" name="Group 6"/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23" name="Freeform 7"/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28627"/>
                  </a:schemeClr>
                </a:solidFill>
              </p:spPr>
            </p:sp>
            <p:sp>
              <p:nvSpPr>
                <p:cNvPr id="24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0" name="TextBox 2"/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LUYỆN TẬP 1</a:t>
              </a:r>
              <a:endParaRPr lang="en-US" sz="5000" b="1" spc="34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Oval Callout 29"/>
          <p:cNvSpPr/>
          <p:nvPr/>
        </p:nvSpPr>
        <p:spPr>
          <a:xfrm>
            <a:off x="8201739" y="4763229"/>
            <a:ext cx="1671964" cy="891261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5607" y="777100"/>
            <a:ext cx="2734193" cy="25828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1066800" y="2110494"/>
                <a:ext cx="12892312" cy="2271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>
                  <a:lnSpc>
                    <a:spcPct val="200000"/>
                  </a:lnSpc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1.</a:t>
                </a:r>
                <a:r>
                  <a:rPr kumimoji="0" lang="en-US" altLang="en-US" sz="4000" b="0" i="0" u="none" strike="noStrike" cap="none" normalizeH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Viết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+27</m:t>
                    </m:r>
                  </m:oMath>
                </a14:m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 dưới dạng tích.</a:t>
                </a:r>
              </a:p>
              <a:p>
                <a:pPr lvl="0">
                  <a:lnSpc>
                    <a:spcPct val="200000"/>
                  </a:lnSpc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2. Rút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gọn biểu thức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altLang="en-US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2110494"/>
                <a:ext cx="12892312" cy="2271006"/>
              </a:xfrm>
              <a:prstGeom prst="rect">
                <a:avLst/>
              </a:prstGeom>
              <a:blipFill>
                <a:blip r:embed="rId4"/>
                <a:stretch>
                  <a:fillRect l="-2364" b="-88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90600" y="5981700"/>
                <a:ext cx="16094242" cy="2619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+27=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+9)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81700"/>
                <a:ext cx="16094242" cy="2619820"/>
              </a:xfrm>
              <a:prstGeom prst="rect">
                <a:avLst/>
              </a:prstGeom>
              <a:blipFill>
                <a:blip r:embed="rId5"/>
                <a:stretch>
                  <a:fillRect l="-1364" b="-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199888" y="3658946"/>
            <a:ext cx="988495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HIỆU HAI LẬP PHƯƠNG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6546" y="-174265"/>
            <a:ext cx="1005142" cy="102434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021748" y="342900"/>
            <a:ext cx="4727476" cy="963915"/>
            <a:chOff x="2012116" y="2110922"/>
            <a:chExt cx="4727476" cy="96391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15819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</a:t>
              </a:r>
              <a:r>
                <a:rPr kumimoji="0" lang="nl-NL" sz="4000" b="1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601493" y="83720"/>
            <a:ext cx="1511857" cy="1677362"/>
            <a:chOff x="14542184" y="258876"/>
            <a:chExt cx="3413410" cy="4451748"/>
          </a:xfrm>
        </p:grpSpPr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542184" y="1359354"/>
              <a:ext cx="2408418" cy="3281132"/>
            </a:xfrm>
            <a:prstGeom prst="rect">
              <a:avLst/>
            </a:prstGeom>
          </p:spPr>
        </p:pic>
        <p:pic>
          <p:nvPicPr>
            <p:cNvPr id="31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0" y="258876"/>
              <a:ext cx="575313" cy="586306"/>
            </a:xfrm>
            <a:prstGeom prst="rect">
              <a:avLst/>
            </a:prstGeom>
          </p:spPr>
        </p:pic>
        <p:pic>
          <p:nvPicPr>
            <p:cNvPr id="34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28" name="Oval Callout 27"/>
          <p:cNvSpPr/>
          <p:nvPr/>
        </p:nvSpPr>
        <p:spPr>
          <a:xfrm>
            <a:off x="8255889" y="4808893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3204" y="8496300"/>
            <a:ext cx="1511857" cy="13512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18054" y="5954524"/>
                <a:ext cx="16055090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nl-NL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54" y="5954524"/>
                <a:ext cx="16055090" cy="1978619"/>
              </a:xfrm>
              <a:prstGeom prst="rect">
                <a:avLst/>
              </a:prstGeom>
              <a:blipFill>
                <a:blip r:embed="rId7"/>
                <a:stretch>
                  <a:fillRect l="-1329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61643" y="1502675"/>
                <a:ext cx="16207490" cy="3004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Với hai số</a:t>
                </a:r>
                <a:r>
                  <a:rPr lang="vi-VN" sz="4000">
                    <a:solidFill>
                      <a:srgbClr val="000000"/>
                    </a:solidFill>
                  </a:rPr>
                  <a:t> </a:t>
                </a:r>
                <a:r>
                  <a:rPr lang="vi-VN" sz="4000" smtClean="0">
                    <a:solidFill>
                      <a:srgbClr val="000000"/>
                    </a:solidFill>
                  </a:rPr>
                  <a:t>a,</a:t>
                </a:r>
                <a:r>
                  <a:rPr lang="en-US" sz="4000" smtClean="0">
                    <a:solidFill>
                      <a:srgbClr val="000000"/>
                    </a:solidFill>
                  </a:rPr>
                  <a:t>b</a:t>
                </a:r>
                <a:r>
                  <a:rPr lang="vi-VN" sz="4000">
                    <a:solidFill>
                      <a:srgbClr val="000000"/>
                    </a:solidFill>
                  </a:rPr>
                  <a:t> bất kì, viết 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4000" smtClean="0">
                    <a:solidFill>
                      <a:srgbClr val="000000"/>
                    </a:solidFill>
                  </a:rPr>
                  <a:t>và </a:t>
                </a:r>
                <a:r>
                  <a:rPr lang="vi-VN" sz="4000">
                    <a:solidFill>
                      <a:srgbClr val="000000"/>
                    </a:solidFill>
                  </a:rPr>
                  <a:t>áp dụng hằng đẳng thức lập phương của một tổng để tính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smtClean="0">
                    <a:solidFill>
                      <a:srgbClr val="000000"/>
                    </a:solidFill>
                  </a:rPr>
                  <a:t>và</a:t>
                </a:r>
                <a:r>
                  <a:rPr lang="vi-VN" sz="4000">
                    <a:solidFill>
                      <a:srgbClr val="000000"/>
                    </a:solidFill>
                  </a:rPr>
                  <a:t> 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643" y="1502675"/>
                <a:ext cx="16207490" cy="3004540"/>
              </a:xfrm>
              <a:prstGeom prst="rect">
                <a:avLst/>
              </a:prstGeom>
              <a:blipFill>
                <a:blip r:embed="rId8"/>
                <a:stretch>
                  <a:fillRect l="-1354" r="-1354" b="-4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278199" y="8708005"/>
                <a:ext cx="11734800" cy="108369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200" b="1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luận</a:t>
                </a:r>
                <a:r>
                  <a:rPr lang="en-US" sz="4200" b="1" u="sng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42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2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b="1" i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2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199" y="8708005"/>
                <a:ext cx="11734800" cy="10836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34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7175" y="9589843"/>
            <a:ext cx="539963" cy="5502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230600" y="190501"/>
            <a:ext cx="1752600" cy="144780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38200" y="1040808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tr38)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14400" y="2503658"/>
            <a:ext cx="693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 các đa thức sau dưới dạng tích: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12630403" y="1943100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95800" y="7581900"/>
            <a:ext cx="2806259" cy="25080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14400" y="6469123"/>
                <a:ext cx="289688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8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469123"/>
                <a:ext cx="2896883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001000" y="1638300"/>
            <a:ext cx="0" cy="8226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8569030" y="3519907"/>
                <a:ext cx="7269811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030" y="3519907"/>
                <a:ext cx="7269811" cy="2147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8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0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4" grpId="0"/>
      <p:bldP spid="21" grpId="0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266700"/>
            <a:ext cx="1190498" cy="121324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67372" y="1866424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84058" y="987956"/>
              <a:ext cx="245932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762000" y="3461494"/>
                <a:ext cx="6124702" cy="3206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 biểu thức sau dưới dạng tích: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64</m:t>
                      </m:r>
                      <m:sSup>
                        <m:sSupPr>
                          <m:ctrl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2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−27</m:t>
                      </m:r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461494"/>
                <a:ext cx="6124702" cy="3206006"/>
              </a:xfrm>
              <a:prstGeom prst="rect">
                <a:avLst/>
              </a:prstGeom>
              <a:blipFill>
                <a:blip r:embed="rId4"/>
                <a:stretch>
                  <a:fillRect l="-3781" r="-3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12115800" y="1781718"/>
            <a:ext cx="2033425" cy="11773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73400" y="8420100"/>
            <a:ext cx="1842665" cy="16468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215130" y="3848100"/>
                <a:ext cx="8643974" cy="3529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64</m:t>
                      </m:r>
                      <m:sSup>
                        <m:sSup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27</m:t>
                      </m:r>
                    </m:oMath>
                  </m:oMathPara>
                </a14:m>
                <a:endParaRPr lang="en-US" sz="4400" smtClean="0">
                  <a:effectLst/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=(4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3)(16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+12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+9)</m:t>
                    </m:r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130" y="3848100"/>
                <a:ext cx="8643974" cy="35296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7772400" y="2212491"/>
            <a:ext cx="0" cy="8493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944" y="7424856"/>
            <a:ext cx="2599456" cy="22906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710493">
            <a:off x="16283577" y="164809"/>
            <a:ext cx="2257621" cy="17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381000" y="697948"/>
            <a:ext cx="17567808" cy="9322352"/>
          </a:xfrm>
          <a:custGeom>
            <a:avLst/>
            <a:gdLst/>
            <a:ahLst/>
            <a:cxnLst/>
            <a:rect l="l" t="t" r="r" b="b"/>
            <a:pathLst>
              <a:path w="3848257" h="1414874">
                <a:moveTo>
                  <a:pt x="0" y="0"/>
                </a:moveTo>
                <a:lnTo>
                  <a:pt x="3848257" y="0"/>
                </a:lnTo>
                <a:lnTo>
                  <a:pt x="3848257" y="1414874"/>
                </a:lnTo>
                <a:lnTo>
                  <a:pt x="0" y="1414874"/>
                </a:lnTo>
                <a:close/>
              </a:path>
            </a:pathLst>
          </a:custGeom>
          <a:solidFill>
            <a:srgbClr val="FFFFFF">
              <a:alpha val="28627"/>
            </a:srgbClr>
          </a:solidFill>
          <a:ln>
            <a:solidFill>
              <a:schemeClr val="tx2"/>
            </a:solidFill>
            <a:prstDash val="dash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4779" y="9248614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58" y="4351"/>
            <a:ext cx="1005142" cy="10243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19798" y="359607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7" name="Flowchart: Terminator 16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26503" y="987956"/>
              <a:ext cx="4974439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tr38)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34452" y="1531865"/>
            <a:ext cx="63177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Rút gọn các biểu thức sau: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8287669" y="4909147"/>
            <a:ext cx="156025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40080" y="1366460"/>
            <a:ext cx="2345478" cy="26206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+9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76200" y="3771900"/>
                <a:ext cx="1074420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771900"/>
                <a:ext cx="10744200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+9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−27=−27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-533400" y="7204183"/>
                <a:ext cx="17319081" cy="2769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                                                                        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−7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										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3400" y="7204183"/>
                <a:ext cx="17319081" cy="27699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1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4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97400" y="9372602"/>
            <a:ext cx="672936" cy="6857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600" y="173490"/>
            <a:ext cx="1752600" cy="154101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sp>
        <p:nvSpPr>
          <p:cNvPr id="25" name="Oval Callout 24"/>
          <p:cNvSpPr/>
          <p:nvPr/>
        </p:nvSpPr>
        <p:spPr>
          <a:xfrm>
            <a:off x="8182098" y="5518747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90593" y="342900"/>
            <a:ext cx="2401998" cy="214678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353297" y="620217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23" name="Flowchart: Terminator 22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384058" y="941790"/>
              <a:ext cx="245932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034073" y="2087663"/>
                <a:ext cx="17861822" cy="305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Rút gọn biểu thức: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−(128+</m:t>
                    </m:r>
                    <m:sSup>
                      <m:sSup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mn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  <m:sSup>
                          <m:sSupPr>
                            <m:ctrl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−(3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)(9</m:t>
                    </m:r>
                    <m:sSup>
                      <m:sSup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40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73" y="2087663"/>
                <a:ext cx="17861822" cy="3055837"/>
              </a:xfrm>
              <a:prstGeom prst="rect">
                <a:avLst/>
              </a:prstGeom>
              <a:blipFill>
                <a:blip r:embed="rId6"/>
                <a:stretch>
                  <a:fillRect l="-1229" b="-7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34073" y="6659663"/>
                <a:ext cx="17253927" cy="305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(128+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128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192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mn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73" y="6659663"/>
                <a:ext cx="17253927" cy="3055837"/>
              </a:xfrm>
              <a:prstGeom prst="rect">
                <a:avLst/>
              </a:prstGeom>
              <a:blipFill>
                <a:blip r:embed="rId7"/>
                <a:stretch>
                  <a:fillRect l="-1272" b="-7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58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Callout 29"/>
          <p:cNvSpPr/>
          <p:nvPr/>
        </p:nvSpPr>
        <p:spPr>
          <a:xfrm>
            <a:off x="8231818" y="4589176"/>
            <a:ext cx="1671964" cy="859124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92135">
            <a:off x="519314" y="434252"/>
            <a:ext cx="2079859" cy="192386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 rot="4356270">
            <a:off x="16717773" y="8543666"/>
            <a:ext cx="1743075" cy="1982157"/>
            <a:chOff x="15666918" y="850007"/>
            <a:chExt cx="1743075" cy="1982157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38" name="Picture 1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39" name="Picture 1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172200" y="647700"/>
            <a:ext cx="5791200" cy="1331522"/>
            <a:chOff x="6365212" y="840178"/>
            <a:chExt cx="5791200" cy="1331522"/>
          </a:xfrm>
        </p:grpSpPr>
        <p:grpSp>
          <p:nvGrpSpPr>
            <p:cNvPr id="31" name="Group 30"/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33" name="Group 3"/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42" name="Freeform 4"/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43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35" name="Group 6"/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40" name="Freeform 7"/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28627"/>
                  </a:schemeClr>
                </a:solidFill>
              </p:spPr>
            </p:sp>
            <p:sp>
              <p:nvSpPr>
                <p:cNvPr id="41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32" name="TextBox 2"/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LUYỆN TẬP </a:t>
              </a:r>
              <a:r>
                <a:rPr lang="en-US" sz="50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000" b="1" spc="34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3048000" y="2306241"/>
                <a:ext cx="12582291" cy="18466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1. Viết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đa thức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 dưới dạng tích.</a:t>
                </a:r>
              </a:p>
              <a:p>
                <a:pPr lvl="0">
                  <a:lnSpc>
                    <a:spcPct val="150000"/>
                  </a:lnSpc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2. Rút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gọn biểu thức </a:t>
                </a:r>
                <a14:m>
                  <m:oMath xmlns:m="http://schemas.openxmlformats.org/officeDocument/2006/math"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(3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𝑥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−2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𝑦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)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size1-R"/>
                      </a:rPr>
                      <m:t>(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9</m:t>
                    </m:r>
                    <m:sSup>
                      <m:sSup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+6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𝑥𝑦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+4</m:t>
                    </m:r>
                    <m:sSup>
                      <m:sSup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size1-R"/>
                      </a:rPr>
                      <m:t>)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+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8</m:t>
                    </m:r>
                    <m:sSup>
                      <m:sSupPr>
                        <m:ctrlPr>
                          <a:rPr lang="en-US" alt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altLang="en-US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0" y="2306241"/>
                <a:ext cx="12582291" cy="1846659"/>
              </a:xfrm>
              <a:prstGeom prst="rect">
                <a:avLst/>
              </a:prstGeom>
              <a:blipFill>
                <a:blip r:embed="rId11"/>
                <a:stretch>
                  <a:fillRect l="-2422" b="-102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121714" y="7124700"/>
                <a:ext cx="17319081" cy="2769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+6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+8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                                                                       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=27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										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27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714" y="7124700"/>
                <a:ext cx="17319081" cy="27699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3043989" y="5829300"/>
                <a:ext cx="12768594" cy="904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1.  </m:t>
                    </m:r>
                    <m:sSup>
                      <m:sSup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989" y="5829300"/>
                <a:ext cx="12768594" cy="90415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2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56170" y="9029700"/>
            <a:ext cx="1005142" cy="102434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849618" y="1228897"/>
            <a:ext cx="4741161" cy="1301648"/>
            <a:chOff x="1852505" y="3331267"/>
            <a:chExt cx="4741161" cy="1301648"/>
          </a:xfrm>
        </p:grpSpPr>
        <p:sp>
          <p:nvSpPr>
            <p:cNvPr id="18" name="Freeform 29"/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Rectangle 18"/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smtClean="0">
                  <a:ln w="0"/>
                  <a:solidFill>
                    <a:schemeClr val="tx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 DỤNG</a:t>
              </a:r>
              <a:endParaRPr lang="en-US" sz="5000" b="1" dirty="0">
                <a:ln w="0"/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81000" y="159100"/>
            <a:ext cx="1799129" cy="2010200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5344780" y="3185636"/>
            <a:ext cx="775084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200" b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  </a:t>
            </a:r>
            <a:r>
              <a:rPr lang="en-US" altLang="en-US" sz="4200">
                <a:latin typeface="Arial" panose="020B0604020202020204" pitchFamily="34" charset="0"/>
                <a:cs typeface="Arial" panose="020B0604020202020204" pitchFamily="34" charset="0"/>
              </a:rPr>
              <a:t>Giải quyết tình huống mở đầu.</a:t>
            </a:r>
            <a:endParaRPr kumimoji="0" lang="en-US" altLang="en-US" sz="4200" b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8343636" y="4655591"/>
            <a:ext cx="1688955" cy="94510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648199" y="6305923"/>
                <a:ext cx="9144000" cy="24929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99" y="6305923"/>
                <a:ext cx="9144000" cy="24929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71" y="5938892"/>
            <a:ext cx="2395936" cy="4115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05359">
            <a:off x="16090228" y="350626"/>
            <a:ext cx="1526757" cy="2290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668115" y="9563100"/>
            <a:ext cx="543685" cy="55407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163800" y="190500"/>
            <a:ext cx="2926572" cy="2352325"/>
            <a:chOff x="13244258" y="-69469"/>
            <a:chExt cx="5574888" cy="429290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8407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11433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814004" y="3199086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244258" y="516526"/>
              <a:ext cx="1005142" cy="102434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33400" y="723900"/>
            <a:ext cx="6727658" cy="1604541"/>
            <a:chOff x="1485900" y="1827798"/>
            <a:chExt cx="6727658" cy="1604541"/>
          </a:xfrm>
        </p:grpSpPr>
        <p:grpSp>
          <p:nvGrpSpPr>
            <p:cNvPr id="16" name="Group 15"/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00B050">
                    <a:alpha val="28627"/>
                  </a:srgbClr>
                </a:solidFill>
                <a:ln>
                  <a:solidFill>
                    <a:srgbClr val="00B050"/>
                  </a:solidFill>
                </a:ln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/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723876" y="2680420"/>
                <a:ext cx="16746605" cy="3000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nl-NL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cuộc </a:t>
                </a: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thảo luận, Tròn đã phát biểu rằng cậu ấy có thể viết đa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nl-NL" sz="4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dưới dạng tích. Vuông khó xử vì không hiểu Tròn làm bằng cách nào. Bạn hãy giúp Vuông trong tình huống </a:t>
                </a: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nl-NL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76" y="2680420"/>
                <a:ext cx="16746605" cy="3000821"/>
              </a:xfrm>
              <a:prstGeom prst="rect">
                <a:avLst/>
              </a:prstGeom>
              <a:blipFill>
                <a:blip r:embed="rId5"/>
                <a:stretch>
                  <a:fillRect l="-1420" r="-1383" b="-4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5372260"/>
            <a:ext cx="3276600" cy="38330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617881"/>
            <a:ext cx="3048000" cy="3402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49715" y="9328581"/>
            <a:ext cx="1005142" cy="1024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70364" y="423438"/>
            <a:ext cx="665161" cy="6778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95542" y="1919309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029" y="185334"/>
            <a:ext cx="1005142" cy="10243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748663" y="1584493"/>
            <a:ext cx="2848648" cy="1066800"/>
            <a:chOff x="6758735" y="552280"/>
            <a:chExt cx="4361442" cy="1066800"/>
          </a:xfrm>
        </p:grpSpPr>
        <p:sp>
          <p:nvSpPr>
            <p:cNvPr id="17" name="Rounded Rectangle 16"/>
            <p:cNvSpPr/>
            <p:nvPr/>
          </p:nvSpPr>
          <p:spPr>
            <a:xfrm>
              <a:off x="6758735" y="552280"/>
              <a:ext cx="3797636" cy="1066800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4175" y="758050"/>
              <a:ext cx="403600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CHÚ Ý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1000" y="3278352"/>
            <a:ext cx="7595023" cy="4973773"/>
            <a:chOff x="475672" y="2813331"/>
            <a:chExt cx="17107981" cy="4973773"/>
          </a:xfrm>
        </p:grpSpPr>
        <p:grpSp>
          <p:nvGrpSpPr>
            <p:cNvPr id="6" name="Group 6"/>
            <p:cNvGrpSpPr/>
            <p:nvPr/>
          </p:nvGrpSpPr>
          <p:grpSpPr>
            <a:xfrm>
              <a:off x="475672" y="2813331"/>
              <a:ext cx="17107981" cy="4973773"/>
              <a:chOff x="-116614" y="-38100"/>
              <a:chExt cx="3874387" cy="314730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16614" y="-1"/>
                <a:ext cx="3874387" cy="310920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205782" y="2933700"/>
              <a:ext cx="15622870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4000">
                  <a:ea typeface="Times New Roman" panose="02020603050405020304" pitchFamily="18" charset="0"/>
                  <a:cs typeface="Arial" panose="020B0604020202020204" pitchFamily="34" charset="0"/>
                </a:rPr>
                <a:t>Các hằng dẳng thức vừa học được sử dụng thường xuyên trong các biến đổi đại số nên ta gọi chúng là các hằng đẳng thức đáng nhớ.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58267" y="7579709"/>
            <a:ext cx="1369188" cy="1341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52500"/>
            <a:ext cx="9470286" cy="85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705600" y="3694207"/>
            <a:ext cx="4544834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6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32716" y="1071344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52117" y="1071344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1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4355640" y="1714500"/>
            <a:ext cx="9601200" cy="146915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4999678" y="3600284"/>
            <a:ext cx="8172310" cy="133475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4986890" y="5338744"/>
            <a:ext cx="8172310" cy="117635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4986763" y="6896100"/>
            <a:ext cx="8172310" cy="117635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4986762" y="8464083"/>
            <a:ext cx="8185225" cy="117635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37368" y="3778919"/>
            <a:ext cx="89596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(A + B)(A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AB +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       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9409" y="8525373"/>
            <a:ext cx="497431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(A – B)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(B – A)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9409" y="5436033"/>
            <a:ext cx="7607019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(A - B)(A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AB +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0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69409" y="6947237"/>
            <a:ext cx="652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(A + B)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(B + A)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323228" y="1863129"/>
            <a:ext cx="65532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Câu </a:t>
            </a:r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1.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Chọn câu </a:t>
            </a: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sai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.</a:t>
            </a:r>
            <a:endParaRPr lang="en-US" sz="450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7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905000" y="2247900"/>
            <a:ext cx="14608230" cy="251504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895086" y="5642975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840886" y="78408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062802" y="77646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066084" y="5642976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20777" y="5960583"/>
            <a:ext cx="28539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(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3y</a:t>
            </a:r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4000" baseline="3000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11000" y="5960583"/>
            <a:ext cx="32499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(3y)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4388" y="7666442"/>
            <a:ext cx="3123612" cy="13632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algn="just">
              <a:lnSpc>
                <a:spcPct val="250000"/>
              </a:lnSpc>
              <a:spcAft>
                <a:spcPts val="120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(9y)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11000" y="8114618"/>
            <a:ext cx="3033774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(9y)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681316" y="2476947"/>
            <a:ext cx="12877800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vi-VN" sz="4500" b="1">
                <a:solidFill>
                  <a:schemeClr val="bg1"/>
                </a:solidFill>
                <a:ea typeface="Times New Roman" panose="02020603050405020304" pitchFamily="18" charset="0"/>
              </a:rPr>
              <a:t>Câu </a:t>
            </a:r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4500" b="1" smtClean="0">
                <a:solidFill>
                  <a:schemeClr val="bg1"/>
                </a:solidFill>
                <a:ea typeface="Times New Roman" panose="02020603050405020304" pitchFamily="18" charset="0"/>
              </a:rPr>
              <a:t>.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 biểu thức (x – 3y)(x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+ 3xy + 9y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dưới dạng hiệu hai lập phương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04516" y="1914477"/>
            <a:ext cx="13678967" cy="335417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134600" y="6134100"/>
            <a:ext cx="6470299" cy="134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218484" y="819150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28800" y="8191500"/>
            <a:ext cx="6472514" cy="13473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31998" y="6210300"/>
            <a:ext cx="6469316" cy="137460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499102" y="2516475"/>
            <a:ext cx="133504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 3.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 gọn biểu thức M = (2x + 3)(4x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6x + 9) – 4(2x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3) ta được giá trị của M là?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1482" y="6372790"/>
            <a:ext cx="3036409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Một số lẻ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46452" y="6337637"/>
            <a:ext cx="58849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00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Một số chính phương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1482" y="8365958"/>
            <a:ext cx="37497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Một số chẵn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22301" y="8278234"/>
            <a:ext cx="5718232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Một số chia hết cho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765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04516" y="1914477"/>
            <a:ext cx="13678967" cy="335417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134600" y="6134100"/>
            <a:ext cx="6470299" cy="134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218484" y="819150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28800" y="8191500"/>
            <a:ext cx="6472514" cy="13473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31998" y="6210300"/>
            <a:ext cx="6469316" cy="137460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651502" y="2516475"/>
            <a:ext cx="129694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kumimoji="0" lang="en-US" sz="45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 trị của biểu thức E = (x + 1)(x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x + 1) – (x – 1)(x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x + 1) là?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1299" y="6372790"/>
            <a:ext cx="10967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42771" y="6337637"/>
            <a:ext cx="11256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8365958"/>
            <a:ext cx="10967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18602" y="8278234"/>
            <a:ext cx="11256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295400" y="2246527"/>
            <a:ext cx="15621000" cy="335417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9753600" y="6134100"/>
            <a:ext cx="6470299" cy="134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837484" y="819150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676400" y="8191500"/>
            <a:ext cx="6472514" cy="13473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679598" y="6210300"/>
            <a:ext cx="6469316" cy="137460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737102" y="2427550"/>
            <a:ext cx="1525549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kumimoji="0" lang="en-US" sz="4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 gọn biểu thức </a:t>
            </a:r>
          </a:p>
          <a:p>
            <a:pPr marR="30480" algn="ctr"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 = (x + 5)(x</a:t>
            </a:r>
            <a:r>
              <a:rPr lang="en-US" sz="42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5x + 25) – (2x + 1)</a:t>
            </a:r>
            <a:r>
              <a:rPr lang="en-US" sz="42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+ 7(x – 1)</a:t>
            </a:r>
            <a:r>
              <a:rPr lang="en-US" sz="42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3x(-11x + 5)</a:t>
            </a:r>
          </a:p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được giá trị của H là?</a:t>
            </a:r>
            <a:endParaRPr lang="en-US" sz="42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9082" y="6372790"/>
            <a:ext cx="3036409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Một số lẻ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17056" y="6286500"/>
            <a:ext cx="58849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Một số chính phương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9082" y="8365958"/>
            <a:ext cx="37497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Một số chẵn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98634" y="8278234"/>
            <a:ext cx="6003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Một số chia hết cho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7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76699">
            <a:off x="15264178" y="7075373"/>
            <a:ext cx="2471626" cy="27615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4229" y="620213"/>
            <a:ext cx="502571" cy="51217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47800" y="955720"/>
            <a:ext cx="6019800" cy="1066800"/>
            <a:chOff x="-450764" y="190500"/>
            <a:chExt cx="13141852" cy="1066800"/>
          </a:xfrm>
        </p:grpSpPr>
        <p:sp>
          <p:nvSpPr>
            <p:cNvPr id="19" name="Rectangle 18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2.12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447800" y="2316263"/>
                <a:ext cx="16383000" cy="305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Viết các biểu thức sau dưới dạng tổng hay hiệu hai lập phương: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a)     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</m:oMath>
                </a14:m>
                <a:endParaRPr lang="en-US" sz="4000" smtClean="0">
                  <a:solidFill>
                    <a:srgbClr val="000000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b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)     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endParaRPr lang="vi-VN" sz="40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316263"/>
                <a:ext cx="16383000" cy="3055837"/>
              </a:xfrm>
              <a:prstGeom prst="rect">
                <a:avLst/>
              </a:prstGeom>
              <a:blipFill>
                <a:blip r:embed="rId4"/>
                <a:stretch>
                  <a:fillRect l="-1340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6519358" y="952500"/>
            <a:ext cx="1295400" cy="866299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382000" y="5739380"/>
            <a:ext cx="1828800" cy="928120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47800" y="7201993"/>
                <a:ext cx="9144000" cy="21325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7201993"/>
                <a:ext cx="9144000" cy="2132507"/>
              </a:xfrm>
              <a:prstGeom prst="rect">
                <a:avLst/>
              </a:prstGeom>
              <a:blipFill>
                <a:blip r:embed="rId37"/>
                <a:stretch>
                  <a:fillRect l="-2400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39192" y="285816"/>
            <a:ext cx="17567808" cy="9760436"/>
            <a:chOff x="0" y="0"/>
            <a:chExt cx="3848257" cy="14148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526431" y="6350668"/>
            <a:ext cx="1519036" cy="1548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145000" y="9173909"/>
            <a:ext cx="1005142" cy="1024349"/>
          </a:xfrm>
          <a:prstGeom prst="rect">
            <a:avLst/>
          </a:prstGeom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8410" y="133810"/>
            <a:ext cx="2290674" cy="255941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17805" y="1028700"/>
            <a:ext cx="6019800" cy="1066800"/>
            <a:chOff x="-450764" y="190500"/>
            <a:chExt cx="13141852" cy="1066800"/>
          </a:xfrm>
        </p:grpSpPr>
        <p:sp>
          <p:nvSpPr>
            <p:cNvPr id="21" name="Rectangle 20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2.13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63824" y="2845622"/>
            <a:ext cx="8480207" cy="850078"/>
            <a:chOff x="7347675" y="4838700"/>
            <a:chExt cx="8480207" cy="850078"/>
          </a:xfrm>
        </p:grpSpPr>
        <p:sp>
          <p:nvSpPr>
            <p:cNvPr id="3" name="Rectangle 2"/>
            <p:cNvSpPr/>
            <p:nvPr/>
          </p:nvSpPr>
          <p:spPr>
            <a:xfrm>
              <a:off x="7347675" y="4958834"/>
              <a:ext cx="84802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 </a:t>
              </a:r>
              <a:r>
                <a:rPr lang="en-US" sz="40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bằng 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 thức thích hợp.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763000" y="4838700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99428" y="4813637"/>
            <a:ext cx="8606972" cy="1015663"/>
            <a:chOff x="3078724" y="3054279"/>
            <a:chExt cx="8606972" cy="10156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3078724" y="3054279"/>
                  <a:ext cx="8606972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fr-FR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+512=(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+8)(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+64)</m:t>
                      </m:r>
                    </m:oMath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724" y="3054279"/>
                  <a:ext cx="8606972" cy="1015663"/>
                </a:xfrm>
                <a:prstGeom prst="rect">
                  <a:avLst/>
                </a:prstGeom>
                <a:blipFill>
                  <a:blip r:embed="rId4"/>
                  <a:stretch>
                    <a:fillRect l="-2479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/>
            <p:cNvSpPr/>
            <p:nvPr/>
          </p:nvSpPr>
          <p:spPr>
            <a:xfrm>
              <a:off x="9334500" y="3202313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754864" y="4955914"/>
            <a:ext cx="914400" cy="8500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8x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600074" y="7252037"/>
            <a:ext cx="11353800" cy="1015663"/>
            <a:chOff x="4691866" y="5676900"/>
            <a:chExt cx="11353800" cy="10156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 15"/>
                <p:cNvSpPr/>
                <p:nvPr/>
              </p:nvSpPr>
              <p:spPr>
                <a:xfrm>
                  <a:off x="4691866" y="5676900"/>
                  <a:ext cx="11353800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fr-FR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fr-FR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    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+6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866" y="5676900"/>
                  <a:ext cx="11353800" cy="1015663"/>
                </a:xfrm>
                <a:prstGeom prst="rect">
                  <a:avLst/>
                </a:prstGeom>
                <a:blipFill>
                  <a:blip r:embed="rId5"/>
                  <a:stretch>
                    <a:fillRect l="-1933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 33"/>
            <p:cNvSpPr/>
            <p:nvPr/>
          </p:nvSpPr>
          <p:spPr>
            <a:xfrm>
              <a:off x="8838520" y="5817422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506200" y="5826027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8738421" y="7401164"/>
            <a:ext cx="914400" cy="8500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11273055" y="7388395"/>
                <a:ext cx="1192104" cy="85007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𝐱</m:t>
                        </m:r>
                      </m:e>
                      <m:sup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055" y="7388395"/>
                <a:ext cx="1192104" cy="850078"/>
              </a:xfrm>
              <a:prstGeom prst="rect">
                <a:avLst/>
              </a:prstGeom>
              <a:blipFill>
                <a:blip r:embed="rId6"/>
                <a:stretch>
                  <a:fillRect l="-8500" t="-2098" b="-20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99641">
            <a:off x="1165482" y="2207937"/>
            <a:ext cx="1670467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33400" y="988814"/>
            <a:ext cx="17144999" cy="7736086"/>
            <a:chOff x="2497534" y="2422272"/>
            <a:chExt cx="13292933" cy="5442455"/>
          </a:xfrm>
        </p:grpSpPr>
        <p:grpSp>
          <p:nvGrpSpPr>
            <p:cNvPr id="2" name="Group 2"/>
            <p:cNvGrpSpPr/>
            <p:nvPr/>
          </p:nvGrpSpPr>
          <p:grpSpPr>
            <a:xfrm>
              <a:off x="2497534" y="2422272"/>
              <a:ext cx="13292933" cy="5442455"/>
              <a:chOff x="0" y="0"/>
              <a:chExt cx="4099121" cy="167828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099121" cy="1678281"/>
              </a:xfrm>
              <a:custGeom>
                <a:avLst/>
                <a:gdLst/>
                <a:ahLst/>
                <a:cxnLst/>
                <a:rect l="l" t="t" r="r" b="b"/>
                <a:pathLst>
                  <a:path w="4099121" h="1678281">
                    <a:moveTo>
                      <a:pt x="0" y="0"/>
                    </a:moveTo>
                    <a:lnTo>
                      <a:pt x="4099121" y="0"/>
                    </a:lnTo>
                    <a:lnTo>
                      <a:pt x="4099121" y="1678281"/>
                    </a:lnTo>
                    <a:lnTo>
                      <a:pt x="0" y="1678281"/>
                    </a:ln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2896159" y="2820898"/>
              <a:ext cx="12479412" cy="4588258"/>
              <a:chOff x="0" y="0"/>
              <a:chExt cx="3848257" cy="141487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48257" cy="141487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 amt="46000"/>
          </a:blip>
          <a:srcRect t="1499" r="3630" b="1499"/>
          <a:stretch>
            <a:fillRect/>
          </a:stretch>
        </p:blipFill>
        <p:spPr>
          <a:xfrm>
            <a:off x="2497534" y="7877491"/>
            <a:ext cx="13293460" cy="13046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910717"/>
            <a:ext cx="4419600" cy="50418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3400" y="4561038"/>
            <a:ext cx="1066206" cy="123977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078200" y="25694"/>
            <a:ext cx="2209800" cy="2298406"/>
            <a:chOff x="14322687" y="405143"/>
            <a:chExt cx="3632907" cy="43054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322687" y="1429492"/>
              <a:ext cx="2936613" cy="328113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19" name="TextBox 5"/>
          <p:cNvSpPr txBox="1"/>
          <p:nvPr/>
        </p:nvSpPr>
        <p:spPr>
          <a:xfrm>
            <a:off x="838200" y="1663640"/>
            <a:ext cx="16306800" cy="2717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vi-VN" sz="7000" b="1" spc="392">
                <a:solidFill>
                  <a:srgbClr val="FF0000"/>
                </a:solidFill>
              </a:rPr>
              <a:t>CHƯƠNG II. HẰNG ĐẲNG THỨC ĐÁNG NHỚ VÀ ỨNG DỤNG</a:t>
            </a:r>
            <a:endParaRPr lang="vi-VN" sz="7000" b="1" spc="392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43200" y="4467502"/>
            <a:ext cx="124081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7000" b="1" kern="0" cap="all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8. TỔNG VÀ HIỆU HAI LẬP PHƯƠNG </a:t>
            </a:r>
            <a:endParaRPr lang="en-US" sz="7000" b="1" kern="0" dirty="0">
              <a:solidFill>
                <a:srgbClr val="00B05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158" y="4914899"/>
            <a:ext cx="17449800" cy="4978549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555577" y="145048"/>
            <a:ext cx="2580023" cy="2529303"/>
            <a:chOff x="15375571" y="405143"/>
            <a:chExt cx="2580023" cy="252930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30" name="Oval Callout 29"/>
          <p:cNvSpPr/>
          <p:nvPr/>
        </p:nvSpPr>
        <p:spPr>
          <a:xfrm>
            <a:off x="8239323" y="4540228"/>
            <a:ext cx="1671964" cy="873376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495800" y="6097406"/>
                <a:ext cx="967149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=(3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6097406"/>
                <a:ext cx="9671498" cy="1015663"/>
              </a:xfrm>
              <a:prstGeom prst="rect">
                <a:avLst/>
              </a:prstGeom>
              <a:blipFill>
                <a:blip r:embed="rId3"/>
                <a:stretch>
                  <a:fillRect l="-2270" b="-14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0255" y="8281477"/>
            <a:ext cx="1920406" cy="181676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17805" y="876300"/>
            <a:ext cx="6019800" cy="1066800"/>
            <a:chOff x="-450764" y="190500"/>
            <a:chExt cx="13141852" cy="1066800"/>
          </a:xfrm>
        </p:grpSpPr>
        <p:sp>
          <p:nvSpPr>
            <p:cNvPr id="21" name="Rectangle 20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2.14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495800" y="7830560"/>
                <a:ext cx="88984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7830560"/>
                <a:ext cx="8898462" cy="1015663"/>
              </a:xfrm>
              <a:prstGeom prst="rect">
                <a:avLst/>
              </a:prstGeom>
              <a:blipFill>
                <a:blip r:embed="rId5"/>
                <a:stretch>
                  <a:fillRect l="-2467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936531" y="2527637"/>
            <a:ext cx="14474199" cy="1015663"/>
            <a:chOff x="914400" y="2299037"/>
            <a:chExt cx="14474199" cy="1015663"/>
          </a:xfrm>
        </p:grpSpPr>
        <p:sp>
          <p:nvSpPr>
            <p:cNvPr id="6" name="Rectangle 5"/>
            <p:cNvSpPr/>
            <p:nvPr/>
          </p:nvSpPr>
          <p:spPr>
            <a:xfrm>
              <a:off x="914400" y="2530614"/>
              <a:ext cx="9144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vi-VN" sz="4000">
                  <a:solidFill>
                    <a:srgbClr val="000000"/>
                  </a:solidFill>
                </a:rPr>
                <a:t>Viết các đa thức sau dưới dạng </a:t>
              </a:r>
              <a:r>
                <a:rPr lang="vi-VN" sz="4000">
                  <a:solidFill>
                    <a:srgbClr val="000000"/>
                  </a:solidFill>
                </a:rPr>
                <a:t>tích</a:t>
              </a:r>
              <a:r>
                <a:rPr lang="vi-VN" sz="4000" smtClean="0">
                  <a:solidFill>
                    <a:srgbClr val="000000"/>
                  </a:solidFill>
                </a:rPr>
                <a:t>:</a:t>
              </a:r>
              <a:endParaRPr lang="en-US" sz="40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9355088" y="2299037"/>
                  <a:ext cx="6033511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fr-FR" sz="40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a14:m>
                  <a:r>
                    <a:rPr lang="fr-FR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b</a:t>
                  </a:r>
                  <a:r>
                    <a:rPr lang="fr-FR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5088" y="2299037"/>
                  <a:ext cx="6033511" cy="1015663"/>
                </a:xfrm>
                <a:prstGeom prst="rect">
                  <a:avLst/>
                </a:prstGeom>
                <a:blipFill>
                  <a:blip r:embed="rId6"/>
                  <a:stretch>
                    <a:fillRect l="-3535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13537">
            <a:off x="114688" y="4695879"/>
            <a:ext cx="1392952" cy="10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037121" y="3694207"/>
            <a:ext cx="4289957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6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8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67344" y="4686300"/>
            <a:ext cx="21107400" cy="58674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Oval Callout 29"/>
          <p:cNvSpPr/>
          <p:nvPr/>
        </p:nvSpPr>
        <p:spPr>
          <a:xfrm>
            <a:off x="8571065" y="4298957"/>
            <a:ext cx="1671964" cy="92074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 rot="20326151">
            <a:off x="16835144" y="-312967"/>
            <a:ext cx="1743075" cy="1982157"/>
            <a:chOff x="15666918" y="850007"/>
            <a:chExt cx="1743075" cy="1982157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38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39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FC5757E-435A-C34F-7087-82E416C8E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388001"/>
            <a:ext cx="2916485" cy="274365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831894" y="876300"/>
            <a:ext cx="6019800" cy="1066800"/>
            <a:chOff x="-450764" y="190500"/>
            <a:chExt cx="13141852" cy="1066800"/>
          </a:xfrm>
        </p:grpSpPr>
        <p:sp>
          <p:nvSpPr>
            <p:cNvPr id="24" name="Rectangle 23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2.15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7654920" y="1063235"/>
            <a:ext cx="5376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gọn biểu thức sau: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505200" y="5553313"/>
                <a:ext cx="13155433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553313"/>
                <a:ext cx="13155433" cy="33239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819400" y="2420773"/>
                <a:ext cx="13258800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420773"/>
                <a:ext cx="13258800" cy="9014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99" y="4298957"/>
            <a:ext cx="1712301" cy="16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76699">
            <a:off x="17116422" y="8928357"/>
            <a:ext cx="957630" cy="10699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07" y="199145"/>
            <a:ext cx="502571" cy="51217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5800" y="599299"/>
            <a:ext cx="5257800" cy="1066800"/>
            <a:chOff x="214647" y="190500"/>
            <a:chExt cx="11478326" cy="1066800"/>
          </a:xfrm>
        </p:grpSpPr>
        <p:sp>
          <p:nvSpPr>
            <p:cNvPr id="19" name="Rectangle 18"/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73224" y="220912"/>
              <a:ext cx="8340764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THÊM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626331" y="1819791"/>
                <a:ext cx="16894333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1: </a:t>
                </a:r>
                <a:r>
                  <a:rPr lang="fr-FR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</a:t>
                </a:r>
                <a:r>
                  <a:rPr lang="fr-FR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x, y biết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vi-VN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Tìm các cặp số nguyên x; y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31" y="1819791"/>
                <a:ext cx="16894333" cy="3785652"/>
              </a:xfrm>
              <a:prstGeom prst="rect">
                <a:avLst/>
              </a:prstGeom>
              <a:blipFill>
                <a:blip r:embed="rId4"/>
                <a:stretch>
                  <a:fillRect l="-1299" r="-126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Callout 21"/>
          <p:cNvSpPr/>
          <p:nvPr/>
        </p:nvSpPr>
        <p:spPr>
          <a:xfrm>
            <a:off x="8332866" y="5705991"/>
            <a:ext cx="1725534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6535323" y="748080"/>
            <a:ext cx="1150262" cy="769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85800" y="6897926"/>
                <a:ext cx="17983200" cy="3075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=152→ 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=8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=2</m:t>
                            </m:r>
                          </m:e>
                        </m:eqAr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=5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=3</m:t>
                            </m:r>
                          </m:e>
                        </m:eqAr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897926"/>
                <a:ext cx="17983200" cy="3075265"/>
              </a:xfrm>
              <a:prstGeom prst="rect">
                <a:avLst/>
              </a:prstGeom>
              <a:blipFill>
                <a:blip r:embed="rId37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40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76699">
            <a:off x="16576517" y="8473419"/>
            <a:ext cx="1548323" cy="17299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07" y="199145"/>
            <a:ext cx="502571" cy="512174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8286747" y="1166788"/>
            <a:ext cx="1714501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6535323" y="748080"/>
            <a:ext cx="1150262" cy="769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12738" y="2705100"/>
                <a:ext cx="18062723" cy="3616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42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endParaRPr lang="en-US" sz="42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r>
                      <m:rPr>
                        <m:sty m:val="p"/>
                      </m:rP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=32</m:t>
                    </m:r>
                  </m:oMath>
                </a14:m>
                <a:endParaRPr lang="en-US" sz="420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vi-VN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vi-VN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38" y="2705100"/>
                <a:ext cx="18062723" cy="3616375"/>
              </a:xfrm>
              <a:prstGeom prst="rect">
                <a:avLst/>
              </a:prstGeom>
              <a:blipFill>
                <a:blip r:embed="rId37"/>
                <a:stretch>
                  <a:fillRect l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418816"/>
              </p:ext>
            </p:extLst>
          </p:nvPr>
        </p:nvGraphicFramePr>
        <p:xfrm>
          <a:off x="4267198" y="6819900"/>
          <a:ext cx="9753601" cy="2175818"/>
        </p:xfrm>
        <a:graphic>
          <a:graphicData uri="http://schemas.openxmlformats.org/drawingml/2006/table">
            <a:tbl>
              <a:tblPr firstRow="1" firstCol="1" bandRow="1"/>
              <a:tblGrid>
                <a:gridCol w="1949865">
                  <a:extLst>
                    <a:ext uri="{9D8B030D-6E8A-4147-A177-3AD203B41FA5}">
                      <a16:colId xmlns:a16="http://schemas.microsoft.com/office/drawing/2014/main" val="4268210500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338867668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930005356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2063327489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394231307"/>
                    </a:ext>
                  </a:extLst>
                </a:gridCol>
              </a:tblGrid>
              <a:tr h="10879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3055089"/>
                  </a:ext>
                </a:extLst>
              </a:tr>
              <a:tr h="10879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4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38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6468" y="5676900"/>
            <a:ext cx="672936" cy="6857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22536" y="266700"/>
            <a:ext cx="1447800" cy="117796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87800" y="9017722"/>
            <a:ext cx="1292284" cy="115497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56193" y="421829"/>
            <a:ext cx="5257800" cy="1066800"/>
            <a:chOff x="214647" y="190500"/>
            <a:chExt cx="11478326" cy="1066800"/>
          </a:xfrm>
        </p:grpSpPr>
        <p:sp>
          <p:nvSpPr>
            <p:cNvPr id="18" name="Rectangle 17"/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73224" y="220912"/>
              <a:ext cx="8340764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THÊM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2: </a:t>
                </a:r>
                <a:r>
                  <a:rPr lang="en-US" sz="3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giá trị của mỗi biểu thức sau không phụ thuộc vào giá trị của biến: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(5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  <a:blipFill>
                <a:blip r:embed="rId6"/>
                <a:stretch>
                  <a:fillRect l="-1197" r="-1197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8091358" y="5675693"/>
            <a:ext cx="1725534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12492" y="6896100"/>
                <a:ext cx="1742310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(5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b="0" i="0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1+2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18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5+20=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30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Vậy, giá trị của C không phụ thuộc vào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2" y="6896100"/>
                <a:ext cx="17423107" cy="2723823"/>
              </a:xfrm>
              <a:prstGeom prst="rect">
                <a:avLst/>
              </a:prstGeom>
              <a:blipFill>
                <a:blip r:embed="rId7"/>
                <a:stretch>
                  <a:fillRect l="-1155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21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6468" y="5676900"/>
            <a:ext cx="672936" cy="6857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22536" y="266700"/>
            <a:ext cx="1447800" cy="117796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87800" y="9017722"/>
            <a:ext cx="1292284" cy="115497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56193" y="421829"/>
            <a:ext cx="5257800" cy="1066800"/>
            <a:chOff x="214647" y="190500"/>
            <a:chExt cx="11478326" cy="1066800"/>
          </a:xfrm>
        </p:grpSpPr>
        <p:sp>
          <p:nvSpPr>
            <p:cNvPr id="18" name="Rectangle 17"/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73224" y="220912"/>
              <a:ext cx="8340764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THÊM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2: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giá trị của mỗi biểu thức sau không phụ thuộc vào giá trị của biến: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(5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  <a:blipFill>
                <a:blip r:embed="rId6"/>
                <a:stretch>
                  <a:fillRect l="-1197" r="-1197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8091358" y="5675693"/>
            <a:ext cx="1725534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722342" y="7048500"/>
                <a:ext cx="16611600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+1+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+27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1=27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Vậy, giá trị của D không phụ thuộc vào biến.</a:t>
                </a: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42" y="7048500"/>
                <a:ext cx="16611600" cy="2615460"/>
              </a:xfrm>
              <a:prstGeom prst="rect">
                <a:avLst/>
              </a:prstGeom>
              <a:blipFill>
                <a:blip r:embed="rId7"/>
                <a:stretch>
                  <a:fillRect l="-1211" b="-8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05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6215" y="916780"/>
            <a:ext cx="1005142" cy="1024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02200" y="146093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14162" y="2049054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73400" y="352333"/>
            <a:ext cx="685800" cy="698905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1981200" y="1312328"/>
            <a:ext cx="13935391" cy="10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81884" y="3400759"/>
            <a:ext cx="5372566" cy="4104941"/>
            <a:chOff x="942181" y="3749823"/>
            <a:chExt cx="5372566" cy="3465452"/>
          </a:xfrm>
        </p:grpSpPr>
        <p:sp>
          <p:nvSpPr>
            <p:cNvPr id="20" name="Freeform 4"/>
            <p:cNvSpPr/>
            <p:nvPr/>
          </p:nvSpPr>
          <p:spPr>
            <a:xfrm>
              <a:off x="942181" y="3749823"/>
              <a:ext cx="5372566" cy="346545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19" name="Rectangle 18"/>
            <p:cNvSpPr/>
            <p:nvPr/>
          </p:nvSpPr>
          <p:spPr>
            <a:xfrm>
              <a:off x="1150467" y="4361453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69496" y="3350489"/>
            <a:ext cx="5372566" cy="4104942"/>
            <a:chOff x="6864388" y="3825355"/>
            <a:chExt cx="5372566" cy="4104942"/>
          </a:xfrm>
        </p:grpSpPr>
        <p:sp>
          <p:nvSpPr>
            <p:cNvPr id="25" name="Freeform 4"/>
            <p:cNvSpPr/>
            <p:nvPr/>
          </p:nvSpPr>
          <p:spPr>
            <a:xfrm>
              <a:off x="6864388" y="3825355"/>
              <a:ext cx="5372566" cy="410494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24" name="Rectangle 23"/>
            <p:cNvSpPr/>
            <p:nvPr/>
          </p:nvSpPr>
          <p:spPr>
            <a:xfrm>
              <a:off x="7370566" y="4518789"/>
              <a:ext cx="436020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trong SBT.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445486" y="3400759"/>
            <a:ext cx="5372566" cy="4104941"/>
            <a:chOff x="12668443" y="3698727"/>
            <a:chExt cx="5372566" cy="3856157"/>
          </a:xfrm>
        </p:grpSpPr>
        <p:sp>
          <p:nvSpPr>
            <p:cNvPr id="30" name="Freeform 4"/>
            <p:cNvSpPr/>
            <p:nvPr/>
          </p:nvSpPr>
          <p:spPr>
            <a:xfrm>
              <a:off x="12668443" y="3698727"/>
              <a:ext cx="5372566" cy="3856157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29" name="Rectangle 28"/>
            <p:cNvSpPr/>
            <p:nvPr/>
          </p:nvSpPr>
          <p:spPr>
            <a:xfrm>
              <a:off x="12961697" y="4384967"/>
              <a:ext cx="4786058" cy="1821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Luyện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 </a:t>
              </a: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chung</a:t>
              </a:r>
              <a:r>
                <a:rPr lang="en-US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272134" y="6788150"/>
            <a:ext cx="8382585" cy="6360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386463"/>
            <a:ext cx="4114800" cy="45660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5597" y="5146689"/>
            <a:ext cx="1066206" cy="123977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316200" y="100117"/>
            <a:ext cx="2755015" cy="3124200"/>
            <a:chOff x="14322687" y="405143"/>
            <a:chExt cx="3632907" cy="43054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322687" y="1429492"/>
              <a:ext cx="3130336" cy="328113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18" name="TextBox 9"/>
          <p:cNvSpPr txBox="1"/>
          <p:nvPr/>
        </p:nvSpPr>
        <p:spPr>
          <a:xfrm>
            <a:off x="2457273" y="3009900"/>
            <a:ext cx="1348712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71800" y="5562473"/>
            <a:ext cx="6578225" cy="49912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1879" y="2469528"/>
            <a:ext cx="596921" cy="6083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311433" y="190500"/>
            <a:ext cx="750048" cy="764380"/>
          </a:xfrm>
          <a:prstGeom prst="rect">
            <a:avLst/>
          </a:prstGeom>
        </p:spPr>
      </p:pic>
      <p:grpSp>
        <p:nvGrpSpPr>
          <p:cNvPr id="26" name="Group 8"/>
          <p:cNvGrpSpPr/>
          <p:nvPr/>
        </p:nvGrpSpPr>
        <p:grpSpPr>
          <a:xfrm>
            <a:off x="5410200" y="3695700"/>
            <a:ext cx="1226808" cy="1226808"/>
            <a:chOff x="0" y="0"/>
            <a:chExt cx="1635744" cy="1635744"/>
          </a:xfrm>
        </p:grpSpPr>
        <p:grpSp>
          <p:nvGrpSpPr>
            <p:cNvPr id="27" name="Group 9"/>
            <p:cNvGrpSpPr>
              <a:grpSpLocks noChangeAspect="1"/>
            </p:cNvGrpSpPr>
            <p:nvPr/>
          </p:nvGrpSpPr>
          <p:grpSpPr>
            <a:xfrm>
              <a:off x="0" y="0"/>
              <a:ext cx="1635744" cy="1635744"/>
              <a:chOff x="0" y="0"/>
              <a:chExt cx="495300" cy="495300"/>
            </a:xfrm>
          </p:grpSpPr>
          <p:sp>
            <p:nvSpPr>
              <p:cNvPr id="29" name="Freeform 1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DA649"/>
              </a:solidFill>
            </p:spPr>
          </p:sp>
          <p:sp>
            <p:nvSpPr>
              <p:cNvPr id="30" name="Freeform 1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284353"/>
              </a:solidFill>
            </p:spPr>
          </p:sp>
        </p:grpSp>
        <p:sp>
          <p:nvSpPr>
            <p:cNvPr id="28" name="TextBox 12"/>
            <p:cNvSpPr txBox="1"/>
            <p:nvPr/>
          </p:nvSpPr>
          <p:spPr>
            <a:xfrm>
              <a:off x="383797" y="153700"/>
              <a:ext cx="868151" cy="1139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28"/>
                </a:lnSpc>
              </a:pPr>
              <a:r>
                <a:rPr lang="en-US" sz="5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817790" y="3729194"/>
            <a:ext cx="5982728" cy="1005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500" b="1">
                <a:ea typeface="Times New Roman" panose="02020603050405020304" pitchFamily="18" charset="0"/>
              </a:rPr>
              <a:t>Tổng hai lập phương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8"/>
          <p:cNvGrpSpPr/>
          <p:nvPr/>
        </p:nvGrpSpPr>
        <p:grpSpPr>
          <a:xfrm>
            <a:off x="5410200" y="6185058"/>
            <a:ext cx="1226808" cy="1226808"/>
            <a:chOff x="0" y="0"/>
            <a:chExt cx="1635744" cy="1635744"/>
          </a:xfrm>
        </p:grpSpPr>
        <p:grpSp>
          <p:nvGrpSpPr>
            <p:cNvPr id="33" name="Group 9"/>
            <p:cNvGrpSpPr>
              <a:grpSpLocks noChangeAspect="1"/>
            </p:cNvGrpSpPr>
            <p:nvPr/>
          </p:nvGrpSpPr>
          <p:grpSpPr>
            <a:xfrm>
              <a:off x="0" y="0"/>
              <a:ext cx="1635744" cy="1635744"/>
              <a:chOff x="0" y="0"/>
              <a:chExt cx="495300" cy="495300"/>
            </a:xfrm>
          </p:grpSpPr>
          <p:sp>
            <p:nvSpPr>
              <p:cNvPr id="35" name="Freeform 1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DA649"/>
              </a:solidFill>
            </p:spPr>
          </p:sp>
          <p:sp>
            <p:nvSpPr>
              <p:cNvPr id="36" name="Freeform 1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284353"/>
              </a:solidFill>
            </p:spPr>
          </p:sp>
        </p:grpSp>
        <p:sp>
          <p:nvSpPr>
            <p:cNvPr id="34" name="TextBox 12"/>
            <p:cNvSpPr txBox="1"/>
            <p:nvPr/>
          </p:nvSpPr>
          <p:spPr>
            <a:xfrm>
              <a:off x="383797" y="153700"/>
              <a:ext cx="868151" cy="1139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28"/>
                </a:lnSpc>
              </a:pPr>
              <a:r>
                <a:rPr lang="en-US" sz="50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7014185" y="6185058"/>
            <a:ext cx="5822428" cy="1005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500" b="1">
                <a:ea typeface="Times New Roman" panose="02020603050405020304" pitchFamily="18" charset="0"/>
              </a:rPr>
              <a:t>Hiệu hai lập phương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419600" y="931340"/>
            <a:ext cx="9706751" cy="1604541"/>
            <a:chOff x="1485900" y="1827798"/>
            <a:chExt cx="9706751" cy="1604541"/>
          </a:xfrm>
        </p:grpSpPr>
        <p:grpSp>
          <p:nvGrpSpPr>
            <p:cNvPr id="51" name="Group 50"/>
            <p:cNvGrpSpPr/>
            <p:nvPr/>
          </p:nvGrpSpPr>
          <p:grpSpPr>
            <a:xfrm>
              <a:off x="1485900" y="1827798"/>
              <a:ext cx="9706751" cy="1604541"/>
              <a:chOff x="1028700" y="1670038"/>
              <a:chExt cx="23100985" cy="6190486"/>
            </a:xfrm>
          </p:grpSpPr>
          <p:grpSp>
            <p:nvGrpSpPr>
              <p:cNvPr id="53" name="Group 3"/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57" name="Freeform 4"/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58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54" name="Group 6"/>
              <p:cNvGrpSpPr/>
              <p:nvPr/>
            </p:nvGrpSpPr>
            <p:grpSpPr>
              <a:xfrm>
                <a:off x="1515415" y="2156757"/>
                <a:ext cx="22614270" cy="5304890"/>
                <a:chOff x="-1" y="-38100"/>
                <a:chExt cx="5711350" cy="1339777"/>
              </a:xfrm>
            </p:grpSpPr>
            <p:sp>
              <p:nvSpPr>
                <p:cNvPr id="55" name="Freeform 7"/>
                <p:cNvSpPr/>
                <p:nvPr/>
              </p:nvSpPr>
              <p:spPr>
                <a:xfrm>
                  <a:off x="-1" y="159737"/>
                  <a:ext cx="5711350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00B050">
                    <a:alpha val="28627"/>
                  </a:srgbClr>
                </a:solidFill>
                <a:ln>
                  <a:solidFill>
                    <a:srgbClr val="00B050"/>
                  </a:solidFill>
                </a:ln>
              </p:spPr>
            </p:sp>
            <p:sp>
              <p:nvSpPr>
                <p:cNvPr id="56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52" name="TextBox 2"/>
            <p:cNvSpPr txBox="1"/>
            <p:nvPr/>
          </p:nvSpPr>
          <p:spPr>
            <a:xfrm>
              <a:off x="1949116" y="2161250"/>
              <a:ext cx="9135252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500" b="1" spc="34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625" y="3810975"/>
            <a:ext cx="3595864" cy="6358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008328" y="3658946"/>
            <a:ext cx="1026806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6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6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 HAI LẬP PHƯƠNG</a:t>
            </a:r>
            <a:endParaRPr lang="vi-VN" sz="6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28600" y="7900737"/>
            <a:ext cx="1005142" cy="102434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533400" y="445785"/>
            <a:ext cx="4647266" cy="963915"/>
            <a:chOff x="2012116" y="2110922"/>
            <a:chExt cx="4647266" cy="96391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lang="nl-NL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078200" y="114300"/>
            <a:ext cx="2133599" cy="1905962"/>
            <a:chOff x="14542184" y="258876"/>
            <a:chExt cx="3413410" cy="4451748"/>
          </a:xfrm>
        </p:grpSpPr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542184" y="1359354"/>
              <a:ext cx="2408418" cy="3281132"/>
            </a:xfrm>
            <a:prstGeom prst="rect">
              <a:avLst/>
            </a:prstGeom>
          </p:spPr>
        </p:pic>
        <p:pic>
          <p:nvPicPr>
            <p:cNvPr id="31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0" y="258876"/>
              <a:ext cx="575313" cy="586306"/>
            </a:xfrm>
            <a:prstGeom prst="rect">
              <a:avLst/>
            </a:prstGeom>
          </p:spPr>
        </p:pic>
        <p:pic>
          <p:nvPicPr>
            <p:cNvPr id="34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1588057" y="1434511"/>
                <a:ext cx="15937943" cy="1824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Với hai số a,b bất kì, thực hiện phép tính</a:t>
                </a: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 và</a:t>
                </a: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</a:t>
                </a:r>
                <a:r>
                  <a:rPr lang="en-US" sz="4000">
                    <a:solidFill>
                      <a:srgbClr val="000000"/>
                    </a:solidFill>
                    <a:latin typeface="MJXc-TeX-main-R"/>
                  </a:rPr>
                  <a:t>(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lang="en-US" sz="40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057" y="1434511"/>
                <a:ext cx="15937943" cy="1824730"/>
              </a:xfrm>
              <a:prstGeom prst="rect">
                <a:avLst/>
              </a:prstGeom>
              <a:blipFill>
                <a:blip r:embed="rId6"/>
                <a:stretch>
                  <a:fillRect l="-137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Callout 21"/>
          <p:cNvSpPr/>
          <p:nvPr/>
        </p:nvSpPr>
        <p:spPr>
          <a:xfrm>
            <a:off x="8560671" y="3651330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554214" y="4819194"/>
                <a:ext cx="13490781" cy="3067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14" y="4819194"/>
                <a:ext cx="13490781" cy="3067506"/>
              </a:xfrm>
              <a:prstGeom prst="rect">
                <a:avLst/>
              </a:prstGeom>
              <a:blipFill>
                <a:blip r:embed="rId7"/>
                <a:stretch>
                  <a:fillRect l="-1627" b="-3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3581400" y="8648611"/>
                <a:ext cx="11653742" cy="108369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200" b="1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luận</a:t>
                </a:r>
                <a:r>
                  <a:rPr lang="en-US" sz="4200" b="1" u="sng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42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b="1" i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2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8648611"/>
                <a:ext cx="11653742" cy="10836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172675" y="6939125"/>
            <a:ext cx="1572102" cy="27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8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7175" y="9589843"/>
            <a:ext cx="539963" cy="5502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230600" y="190501"/>
            <a:ext cx="1752600" cy="144780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38200" y="1040808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(SGK </a:t>
              </a:r>
              <a:r>
                <a:rPr lang="en-US" sz="40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tr37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14400" y="2503658"/>
            <a:ext cx="693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</a:rPr>
              <a:t>Viết các đa thức sau dưới dạng tích: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12630403" y="1943100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+8</m:t>
                      </m:r>
                    </m:oMath>
                  </m:oMathPara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95800" y="7581900"/>
            <a:ext cx="2806259" cy="25080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14400" y="6469123"/>
                <a:ext cx="289688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8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469123"/>
                <a:ext cx="2896882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001000" y="1638300"/>
            <a:ext cx="0" cy="8226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8569030" y="3519907"/>
                <a:ext cx="7553543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+8=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000" b="0" smtClean="0"/>
                  <a:t>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e>
                    </m:d>
                  </m:oMath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030" y="3519907"/>
                <a:ext cx="7553543" cy="2147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8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000" b="0" smtClean="0"/>
                  <a:t>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4" grpId="0"/>
      <p:bldP spid="21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266700"/>
            <a:ext cx="1190498" cy="121324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67372" y="1866424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84058" y="987956"/>
              <a:ext cx="245932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2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342898" y="3619500"/>
                <a:ext cx="5515102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Khai triển</a:t>
                </a:r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nl-NL" sz="42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2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2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98" y="3619500"/>
                <a:ext cx="5515102" cy="1061829"/>
              </a:xfrm>
              <a:prstGeom prst="rect">
                <a:avLst/>
              </a:prstGeom>
              <a:blipFill>
                <a:blip r:embed="rId4"/>
                <a:stretch>
                  <a:fillRect l="-4199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12115800" y="1781718"/>
            <a:ext cx="2033425" cy="11773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73400" y="8420100"/>
            <a:ext cx="1842665" cy="16468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248902" y="3644867"/>
                <a:ext cx="8643974" cy="4431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2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200" smtClean="0">
                  <a:effectLst/>
                  <a:latin typeface="Times New Roman" panose="020206030504050203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.1+</m:t>
                          </m:r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+1)(9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2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8902" y="3644867"/>
                <a:ext cx="8643974" cy="44319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7772400" y="2212491"/>
            <a:ext cx="0" cy="8493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944" y="6967656"/>
            <a:ext cx="2599456" cy="22906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710493">
            <a:off x="16283577" y="164809"/>
            <a:ext cx="2257621" cy="17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381000" y="723900"/>
            <a:ext cx="17567808" cy="9322352"/>
          </a:xfrm>
          <a:custGeom>
            <a:avLst/>
            <a:gdLst/>
            <a:ahLst/>
            <a:cxnLst/>
            <a:rect l="l" t="t" r="r" b="b"/>
            <a:pathLst>
              <a:path w="3848257" h="1414874">
                <a:moveTo>
                  <a:pt x="0" y="0"/>
                </a:moveTo>
                <a:lnTo>
                  <a:pt x="3848257" y="0"/>
                </a:lnTo>
                <a:lnTo>
                  <a:pt x="3848257" y="1414874"/>
                </a:lnTo>
                <a:lnTo>
                  <a:pt x="0" y="1414874"/>
                </a:lnTo>
                <a:close/>
              </a:path>
            </a:pathLst>
          </a:custGeom>
          <a:solidFill>
            <a:srgbClr val="FFFFFF">
              <a:alpha val="28627"/>
            </a:srgbClr>
          </a:solidFill>
          <a:ln>
            <a:solidFill>
              <a:schemeClr val="tx2"/>
            </a:solidFill>
            <a:prstDash val="dash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4779" y="9248614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58" y="4351"/>
            <a:ext cx="1005142" cy="10243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19798" y="359607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7" name="Flowchart: Terminator 16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en-US" sz="40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tr37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51015" y="1543591"/>
            <a:ext cx="63177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</a:rPr>
              <a:t>Rút gọn các biểu thức sau: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8287669" y="4909147"/>
            <a:ext cx="156025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p:pic>
        <p:nvPicPr>
          <p:cNvPr id="2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40080" y="1366460"/>
            <a:ext cx="2345478" cy="26206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+9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228600" y="3848100"/>
                <a:ext cx="1074420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−26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848100"/>
                <a:ext cx="10744200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+9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+27=27</m:t>
                      </m:r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-87041" y="7250311"/>
                <a:ext cx="17319081" cy="2769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−26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−26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b="0" smtClean="0"/>
                  <a:t>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−26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4000" b="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b="0" smtClean="0"/>
                  <a:t>											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041" y="7250311"/>
                <a:ext cx="17319081" cy="27699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37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4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751</Words>
  <PresentationFormat>Custom</PresentationFormat>
  <Paragraphs>243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Cambria Math</vt:lpstr>
      <vt:lpstr>Wingdings</vt:lpstr>
      <vt:lpstr>OpenSans</vt:lpstr>
      <vt:lpstr>MJXc-TeX-size1-R</vt:lpstr>
      <vt:lpstr>Calibri</vt:lpstr>
      <vt:lpstr>Calibri Light</vt:lpstr>
      <vt:lpstr>Times New Roman</vt:lpstr>
      <vt:lpstr>MJXc-TeX-math-I</vt:lpstr>
      <vt:lpstr>MJXc-TeX-main-R</vt:lpstr>
      <vt:lpstr>Dotum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2023-07-09T08:39:20Z</dcterms:modified>
  <dc:identifier>DAFWAZhnXwQ</dc:identifier>
</cp:coreProperties>
</file>