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79" r:id="rId3"/>
    <p:sldId id="381" r:id="rId4"/>
    <p:sldId id="380" r:id="rId5"/>
    <p:sldId id="356" r:id="rId6"/>
    <p:sldId id="382" r:id="rId7"/>
    <p:sldId id="384" r:id="rId8"/>
    <p:sldId id="385" r:id="rId9"/>
    <p:sldId id="386" r:id="rId10"/>
    <p:sldId id="387" r:id="rId11"/>
    <p:sldId id="383" r:id="rId12"/>
  </p:sldIdLst>
  <p:sldSz cx="24384000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FF0066"/>
    <a:srgbClr val="3333FF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61" d="100"/>
          <a:sy n="61" d="100"/>
        </p:scale>
        <p:origin x="102" y="13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30/08/2021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736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2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9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3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32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55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03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702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69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png"/><Relationship Id="rId5" Type="http://schemas.openxmlformats.org/officeDocument/2006/relationships/image" Target="../media/image40.wmf"/><Relationship Id="rId10" Type="http://schemas.openxmlformats.org/officeDocument/2006/relationships/image" Target="../media/image42.wmf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wmf"/><Relationship Id="rId4" Type="http://schemas.openxmlformats.org/officeDocument/2006/relationships/image" Target="../media/image9.pn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811905" y="3719346"/>
            <a:ext cx="2287721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4636794"/>
            <a:ext cx="18288000" cy="131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smtClean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2: HÀM SỐ BẬC NHẤT VÀ BẬC HAI </a:t>
            </a:r>
            <a:endParaRPr lang="en-US" sz="6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486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 smtClean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47" y="9832161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CHẴN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LẺ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40348" y="7646473"/>
                  <a:ext cx="978616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353261" y="8545895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SỰ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BIẾN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THIÊN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SỐ.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04732" y="7640053"/>
                  <a:ext cx="716957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7974864" y="7091767"/>
            <a:ext cx="8963203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 err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HÀM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6599" b="1" dirty="0" err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SỐ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(Tiết11)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512667" y="8207119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243914" y="11118423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23" name="TextBox 22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4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5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6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7" name="Round Same Side Corner Rectangle 26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115963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3. </a:t>
            </a:r>
            <a:r>
              <a:rPr lang="fr-FR" sz="4400" b="1" dirty="0" err="1" smtClean="0">
                <a:solidFill>
                  <a:srgbClr val="0000FF"/>
                </a:solidFill>
              </a:rPr>
              <a:t>Một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câu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hỏi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trắc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nghiệm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0" y="4648200"/>
            <a:ext cx="17751982" cy="757767"/>
            <a:chOff x="2819400" y="4953000"/>
            <a:chExt cx="17751982" cy="75776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2819400" y="4973107"/>
              <a:ext cx="104394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Cho hàm số </a:t>
              </a:r>
              <a:endParaRPr kumimoji="0" lang="nl-NL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6695768"/>
                </p:ext>
              </p:extLst>
            </p:nvPr>
          </p:nvGraphicFramePr>
          <p:xfrm>
            <a:off x="5410200" y="5029200"/>
            <a:ext cx="1752600" cy="681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0" name="Equation" r:id="rId4" imgW="609336" imgH="253890" progId="Equation.DSMT4">
                    <p:embed/>
                  </p:oleObj>
                </mc:Choice>
                <mc:Fallback>
                  <p:oleObj name="Equation" r:id="rId4" imgW="609336" imgH="25389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5029200"/>
                          <a:ext cx="1752600" cy="6815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4"/>
            <p:cNvSpPr/>
            <p:nvPr/>
          </p:nvSpPr>
          <p:spPr>
            <a:xfrm>
              <a:off x="7086600" y="4953000"/>
              <a:ext cx="1348478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30238" algn="l"/>
                </a:tabLst>
              </a:pPr>
              <a:r>
                <a:rPr lang="nl-NL" altLang="en-US" sz="40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 đồ thị như </a:t>
              </a:r>
              <a:r>
                <a:rPr lang="nl-NL" altLang="en-US" sz="4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hình </a:t>
              </a:r>
              <a:r>
                <a:rPr lang="nl-NL" altLang="en-US" sz="40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vẽ. Kết luận nào trong các kết luận sau là </a:t>
              </a:r>
              <a:r>
                <a:rPr lang="nl-NL" altLang="en-US" sz="4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sai</a:t>
              </a:r>
              <a:r>
                <a:rPr lang="nl-NL" altLang="en-US" sz="40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nl-NL" alt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590800" y="3733800"/>
            <a:ext cx="4724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3800" y="5715000"/>
            <a:ext cx="5463400" cy="4005263"/>
          </a:xfrm>
          <a:prstGeom prst="rect">
            <a:avLst/>
          </a:prstGeom>
        </p:spPr>
      </p:pic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7678400" y="84582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363200" y="5943600"/>
            <a:ext cx="12192000" cy="3136243"/>
            <a:chOff x="10363200" y="5943600"/>
            <a:chExt cx="12192000" cy="3136243"/>
          </a:xfrm>
        </p:grpSpPr>
        <p:sp>
          <p:nvSpPr>
            <p:cNvPr id="9" name="Rectangle 8"/>
            <p:cNvSpPr/>
            <p:nvPr/>
          </p:nvSpPr>
          <p:spPr>
            <a:xfrm>
              <a:off x="10363200" y="5943600"/>
              <a:ext cx="12192000" cy="313624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  <a:tabLst>
                  <a:tab pos="228600" algn="l"/>
                  <a:tab pos="630555" algn="l"/>
                  <a:tab pos="1257300" algn="l"/>
                  <a:tab pos="2514600" algn="l"/>
                  <a:tab pos="3771900" algn="l"/>
                </a:tabLst>
              </a:pPr>
              <a:r>
                <a:rPr lang="nl-NL" sz="4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A.</a:t>
              </a:r>
              <a:r>
                <a:rPr lang="nl-NL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Đồ thị hàm số cắt trục hoành tại hai điểm phân </a:t>
              </a:r>
              <a:r>
                <a:rPr lang="nl-NL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biệt.</a:t>
              </a:r>
              <a:endPara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  <a:tabLst>
                  <a:tab pos="228600" algn="l"/>
                  <a:tab pos="630555" algn="l"/>
                  <a:tab pos="1257300" algn="l"/>
                  <a:tab pos="2514600" algn="l"/>
                  <a:tab pos="3771900" algn="l"/>
                </a:tabLst>
              </a:pPr>
              <a:r>
                <a:rPr lang="nl-NL" sz="4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B.</a:t>
              </a:r>
              <a:r>
                <a:rPr lang="nl-NL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Hàm số đạt giá trị nhỏ nhất </a:t>
              </a:r>
              <a:r>
                <a:rPr lang="nl-NL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tại         .</a:t>
              </a:r>
              <a:endPara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  <a:tabLst>
                  <a:tab pos="228600" algn="l"/>
                  <a:tab pos="630555" algn="l"/>
                  <a:tab pos="1257300" algn="l"/>
                  <a:tab pos="2514600" algn="l"/>
                  <a:tab pos="3771900" algn="l"/>
                </a:tabLst>
              </a:pPr>
              <a:r>
                <a:rPr lang="nl-NL" sz="4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C.</a:t>
              </a:r>
              <a:r>
                <a:rPr lang="nl-NL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Hàm số là hàm số </a:t>
              </a:r>
              <a:r>
                <a:rPr lang="nl-NL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chẵn.</a:t>
              </a:r>
              <a:r>
                <a:rPr lang="nl-NL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endPara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  <a:tabLst>
                  <a:tab pos="228600" algn="l"/>
                  <a:tab pos="630555" algn="l"/>
                  <a:tab pos="1257300" algn="l"/>
                  <a:tab pos="2514600" algn="l"/>
                  <a:tab pos="3771900" algn="l"/>
                </a:tabLst>
              </a:pPr>
              <a:r>
                <a:rPr lang="nl-NL" sz="4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</a:t>
              </a:r>
              <a:r>
                <a:rPr lang="nl-NL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Hàm số đồng biến trên </a:t>
              </a:r>
              <a:r>
                <a:rPr lang="nl-NL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           .</a:t>
              </a:r>
              <a:endPara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  <a:tabLst>
                  <a:tab pos="228600" algn="l"/>
                  <a:tab pos="630555" algn="l"/>
                  <a:tab pos="1257300" algn="l"/>
                  <a:tab pos="2514600" algn="l"/>
                  <a:tab pos="3771900" algn="l"/>
                </a:tabLst>
              </a:pPr>
              <a:r>
                <a:rPr lang="nl-NL" sz="12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325145"/>
                </p:ext>
              </p:extLst>
            </p:nvPr>
          </p:nvGraphicFramePr>
          <p:xfrm>
            <a:off x="17374793" y="6770180"/>
            <a:ext cx="969818" cy="534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1" name="Equation" r:id="rId7" imgW="355320" imgH="177480" progId="Equation.DSMT4">
                    <p:embed/>
                  </p:oleObj>
                </mc:Choice>
                <mc:Fallback>
                  <p:oleObj name="Equation" r:id="rId7" imgW="3553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7374793" y="6770180"/>
                          <a:ext cx="969818" cy="534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5188576"/>
                </p:ext>
              </p:extLst>
            </p:nvPr>
          </p:nvGraphicFramePr>
          <p:xfrm>
            <a:off x="17536505" y="8174321"/>
            <a:ext cx="1371601" cy="712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quation" r:id="rId9" imgW="494870" imgH="253780" progId="Equation.DSMT4">
                    <p:embed/>
                  </p:oleObj>
                </mc:Choice>
                <mc:Fallback>
                  <p:oleObj name="Equation" r:id="rId9" imgW="494870" imgH="25378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36505" y="8174321"/>
                          <a:ext cx="1371601" cy="712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324600" y="12344400"/>
            <a:ext cx="8229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just" defTabSz="914400"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5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457200" y="1752600"/>
            <a:ext cx="14849139" cy="907192"/>
            <a:chOff x="7459670" y="7543799"/>
            <a:chExt cx="14851072" cy="907311"/>
          </a:xfrm>
        </p:grpSpPr>
        <p:sp>
          <p:nvSpPr>
            <p:cNvPr id="16" name="TextBox 15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VỀ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NHÀ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.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8" name="Isosceles Triangle 44"/>
            <p:cNvSpPr/>
            <p:nvPr/>
          </p:nvSpPr>
          <p:spPr>
            <a:xfrm rot="16200000">
              <a:off x="7469937" y="7533532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114800" y="3352800"/>
            <a:ext cx="1234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1,2,3,4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38,39.</a:t>
            </a:r>
            <a:endParaRPr lang="en-US" sz="6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5334000"/>
            <a:ext cx="998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3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SỰ BIẾN THIÊN CỦA HÀM SỐ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00" y="4953000"/>
            <a:ext cx="4997659" cy="44958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6705600" y="2819400"/>
            <a:ext cx="10287000" cy="1613203"/>
            <a:chOff x="2295159" y="563652"/>
            <a:chExt cx="9579412" cy="1020078"/>
          </a:xfrm>
        </p:grpSpPr>
        <p:sp>
          <p:nvSpPr>
            <p:cNvPr id="14" name="TextBox 13"/>
            <p:cNvSpPr txBox="1"/>
            <p:nvPr/>
          </p:nvSpPr>
          <p:spPr>
            <a:xfrm>
              <a:off x="2295159" y="766341"/>
              <a:ext cx="9437493" cy="817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kumimoji="0" lang="en-US" sz="54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kumimoji="0" lang="en-US" sz="54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4415546"/>
                </p:ext>
              </p:extLst>
            </p:nvPr>
          </p:nvGraphicFramePr>
          <p:xfrm>
            <a:off x="8965268" y="563652"/>
            <a:ext cx="2909303" cy="8929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5" imgW="787320" imgH="241200" progId="Equation.DSMT4">
                    <p:embed/>
                  </p:oleObj>
                </mc:Choice>
                <mc:Fallback>
                  <p:oleObj name="Equation" r:id="rId5" imgW="787320" imgH="24120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965268" y="563652"/>
                          <a:ext cx="2909303" cy="89299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54399" y="4893437"/>
            <a:ext cx="4324709" cy="44791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800" y="4874270"/>
            <a:ext cx="4419600" cy="4566354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5715000" y="9982200"/>
            <a:ext cx="13755845" cy="1754326"/>
            <a:chOff x="2691685" y="5157239"/>
            <a:chExt cx="10947508" cy="1754326"/>
          </a:xfrm>
        </p:grpSpPr>
        <p:sp>
          <p:nvSpPr>
            <p:cNvPr id="19" name="TextBox 18"/>
            <p:cNvSpPr txBox="1"/>
            <p:nvPr/>
          </p:nvSpPr>
          <p:spPr>
            <a:xfrm>
              <a:off x="2691685" y="5157239"/>
              <a:ext cx="904096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kumimoji="0" lang="en-US" sz="54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luận</a:t>
              </a:r>
              <a:r>
                <a:rPr kumimoji="0" lang="en-US" sz="54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y = x</a:t>
              </a:r>
              <a:r>
                <a:rPr kumimoji="0" lang="en-US" sz="5400" b="0" i="1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0061119"/>
                </p:ext>
              </p:extLst>
            </p:nvPr>
          </p:nvGraphicFramePr>
          <p:xfrm>
            <a:off x="11570586" y="5233439"/>
            <a:ext cx="2068607" cy="88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9" imgW="444240" imgH="190440" progId="Equation.DSMT4">
                    <p:embed/>
                  </p:oleObj>
                </mc:Choice>
                <mc:Fallback>
                  <p:oleObj name="Equation" r:id="rId9" imgW="444240" imgH="190440" progId="Equation.DSMT4">
                    <p:embed/>
                    <p:pic>
                      <p:nvPicPr>
                        <p:cNvPr id="18" name="Object 1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1570586" y="5233439"/>
                          <a:ext cx="2068607" cy="8892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8458200" y="11049000"/>
            <a:ext cx="11360225" cy="993403"/>
            <a:chOff x="8458200" y="11049000"/>
            <a:chExt cx="11360225" cy="993403"/>
          </a:xfrm>
        </p:grpSpPr>
        <p:sp>
          <p:nvSpPr>
            <p:cNvPr id="22" name="TextBox 21"/>
            <p:cNvSpPr txBox="1"/>
            <p:nvPr/>
          </p:nvSpPr>
          <p:spPr>
            <a:xfrm>
              <a:off x="8458200" y="11049000"/>
              <a:ext cx="113602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y = x</a:t>
              </a:r>
              <a:r>
                <a:rPr kumimoji="0" lang="en-US" sz="5400" b="0" i="1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nghịch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8102290"/>
                </p:ext>
              </p:extLst>
            </p:nvPr>
          </p:nvGraphicFramePr>
          <p:xfrm>
            <a:off x="17145000" y="11125200"/>
            <a:ext cx="2133600" cy="917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11" imgW="444240" imgH="190440" progId="Equation.DSMT4">
                    <p:embed/>
                  </p:oleObj>
                </mc:Choice>
                <mc:Fallback>
                  <p:oleObj name="Equation" r:id="rId11" imgW="444240" imgH="190440" progId="Equation.DSMT4">
                    <p:embed/>
                    <p:pic>
                      <p:nvPicPr>
                        <p:cNvPr id="22" name="Object 2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7145000" y="11125200"/>
                          <a:ext cx="2133600" cy="9172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3124200" y="3276600"/>
            <a:ext cx="3823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ÔN TẬP</a:t>
            </a:r>
            <a:endParaRPr lang="vi-VN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1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SỰ BIẾN THIÊN CỦA HÀM SỐ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109867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742950" indent="-742950">
              <a:buAutoNum type="arabicPeriod"/>
            </a:pPr>
            <a:r>
              <a:rPr lang="fr-FR" sz="4400" b="1" dirty="0" err="1" smtClean="0">
                <a:solidFill>
                  <a:srgbClr val="0000FF"/>
                </a:solidFill>
              </a:rPr>
              <a:t>Định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nghĩa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sự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biến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thiên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của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hàm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.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62200" y="3886200"/>
                <a:ext cx="16459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defTabSz="914400"/>
                <a:r>
                  <a:rPr lang="en-US" altLang="en-US" sz="5400" b="1" i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Định</a:t>
                </a:r>
                <a:r>
                  <a:rPr lang="en-US" altLang="en-US" sz="54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en-US" sz="5400" b="1" i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nghĩa</a:t>
                </a:r>
                <a:r>
                  <a:rPr lang="en-US" altLang="en-US" sz="54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 </a:t>
                </a:r>
                <a:r>
                  <a:rPr lang="en-US" altLang="en-US" sz="5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Cho </a:t>
                </a:r>
                <a:r>
                  <a:rPr lang="en-US" alt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hàm</a:t>
                </a:r>
                <a:r>
                  <a:rPr lang="en-US" alt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alt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5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5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xác</a:t>
                </a:r>
                <a:r>
                  <a:rPr lang="en-US" alt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định</a:t>
                </a:r>
                <a:r>
                  <a:rPr lang="en-US" alt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trên</a:t>
                </a:r>
                <a:r>
                  <a:rPr lang="en-US" alt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alt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  <m:r>
                          <a:rPr lang="en-US" alt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;</m:t>
                        </m:r>
                        <m:r>
                          <a:rPr lang="en-US" alt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endParaRPr lang="en-US" sz="5400" b="1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886200"/>
                <a:ext cx="16459200" cy="923330"/>
              </a:xfrm>
              <a:prstGeom prst="rect">
                <a:avLst/>
              </a:prstGeom>
              <a:blipFill>
                <a:blip r:embed="rId4"/>
                <a:stretch>
                  <a:fillRect l="-2000" t="-18543" b="-39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67706"/>
              </p:ext>
            </p:extLst>
          </p:nvPr>
        </p:nvGraphicFramePr>
        <p:xfrm>
          <a:off x="6858000" y="6400800"/>
          <a:ext cx="11649532" cy="10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2260440" imgH="203040" progId="Equation.DSMT4">
                  <p:embed/>
                </p:oleObj>
              </mc:Choice>
              <mc:Fallback>
                <p:oleObj name="Equation" r:id="rId5" imgW="226044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0" y="6400800"/>
                        <a:ext cx="11649532" cy="104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495800" y="5257800"/>
            <a:ext cx="1615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59829"/>
              </p:ext>
            </p:extLst>
          </p:nvPr>
        </p:nvGraphicFramePr>
        <p:xfrm>
          <a:off x="7086600" y="8991600"/>
          <a:ext cx="10515600" cy="945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2260440" imgH="203040" progId="Equation.DSMT4">
                  <p:embed/>
                </p:oleObj>
              </mc:Choice>
              <mc:Fallback>
                <p:oleObj name="Equation" r:id="rId7" imgW="226044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86600" y="8991600"/>
                        <a:ext cx="10515600" cy="945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267200" y="7696200"/>
            <a:ext cx="15804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1000" y="5029200"/>
            <a:ext cx="16764000" cy="5715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1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SỰ BIẾN THIÊN CỦA HÀM SỐ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51955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2</a:t>
            </a:r>
            <a:r>
              <a:rPr lang="fr-FR" sz="4400" b="1" dirty="0" smtClean="0">
                <a:solidFill>
                  <a:srgbClr val="0000FF"/>
                </a:solidFill>
              </a:rPr>
              <a:t>. </a:t>
            </a:r>
            <a:r>
              <a:rPr lang="fr-FR" sz="4400" b="1" dirty="0" err="1" smtClean="0">
                <a:solidFill>
                  <a:srgbClr val="0000FF"/>
                </a:solidFill>
              </a:rPr>
              <a:t>Bảng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biến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thiên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95400" y="3834441"/>
            <a:ext cx="8610600" cy="990600"/>
            <a:chOff x="2691685" y="949566"/>
            <a:chExt cx="9040968" cy="990600"/>
          </a:xfrm>
        </p:grpSpPr>
        <p:sp>
          <p:nvSpPr>
            <p:cNvPr id="14" name="TextBox 13"/>
            <p:cNvSpPr txBox="1"/>
            <p:nvPr/>
          </p:nvSpPr>
          <p:spPr>
            <a:xfrm>
              <a:off x="2691685" y="1164114"/>
              <a:ext cx="9040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kumimoji="0" lang="en-US" sz="40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kumimoji="0" lang="en-US" sz="40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kumimoji="0" lang="en-US" sz="40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kumimoji="0" lang="en-US" sz="40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kumimoji="0" lang="en-US" sz="40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sz="40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3528313"/>
                </p:ext>
              </p:extLst>
            </p:nvPr>
          </p:nvGraphicFramePr>
          <p:xfrm>
            <a:off x="6852130" y="949566"/>
            <a:ext cx="1562343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Equation" r:id="rId4" imgW="380880" imgH="241200" progId="Equation.DSMT4">
                    <p:embed/>
                  </p:oleObj>
                </mc:Choice>
                <mc:Fallback>
                  <p:oleObj name="Equation" r:id="rId4" imgW="380880" imgH="24120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852130" y="949566"/>
                          <a:ext cx="1562343" cy="990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Box 15"/>
          <p:cNvSpPr txBox="1"/>
          <p:nvPr/>
        </p:nvSpPr>
        <p:spPr>
          <a:xfrm>
            <a:off x="1295400" y="10058400"/>
            <a:ext cx="10515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3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defTabSz="914400"/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(-∞;0) ta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 defTabSz="914400"/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(0;+∞) 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17" name="Picture 9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0"/>
            <a:ext cx="8001000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>
            <a:stCxn id="44" idx="3"/>
          </p:cNvCxnSpPr>
          <p:nvPr/>
        </p:nvCxnSpPr>
        <p:spPr>
          <a:xfrm>
            <a:off x="12725400" y="2320494"/>
            <a:ext cx="76200" cy="1124310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4097000" y="3810000"/>
            <a:ext cx="7772400" cy="2667000"/>
            <a:chOff x="13487400" y="2133600"/>
            <a:chExt cx="7772400" cy="26670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4401800" y="2209800"/>
              <a:ext cx="7620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3639800" y="3048000"/>
              <a:ext cx="7620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3792200" y="2133600"/>
              <a:ext cx="65852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487400" y="3208347"/>
              <a:ext cx="990600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657674" y="2133600"/>
              <a:ext cx="65852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601274" y="2209800"/>
              <a:ext cx="65852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15011400" y="3276600"/>
              <a:ext cx="5715000" cy="137160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3032401" y="2362200"/>
            <a:ext cx="11360225" cy="993775"/>
            <a:chOff x="8458200" y="11049000"/>
            <a:chExt cx="11360225" cy="993775"/>
          </a:xfrm>
        </p:grpSpPr>
        <p:sp>
          <p:nvSpPr>
            <p:cNvPr id="30" name="TextBox 29"/>
            <p:cNvSpPr txBox="1"/>
            <p:nvPr/>
          </p:nvSpPr>
          <p:spPr>
            <a:xfrm>
              <a:off x="8458200" y="11049000"/>
              <a:ext cx="113602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BBT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7693045"/>
                </p:ext>
              </p:extLst>
            </p:nvPr>
          </p:nvGraphicFramePr>
          <p:xfrm>
            <a:off x="16228399" y="11125200"/>
            <a:ext cx="1585913" cy="91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Equation" r:id="rId7" imgW="330120" imgH="190440" progId="Equation.DSMT4">
                    <p:embed/>
                  </p:oleObj>
                </mc:Choice>
                <mc:Fallback>
                  <p:oleObj name="Equation" r:id="rId7" imgW="330120" imgH="190440" progId="Equation.DSMT4">
                    <p:embed/>
                    <p:pic>
                      <p:nvPicPr>
                        <p:cNvPr id="24" name="Object 2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228399" y="11125200"/>
                          <a:ext cx="1585913" cy="917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13023775" y="7772400"/>
            <a:ext cx="11360225" cy="993775"/>
            <a:chOff x="8458200" y="11049000"/>
            <a:chExt cx="11360225" cy="993775"/>
          </a:xfrm>
        </p:grpSpPr>
        <p:sp>
          <p:nvSpPr>
            <p:cNvPr id="33" name="TextBox 32"/>
            <p:cNvSpPr txBox="1"/>
            <p:nvPr/>
          </p:nvSpPr>
          <p:spPr>
            <a:xfrm>
              <a:off x="8458200" y="11049000"/>
              <a:ext cx="113602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BBT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nghịch</a:t>
              </a:r>
              <a:r>
                <a:rPr lang="en-US" sz="5400" i="1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400" i="1" kern="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sz="54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3158200"/>
                </p:ext>
              </p:extLst>
            </p:nvPr>
          </p:nvGraphicFramePr>
          <p:xfrm>
            <a:off x="16618025" y="11125200"/>
            <a:ext cx="1585913" cy="91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Equation" r:id="rId9" imgW="330120" imgH="190440" progId="Equation.DSMT4">
                    <p:embed/>
                  </p:oleObj>
                </mc:Choice>
                <mc:Fallback>
                  <p:oleObj name="Equation" r:id="rId9" imgW="330120" imgH="190440" progId="Equation.DSMT4">
                    <p:embed/>
                    <p:pic>
                      <p:nvPicPr>
                        <p:cNvPr id="31" name="Object 3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618025" y="11125200"/>
                          <a:ext cx="1585913" cy="917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4097000" y="9296400"/>
            <a:ext cx="7772400" cy="2667000"/>
            <a:chOff x="14097000" y="9296400"/>
            <a:chExt cx="7772400" cy="2667000"/>
          </a:xfrm>
        </p:grpSpPr>
        <p:grpSp>
          <p:nvGrpSpPr>
            <p:cNvPr id="35" name="Group 34"/>
            <p:cNvGrpSpPr/>
            <p:nvPr/>
          </p:nvGrpSpPr>
          <p:grpSpPr>
            <a:xfrm>
              <a:off x="14097000" y="9296400"/>
              <a:ext cx="7772400" cy="2667000"/>
              <a:chOff x="13487400" y="2133600"/>
              <a:chExt cx="7772400" cy="26670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14401800" y="2209800"/>
                <a:ext cx="76200" cy="25908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3639800" y="3048000"/>
                <a:ext cx="76200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13792200" y="2133600"/>
                <a:ext cx="658526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3487400" y="3208347"/>
                <a:ext cx="990600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657674" y="2133600"/>
                <a:ext cx="658526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0601274" y="2209800"/>
                <a:ext cx="658526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>
              <a:off x="15544800" y="10515600"/>
              <a:ext cx="5867400" cy="106680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96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62600" y="3810000"/>
            <a:ext cx="1531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991600" y="5105400"/>
            <a:ext cx="9144000" cy="999531"/>
            <a:chOff x="2709492" y="2263866"/>
            <a:chExt cx="9144000" cy="99953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4504913"/>
                </p:ext>
              </p:extLst>
            </p:nvPr>
          </p:nvGraphicFramePr>
          <p:xfrm>
            <a:off x="2709492" y="2492466"/>
            <a:ext cx="1668978" cy="621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9" name="Equation" r:id="rId4" imgW="444240" imgH="164880" progId="Equation.DSMT4">
                    <p:embed/>
                  </p:oleObj>
                </mc:Choice>
                <mc:Fallback>
                  <p:oleObj name="Equation" r:id="rId4" imgW="444240" imgH="16488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709492" y="2492466"/>
                          <a:ext cx="1668978" cy="6215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15504" y="2340067"/>
              <a:ext cx="10895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endParaRPr kumimoji="0" lang="en-US" sz="54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7207735"/>
                </p:ext>
              </p:extLst>
            </p:nvPr>
          </p:nvGraphicFramePr>
          <p:xfrm>
            <a:off x="5376492" y="2492466"/>
            <a:ext cx="1593386" cy="593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0" name="Equation" r:id="rId6" imgW="444240" imgH="164880" progId="Equation.DSMT4">
                    <p:embed/>
                  </p:oleObj>
                </mc:Choice>
                <mc:Fallback>
                  <p:oleObj name="Equation" r:id="rId6" imgW="444240" imgH="164880" progId="Equation.DSMT4">
                    <p:embed/>
                    <p:pic>
                      <p:nvPicPr>
                        <p:cNvPr id="21" name="Object 20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376492" y="2492466"/>
                          <a:ext cx="1593386" cy="5933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7052892" y="2263866"/>
              <a:ext cx="990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kumimoji="0" lang="en-US" sz="54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3526856"/>
                </p:ext>
              </p:extLst>
            </p:nvPr>
          </p:nvGraphicFramePr>
          <p:xfrm>
            <a:off x="8119692" y="2340066"/>
            <a:ext cx="3733800" cy="861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1" name="Equation" r:id="rId8" imgW="825480" imgH="190440" progId="Equation.DSMT4">
                    <p:embed/>
                  </p:oleObj>
                </mc:Choice>
                <mc:Fallback>
                  <p:oleObj name="Equation" r:id="rId8" imgW="825480" imgH="190440" progId="Equation.DSMT4">
                    <p:embed/>
                    <p:pic>
                      <p:nvPicPr>
                        <p:cNvPr id="23" name="Object 22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119692" y="2340066"/>
                          <a:ext cx="3733800" cy="8618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5638800" y="6400800"/>
            <a:ext cx="13672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81600" y="3429000"/>
            <a:ext cx="15697200" cy="5562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6400" y="9982200"/>
            <a:ext cx="14065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140909"/>
              </p:ext>
            </p:extLst>
          </p:nvPr>
        </p:nvGraphicFramePr>
        <p:xfrm>
          <a:off x="2133600" y="11353800"/>
          <a:ext cx="10134600" cy="147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10" imgW="2552400" imgH="368280" progId="Equation.DSMT4">
                  <p:embed/>
                </p:oleObj>
              </mc:Choice>
              <mc:Fallback>
                <p:oleObj name="Equation" r:id="rId10" imgW="2552400" imgH="36828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33600" y="11353800"/>
                        <a:ext cx="10134600" cy="1473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23" name="TextBox 22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4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5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7" name="Round Same Side Corner Rectangle 26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17386306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742950" indent="-742950">
              <a:buAutoNum type="arabicPeriod"/>
            </a:pPr>
            <a:r>
              <a:rPr lang="fr-FR" sz="4400" b="1" dirty="0" err="1" smtClean="0">
                <a:solidFill>
                  <a:srgbClr val="0000FF"/>
                </a:solidFill>
              </a:rPr>
              <a:t>Định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nghĩa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9144000" y="7543800"/>
            <a:ext cx="9345613" cy="999531"/>
            <a:chOff x="2709492" y="2263866"/>
            <a:chExt cx="9345613" cy="999531"/>
          </a:xfrm>
        </p:grpSpPr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1942010"/>
                </p:ext>
              </p:extLst>
            </p:nvPr>
          </p:nvGraphicFramePr>
          <p:xfrm>
            <a:off x="2709492" y="2492466"/>
            <a:ext cx="1668978" cy="621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3" name="Equation" r:id="rId4" imgW="444240" imgH="164880" progId="Equation.DSMT4">
                    <p:embed/>
                  </p:oleObj>
                </mc:Choice>
                <mc:Fallback>
                  <p:oleObj name="Equation" r:id="rId4" imgW="444240" imgH="16488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709492" y="2492466"/>
                          <a:ext cx="1668978" cy="6215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4515504" y="2340067"/>
              <a:ext cx="10895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endParaRPr kumimoji="0" lang="en-US" sz="54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1347482"/>
                </p:ext>
              </p:extLst>
            </p:nvPr>
          </p:nvGraphicFramePr>
          <p:xfrm>
            <a:off x="5376492" y="2492466"/>
            <a:ext cx="1593386" cy="593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4" name="Equation" r:id="rId6" imgW="444240" imgH="164880" progId="Equation.DSMT4">
                    <p:embed/>
                  </p:oleObj>
                </mc:Choice>
                <mc:Fallback>
                  <p:oleObj name="Equation" r:id="rId6" imgW="444240" imgH="16488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376492" y="2492466"/>
                          <a:ext cx="1593386" cy="5933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7052892" y="2263866"/>
              <a:ext cx="990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kumimoji="0" lang="en-US" sz="54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3948893"/>
                </p:ext>
              </p:extLst>
            </p:nvPr>
          </p:nvGraphicFramePr>
          <p:xfrm>
            <a:off x="7918080" y="2340066"/>
            <a:ext cx="4137025" cy="862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5" name="Equation" r:id="rId12" imgW="914400" imgH="190440" progId="Equation.DSMT4">
                    <p:embed/>
                  </p:oleObj>
                </mc:Choice>
                <mc:Fallback>
                  <p:oleObj name="Equation" r:id="rId12" imgW="914400" imgH="19044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918080" y="2340066"/>
                          <a:ext cx="4137025" cy="862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6827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6" name="TextBox 15"/>
          <p:cNvSpPr txBox="1"/>
          <p:nvPr/>
        </p:nvSpPr>
        <p:spPr>
          <a:xfrm>
            <a:off x="2209800" y="28956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4572000"/>
            <a:ext cx="7060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= R. Ta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809492"/>
              </p:ext>
            </p:extLst>
          </p:nvPr>
        </p:nvGraphicFramePr>
        <p:xfrm>
          <a:off x="2743200" y="3550589"/>
          <a:ext cx="4343400" cy="866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4" imgW="1218960" imgH="241200" progId="Equation.DSMT4">
                  <p:embed/>
                </p:oleObj>
              </mc:Choice>
              <mc:Fallback>
                <p:oleObj name="Equation" r:id="rId4" imgW="1218960" imgH="24120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3200" y="3550589"/>
                        <a:ext cx="4343400" cy="866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551709"/>
              </p:ext>
            </p:extLst>
          </p:nvPr>
        </p:nvGraphicFramePr>
        <p:xfrm>
          <a:off x="2895600" y="5410200"/>
          <a:ext cx="3993721" cy="70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6" imgW="1079280" imgH="190440" progId="Equation.DSMT4">
                  <p:embed/>
                </p:oleObj>
              </mc:Choice>
              <mc:Fallback>
                <p:oleObj name="Equation" r:id="rId6" imgW="1079280" imgH="1904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95600" y="5410200"/>
                        <a:ext cx="3993721" cy="70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84085"/>
              </p:ext>
            </p:extLst>
          </p:nvPr>
        </p:nvGraphicFramePr>
        <p:xfrm>
          <a:off x="2924290" y="6019800"/>
          <a:ext cx="9128446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8" imgW="2577960" imgH="241200" progId="Equation.DSMT4">
                  <p:embed/>
                </p:oleObj>
              </mc:Choice>
              <mc:Fallback>
                <p:oleObj name="Equation" r:id="rId8" imgW="2577960" imgH="24120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24290" y="6019800"/>
                        <a:ext cx="9128446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19400" y="7162800"/>
            <a:ext cx="83236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90986"/>
              </p:ext>
            </p:extLst>
          </p:nvPr>
        </p:nvGraphicFramePr>
        <p:xfrm>
          <a:off x="15316200" y="3657600"/>
          <a:ext cx="3429000" cy="137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10" imgW="927000" imgH="368280" progId="Equation.DSMT4">
                  <p:embed/>
                </p:oleObj>
              </mc:Choice>
              <mc:Fallback>
                <p:oleObj name="Equation" r:id="rId10" imgW="927000" imgH="3682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316200" y="3657600"/>
                        <a:ext cx="3429000" cy="1375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299509"/>
              </p:ext>
            </p:extLst>
          </p:nvPr>
        </p:nvGraphicFramePr>
        <p:xfrm>
          <a:off x="15468600" y="5906662"/>
          <a:ext cx="3810000" cy="652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12" imgW="1117440" imgH="190440" progId="Equation.DSMT4">
                  <p:embed/>
                </p:oleObj>
              </mc:Choice>
              <mc:Fallback>
                <p:oleObj name="Equation" r:id="rId12" imgW="1117440" imgH="1904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468600" y="5906662"/>
                        <a:ext cx="3810000" cy="652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916901"/>
              </p:ext>
            </p:extLst>
          </p:nvPr>
        </p:nvGraphicFramePr>
        <p:xfrm>
          <a:off x="15500132" y="6381429"/>
          <a:ext cx="6384018" cy="114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Equation" r:id="rId14" imgW="2070000" imgH="368280" progId="Equation.DSMT4">
                  <p:embed/>
                </p:oleObj>
              </mc:Choice>
              <mc:Fallback>
                <p:oleObj name="Equation" r:id="rId14" imgW="2070000" imgH="3682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500132" y="6381429"/>
                        <a:ext cx="6384018" cy="1140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316200" y="7674114"/>
            <a:ext cx="8323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5240000" y="4930914"/>
            <a:ext cx="7060954" cy="768428"/>
            <a:chOff x="2986314" y="2276474"/>
            <a:chExt cx="7060954" cy="768428"/>
          </a:xfrm>
        </p:grpSpPr>
        <p:sp>
          <p:nvSpPr>
            <p:cNvPr id="27" name="TextBox 26"/>
            <p:cNvSpPr txBox="1"/>
            <p:nvPr/>
          </p:nvSpPr>
          <p:spPr>
            <a:xfrm>
              <a:off x="2986314" y="2276474"/>
              <a:ext cx="70609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3204914"/>
                </p:ext>
              </p:extLst>
            </p:nvPr>
          </p:nvGraphicFramePr>
          <p:xfrm>
            <a:off x="5805714" y="2352674"/>
            <a:ext cx="2133600" cy="692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5" name="Equation" r:id="rId16" imgW="711000" imgH="228600" progId="Equation.DSMT4">
                    <p:embed/>
                  </p:oleObj>
                </mc:Choice>
                <mc:Fallback>
                  <p:oleObj name="Equation" r:id="rId16" imgW="711000" imgH="228600" progId="Equation.DSMT4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805714" y="2352674"/>
                          <a:ext cx="2133600" cy="6922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485120"/>
              </p:ext>
            </p:extLst>
          </p:nvPr>
        </p:nvGraphicFramePr>
        <p:xfrm>
          <a:off x="4038600" y="10134600"/>
          <a:ext cx="3048000" cy="700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18" imgW="1002960" imgH="228600" progId="Equation.DSMT4">
                  <p:embed/>
                </p:oleObj>
              </mc:Choice>
              <mc:Fallback>
                <p:oleObj name="Equation" r:id="rId18" imgW="1002960" imgH="22860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038600" y="10134600"/>
                        <a:ext cx="3048000" cy="700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0363200" y="10972800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391400" y="10134600"/>
            <a:ext cx="7060954" cy="707886"/>
            <a:chOff x="2968417" y="2298540"/>
            <a:chExt cx="7060954" cy="707886"/>
          </a:xfrm>
        </p:grpSpPr>
        <p:sp>
          <p:nvSpPr>
            <p:cNvPr id="32" name="TextBox 31"/>
            <p:cNvSpPr txBox="1"/>
            <p:nvPr/>
          </p:nvSpPr>
          <p:spPr>
            <a:xfrm>
              <a:off x="2968417" y="2298540"/>
              <a:ext cx="70609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Ta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8907234"/>
                </p:ext>
              </p:extLst>
            </p:nvPr>
          </p:nvGraphicFramePr>
          <p:xfrm>
            <a:off x="5787817" y="2412900"/>
            <a:ext cx="1810969" cy="5775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7" name="Equation" r:id="rId20" imgW="723600" imgH="228600" progId="Equation.DSMT4">
                    <p:embed/>
                  </p:oleObj>
                </mc:Choice>
                <mc:Fallback>
                  <p:oleObj name="Equation" r:id="rId20" imgW="723600" imgH="228600" progId="Equation.DSMT4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787817" y="2412900"/>
                          <a:ext cx="1810969" cy="5775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4038600" y="10972800"/>
            <a:ext cx="7737683" cy="707886"/>
            <a:chOff x="4174114" y="5439078"/>
            <a:chExt cx="8323697" cy="812136"/>
          </a:xfrm>
        </p:grpSpPr>
        <p:sp>
          <p:nvSpPr>
            <p:cNvPr id="35" name="TextBox 34"/>
            <p:cNvSpPr txBox="1"/>
            <p:nvPr/>
          </p:nvSpPr>
          <p:spPr>
            <a:xfrm>
              <a:off x="4174114" y="5439078"/>
              <a:ext cx="8323697" cy="812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034206"/>
                </p:ext>
              </p:extLst>
            </p:nvPr>
          </p:nvGraphicFramePr>
          <p:xfrm>
            <a:off x="5157766" y="5597004"/>
            <a:ext cx="2049275" cy="595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8" name="Equation" r:id="rId22" imgW="571320" imgH="164880" progId="Equation.DSMT4">
                    <p:embed/>
                  </p:oleObj>
                </mc:Choice>
                <mc:Fallback>
                  <p:oleObj name="Equation" r:id="rId22" imgW="571320" imgH="164880" progId="Equation.DSMT4">
                    <p:embed/>
                    <p:pic>
                      <p:nvPicPr>
                        <p:cNvPr id="15" name="Object 14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5157766" y="5597004"/>
                          <a:ext cx="2049275" cy="595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3074931"/>
                </p:ext>
              </p:extLst>
            </p:nvPr>
          </p:nvGraphicFramePr>
          <p:xfrm>
            <a:off x="8026752" y="5560573"/>
            <a:ext cx="2868985" cy="637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9" name="Equation" r:id="rId24" imgW="749160" imgH="164880" progId="Equation.DSMT4">
                    <p:embed/>
                  </p:oleObj>
                </mc:Choice>
                <mc:Fallback>
                  <p:oleObj name="Equation" r:id="rId24" imgW="749160" imgH="164880" progId="Equation.DSMT4">
                    <p:embed/>
                    <p:pic>
                      <p:nvPicPr>
                        <p:cNvPr id="16" name="Object 15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8026752" y="5560573"/>
                          <a:ext cx="2868985" cy="6375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Rectangle 37"/>
          <p:cNvSpPr/>
          <p:nvPr/>
        </p:nvSpPr>
        <p:spPr>
          <a:xfrm>
            <a:off x="2590800" y="3657600"/>
            <a:ext cx="9525000" cy="5334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630400" y="3657600"/>
            <a:ext cx="8763000" cy="5181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810000" y="10058400"/>
            <a:ext cx="17526000" cy="2133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6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5" grpId="0"/>
      <p:bldP spid="30" grpId="0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115963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2</a:t>
            </a:r>
            <a:r>
              <a:rPr lang="fr-FR" sz="4400" b="1" dirty="0" smtClean="0">
                <a:solidFill>
                  <a:srgbClr val="0000FF"/>
                </a:solidFill>
              </a:rPr>
              <a:t>. </a:t>
            </a:r>
            <a:r>
              <a:rPr lang="fr-FR" sz="4400" b="1" dirty="0" err="1" smtClean="0">
                <a:solidFill>
                  <a:srgbClr val="0000FF"/>
                </a:solidFill>
              </a:rPr>
              <a:t>Đồ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thị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hàm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chẵn</a:t>
            </a:r>
            <a:r>
              <a:rPr lang="fr-FR" sz="4400" b="1" dirty="0" smtClean="0">
                <a:solidFill>
                  <a:srgbClr val="0000FF"/>
                </a:solidFill>
              </a:rPr>
              <a:t>, </a:t>
            </a:r>
            <a:r>
              <a:rPr lang="fr-FR" sz="4400" b="1" dirty="0" err="1" smtClean="0">
                <a:solidFill>
                  <a:srgbClr val="0000FF"/>
                </a:solidFill>
              </a:rPr>
              <a:t>hàm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lẻ</a:t>
            </a:r>
            <a:endParaRPr lang="vi-VN" sz="4400" b="1" dirty="0">
              <a:solidFill>
                <a:srgbClr val="0000FF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599" y="8610600"/>
            <a:ext cx="3559175" cy="4267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30600" y="8458200"/>
            <a:ext cx="4949267" cy="44958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00" y="8534400"/>
            <a:ext cx="4568335" cy="4419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200400" y="3962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5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5715000"/>
            <a:ext cx="18034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57600" y="5638800"/>
            <a:ext cx="18821400" cy="2057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1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9" name="Group 8"/>
          <p:cNvGrpSpPr/>
          <p:nvPr/>
        </p:nvGrpSpPr>
        <p:grpSpPr>
          <a:xfrm>
            <a:off x="11658600" y="5867400"/>
            <a:ext cx="4648200" cy="3048000"/>
            <a:chOff x="7086600" y="838200"/>
            <a:chExt cx="4015437" cy="30480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77837" y="838200"/>
              <a:ext cx="3124200" cy="3048000"/>
            </a:xfrm>
            <a:prstGeom prst="rect">
              <a:avLst/>
            </a:prstGeom>
          </p:spPr>
        </p:pic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7086600" y="1335191"/>
              <a:ext cx="685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 algn="ctr" defTabSz="914400">
                <a:spcBef>
                  <a:spcPct val="50000"/>
                </a:spcBef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Batang" pitchFamily="18" charset="-127"/>
                  <a:cs typeface="Times New Roman" pitchFamily="18" charset="0"/>
                </a:rPr>
                <a:t>B.</a:t>
              </a:r>
              <a:endPara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76800" y="5867400"/>
            <a:ext cx="4419600" cy="2919639"/>
            <a:chOff x="1254876" y="1143000"/>
            <a:chExt cx="4307724" cy="2919639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38690" y="1233714"/>
              <a:ext cx="3467100" cy="2828925"/>
            </a:xfrm>
            <a:prstGeom prst="rect">
              <a:avLst/>
            </a:prstGeom>
          </p:spPr>
        </p:pic>
        <p:sp>
          <p:nvSpPr>
            <p:cNvPr id="14" name="Line 60"/>
            <p:cNvSpPr>
              <a:spLocks noChangeShapeType="1"/>
            </p:cNvSpPr>
            <p:nvPr/>
          </p:nvSpPr>
          <p:spPr bwMode="auto">
            <a:xfrm flipV="1">
              <a:off x="3962400" y="1143000"/>
              <a:ext cx="0" cy="22860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Line 61"/>
            <p:cNvSpPr>
              <a:spLocks noChangeShapeType="1"/>
            </p:cNvSpPr>
            <p:nvPr/>
          </p:nvSpPr>
          <p:spPr bwMode="auto">
            <a:xfrm flipV="1">
              <a:off x="3962400" y="1295400"/>
              <a:ext cx="76200" cy="21336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Line 62"/>
            <p:cNvSpPr>
              <a:spLocks noChangeShapeType="1"/>
            </p:cNvSpPr>
            <p:nvPr/>
          </p:nvSpPr>
          <p:spPr bwMode="auto">
            <a:xfrm flipV="1">
              <a:off x="2971800" y="2286000"/>
              <a:ext cx="2590800" cy="762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Text Box 79"/>
            <p:cNvSpPr txBox="1">
              <a:spLocks noChangeArrowheads="1"/>
            </p:cNvSpPr>
            <p:nvPr/>
          </p:nvSpPr>
          <p:spPr bwMode="auto">
            <a:xfrm>
              <a:off x="1254876" y="1270401"/>
              <a:ext cx="48442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A.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743200" y="4343400"/>
            <a:ext cx="1645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876800" y="9067800"/>
            <a:ext cx="4114800" cy="3162300"/>
            <a:chOff x="1682408" y="3785852"/>
            <a:chExt cx="3645824" cy="316230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75457" y="3785852"/>
              <a:ext cx="3152775" cy="3162300"/>
            </a:xfrm>
            <a:prstGeom prst="rect">
              <a:avLst/>
            </a:prstGeom>
          </p:spPr>
        </p:pic>
        <p:sp>
          <p:nvSpPr>
            <p:cNvPr id="21" name="Text Box 79"/>
            <p:cNvSpPr txBox="1">
              <a:spLocks noChangeArrowheads="1"/>
            </p:cNvSpPr>
            <p:nvPr/>
          </p:nvSpPr>
          <p:spPr bwMode="auto">
            <a:xfrm>
              <a:off x="1682408" y="4243052"/>
              <a:ext cx="54012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defTabSz="914400"/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1658600" y="9067800"/>
            <a:ext cx="4643255" cy="3095625"/>
            <a:chOff x="7011232" y="3819189"/>
            <a:chExt cx="4643255" cy="3095625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77837" y="3819189"/>
              <a:ext cx="3676650" cy="3095625"/>
            </a:xfrm>
            <a:prstGeom prst="rect">
              <a:avLst/>
            </a:prstGeom>
          </p:spPr>
        </p:pic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7011232" y="4191000"/>
              <a:ext cx="685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 algn="ctr" defTabSz="914400">
                <a:spcBef>
                  <a:spcPct val="50000"/>
                </a:spcBef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Batang" pitchFamily="18" charset="-127"/>
                  <a:cs typeface="Times New Roman" pitchFamily="18" charset="0"/>
                </a:rPr>
                <a:t>D.</a:t>
              </a:r>
              <a:endPara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endParaRPr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86200" y="12420600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just" defTabSz="914400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hàm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chẵn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D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hàm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lẻ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115963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3. </a:t>
            </a:r>
            <a:r>
              <a:rPr lang="fr-FR" sz="4400" b="1" dirty="0" err="1" smtClean="0">
                <a:solidFill>
                  <a:srgbClr val="0000FF"/>
                </a:solidFill>
              </a:rPr>
              <a:t>Luyện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tập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một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câu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hỏi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trắc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nghiệm</a:t>
            </a:r>
            <a:endParaRPr lang="vi-VN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0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45533" y="1828800"/>
            <a:ext cx="12179867" cy="907192"/>
            <a:chOff x="7351348" y="7543799"/>
            <a:chExt cx="20119627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CHẴN, LẺ CỦA HÀM SỐ 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6019800"/>
            <a:ext cx="5562600" cy="4538715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905990" y="6534771"/>
            <a:ext cx="7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endParaRPr 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375529"/>
              </p:ext>
            </p:extLst>
          </p:nvPr>
        </p:nvGraphicFramePr>
        <p:xfrm>
          <a:off x="9067800" y="6491370"/>
          <a:ext cx="11963400" cy="4358662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9430">
                <a:tc>
                  <a:txBody>
                    <a:bodyPr/>
                    <a:lstStyle>
                      <a:lvl1pPr marL="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08853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217706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326559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435412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544265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653118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761971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870824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biến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Batang" pitchFamily="18" charset="-127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nghịch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biến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08853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217706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326559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435412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544265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6531181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761971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8708240" algn="l" defTabSz="2177060" rtl="0" eaLnBrk="1" latinLnBrk="0" hangingPunct="1">
                        <a:defRPr sz="43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khoảng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4000" dirty="0" smtClean="0"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∞;+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lẻ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khoảng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(0;+∞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khoảng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4000" dirty="0" smtClean="0"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∞;0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Batang" pitchFamily="18" charset="-127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019175" algn="l"/>
                        </a:tabLst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chẵn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Batang" pitchFamily="18" charset="-127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6324600" y="12344400"/>
            <a:ext cx="8229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just" defTabSz="914400"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 1-e; 2-d;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3-c.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3886200"/>
            <a:ext cx="1889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Cho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hàm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f(x)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xác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định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trên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khoảng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(–∞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;+∞)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có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đồ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thị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như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hình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vẽ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Hãy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ghép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mỗi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ý ở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cột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trái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với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mỗi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ý ở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cột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phải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để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được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mệnh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đề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đúng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</a:t>
            </a:r>
            <a:endParaRPr lang="en-US" sz="4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2192000" y="6858000"/>
            <a:ext cx="2743200" cy="3657600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>
          <a:xfrm>
            <a:off x="13792200" y="7848600"/>
            <a:ext cx="1219200" cy="1600200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>
          <a:xfrm flipV="1">
            <a:off x="14173200" y="8763000"/>
            <a:ext cx="609600" cy="1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990600" y="2819400"/>
            <a:ext cx="115963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3. </a:t>
            </a:r>
            <a:r>
              <a:rPr lang="fr-FR" sz="4400" b="1" dirty="0" err="1" smtClean="0">
                <a:solidFill>
                  <a:srgbClr val="0000FF"/>
                </a:solidFill>
              </a:rPr>
              <a:t>Luyện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tập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m</a:t>
            </a:r>
            <a:r>
              <a:rPr lang="fr-FR" sz="4400" b="1" dirty="0" err="1" smtClean="0">
                <a:solidFill>
                  <a:srgbClr val="0000FF"/>
                </a:solidFill>
              </a:rPr>
              <a:t>ột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số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câu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hỏi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trắc</a:t>
            </a:r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r>
              <a:rPr lang="fr-FR" sz="4400" b="1" dirty="0" err="1" smtClean="0">
                <a:solidFill>
                  <a:srgbClr val="0000FF"/>
                </a:solidFill>
              </a:rPr>
              <a:t>nghiệm</a:t>
            </a:r>
            <a:endParaRPr lang="vi-VN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49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5107</TotalTime>
  <Words>1212</Words>
  <Application>Microsoft Office PowerPoint</Application>
  <PresentationFormat>Custom</PresentationFormat>
  <Paragraphs>133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AvantGarde</vt:lpstr>
      <vt:lpstr>AvantGarde-Demi</vt:lpstr>
      <vt:lpstr>Batang</vt:lpstr>
      <vt:lpstr>Calibri</vt:lpstr>
      <vt:lpstr>Cambria Math</vt:lpstr>
      <vt:lpstr>Chu Van An</vt:lpstr>
      <vt:lpstr>MS Mincho</vt:lpstr>
      <vt:lpstr>Symbol</vt:lpstr>
      <vt:lpstr>Tahoma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DAIPHONG PC</cp:lastModifiedBy>
  <cp:revision>492</cp:revision>
  <dcterms:created xsi:type="dcterms:W3CDTF">2013-08-31T11:42:51Z</dcterms:created>
  <dcterms:modified xsi:type="dcterms:W3CDTF">2021-08-30T17:25:36Z</dcterms:modified>
</cp:coreProperties>
</file>