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embeddedFontLst>
    <p:embeddedFont>
      <p:font typeface="Anton" pitchFamily="2" charset="0"/>
      <p:regular r:id="rId28"/>
    </p:embeddedFont>
    <p:embeddedFont>
      <p:font typeface="Baloo Bhai" panose="020B0604020202020204" charset="0"/>
      <p:regular r:id="rId29"/>
    </p:embeddedFont>
    <p:embeddedFont>
      <p:font typeface="Bevan" panose="020B0604020202020204" charset="0"/>
      <p:regular r:id="rId30"/>
    </p:embeddedFont>
    <p:embeddedFont>
      <p:font typeface="Bogart Black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DM Sans Bold" panose="020B0604020202020204" charset="0"/>
      <p:regular r:id="rId36"/>
    </p:embeddedFont>
    <p:embeddedFont>
      <p:font typeface="Fira Sans Black" panose="020B0A03050000020004" pitchFamily="34" charset="0"/>
      <p:regular r:id="rId37"/>
      <p:bold r:id="rId38"/>
      <p:boldItalic r:id="rId39"/>
    </p:embeddedFont>
    <p:embeddedFont>
      <p:font typeface="Montserrat Semi-Bold" panose="020B0604020202020204" charset="0"/>
      <p:regular r:id="rId40"/>
    </p:embeddedFont>
    <p:embeddedFont>
      <p:font typeface="Montserrat Semi-Bold Bold" panose="020B0604020202020204" charset="0"/>
      <p:regular r:id="rId41"/>
    </p:embeddedFont>
    <p:embeddedFont>
      <p:font typeface="Montserrat Semi-Bold Bold Italics" panose="020B0604020202020204" charset="0"/>
      <p:regular r:id="rId42"/>
    </p:embeddedFont>
    <p:embeddedFont>
      <p:font typeface="Moontime" panose="020B0604020202020204" charset="0"/>
      <p:regular r:id="rId43"/>
    </p:embeddedFont>
    <p:embeddedFont>
      <p:font typeface="Open Sans Extra Bold" panose="020B0604020202020204" charset="0"/>
      <p:regular r:id="rId44"/>
    </p:embeddedFont>
    <p:embeddedFont>
      <p:font typeface="Oswald Bold" panose="020B0604020202020204" charset="0"/>
      <p:regular r:id="rId45"/>
    </p:embeddedFont>
    <p:embeddedFont>
      <p:font typeface="Paytone One" panose="020B0604020202020204" charset="0"/>
      <p:regular r:id="rId46"/>
    </p:embeddedFont>
    <p:embeddedFont>
      <p:font typeface="Quicksand Bold" panose="020B0604020202020204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sv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6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svg"/><Relationship Id="rId7" Type="http://schemas.openxmlformats.org/officeDocument/2006/relationships/image" Target="../media/image6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6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svg"/><Relationship Id="rId7" Type="http://schemas.openxmlformats.org/officeDocument/2006/relationships/image" Target="../media/image7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6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7" Type="http://schemas.openxmlformats.org/officeDocument/2006/relationships/image" Target="../media/image7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sv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svg"/><Relationship Id="rId4" Type="http://schemas.openxmlformats.org/officeDocument/2006/relationships/image" Target="../media/image75.svg"/><Relationship Id="rId9" Type="http://schemas.openxmlformats.org/officeDocument/2006/relationships/image" Target="../media/image80.png"/><Relationship Id="rId14" Type="http://schemas.openxmlformats.org/officeDocument/2006/relationships/image" Target="../media/image8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4" Type="http://schemas.openxmlformats.org/officeDocument/2006/relationships/image" Target="../media/image7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4" Type="http://schemas.openxmlformats.org/officeDocument/2006/relationships/image" Target="../media/image7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4" Type="http://schemas.openxmlformats.org/officeDocument/2006/relationships/image" Target="../media/image79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4" Type="http://schemas.openxmlformats.org/officeDocument/2006/relationships/image" Target="../media/image79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4" Type="http://schemas.openxmlformats.org/officeDocument/2006/relationships/image" Target="../media/image79.svg"/><Relationship Id="rId9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svg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svg"/><Relationship Id="rId7" Type="http://schemas.openxmlformats.org/officeDocument/2006/relationships/image" Target="../media/image36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00000">
            <a:off x="-2448874" y="6704687"/>
            <a:ext cx="5107226" cy="51072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700000">
            <a:off x="-2479551" y="-116945"/>
            <a:ext cx="4959103" cy="495910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7859375" y="-267806"/>
            <a:ext cx="593949" cy="10899628"/>
            <a:chOff x="0" y="0"/>
            <a:chExt cx="156431" cy="28706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6431" cy="2870684"/>
            </a:xfrm>
            <a:custGeom>
              <a:avLst/>
              <a:gdLst/>
              <a:ahLst/>
              <a:cxnLst/>
              <a:rect l="l" t="t" r="r" b="b"/>
              <a:pathLst>
                <a:path w="156431" h="2870684">
                  <a:moveTo>
                    <a:pt x="0" y="0"/>
                  </a:moveTo>
                  <a:lnTo>
                    <a:pt x="156431" y="0"/>
                  </a:lnTo>
                  <a:lnTo>
                    <a:pt x="156431" y="2870684"/>
                  </a:lnTo>
                  <a:lnTo>
                    <a:pt x="0" y="2870684"/>
                  </a:lnTo>
                  <a:close/>
                </a:path>
              </a:pathLst>
            </a:custGeom>
            <a:solidFill>
              <a:srgbClr val="4F826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36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506615" y="1085850"/>
            <a:ext cx="12972956" cy="4120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0"/>
              </a:lnSpc>
            </a:pPr>
            <a:r>
              <a:rPr lang="en-US" sz="7472">
                <a:solidFill>
                  <a:srgbClr val="4F826F"/>
                </a:solidFill>
                <a:latin typeface="Fira Sans Black"/>
              </a:rPr>
              <a:t>TỔNG KẾT VÀ ĐÁNH GIÁ </a:t>
            </a:r>
          </a:p>
          <a:p>
            <a:pPr algn="ctr">
              <a:lnSpc>
                <a:spcPts val="8220"/>
              </a:lnSpc>
            </a:pPr>
            <a:r>
              <a:rPr lang="en-US" sz="7472">
                <a:solidFill>
                  <a:srgbClr val="4F826F"/>
                </a:solidFill>
                <a:latin typeface="Fira Sans Black"/>
              </a:rPr>
              <a:t>XÂY DỰNG NGÂN HÀNG ĐỀ ÔN THI TỐT NGHIỆP THPT 2023</a:t>
            </a:r>
          </a:p>
          <a:p>
            <a:pPr algn="ctr">
              <a:lnSpc>
                <a:spcPts val="7670"/>
              </a:lnSpc>
            </a:pPr>
            <a:r>
              <a:rPr lang="en-US" sz="6972">
                <a:solidFill>
                  <a:srgbClr val="5E17EB"/>
                </a:solidFill>
                <a:latin typeface="Fira Sans Black"/>
              </a:rPr>
              <a:t>MÔN TIẾNG ANH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07304" y="5935897"/>
            <a:ext cx="9657657" cy="489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84"/>
              </a:lnSpc>
            </a:pPr>
            <a:r>
              <a:rPr lang="en-US" sz="3699">
                <a:solidFill>
                  <a:srgbClr val="040404"/>
                </a:solidFill>
                <a:latin typeface="Bogart Black"/>
              </a:rPr>
              <a:t>BÁO CÁO VIÊN: NGÔ THÙY DUNG, CBN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62150" y="9315450"/>
            <a:ext cx="9275148" cy="509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43"/>
              </a:lnSpc>
            </a:pPr>
            <a:r>
              <a:rPr lang="en-US" sz="3755">
                <a:solidFill>
                  <a:srgbClr val="4F826F"/>
                </a:solidFill>
                <a:latin typeface="Montserrat Semi-Bold Bold Italics"/>
              </a:rPr>
              <a:t>Bắc Ninh, ngày 10 tháng 5 năm 2023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700000">
            <a:off x="1244078" y="-115761"/>
            <a:ext cx="1596704" cy="15967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700000">
            <a:off x="4198827" y="5977634"/>
            <a:ext cx="1596704" cy="15967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700000">
            <a:off x="3692174" y="7725649"/>
            <a:ext cx="895958" cy="8959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700000">
            <a:off x="580721" y="8359186"/>
            <a:ext cx="895958" cy="89595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293432" y="2074973"/>
            <a:ext cx="896427" cy="89642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F826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36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181137" y="5250925"/>
            <a:ext cx="896427" cy="89642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F826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36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732" y="162397"/>
            <a:ext cx="7315200" cy="246976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040182" y="-6217"/>
            <a:ext cx="345260" cy="1026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9"/>
              </a:lnSpc>
              <a:spcBef>
                <a:spcPct val="0"/>
              </a:spcBef>
            </a:pPr>
            <a:r>
              <a:rPr lang="en-US" sz="6014">
                <a:solidFill>
                  <a:srgbClr val="FFF5EC"/>
                </a:solidFill>
                <a:latin typeface="Paytone One Bold"/>
              </a:rPr>
              <a:t>1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32246" y="0"/>
            <a:ext cx="2492839" cy="3203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t="2070" b="2070"/>
          <a:stretch>
            <a:fillRect/>
          </a:stretch>
        </p:blipFill>
        <p:spPr>
          <a:xfrm>
            <a:off x="139732" y="3504850"/>
            <a:ext cx="15252668" cy="28754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9732" y="6778949"/>
            <a:ext cx="16761290" cy="28603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14498" y="823959"/>
            <a:ext cx="4965668" cy="1146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52"/>
              </a:lnSpc>
            </a:pPr>
            <a:r>
              <a:rPr lang="en-US" sz="6751" dirty="0">
                <a:solidFill>
                  <a:srgbClr val="000000"/>
                </a:solidFill>
                <a:latin typeface="Paytone One Bold"/>
              </a:rPr>
              <a:t>GIAO TIẾP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1933" y="1099027"/>
            <a:ext cx="2069566" cy="150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8"/>
              </a:lnSpc>
            </a:pPr>
            <a:r>
              <a:rPr lang="en-US" sz="4341" dirty="0">
                <a:solidFill>
                  <a:srgbClr val="000000"/>
                </a:solidFill>
                <a:latin typeface="Quicksand Bold"/>
              </a:rPr>
              <a:t>SAI MA TRẬN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9732" y="1275785"/>
            <a:ext cx="4968905" cy="1406964"/>
            <a:chOff x="0" y="0"/>
            <a:chExt cx="1308683" cy="3705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08683" cy="370558"/>
            </a:xfrm>
            <a:custGeom>
              <a:avLst/>
              <a:gdLst/>
              <a:ahLst/>
              <a:cxnLst/>
              <a:rect l="l" t="t" r="r" b="b"/>
              <a:pathLst>
                <a:path w="1308683" h="370558">
                  <a:moveTo>
                    <a:pt x="79462" y="0"/>
                  </a:moveTo>
                  <a:lnTo>
                    <a:pt x="1229221" y="0"/>
                  </a:lnTo>
                  <a:cubicBezTo>
                    <a:pt x="1250296" y="0"/>
                    <a:pt x="1270507" y="8372"/>
                    <a:pt x="1285409" y="23274"/>
                  </a:cubicBezTo>
                  <a:cubicBezTo>
                    <a:pt x="1300311" y="38176"/>
                    <a:pt x="1308683" y="58387"/>
                    <a:pt x="1308683" y="79462"/>
                  </a:cubicBezTo>
                  <a:lnTo>
                    <a:pt x="1308683" y="291097"/>
                  </a:lnTo>
                  <a:cubicBezTo>
                    <a:pt x="1308683" y="334982"/>
                    <a:pt x="1273107" y="370558"/>
                    <a:pt x="1229221" y="370558"/>
                  </a:cubicBezTo>
                  <a:lnTo>
                    <a:pt x="79462" y="370558"/>
                  </a:lnTo>
                  <a:cubicBezTo>
                    <a:pt x="35576" y="370558"/>
                    <a:pt x="0" y="334982"/>
                    <a:pt x="0" y="291097"/>
                  </a:cubicBezTo>
                  <a:lnTo>
                    <a:pt x="0" y="79462"/>
                  </a:lnTo>
                  <a:cubicBezTo>
                    <a:pt x="0" y="35576"/>
                    <a:pt x="35576" y="0"/>
                    <a:pt x="79462" y="0"/>
                  </a:cubicBez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1616" y="2935633"/>
            <a:ext cx="15131990" cy="32515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1616" y="6444310"/>
            <a:ext cx="13064470" cy="365452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752298" y="268880"/>
            <a:ext cx="6355398" cy="1146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2"/>
              </a:lnSpc>
            </a:pPr>
            <a:r>
              <a:rPr lang="en-US" sz="6751">
                <a:solidFill>
                  <a:srgbClr val="000000"/>
                </a:solidFill>
                <a:latin typeface="Paytone One"/>
              </a:rPr>
              <a:t>VIẾT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836149" y="1301217"/>
            <a:ext cx="6850802" cy="1052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>
                <a:solidFill>
                  <a:srgbClr val="FFFFFF"/>
                </a:solidFill>
                <a:latin typeface="Paytone One Bold"/>
              </a:rPr>
              <a:t>Sai vô lý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897882">
            <a:off x="15681947" y="7636750"/>
            <a:ext cx="3154705" cy="22911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990775" y="564060"/>
            <a:ext cx="830644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Paytone One"/>
              </a:rPr>
              <a:t>ĐIỀN KHUYẾT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0829" y="2684297"/>
            <a:ext cx="5000287" cy="642560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12115" y="4854694"/>
            <a:ext cx="4497714" cy="393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000000"/>
                </a:solidFill>
                <a:latin typeface="Quicksand Bold"/>
              </a:rPr>
              <a:t>Đục từ ở câu đầu tiên hoặc câu cuối cùng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59313" y="2969944"/>
            <a:ext cx="403320" cy="119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5"/>
              </a:lnSpc>
              <a:spcBef>
                <a:spcPct val="0"/>
              </a:spcBef>
            </a:pPr>
            <a:r>
              <a:rPr lang="en-US" sz="7025">
                <a:solidFill>
                  <a:srgbClr val="FFF5EC"/>
                </a:solidFill>
                <a:latin typeface="Paytone One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94700" y="3383214"/>
            <a:ext cx="7402524" cy="748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3"/>
              </a:lnSpc>
            </a:pPr>
            <a:r>
              <a:rPr lang="en-US" sz="5601">
                <a:solidFill>
                  <a:srgbClr val="000000"/>
                </a:solidFill>
                <a:latin typeface="Quicksand Bold"/>
              </a:rPr>
              <a:t>THPT Gia Bình 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94700" y="4572575"/>
            <a:ext cx="7402524" cy="748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3"/>
              </a:lnSpc>
            </a:pPr>
            <a:r>
              <a:rPr lang="en-US" sz="5601">
                <a:solidFill>
                  <a:srgbClr val="000000"/>
                </a:solidFill>
                <a:latin typeface="Quicksand Bold"/>
              </a:rPr>
              <a:t>THPT IVS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70389" y="5874526"/>
            <a:ext cx="7402524" cy="748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3"/>
              </a:lnSpc>
            </a:pPr>
            <a:r>
              <a:rPr lang="en-US" sz="5601">
                <a:solidFill>
                  <a:srgbClr val="000000"/>
                </a:solidFill>
                <a:latin typeface="Quicksand Bold"/>
              </a:rPr>
              <a:t>THPT Nguyễn Du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03276" y="7175234"/>
            <a:ext cx="7402524" cy="748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3"/>
              </a:lnSpc>
            </a:pPr>
            <a:r>
              <a:rPr lang="en-US" sz="5601">
                <a:solidFill>
                  <a:srgbClr val="000000"/>
                </a:solidFill>
                <a:latin typeface="Quicksand Bold"/>
              </a:rPr>
              <a:t>THPT Thuận Thành 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03276" y="8361641"/>
            <a:ext cx="7402524" cy="748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3"/>
              </a:lnSpc>
            </a:pPr>
            <a:r>
              <a:rPr lang="en-US" sz="5601">
                <a:solidFill>
                  <a:srgbClr val="000000"/>
                </a:solidFill>
                <a:latin typeface="Quicksand Bold"/>
              </a:rPr>
              <a:t>THPT Yên Phong 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0829" y="2684297"/>
            <a:ext cx="5000287" cy="64256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02347" y="3214372"/>
            <a:ext cx="11778154" cy="589552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990775" y="654432"/>
            <a:ext cx="830644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Paytone One"/>
              </a:rPr>
              <a:t>ĐIỀN KHUYẾT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2115" y="4598403"/>
            <a:ext cx="4497714" cy="2943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000000"/>
                </a:solidFill>
                <a:latin typeface="Quicksand Bold"/>
              </a:rPr>
              <a:t>Từ vựng không đúng test point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29855" y="2969944"/>
            <a:ext cx="462236" cy="119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5"/>
              </a:lnSpc>
              <a:spcBef>
                <a:spcPct val="0"/>
              </a:spcBef>
            </a:pPr>
            <a:r>
              <a:rPr lang="en-US" sz="7025">
                <a:solidFill>
                  <a:srgbClr val="FFF5EC"/>
                </a:solidFill>
                <a:latin typeface="Paytone One Bold"/>
              </a:rPr>
              <a:t>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78455" y="3744644"/>
            <a:ext cx="4512460" cy="579872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990775" y="743633"/>
            <a:ext cx="830644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Paytone One"/>
              </a:rPr>
              <a:t>ĐỌC HIỂU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78292" y="5783678"/>
            <a:ext cx="3912787" cy="250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Quicksand Bold"/>
              </a:rPr>
              <a:t>SAI </a:t>
            </a:r>
          </a:p>
          <a:p>
            <a:pPr algn="ctr">
              <a:lnSpc>
                <a:spcPts val="9551"/>
              </a:lnSpc>
            </a:pPr>
            <a:r>
              <a:rPr lang="en-US" sz="6822">
                <a:solidFill>
                  <a:srgbClr val="000000"/>
                </a:solidFill>
                <a:latin typeface="Quicksand Bold"/>
              </a:rPr>
              <a:t>MA TRẬN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88996" y="3816868"/>
            <a:ext cx="491380" cy="145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83"/>
              </a:lnSpc>
              <a:spcBef>
                <a:spcPct val="0"/>
              </a:spcBef>
            </a:pPr>
            <a:r>
              <a:rPr lang="en-US" sz="8559">
                <a:solidFill>
                  <a:srgbClr val="FFF5EC"/>
                </a:solidFill>
                <a:latin typeface="Paytone One Bold"/>
              </a:rPr>
              <a:t>1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49339" y="3495948"/>
            <a:ext cx="4705991" cy="604741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886436" y="5347828"/>
            <a:ext cx="3831796" cy="3923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76"/>
              </a:lnSpc>
            </a:pPr>
            <a:r>
              <a:rPr lang="en-US" sz="7483">
                <a:solidFill>
                  <a:srgbClr val="000000"/>
                </a:solidFill>
                <a:latin typeface="Quicksand Bold"/>
              </a:rPr>
              <a:t>CÂU DẪN DÀI DÒNG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493496" y="3563669"/>
            <a:ext cx="617677" cy="1604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43"/>
              </a:lnSpc>
              <a:spcBef>
                <a:spcPct val="0"/>
              </a:spcBef>
            </a:pPr>
            <a:r>
              <a:rPr lang="en-US" sz="9387">
                <a:solidFill>
                  <a:srgbClr val="FFF5EC"/>
                </a:solidFill>
                <a:latin typeface="Paytone One Bold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49339" y="2643903"/>
            <a:ext cx="466691" cy="119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5"/>
              </a:lnSpc>
              <a:spcBef>
                <a:spcPct val="0"/>
              </a:spcBef>
            </a:pPr>
            <a:r>
              <a:rPr lang="en-US" sz="7025">
                <a:solidFill>
                  <a:srgbClr val="FFF5EC"/>
                </a:solidFill>
                <a:latin typeface="Paytone One Bold"/>
              </a:rPr>
              <a:t>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5540" y="3329392"/>
            <a:ext cx="14293760" cy="655031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90703" y="207328"/>
            <a:ext cx="13625697" cy="2270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 dirty="0">
                <a:solidFill>
                  <a:srgbClr val="000000"/>
                </a:solidFill>
                <a:latin typeface="Paytone One"/>
              </a:rPr>
              <a:t>III. MỘT SỐ LƯU Ý KHI THIẾT KẾ ĐỀ THI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88996" y="3816868"/>
            <a:ext cx="491380" cy="145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83"/>
              </a:lnSpc>
              <a:spcBef>
                <a:spcPct val="0"/>
              </a:spcBef>
            </a:pPr>
            <a:r>
              <a:rPr lang="en-US" sz="8559">
                <a:solidFill>
                  <a:srgbClr val="FFF5EC"/>
                </a:solidFill>
                <a:latin typeface="Paytone One Bold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93496" y="3563669"/>
            <a:ext cx="617677" cy="1604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43"/>
              </a:lnSpc>
              <a:spcBef>
                <a:spcPct val="0"/>
              </a:spcBef>
            </a:pPr>
            <a:r>
              <a:rPr lang="en-US" sz="9387">
                <a:solidFill>
                  <a:srgbClr val="FFF5EC"/>
                </a:solidFill>
                <a:latin typeface="Paytone One Bold"/>
              </a:rPr>
              <a:t>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49339" y="2643903"/>
            <a:ext cx="466691" cy="119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5"/>
              </a:lnSpc>
              <a:spcBef>
                <a:spcPct val="0"/>
              </a:spcBef>
            </a:pPr>
            <a:r>
              <a:rPr lang="en-US" sz="7025">
                <a:solidFill>
                  <a:srgbClr val="FFF5EC"/>
                </a:solidFill>
                <a:latin typeface="Paytone One Bold"/>
              </a:rPr>
              <a:t>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1856192"/>
            <a:ext cx="7305037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Paytone One Bold"/>
              </a:rPr>
              <a:t>1. MỨC ĐỘ NHẬN THỨC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284660">
            <a:off x="-445217" y="5581331"/>
            <a:ext cx="7853218" cy="115914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60463" y="307876"/>
            <a:ext cx="7691545" cy="55379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37129" y="6722184"/>
            <a:ext cx="17213742" cy="14853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99364" y="8403941"/>
            <a:ext cx="17213742" cy="170871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682411" y="364024"/>
            <a:ext cx="2847649" cy="61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7"/>
              </a:lnSpc>
            </a:pPr>
            <a:r>
              <a:rPr lang="en-US" sz="3612">
                <a:solidFill>
                  <a:srgbClr val="000000"/>
                </a:solidFill>
                <a:latin typeface="Paytone One Bold"/>
              </a:rPr>
              <a:t>NHẬN BIẾT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51293" y="892824"/>
            <a:ext cx="7109884" cy="4620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9"/>
              </a:lnSpc>
            </a:pPr>
            <a:r>
              <a:rPr lang="en-US" sz="4635">
                <a:solidFill>
                  <a:srgbClr val="5E17EB"/>
                </a:solidFill>
                <a:latin typeface="Quicksand Bold"/>
              </a:rPr>
              <a:t>Là sự nhớ, thuộc lòng, nhận biết được và có thể tái hiện lại các dữ liệu, các sự việc đã biết hoặc đã học trước đây.</a:t>
            </a:r>
          </a:p>
          <a:p>
            <a:pPr>
              <a:lnSpc>
                <a:spcPts val="4369"/>
              </a:lnSpc>
            </a:pPr>
            <a:endParaRPr lang="en-US" sz="4635">
              <a:solidFill>
                <a:srgbClr val="5E17EB"/>
              </a:solidFill>
              <a:latin typeface="Quicksand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92504" y="307876"/>
            <a:ext cx="2625452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284660">
            <a:off x="-445217" y="5581331"/>
            <a:ext cx="7853218" cy="115914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60463" y="307876"/>
            <a:ext cx="8392781" cy="60428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b="13312"/>
          <a:stretch>
            <a:fillRect/>
          </a:stretch>
        </p:blipFill>
        <p:spPr>
          <a:xfrm>
            <a:off x="744634" y="8578595"/>
            <a:ext cx="16798733" cy="13594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t="835" b="2837"/>
          <a:stretch>
            <a:fillRect/>
          </a:stretch>
        </p:blipFill>
        <p:spPr>
          <a:xfrm>
            <a:off x="744634" y="6894618"/>
            <a:ext cx="16656164" cy="114003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858364" y="414175"/>
            <a:ext cx="3196979" cy="61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7"/>
              </a:lnSpc>
            </a:pPr>
            <a:r>
              <a:rPr lang="en-US" sz="3612">
                <a:solidFill>
                  <a:srgbClr val="000000"/>
                </a:solidFill>
                <a:latin typeface="Paytone One Bold"/>
              </a:rPr>
              <a:t>THÔNG HIỂU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00481" y="1270784"/>
            <a:ext cx="7112744" cy="4536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91"/>
              </a:lnSpc>
            </a:pPr>
            <a:r>
              <a:rPr lang="en-US" sz="5636">
                <a:solidFill>
                  <a:srgbClr val="4F826F"/>
                </a:solidFill>
                <a:latin typeface="Quicksand Bold"/>
              </a:rPr>
              <a:t>Là hiểu được, giải thích và chứng minh được các vấn đề đưa ra trong câu hỏi</a:t>
            </a:r>
          </a:p>
          <a:p>
            <a:pPr>
              <a:lnSpc>
                <a:spcPts val="4371"/>
              </a:lnSpc>
            </a:pPr>
            <a:endParaRPr lang="en-US" sz="5636">
              <a:solidFill>
                <a:srgbClr val="4F826F"/>
              </a:solidFill>
              <a:latin typeface="Quicksand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9751" y="307876"/>
            <a:ext cx="2625452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284660">
            <a:off x="-445217" y="5581331"/>
            <a:ext cx="7853218" cy="115914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07600" y="204392"/>
            <a:ext cx="8489372" cy="61123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b="4956"/>
          <a:stretch>
            <a:fillRect/>
          </a:stretch>
        </p:blipFill>
        <p:spPr>
          <a:xfrm>
            <a:off x="265912" y="6629890"/>
            <a:ext cx="17701667" cy="13730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t="572" b="572"/>
          <a:stretch>
            <a:fillRect/>
          </a:stretch>
        </p:blipFill>
        <p:spPr>
          <a:xfrm>
            <a:off x="265912" y="8154210"/>
            <a:ext cx="17701667" cy="191292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858364" y="118667"/>
            <a:ext cx="3196979" cy="70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7"/>
              </a:lnSpc>
            </a:pPr>
            <a:r>
              <a:rPr lang="en-US" sz="4112">
                <a:solidFill>
                  <a:srgbClr val="000000"/>
                </a:solidFill>
                <a:latin typeface="Paytone One Bold"/>
              </a:rPr>
              <a:t>VẬN DỤNG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71919" y="1774308"/>
            <a:ext cx="8160734" cy="3369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71"/>
              </a:lnSpc>
            </a:pPr>
            <a:r>
              <a:rPr lang="en-US" sz="5336">
                <a:solidFill>
                  <a:srgbClr val="004AAD"/>
                </a:solidFill>
                <a:latin typeface="Quicksand Bold"/>
              </a:rPr>
              <a:t>Là khả năng vận dụng các kiến thức đã học vào một ngữ cảnh cụ thể.</a:t>
            </a:r>
          </a:p>
          <a:p>
            <a:pPr>
              <a:lnSpc>
                <a:spcPts val="4371"/>
              </a:lnSpc>
            </a:pPr>
            <a:endParaRPr lang="en-US" sz="5336">
              <a:solidFill>
                <a:srgbClr val="004AAD"/>
              </a:solidFill>
              <a:latin typeface="Quicksand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5940" y="514109"/>
            <a:ext cx="2625452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284660">
            <a:off x="-445217" y="5581331"/>
            <a:ext cx="7853218" cy="1159141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481392" y="289133"/>
            <a:ext cx="11256220" cy="5366208"/>
            <a:chOff x="0" y="0"/>
            <a:chExt cx="2964601" cy="14133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64601" cy="1413322"/>
            </a:xfrm>
            <a:custGeom>
              <a:avLst/>
              <a:gdLst/>
              <a:ahLst/>
              <a:cxnLst/>
              <a:rect l="l" t="t" r="r" b="b"/>
              <a:pathLst>
                <a:path w="2964601" h="1413322">
                  <a:moveTo>
                    <a:pt x="0" y="0"/>
                  </a:moveTo>
                  <a:lnTo>
                    <a:pt x="2964601" y="0"/>
                  </a:lnTo>
                  <a:lnTo>
                    <a:pt x="2964601" y="1413322"/>
                  </a:lnTo>
                  <a:lnTo>
                    <a:pt x="0" y="1413322"/>
                  </a:ln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986118" y="0"/>
            <a:ext cx="8261255" cy="1430253"/>
            <a:chOff x="0" y="0"/>
            <a:chExt cx="2175804" cy="37669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4357" y="576397"/>
            <a:ext cx="2625452" cy="2057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l="915" r="915"/>
          <a:stretch>
            <a:fillRect/>
          </a:stretch>
        </p:blipFill>
        <p:spPr>
          <a:xfrm>
            <a:off x="448856" y="8119398"/>
            <a:ext cx="17390289" cy="14986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14357" y="6436390"/>
            <a:ext cx="17390289" cy="124485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805240" y="57291"/>
            <a:ext cx="6850802" cy="1038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Paytone One Bold"/>
              </a:rPr>
              <a:t>VẬN DỤNG CAO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17488" y="1786472"/>
            <a:ext cx="10626307" cy="324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0"/>
              </a:lnSpc>
            </a:pPr>
            <a:r>
              <a:rPr lang="en-US" sz="4635">
                <a:solidFill>
                  <a:srgbClr val="004AAD"/>
                </a:solidFill>
                <a:latin typeface="Quicksand Bold"/>
              </a:rPr>
              <a:t>Là khả năng sử dụng các khái niệm cơ bản, các kiến thức và kĩ năng để giải quyết một vấn đề mới chưa được học trước đây.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7277" y="8130900"/>
            <a:ext cx="1619037" cy="20423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85122" y="2085862"/>
            <a:ext cx="1539782" cy="18819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65365" y="-1028700"/>
            <a:ext cx="2891643" cy="27549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70180" y="0"/>
            <a:ext cx="3184700" cy="14765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76803" y="159703"/>
            <a:ext cx="719895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AD5545"/>
                </a:solidFill>
                <a:latin typeface="Paytone One"/>
              </a:rPr>
              <a:t>NỘI DUNG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22063" y="4206600"/>
            <a:ext cx="4658474" cy="4248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6"/>
              </a:lnSpc>
            </a:pPr>
            <a:r>
              <a:rPr lang="en-US" sz="4854">
                <a:solidFill>
                  <a:srgbClr val="000000"/>
                </a:solidFill>
                <a:latin typeface="Quicksand Bold"/>
              </a:rPr>
              <a:t>Tổng kết công tác xây dựng Đề TK/chuyên đề ôn thi TN THPT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88516" y="2115940"/>
            <a:ext cx="1332994" cy="138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59"/>
              </a:lnSpc>
            </a:pPr>
            <a:r>
              <a:rPr lang="en-US" sz="8113">
                <a:solidFill>
                  <a:srgbClr val="A64B23"/>
                </a:solidFill>
                <a:latin typeface="Paytone One Bold"/>
              </a:rPr>
              <a:t>1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21940" y="3500716"/>
            <a:ext cx="1539782" cy="188195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563333" y="3523831"/>
            <a:ext cx="1456997" cy="138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59"/>
              </a:lnSpc>
            </a:pPr>
            <a:r>
              <a:rPr lang="en-US" sz="8113">
                <a:solidFill>
                  <a:srgbClr val="A64B23"/>
                </a:solidFill>
                <a:latin typeface="Paytone One Bold"/>
              </a:rPr>
              <a:t>2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50485" y="1943644"/>
            <a:ext cx="1539782" cy="188195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4286594" y="1933462"/>
            <a:ext cx="1267565" cy="138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59"/>
              </a:lnSpc>
            </a:pPr>
            <a:r>
              <a:rPr lang="en-US" sz="8113">
                <a:solidFill>
                  <a:srgbClr val="A64B23"/>
                </a:solidFill>
                <a:latin typeface="Paytone One Bold"/>
              </a:rPr>
              <a:t>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916332" y="5578322"/>
            <a:ext cx="4468850" cy="4248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6"/>
              </a:lnSpc>
            </a:pPr>
            <a:r>
              <a:rPr lang="en-US" sz="4854">
                <a:solidFill>
                  <a:srgbClr val="000000"/>
                </a:solidFill>
                <a:latin typeface="Quicksand Bold"/>
              </a:rPr>
              <a:t>Đánh giá và Nhận xét chi tiết Đề tham khảo của các trường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32995" y="4205454"/>
            <a:ext cx="4426305" cy="4248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6"/>
              </a:lnSpc>
            </a:pPr>
            <a:r>
              <a:rPr lang="en-US" sz="4854">
                <a:solidFill>
                  <a:srgbClr val="000000"/>
                </a:solidFill>
                <a:latin typeface="Quicksand Bold"/>
              </a:rPr>
              <a:t>Một số lưu ý trong Kĩ thuật làm Đề thi Trắc nghiệm khách quan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920376" y="8535717"/>
            <a:ext cx="4818520" cy="35453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 flipH="1" flipV="1"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418205" y="8259102"/>
            <a:ext cx="7110546" cy="71105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936341" y="6738360"/>
            <a:ext cx="2074273" cy="20742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528351" y="6800117"/>
            <a:ext cx="890255" cy="9753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93396" y="8009983"/>
            <a:ext cx="2074273" cy="20742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679287" y="8009983"/>
            <a:ext cx="2074273" cy="20742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128581" y="8485997"/>
            <a:ext cx="1175685" cy="11222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718627" y="8527658"/>
            <a:ext cx="1023811" cy="103892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73454" y="359857"/>
            <a:ext cx="8367253" cy="3220686"/>
            <a:chOff x="-32147" y="-215411"/>
            <a:chExt cx="2203721" cy="898594"/>
          </a:xfrm>
        </p:grpSpPr>
        <p:sp>
          <p:nvSpPr>
            <p:cNvPr id="11" name="Freeform 11"/>
            <p:cNvSpPr/>
            <p:nvPr/>
          </p:nvSpPr>
          <p:spPr>
            <a:xfrm>
              <a:off x="8416" y="60642"/>
              <a:ext cx="2109420" cy="325088"/>
            </a:xfrm>
            <a:custGeom>
              <a:avLst/>
              <a:gdLst/>
              <a:ahLst/>
              <a:cxnLst/>
              <a:rect l="l" t="t" r="r" b="b"/>
              <a:pathLst>
                <a:path w="2109420" h="371278">
                  <a:moveTo>
                    <a:pt x="0" y="0"/>
                  </a:moveTo>
                  <a:lnTo>
                    <a:pt x="2109420" y="0"/>
                  </a:lnTo>
                  <a:lnTo>
                    <a:pt x="2109420" y="371278"/>
                  </a:lnTo>
                  <a:lnTo>
                    <a:pt x="0" y="371278"/>
                  </a:ln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-32147" y="-215411"/>
              <a:ext cx="2203721" cy="8985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7150"/>
                </a:lnSpc>
                <a:spcBef>
                  <a:spcPct val="0"/>
                </a:spcBef>
              </a:pPr>
              <a:r>
                <a:rPr lang="en-US" sz="5181" b="1" spc="5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CHỈ CÓ 1 KHÁI NIỆM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61099" y="67732"/>
            <a:ext cx="11552977" cy="116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87"/>
              </a:lnSpc>
            </a:pPr>
            <a:r>
              <a:rPr lang="en-US" sz="6947" spc="368">
                <a:solidFill>
                  <a:srgbClr val="231F20"/>
                </a:solidFill>
                <a:latin typeface="Oswald Bold"/>
              </a:rPr>
              <a:t>2. KĨ THUẬT VIẾT CÂU DẪN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9733" y="3604607"/>
            <a:ext cx="17403503" cy="3171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30" lvl="1" indent="-496565" algn="just">
              <a:lnSpc>
                <a:spcPts val="6347"/>
              </a:lnSpc>
              <a:buFont typeface="Arial"/>
              <a:buChar char="•"/>
            </a:pPr>
            <a:r>
              <a:rPr lang="en-US" sz="4599" u="sng">
                <a:solidFill>
                  <a:srgbClr val="5E17EB"/>
                </a:solidFill>
                <a:latin typeface="Open Sans Extra Bold"/>
              </a:rPr>
              <a:t>Weak stem</a:t>
            </a:r>
            <a:r>
              <a:rPr lang="en-US" sz="4599">
                <a:solidFill>
                  <a:srgbClr val="5E17EB"/>
                </a:solidFill>
                <a:latin typeface="Open Sans Extra Bold"/>
              </a:rPr>
              <a:t>: What are the </a:t>
            </a:r>
            <a:r>
              <a:rPr lang="en-US" sz="4599" u="sng">
                <a:solidFill>
                  <a:srgbClr val="5E17EB"/>
                </a:solidFill>
                <a:latin typeface="Open Sans Extra Bold"/>
              </a:rPr>
              <a:t>comparative</a:t>
            </a:r>
            <a:r>
              <a:rPr lang="en-US" sz="4599">
                <a:solidFill>
                  <a:srgbClr val="5E17EB"/>
                </a:solidFill>
                <a:latin typeface="Open Sans Extra Bold"/>
              </a:rPr>
              <a:t> and the </a:t>
            </a:r>
            <a:r>
              <a:rPr lang="en-US" sz="4599" u="sng">
                <a:solidFill>
                  <a:srgbClr val="5E17EB"/>
                </a:solidFill>
                <a:latin typeface="Open Sans Extra Bold"/>
              </a:rPr>
              <a:t>adverb</a:t>
            </a:r>
            <a:r>
              <a:rPr lang="en-US" sz="4599">
                <a:solidFill>
                  <a:srgbClr val="5E17EB"/>
                </a:solidFill>
                <a:latin typeface="Open Sans Extra Bold"/>
              </a:rPr>
              <a:t> form of the adjective “dramatic”?</a:t>
            </a:r>
          </a:p>
          <a:p>
            <a:pPr marL="993130" lvl="1" indent="-496565" algn="l">
              <a:lnSpc>
                <a:spcPts val="6347"/>
              </a:lnSpc>
              <a:spcBef>
                <a:spcPct val="0"/>
              </a:spcBef>
              <a:buFont typeface="Arial"/>
              <a:buChar char="•"/>
            </a:pPr>
            <a:r>
              <a:rPr lang="en-US" sz="4599" u="sng" spc="-78">
                <a:solidFill>
                  <a:srgbClr val="5E17EB"/>
                </a:solidFill>
                <a:latin typeface="Open Sans Extra Bold"/>
              </a:rPr>
              <a:t>Strong stem</a:t>
            </a:r>
            <a:r>
              <a:rPr lang="en-US" sz="4599" spc="-78">
                <a:solidFill>
                  <a:srgbClr val="5E17EB"/>
                </a:solidFill>
                <a:latin typeface="Open Sans Extra Bold"/>
              </a:rPr>
              <a:t>: What are the </a:t>
            </a:r>
            <a:r>
              <a:rPr lang="en-US" sz="4599" u="sng" spc="-78">
                <a:solidFill>
                  <a:srgbClr val="5E17EB"/>
                </a:solidFill>
                <a:latin typeface="Open Sans Extra Bold"/>
              </a:rPr>
              <a:t>adverb</a:t>
            </a:r>
            <a:r>
              <a:rPr lang="en-US" sz="4599" spc="-78">
                <a:solidFill>
                  <a:srgbClr val="5E17EB"/>
                </a:solidFill>
                <a:latin typeface="Open Sans Extra Bold"/>
              </a:rPr>
              <a:t> form of the adjective “dramatic”?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102250" y="-3200286"/>
            <a:ext cx="7616557" cy="78154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4176364">
            <a:off x="-3933900" y="7066741"/>
            <a:ext cx="9253571" cy="94952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 flipH="1" flipV="1"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528351" y="6800117"/>
            <a:ext cx="890255" cy="9753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28581" y="8485997"/>
            <a:ext cx="1175685" cy="11222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18627" y="8527658"/>
            <a:ext cx="1023811" cy="103892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057794" y="907405"/>
            <a:ext cx="13831372" cy="1868872"/>
            <a:chOff x="0" y="-85725"/>
            <a:chExt cx="3642830" cy="49221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42830" cy="371278"/>
            </a:xfrm>
            <a:custGeom>
              <a:avLst/>
              <a:gdLst/>
              <a:ahLst/>
              <a:cxnLst/>
              <a:rect l="l" t="t" r="r" b="b"/>
              <a:pathLst>
                <a:path w="3642830" h="371278">
                  <a:moveTo>
                    <a:pt x="0" y="0"/>
                  </a:moveTo>
                  <a:lnTo>
                    <a:pt x="3642830" y="0"/>
                  </a:lnTo>
                  <a:lnTo>
                    <a:pt x="3642830" y="371278"/>
                  </a:lnTo>
                  <a:lnTo>
                    <a:pt x="0" y="371278"/>
                  </a:ln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3612340" cy="492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7150"/>
                </a:lnSpc>
                <a:spcBef>
                  <a:spcPct val="0"/>
                </a:spcBef>
              </a:pPr>
              <a:r>
                <a:rPr lang="en-US" sz="5181" spc="51" dirty="0">
                  <a:solidFill>
                    <a:srgbClr val="FFFFFF"/>
                  </a:solidFill>
                  <a:latin typeface="DM Sans Bold"/>
                </a:rPr>
                <a:t>b</a:t>
              </a:r>
              <a:r>
                <a:rPr lang="en-US" sz="5181" b="1" spc="5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DIỄN ĐẠT GỌN GÀNG, TRÁNH LẶP TỪ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1099" y="67732"/>
            <a:ext cx="11552977" cy="116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87"/>
              </a:lnSpc>
            </a:pPr>
            <a:r>
              <a:rPr lang="en-US" sz="6947" spc="368">
                <a:solidFill>
                  <a:srgbClr val="231F20"/>
                </a:solidFill>
                <a:latin typeface="Oswald Bold"/>
              </a:rPr>
              <a:t>2. KĨ THUẬT VIẾT CÂU DẪN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1099" y="2945799"/>
            <a:ext cx="17847330" cy="7171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35"/>
              </a:lnSpc>
              <a:spcBef>
                <a:spcPct val="0"/>
              </a:spcBef>
            </a:pPr>
            <a:r>
              <a:rPr lang="en-US" sz="4525" dirty="0">
                <a:solidFill>
                  <a:srgbClr val="231F20"/>
                </a:solidFill>
                <a:latin typeface="Montserrat Semi-Bold Bold"/>
              </a:rPr>
              <a:t>Weak stem: </a:t>
            </a:r>
            <a:r>
              <a:rPr lang="en-US" sz="4525" dirty="0">
                <a:solidFill>
                  <a:srgbClr val="231F20"/>
                </a:solidFill>
                <a:latin typeface="Montserrat Semi-Bold"/>
              </a:rPr>
              <a:t>The present simple can be used to describe ......</a:t>
            </a:r>
          </a:p>
          <a:p>
            <a:pPr>
              <a:lnSpc>
                <a:spcPts val="6335"/>
              </a:lnSpc>
              <a:spcBef>
                <a:spcPct val="0"/>
              </a:spcBef>
            </a:pPr>
            <a:r>
              <a:rPr lang="en-US" sz="4525" dirty="0">
                <a:solidFill>
                  <a:srgbClr val="231F20"/>
                </a:solidFill>
                <a:latin typeface="Montserrat Semi-Bold Bold"/>
              </a:rPr>
              <a:t>  </a:t>
            </a:r>
            <a:r>
              <a:rPr lang="en-US" sz="4525" dirty="0">
                <a:solidFill>
                  <a:srgbClr val="231F20"/>
                </a:solidFill>
                <a:latin typeface="Montserrat Semi-Bold"/>
              </a:rPr>
              <a:t> a. </a:t>
            </a:r>
            <a:r>
              <a:rPr lang="en-US" sz="4525" u="sng" dirty="0">
                <a:solidFill>
                  <a:srgbClr val="231F20"/>
                </a:solidFill>
                <a:latin typeface="Montserrat Semi-Bold"/>
              </a:rPr>
              <a:t>an action</a:t>
            </a:r>
            <a:r>
              <a:rPr lang="en-US" sz="4525" dirty="0">
                <a:solidFill>
                  <a:srgbClr val="231F20"/>
                </a:solidFill>
                <a:latin typeface="Montserrat Semi-Bold"/>
              </a:rPr>
              <a:t> that stops a short time before.</a:t>
            </a:r>
          </a:p>
          <a:p>
            <a:pPr>
              <a:lnSpc>
                <a:spcPts val="6335"/>
              </a:lnSpc>
              <a:spcBef>
                <a:spcPct val="0"/>
              </a:spcBef>
            </a:pPr>
            <a:r>
              <a:rPr lang="en-US" sz="4525" dirty="0">
                <a:solidFill>
                  <a:srgbClr val="231F20"/>
                </a:solidFill>
                <a:latin typeface="Montserrat Semi-Bold"/>
              </a:rPr>
              <a:t>   b. </a:t>
            </a:r>
            <a:r>
              <a:rPr lang="en-US" sz="4525" u="sng" dirty="0">
                <a:solidFill>
                  <a:srgbClr val="231F20"/>
                </a:solidFill>
                <a:latin typeface="Montserrat Semi-Bold"/>
              </a:rPr>
              <a:t>an action</a:t>
            </a:r>
            <a:r>
              <a:rPr lang="en-US" sz="4525" dirty="0">
                <a:solidFill>
                  <a:srgbClr val="231F20"/>
                </a:solidFill>
                <a:latin typeface="Montserrat Semi-Bold"/>
              </a:rPr>
              <a:t> that is always true.</a:t>
            </a:r>
          </a:p>
          <a:p>
            <a:pPr>
              <a:lnSpc>
                <a:spcPts val="6335"/>
              </a:lnSpc>
              <a:spcBef>
                <a:spcPct val="0"/>
              </a:spcBef>
            </a:pPr>
            <a:r>
              <a:rPr lang="en-US" sz="4525" dirty="0">
                <a:solidFill>
                  <a:srgbClr val="231F20"/>
                </a:solidFill>
                <a:latin typeface="Montserrat Semi-Bold"/>
              </a:rPr>
              <a:t>   c. </a:t>
            </a:r>
            <a:r>
              <a:rPr lang="en-US" sz="4525" u="sng" dirty="0">
                <a:solidFill>
                  <a:srgbClr val="231F20"/>
                </a:solidFill>
                <a:latin typeface="Montserrat Semi-Bold"/>
              </a:rPr>
              <a:t>an action</a:t>
            </a:r>
            <a:r>
              <a:rPr lang="en-US" sz="4525" dirty="0">
                <a:solidFill>
                  <a:srgbClr val="231F20"/>
                </a:solidFill>
                <a:latin typeface="Montserrat Semi-Bold"/>
              </a:rPr>
              <a:t> that refers to a future event.</a:t>
            </a:r>
          </a:p>
          <a:p>
            <a:pPr>
              <a:lnSpc>
                <a:spcPts val="6335"/>
              </a:lnSpc>
              <a:spcBef>
                <a:spcPct val="0"/>
              </a:spcBef>
            </a:pPr>
            <a:r>
              <a:rPr lang="en-US" sz="4525" dirty="0">
                <a:solidFill>
                  <a:srgbClr val="231F20"/>
                </a:solidFill>
                <a:latin typeface="Montserrat Semi-Bold"/>
              </a:rPr>
              <a:t>   d. </a:t>
            </a:r>
            <a:r>
              <a:rPr lang="en-US" sz="4525" u="sng" dirty="0">
                <a:solidFill>
                  <a:srgbClr val="231F20"/>
                </a:solidFill>
                <a:latin typeface="Montserrat Semi-Bold"/>
              </a:rPr>
              <a:t>an action</a:t>
            </a:r>
            <a:r>
              <a:rPr lang="en-US" sz="4525" dirty="0">
                <a:solidFill>
                  <a:srgbClr val="231F20"/>
                </a:solidFill>
                <a:latin typeface="Montserrat Semi-Bold"/>
              </a:rPr>
              <a:t> that is finished.</a:t>
            </a:r>
          </a:p>
          <a:p>
            <a:pPr>
              <a:lnSpc>
                <a:spcPts val="6335"/>
              </a:lnSpc>
              <a:spcBef>
                <a:spcPct val="0"/>
              </a:spcBef>
            </a:pPr>
            <a:r>
              <a:rPr lang="en-US" sz="4525" dirty="0">
                <a:solidFill>
                  <a:srgbClr val="231F20"/>
                </a:solidFill>
                <a:latin typeface="Montserrat Semi-Bold Bold"/>
              </a:rPr>
              <a:t>Strong stem: </a:t>
            </a:r>
            <a:r>
              <a:rPr lang="en-US" sz="4525" dirty="0">
                <a:solidFill>
                  <a:srgbClr val="231F20"/>
                </a:solidFill>
                <a:latin typeface="Montserrat Semi-Bold"/>
              </a:rPr>
              <a:t>The present simple can be used to describe an action ......</a:t>
            </a:r>
          </a:p>
          <a:p>
            <a:pPr>
              <a:lnSpc>
                <a:spcPts val="6335"/>
              </a:lnSpc>
              <a:spcBef>
                <a:spcPct val="0"/>
              </a:spcBef>
            </a:pPr>
            <a:r>
              <a:rPr lang="en-US" sz="4525" dirty="0">
                <a:solidFill>
                  <a:srgbClr val="231F20"/>
                </a:solidFill>
                <a:latin typeface="Montserrat Semi-Bold Bold"/>
              </a:rPr>
              <a:t>   a. </a:t>
            </a:r>
            <a:r>
              <a:rPr lang="en-US" sz="4525" dirty="0">
                <a:solidFill>
                  <a:srgbClr val="231F20"/>
                </a:solidFill>
                <a:latin typeface="Montserrat Semi-Bold"/>
              </a:rPr>
              <a:t>that stops a short time before</a:t>
            </a:r>
          </a:p>
          <a:p>
            <a:pPr>
              <a:lnSpc>
                <a:spcPts val="6335"/>
              </a:lnSpc>
              <a:spcBef>
                <a:spcPct val="0"/>
              </a:spcBef>
            </a:pPr>
            <a:r>
              <a:rPr lang="en-US" sz="4525" dirty="0">
                <a:solidFill>
                  <a:srgbClr val="231F20"/>
                </a:solidFill>
                <a:latin typeface="Montserrat Semi-Bold"/>
              </a:rPr>
              <a:t>    …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 flipH="1" flipV="1"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528351" y="6800117"/>
            <a:ext cx="890255" cy="9753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28581" y="8485997"/>
            <a:ext cx="1175685" cy="11222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18627" y="8527658"/>
            <a:ext cx="1023811" cy="103892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177062" y="1568566"/>
            <a:ext cx="9506165" cy="1898533"/>
            <a:chOff x="0" y="-85725"/>
            <a:chExt cx="2503681" cy="500025"/>
          </a:xfrm>
        </p:grpSpPr>
        <p:sp>
          <p:nvSpPr>
            <p:cNvPr id="7" name="Freeform 7"/>
            <p:cNvSpPr/>
            <p:nvPr/>
          </p:nvSpPr>
          <p:spPr>
            <a:xfrm>
              <a:off x="81446" y="5733"/>
              <a:ext cx="2422235" cy="371278"/>
            </a:xfrm>
            <a:custGeom>
              <a:avLst/>
              <a:gdLst/>
              <a:ahLst/>
              <a:cxnLst/>
              <a:rect l="l" t="t" r="r" b="b"/>
              <a:pathLst>
                <a:path w="2422235" h="371278">
                  <a:moveTo>
                    <a:pt x="0" y="0"/>
                  </a:moveTo>
                  <a:lnTo>
                    <a:pt x="2422235" y="0"/>
                  </a:lnTo>
                  <a:lnTo>
                    <a:pt x="2422235" y="371278"/>
                  </a:lnTo>
                  <a:lnTo>
                    <a:pt x="0" y="371278"/>
                  </a:ln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2422235" cy="500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7150"/>
                </a:lnSpc>
                <a:spcBef>
                  <a:spcPct val="0"/>
                </a:spcBef>
              </a:pPr>
              <a:r>
                <a:rPr lang="en-US" sz="5181" spc="51" dirty="0">
                  <a:solidFill>
                    <a:srgbClr val="FFFFFF"/>
                  </a:solidFill>
                  <a:latin typeface="DM Sans Bold"/>
                </a:rPr>
                <a:t>c. </a:t>
              </a:r>
              <a:r>
                <a:rPr lang="en-US" sz="5181" b="1" spc="5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RÕ RÀNG, TƯỜNG MINH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1099" y="67732"/>
            <a:ext cx="11552977" cy="116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87"/>
              </a:lnSpc>
            </a:pPr>
            <a:r>
              <a:rPr lang="en-US" sz="6947" spc="368">
                <a:solidFill>
                  <a:srgbClr val="231F20"/>
                </a:solidFill>
                <a:latin typeface="Oswald Bold"/>
              </a:rPr>
              <a:t>2. KĨ THUẬT VIẾT CÂU DẪN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1099" y="3970500"/>
            <a:ext cx="17847330" cy="4771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7051" lvl="1" indent="-488525">
              <a:lnSpc>
                <a:spcPts val="6335"/>
              </a:lnSpc>
              <a:buFont typeface="Arial"/>
              <a:buChar char="•"/>
            </a:pPr>
            <a:r>
              <a:rPr lang="en-US" sz="4525">
                <a:solidFill>
                  <a:srgbClr val="231F20"/>
                </a:solidFill>
                <a:latin typeface="Montserrat Semi-Bold Bold"/>
              </a:rPr>
              <a:t>Weak stem: </a:t>
            </a:r>
            <a:r>
              <a:rPr lang="en-US" sz="4525">
                <a:solidFill>
                  <a:srgbClr val="231F20"/>
                </a:solidFill>
                <a:latin typeface="Montserrat Semi-Bold"/>
              </a:rPr>
              <a:t>All of the following words can fit in the blank except for</a:t>
            </a:r>
            <a:r>
              <a:rPr lang="en-US" sz="4525">
                <a:solidFill>
                  <a:srgbClr val="231F20"/>
                </a:solidFill>
                <a:latin typeface="Montserrat Semi-Bold Bold"/>
              </a:rPr>
              <a:t> </a:t>
            </a:r>
          </a:p>
          <a:p>
            <a:pPr>
              <a:lnSpc>
                <a:spcPts val="6335"/>
              </a:lnSpc>
            </a:pPr>
            <a:r>
              <a:rPr lang="en-US" sz="4525">
                <a:solidFill>
                  <a:srgbClr val="231F20"/>
                </a:solidFill>
                <a:latin typeface="Montserrat Semi-Bold Bold"/>
              </a:rPr>
              <a:t>                    …</a:t>
            </a:r>
          </a:p>
          <a:p>
            <a:pPr marL="977051" lvl="1" indent="-488525">
              <a:lnSpc>
                <a:spcPts val="6335"/>
              </a:lnSpc>
              <a:buFont typeface="Arial"/>
              <a:buChar char="•"/>
            </a:pPr>
            <a:r>
              <a:rPr lang="en-US" sz="4525">
                <a:solidFill>
                  <a:srgbClr val="231F20"/>
                </a:solidFill>
                <a:latin typeface="Montserrat Semi-Bold"/>
              </a:rPr>
              <a:t>S</a:t>
            </a:r>
            <a:r>
              <a:rPr lang="en-US" sz="4525">
                <a:solidFill>
                  <a:srgbClr val="231F20"/>
                </a:solidFill>
                <a:latin typeface="Montserrat Semi-Bold Bold"/>
              </a:rPr>
              <a:t>trong stem: </a:t>
            </a:r>
            <a:r>
              <a:rPr lang="en-US" sz="4525">
                <a:solidFill>
                  <a:srgbClr val="231F20"/>
                </a:solidFill>
                <a:latin typeface="Montserrat Semi-Bold"/>
              </a:rPr>
              <a:t>All of the following words can fit in the blank EXCEPT for</a:t>
            </a:r>
          </a:p>
          <a:p>
            <a:pPr>
              <a:lnSpc>
                <a:spcPts val="6335"/>
              </a:lnSpc>
              <a:spcBef>
                <a:spcPct val="0"/>
              </a:spcBef>
            </a:pPr>
            <a:r>
              <a:rPr lang="en-US" sz="4525">
                <a:solidFill>
                  <a:srgbClr val="231F20"/>
                </a:solidFill>
                <a:latin typeface="Montserrat Semi-Bold"/>
              </a:rPr>
              <a:t>                    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 flipH="1" flipV="1">
            <a:off x="-59236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528351" y="6800117"/>
            <a:ext cx="890255" cy="9753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28581" y="8485997"/>
            <a:ext cx="1175685" cy="11222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18627" y="8527658"/>
            <a:ext cx="1023811" cy="103892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177062" y="1846835"/>
            <a:ext cx="10148538" cy="2123666"/>
            <a:chOff x="0" y="-85725"/>
            <a:chExt cx="2532641" cy="5593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32641" cy="387421"/>
            </a:xfrm>
            <a:custGeom>
              <a:avLst/>
              <a:gdLst/>
              <a:ahLst/>
              <a:cxnLst/>
              <a:rect l="l" t="t" r="r" b="b"/>
              <a:pathLst>
                <a:path w="2532641" h="371278">
                  <a:moveTo>
                    <a:pt x="0" y="0"/>
                  </a:moveTo>
                  <a:lnTo>
                    <a:pt x="2532641" y="0"/>
                  </a:lnTo>
                  <a:lnTo>
                    <a:pt x="2532641" y="371278"/>
                  </a:lnTo>
                  <a:lnTo>
                    <a:pt x="0" y="371278"/>
                  </a:ln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2532641" cy="559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7150"/>
                </a:lnSpc>
                <a:spcBef>
                  <a:spcPct val="0"/>
                </a:spcBef>
              </a:pPr>
              <a:r>
                <a:rPr lang="en-US" sz="5181" b="1" spc="5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KHÔNG GỒM CÂU TRẢ LỜI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1099" y="67732"/>
            <a:ext cx="11552977" cy="116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87"/>
              </a:lnSpc>
            </a:pPr>
            <a:r>
              <a:rPr lang="en-US" sz="6947" spc="368">
                <a:solidFill>
                  <a:srgbClr val="231F20"/>
                </a:solidFill>
                <a:latin typeface="Oswald Bold"/>
              </a:rPr>
              <a:t>2. KĨ THUẬT VIẾT CÂU DẪN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1099" y="3970500"/>
            <a:ext cx="17847330" cy="5571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7051" lvl="1" indent="-488525">
              <a:lnSpc>
                <a:spcPts val="6335"/>
              </a:lnSpc>
              <a:buFont typeface="Arial"/>
              <a:buChar char="•"/>
            </a:pPr>
            <a:r>
              <a:rPr lang="en-US" sz="4525">
                <a:solidFill>
                  <a:srgbClr val="231F20"/>
                </a:solidFill>
                <a:latin typeface="Montserrat Semi-Bold Bold"/>
              </a:rPr>
              <a:t>Weak stem: </a:t>
            </a:r>
            <a:r>
              <a:rPr lang="en-US" sz="4525">
                <a:solidFill>
                  <a:srgbClr val="231F20"/>
                </a:solidFill>
                <a:latin typeface="Montserrat Semi-Bold"/>
              </a:rPr>
              <a:t>He was injured in </a:t>
            </a:r>
            <a:r>
              <a:rPr lang="en-US" sz="4525" u="sng">
                <a:solidFill>
                  <a:srgbClr val="EF5148"/>
                </a:solidFill>
                <a:latin typeface="Montserrat Semi-Bold"/>
              </a:rPr>
              <a:t>an</a:t>
            </a:r>
            <a:r>
              <a:rPr lang="en-US" sz="4525">
                <a:solidFill>
                  <a:srgbClr val="231F20"/>
                </a:solidFill>
                <a:latin typeface="Montserrat Semi-Bold"/>
              </a:rPr>
              <a:t> ________ on the way to work yesterday.</a:t>
            </a:r>
            <a:r>
              <a:rPr lang="en-US" sz="4525">
                <a:solidFill>
                  <a:srgbClr val="231F20"/>
                </a:solidFill>
                <a:latin typeface="Montserrat Semi-Bold Bold"/>
              </a:rPr>
              <a:t> </a:t>
            </a:r>
          </a:p>
          <a:p>
            <a:pPr>
              <a:lnSpc>
                <a:spcPts val="6335"/>
              </a:lnSpc>
            </a:pPr>
            <a:r>
              <a:rPr lang="en-US" sz="4525">
                <a:solidFill>
                  <a:srgbClr val="231F20"/>
                </a:solidFill>
                <a:latin typeface="Montserrat Semi-Bold"/>
              </a:rPr>
              <a:t>        </a:t>
            </a:r>
            <a:r>
              <a:rPr lang="en-US" sz="4525">
                <a:solidFill>
                  <a:srgbClr val="231F20"/>
                </a:solidFill>
                <a:latin typeface="Montserrat Semi-Bold Bold"/>
              </a:rPr>
              <a:t>a. traffic jam            b. accident</a:t>
            </a:r>
          </a:p>
          <a:p>
            <a:pPr>
              <a:lnSpc>
                <a:spcPts val="6335"/>
              </a:lnSpc>
            </a:pPr>
            <a:r>
              <a:rPr lang="en-US" sz="4525">
                <a:solidFill>
                  <a:srgbClr val="231F20"/>
                </a:solidFill>
                <a:latin typeface="Montserrat Semi-Bold"/>
              </a:rPr>
              <a:t>        </a:t>
            </a:r>
            <a:r>
              <a:rPr lang="en-US" sz="4525">
                <a:solidFill>
                  <a:srgbClr val="231F20"/>
                </a:solidFill>
                <a:latin typeface="Montserrat Semi-Bold Bold"/>
              </a:rPr>
              <a:t>c. crash                     d. collision</a:t>
            </a:r>
          </a:p>
          <a:p>
            <a:pPr marL="977051" lvl="1" indent="-488525">
              <a:lnSpc>
                <a:spcPts val="6335"/>
              </a:lnSpc>
              <a:buFont typeface="Arial"/>
              <a:buChar char="•"/>
            </a:pPr>
            <a:r>
              <a:rPr lang="en-US" sz="4525">
                <a:solidFill>
                  <a:srgbClr val="231F20"/>
                </a:solidFill>
                <a:latin typeface="Montserrat Semi-Bold Bold"/>
              </a:rPr>
              <a:t> Strong stem: </a:t>
            </a:r>
            <a:r>
              <a:rPr lang="en-US" sz="4525">
                <a:solidFill>
                  <a:srgbClr val="231F20"/>
                </a:solidFill>
                <a:latin typeface="Montserrat Semi-Bold"/>
              </a:rPr>
              <a:t>He was injured in </a:t>
            </a:r>
            <a:r>
              <a:rPr lang="en-US" sz="4525">
                <a:solidFill>
                  <a:srgbClr val="FF3131"/>
                </a:solidFill>
                <a:latin typeface="Montserrat Semi-Bold Bold"/>
              </a:rPr>
              <a:t>a(n)</a:t>
            </a:r>
            <a:r>
              <a:rPr lang="en-US" sz="4525">
                <a:solidFill>
                  <a:srgbClr val="231F20"/>
                </a:solidFill>
                <a:latin typeface="Montserrat Semi-Bold"/>
              </a:rPr>
              <a:t> _________ on the way to work yesterday.</a:t>
            </a:r>
          </a:p>
          <a:p>
            <a:pPr>
              <a:lnSpc>
                <a:spcPts val="6335"/>
              </a:lnSpc>
              <a:spcBef>
                <a:spcPct val="0"/>
              </a:spcBef>
            </a:pPr>
            <a:endParaRPr lang="en-US" sz="4525">
              <a:solidFill>
                <a:srgbClr val="231F20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 flipH="1" flipV="1"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528351" y="6800117"/>
            <a:ext cx="890255" cy="9753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28581" y="8485997"/>
            <a:ext cx="1175685" cy="11222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18627" y="8527658"/>
            <a:ext cx="1023811" cy="103892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61099" y="1372120"/>
            <a:ext cx="15965731" cy="1818347"/>
            <a:chOff x="0" y="-76200"/>
            <a:chExt cx="4204966" cy="478906"/>
          </a:xfrm>
        </p:grpSpPr>
        <p:sp>
          <p:nvSpPr>
            <p:cNvPr id="7" name="Freeform 7"/>
            <p:cNvSpPr/>
            <p:nvPr/>
          </p:nvSpPr>
          <p:spPr>
            <a:xfrm>
              <a:off x="6474" y="-8803"/>
              <a:ext cx="4198492" cy="371278"/>
            </a:xfrm>
            <a:custGeom>
              <a:avLst/>
              <a:gdLst/>
              <a:ahLst/>
              <a:cxnLst/>
              <a:rect l="l" t="t" r="r" b="b"/>
              <a:pathLst>
                <a:path w="4198492" h="371278">
                  <a:moveTo>
                    <a:pt x="0" y="0"/>
                  </a:moveTo>
                  <a:lnTo>
                    <a:pt x="4198492" y="0"/>
                  </a:lnTo>
                  <a:lnTo>
                    <a:pt x="4198492" y="371278"/>
                  </a:lnTo>
                  <a:lnTo>
                    <a:pt x="0" y="371278"/>
                  </a:ln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4198492" cy="478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046"/>
                </a:lnSpc>
                <a:spcBef>
                  <a:spcPct val="0"/>
                </a:spcBef>
              </a:pPr>
              <a:r>
                <a:rPr lang="en-US" sz="4381" b="1" spc="4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e. KHÔNG CHỨA NHỮNG THÔNG TIN KHÔNG CẦN THIẾT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1099" y="67732"/>
            <a:ext cx="11552977" cy="116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87"/>
              </a:lnSpc>
            </a:pPr>
            <a:r>
              <a:rPr lang="en-US" sz="6947" spc="368">
                <a:solidFill>
                  <a:srgbClr val="231F20"/>
                </a:solidFill>
                <a:latin typeface="Oswald Bold"/>
              </a:rPr>
              <a:t>2. KĨ THUẬT VIẾT CÂU DẪN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3190466"/>
            <a:ext cx="17847330" cy="7133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7051" lvl="1" indent="-488525">
              <a:lnSpc>
                <a:spcPts val="6335"/>
              </a:lnSpc>
              <a:buFont typeface="Arial"/>
              <a:buChar char="•"/>
            </a:pPr>
            <a:r>
              <a:rPr lang="en-US" sz="4525" dirty="0">
                <a:solidFill>
                  <a:srgbClr val="231F20"/>
                </a:solidFill>
                <a:latin typeface="Montserrat Semi-Bold Bold"/>
              </a:rPr>
              <a:t>Weak stem: </a:t>
            </a:r>
            <a:r>
              <a:rPr lang="en-US" sz="4525" dirty="0">
                <a:solidFill>
                  <a:srgbClr val="231F20"/>
                </a:solidFill>
                <a:latin typeface="Montserrat Semi-Bold"/>
              </a:rPr>
              <a:t>All of the following sentences, </a:t>
            </a:r>
            <a:r>
              <a:rPr lang="en-US" sz="4525" dirty="0">
                <a:solidFill>
                  <a:srgbClr val="FF3131"/>
                </a:solidFill>
                <a:latin typeface="Montserrat Semi-Bold"/>
              </a:rPr>
              <a:t>which contain relative clauses</a:t>
            </a:r>
            <a:r>
              <a:rPr lang="en-US" sz="4525" dirty="0">
                <a:solidFill>
                  <a:srgbClr val="231F20"/>
                </a:solidFill>
                <a:latin typeface="Montserrat Semi-Bold"/>
              </a:rPr>
              <a:t>, are correct EXCEPT for</a:t>
            </a:r>
          </a:p>
          <a:p>
            <a:pPr>
              <a:lnSpc>
                <a:spcPts val="6335"/>
              </a:lnSpc>
            </a:pPr>
            <a:r>
              <a:rPr lang="en-US" sz="4525" dirty="0">
                <a:solidFill>
                  <a:srgbClr val="231F20"/>
                </a:solidFill>
                <a:latin typeface="Montserrat Semi-Bold"/>
              </a:rPr>
              <a:t>     a. The suitcase which my father bought was upstairs.</a:t>
            </a:r>
          </a:p>
          <a:p>
            <a:pPr>
              <a:lnSpc>
                <a:spcPts val="6335"/>
              </a:lnSpc>
            </a:pPr>
            <a:r>
              <a:rPr lang="en-US" sz="4525" dirty="0">
                <a:solidFill>
                  <a:srgbClr val="231F20"/>
                </a:solidFill>
                <a:latin typeface="Montserrat Semi-Bold"/>
              </a:rPr>
              <a:t>     b. The suitcase my father bought was upstairs.</a:t>
            </a:r>
          </a:p>
          <a:p>
            <a:pPr>
              <a:lnSpc>
                <a:spcPts val="6335"/>
              </a:lnSpc>
            </a:pPr>
            <a:r>
              <a:rPr lang="en-US" sz="4525" dirty="0">
                <a:solidFill>
                  <a:srgbClr val="231F20"/>
                </a:solidFill>
                <a:latin typeface="Montserrat Semi-Bold"/>
              </a:rPr>
              <a:t>     c. The suitcase bought by my father was upstairs.</a:t>
            </a:r>
          </a:p>
          <a:p>
            <a:pPr>
              <a:lnSpc>
                <a:spcPts val="6335"/>
              </a:lnSpc>
            </a:pPr>
            <a:r>
              <a:rPr lang="en-US" sz="4525" dirty="0">
                <a:solidFill>
                  <a:srgbClr val="231F20"/>
                </a:solidFill>
                <a:latin typeface="Montserrat Semi-Bold"/>
              </a:rPr>
              <a:t>     d. The suitcase buying my father was upstairs.</a:t>
            </a:r>
          </a:p>
          <a:p>
            <a:pPr marL="955461" lvl="1" indent="-477731">
              <a:lnSpc>
                <a:spcPts val="6195"/>
              </a:lnSpc>
              <a:buFont typeface="Arial"/>
              <a:buChar char="•"/>
            </a:pPr>
            <a:r>
              <a:rPr lang="en-US" sz="4425" dirty="0">
                <a:solidFill>
                  <a:srgbClr val="231F20"/>
                </a:solidFill>
                <a:latin typeface="Montserrat Semi-Bold Bold"/>
              </a:rPr>
              <a:t>Strong stem: </a:t>
            </a:r>
            <a:r>
              <a:rPr lang="en-US" sz="4425" dirty="0">
                <a:solidFill>
                  <a:srgbClr val="231F20"/>
                </a:solidFill>
                <a:latin typeface="Montserrat Semi-Bold"/>
              </a:rPr>
              <a:t>All of the following sentences are correct EXCEPT for</a:t>
            </a:r>
          </a:p>
          <a:p>
            <a:pPr>
              <a:lnSpc>
                <a:spcPts val="6335"/>
              </a:lnSpc>
              <a:spcBef>
                <a:spcPct val="0"/>
              </a:spcBef>
            </a:pPr>
            <a:r>
              <a:rPr lang="en-US" sz="4525" dirty="0">
                <a:solidFill>
                  <a:srgbClr val="231F20"/>
                </a:solidFill>
                <a:latin typeface="Montserrat Semi-Bold"/>
              </a:rPr>
              <a:t>       </a:t>
            </a:r>
            <a:r>
              <a:rPr lang="en-US" sz="4525" dirty="0">
                <a:solidFill>
                  <a:srgbClr val="231F20"/>
                </a:solidFill>
                <a:latin typeface="Montserrat Semi-Bold Bold"/>
              </a:rPr>
              <a:t>…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 flipH="1" flipV="1"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528351" y="6800117"/>
            <a:ext cx="890255" cy="9753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28581" y="8485997"/>
            <a:ext cx="1175685" cy="11222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18627" y="8527658"/>
            <a:ext cx="1023811" cy="10389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727492" y="1767510"/>
            <a:ext cx="12833017" cy="779907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1099" y="67732"/>
            <a:ext cx="11552977" cy="116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87"/>
              </a:lnSpc>
            </a:pPr>
            <a:r>
              <a:rPr lang="en-US" sz="6947" spc="368">
                <a:solidFill>
                  <a:srgbClr val="231F20"/>
                </a:solidFill>
                <a:latin typeface="Oswald Bold"/>
              </a:rPr>
              <a:t>2. KĨ THUẬT VIẾT CÂU DẪN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62172" y="-668293"/>
            <a:ext cx="2446436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64009" y="6950278"/>
            <a:ext cx="2423991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93156" y="-403679"/>
            <a:ext cx="11009614" cy="103627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985231" y="4171552"/>
            <a:ext cx="10317538" cy="3325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96"/>
              </a:lnSpc>
            </a:pPr>
            <a:r>
              <a:rPr lang="en-US" sz="21501">
                <a:solidFill>
                  <a:srgbClr val="22423D"/>
                </a:solidFill>
                <a:latin typeface="Moontime"/>
              </a:rPr>
              <a:t>Thank</a:t>
            </a:r>
          </a:p>
          <a:p>
            <a:pPr algn="ctr">
              <a:lnSpc>
                <a:spcPts val="11396"/>
              </a:lnSpc>
            </a:pPr>
            <a:r>
              <a:rPr lang="en-US" sz="21501">
                <a:solidFill>
                  <a:srgbClr val="22423D"/>
                </a:solidFill>
                <a:latin typeface="Moontime"/>
              </a:rPr>
              <a:t>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82579" y="2110801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9232386" cy="12757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23373">
            <a:off x="689933" y="2836713"/>
            <a:ext cx="2424672" cy="9786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29434" y="285517"/>
            <a:ext cx="1145853" cy="148636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81574" y="4234839"/>
            <a:ext cx="5780073" cy="5728270"/>
            <a:chOff x="0" y="0"/>
            <a:chExt cx="794348" cy="787228"/>
          </a:xfrm>
        </p:grpSpPr>
        <p:sp>
          <p:nvSpPr>
            <p:cNvPr id="10" name="Freeform 10"/>
            <p:cNvSpPr/>
            <p:nvPr/>
          </p:nvSpPr>
          <p:spPr>
            <a:xfrm>
              <a:off x="91911" y="0"/>
              <a:ext cx="610525" cy="787228"/>
            </a:xfrm>
            <a:custGeom>
              <a:avLst/>
              <a:gdLst/>
              <a:ahLst/>
              <a:cxnLst/>
              <a:rect l="l" t="t" r="r" b="b"/>
              <a:pathLst>
                <a:path w="610525" h="787228">
                  <a:moveTo>
                    <a:pt x="305263" y="0"/>
                  </a:moveTo>
                  <a:cubicBezTo>
                    <a:pt x="484922" y="46163"/>
                    <a:pt x="610525" y="208119"/>
                    <a:pt x="610525" y="393614"/>
                  </a:cubicBezTo>
                  <a:cubicBezTo>
                    <a:pt x="610525" y="579110"/>
                    <a:pt x="484922" y="741066"/>
                    <a:pt x="305263" y="787228"/>
                  </a:cubicBezTo>
                  <a:cubicBezTo>
                    <a:pt x="125603" y="741066"/>
                    <a:pt x="0" y="579110"/>
                    <a:pt x="0" y="393614"/>
                  </a:cubicBezTo>
                  <a:cubicBezTo>
                    <a:pt x="0" y="208119"/>
                    <a:pt x="125603" y="46163"/>
                    <a:pt x="305263" y="0"/>
                  </a:cubicBezTo>
                  <a:close/>
                </a:path>
              </a:pathLst>
            </a:custGeom>
            <a:solidFill>
              <a:srgbClr val="C7D7C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-104775"/>
              <a:ext cx="6604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99"/>
                </a:lnSpc>
              </a:pPr>
              <a:r>
                <a:rPr lang="en-US" sz="9999" dirty="0">
                  <a:solidFill>
                    <a:srgbClr val="000000"/>
                  </a:solidFill>
                  <a:latin typeface="Anton"/>
                </a:rPr>
                <a:t>27 </a:t>
              </a:r>
            </a:p>
            <a:p>
              <a:pPr algn="ctr">
                <a:lnSpc>
                  <a:spcPts val="6950"/>
                </a:lnSpc>
              </a:pPr>
              <a:r>
                <a:rPr lang="en-US" sz="5000" dirty="0">
                  <a:solidFill>
                    <a:srgbClr val="000000"/>
                  </a:solidFill>
                  <a:latin typeface="Anton"/>
                </a:rPr>
                <a:t>ĐỀ THAM KHẢO </a:t>
              </a:r>
            </a:p>
            <a:p>
              <a:pPr algn="ctr">
                <a:lnSpc>
                  <a:spcPts val="6950"/>
                </a:lnSpc>
              </a:pPr>
              <a:r>
                <a:rPr lang="en-US" sz="5000" dirty="0">
                  <a:solidFill>
                    <a:srgbClr val="000000"/>
                  </a:solidFill>
                  <a:latin typeface="Anton"/>
                </a:rPr>
                <a:t>CỦA CÁC TRƯỜNG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852237" y="4485337"/>
            <a:ext cx="4579385" cy="4318653"/>
            <a:chOff x="-44968" y="0"/>
            <a:chExt cx="1206093" cy="1137423"/>
          </a:xfrm>
        </p:grpSpPr>
        <p:sp>
          <p:nvSpPr>
            <p:cNvPr id="13" name="Freeform 13"/>
            <p:cNvSpPr/>
            <p:nvPr/>
          </p:nvSpPr>
          <p:spPr>
            <a:xfrm>
              <a:off x="-44968" y="0"/>
              <a:ext cx="1206093" cy="1137423"/>
            </a:xfrm>
            <a:custGeom>
              <a:avLst/>
              <a:gdLst/>
              <a:ahLst/>
              <a:cxnLst/>
              <a:rect l="l" t="t" r="r" b="b"/>
              <a:pathLst>
                <a:path w="1206093" h="1137423">
                  <a:moveTo>
                    <a:pt x="86221" y="0"/>
                  </a:moveTo>
                  <a:lnTo>
                    <a:pt x="1119872" y="0"/>
                  </a:lnTo>
                  <a:cubicBezTo>
                    <a:pt x="1142740" y="0"/>
                    <a:pt x="1164670" y="9084"/>
                    <a:pt x="1180840" y="25253"/>
                  </a:cubicBezTo>
                  <a:cubicBezTo>
                    <a:pt x="1197009" y="41423"/>
                    <a:pt x="1206093" y="63354"/>
                    <a:pt x="1206093" y="86221"/>
                  </a:cubicBezTo>
                  <a:lnTo>
                    <a:pt x="1206093" y="1051202"/>
                  </a:lnTo>
                  <a:cubicBezTo>
                    <a:pt x="1206093" y="1074069"/>
                    <a:pt x="1197009" y="1096000"/>
                    <a:pt x="1180840" y="1112169"/>
                  </a:cubicBezTo>
                  <a:cubicBezTo>
                    <a:pt x="1164670" y="1128339"/>
                    <a:pt x="1142740" y="1137423"/>
                    <a:pt x="1119872" y="1137423"/>
                  </a:cubicBezTo>
                  <a:lnTo>
                    <a:pt x="86221" y="1137423"/>
                  </a:lnTo>
                  <a:cubicBezTo>
                    <a:pt x="63354" y="1137423"/>
                    <a:pt x="41423" y="1128339"/>
                    <a:pt x="25253" y="1112169"/>
                  </a:cubicBezTo>
                  <a:cubicBezTo>
                    <a:pt x="9084" y="1096000"/>
                    <a:pt x="0" y="1074069"/>
                    <a:pt x="0" y="1051202"/>
                  </a:cubicBezTo>
                  <a:lnTo>
                    <a:pt x="0" y="86221"/>
                  </a:lnTo>
                  <a:cubicBezTo>
                    <a:pt x="0" y="63354"/>
                    <a:pt x="9084" y="41423"/>
                    <a:pt x="25253" y="25253"/>
                  </a:cubicBezTo>
                  <a:cubicBezTo>
                    <a:pt x="41423" y="9084"/>
                    <a:pt x="63354" y="0"/>
                    <a:pt x="8622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93441" y="54197"/>
              <a:ext cx="812800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99"/>
                </a:lnSpc>
              </a:pPr>
              <a:r>
                <a:rPr lang="en-US" sz="9999" dirty="0">
                  <a:solidFill>
                    <a:srgbClr val="000000"/>
                  </a:solidFill>
                  <a:latin typeface="Anton"/>
                </a:rPr>
                <a:t>20 </a:t>
              </a:r>
            </a:p>
            <a:p>
              <a:pPr algn="ctr">
                <a:lnSpc>
                  <a:spcPts val="6950"/>
                </a:lnSpc>
              </a:pPr>
              <a:r>
                <a:rPr lang="en-US" sz="5000" dirty="0">
                  <a:solidFill>
                    <a:srgbClr val="000000"/>
                  </a:solidFill>
                  <a:latin typeface="Anton"/>
                </a:rPr>
                <a:t>CHUYÊN ĐỀ ÔN TẬP CỦA CÁC TRƯỜNG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741443" y="2543860"/>
            <a:ext cx="7027249" cy="7455015"/>
            <a:chOff x="0" y="0"/>
            <a:chExt cx="1526418" cy="161933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26418" cy="1619335"/>
            </a:xfrm>
            <a:custGeom>
              <a:avLst/>
              <a:gdLst/>
              <a:ahLst/>
              <a:cxnLst/>
              <a:rect l="l" t="t" r="r" b="b"/>
              <a:pathLst>
                <a:path w="1526418" h="1619335">
                  <a:moveTo>
                    <a:pt x="763209" y="0"/>
                  </a:moveTo>
                  <a:lnTo>
                    <a:pt x="1526418" y="809667"/>
                  </a:lnTo>
                  <a:lnTo>
                    <a:pt x="763209" y="1619335"/>
                  </a:lnTo>
                  <a:lnTo>
                    <a:pt x="0" y="809667"/>
                  </a:lnTo>
                  <a:lnTo>
                    <a:pt x="763209" y="0"/>
                  </a:lnTo>
                  <a:close/>
                </a:path>
              </a:pathLst>
            </a:custGeom>
            <a:solidFill>
              <a:srgbClr val="F5C8B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477496" y="414982"/>
              <a:ext cx="5334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99"/>
                </a:lnSpc>
              </a:pPr>
              <a:r>
                <a:rPr lang="en-US" sz="9999" dirty="0">
                  <a:solidFill>
                    <a:srgbClr val="000000"/>
                  </a:solidFill>
                  <a:latin typeface="Anton"/>
                </a:rPr>
                <a:t>10 </a:t>
              </a:r>
            </a:p>
            <a:p>
              <a:pPr algn="ctr">
                <a:lnSpc>
                  <a:spcPts val="6950"/>
                </a:lnSpc>
              </a:pPr>
              <a:r>
                <a:rPr lang="en-US" sz="5000" dirty="0">
                  <a:solidFill>
                    <a:srgbClr val="000000"/>
                  </a:solidFill>
                  <a:latin typeface="Anton"/>
                </a:rPr>
                <a:t>ĐỀ THAM KHẢO CỦA NHÓM GVCC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543241"/>
            <a:ext cx="18206019" cy="18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8700" indent="-1028700" algn="ctr">
              <a:lnSpc>
                <a:spcPts val="7088"/>
              </a:lnSpc>
              <a:spcBef>
                <a:spcPct val="0"/>
              </a:spcBef>
              <a:buAutoNum type="romanUcPeriod"/>
            </a:pPr>
            <a:r>
              <a:rPr lang="en-US" sz="5099" dirty="0">
                <a:solidFill>
                  <a:srgbClr val="5E17EB"/>
                </a:solidFill>
                <a:latin typeface="Baloo Bhai"/>
              </a:rPr>
              <a:t>TỔNG KẾT CÔNG TÁC XÂY DỰNG ĐỀ THAM KHẢO </a:t>
            </a:r>
          </a:p>
          <a:p>
            <a:pPr algn="ctr">
              <a:lnSpc>
                <a:spcPts val="7088"/>
              </a:lnSpc>
              <a:spcBef>
                <a:spcPct val="0"/>
              </a:spcBef>
            </a:pPr>
            <a:r>
              <a:rPr lang="en-US" sz="5099" dirty="0">
                <a:solidFill>
                  <a:srgbClr val="5E17EB"/>
                </a:solidFill>
                <a:latin typeface="Baloo Bhai"/>
              </a:rPr>
              <a:t>VÀ CHUYÊN ĐỀ ÔN TẬP TN THPT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5252"/>
            <a:ext cx="12121496" cy="102922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133272"/>
            <a:ext cx="1581365" cy="5462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292946" y="189051"/>
            <a:ext cx="12055802" cy="102364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86209" y="8892898"/>
            <a:ext cx="3822582" cy="56421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44313" y="-2434298"/>
            <a:ext cx="4999256" cy="367828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81365" y="28497"/>
            <a:ext cx="13984668" cy="1974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6"/>
              </a:lnSpc>
            </a:pPr>
            <a:r>
              <a:rPr lang="en-US" sz="5661">
                <a:solidFill>
                  <a:srgbClr val="000000"/>
                </a:solidFill>
                <a:latin typeface="Paytone One Bold"/>
              </a:rPr>
              <a:t>II. ĐÁNH GIÁ VÀ NHẬN XÉT CHI TIẾT </a:t>
            </a:r>
          </a:p>
          <a:p>
            <a:pPr algn="ctr">
              <a:lnSpc>
                <a:spcPts val="7926"/>
              </a:lnSpc>
            </a:pPr>
            <a:r>
              <a:rPr lang="en-US" sz="5661">
                <a:solidFill>
                  <a:srgbClr val="000000"/>
                </a:solidFill>
                <a:latin typeface="Paytone One Bold"/>
              </a:rPr>
              <a:t>ĐỀ THAM KHẢO CỦA CÁC TRƯỜNG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493285" y="1946084"/>
            <a:ext cx="5470125" cy="1338231"/>
            <a:chOff x="0" y="0"/>
            <a:chExt cx="1423602" cy="3482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23602" cy="348275"/>
            </a:xfrm>
            <a:custGeom>
              <a:avLst/>
              <a:gdLst/>
              <a:ahLst/>
              <a:cxnLst/>
              <a:rect l="l" t="t" r="r" b="b"/>
              <a:pathLst>
                <a:path w="1423602" h="348275">
                  <a:moveTo>
                    <a:pt x="203200" y="0"/>
                  </a:moveTo>
                  <a:lnTo>
                    <a:pt x="1423602" y="0"/>
                  </a:lnTo>
                  <a:lnTo>
                    <a:pt x="1220402" y="348275"/>
                  </a:lnTo>
                  <a:lnTo>
                    <a:pt x="0" y="3482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7D7C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1854" y="2275668"/>
            <a:ext cx="3039022" cy="781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58"/>
              </a:lnSpc>
            </a:pPr>
            <a:r>
              <a:rPr lang="en-US" sz="5841">
                <a:solidFill>
                  <a:srgbClr val="FF3131"/>
                </a:solidFill>
                <a:latin typeface="Quicksand Bold"/>
              </a:rPr>
              <a:t>ƯU ĐIỂM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93507" y="3300837"/>
            <a:ext cx="14750101" cy="681748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232359" y="3414228"/>
            <a:ext cx="11272396" cy="2744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0" lvl="1" indent="-561335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Quicksand Bold"/>
              </a:rPr>
              <a:t>Hoàn thành đúng tiến độ</a:t>
            </a:r>
          </a:p>
          <a:p>
            <a:pPr marL="1122670" lvl="1" indent="-561335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Quicksand Bold"/>
              </a:rPr>
              <a:t>Trình bày rõ ràng, khoa học</a:t>
            </a:r>
          </a:p>
          <a:p>
            <a:pPr marL="1122670" lvl="1" indent="-561335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Quicksand Bold"/>
              </a:rPr>
              <a:t>Thẩm định chi tiết, cẩn thận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7043" y="3787414"/>
            <a:ext cx="1648644" cy="1783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78"/>
              </a:lnSpc>
            </a:pPr>
            <a:r>
              <a:rPr lang="en-US" sz="10413">
                <a:solidFill>
                  <a:srgbClr val="FFFFFF"/>
                </a:solidFill>
                <a:latin typeface="Paytone One Bold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7043" y="7474917"/>
            <a:ext cx="1648644" cy="1783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78"/>
              </a:lnSpc>
            </a:pPr>
            <a:r>
              <a:rPr lang="en-US" sz="10413">
                <a:solidFill>
                  <a:srgbClr val="FFFFFF"/>
                </a:solidFill>
                <a:latin typeface="Paytone One Bold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97500" y="7058216"/>
            <a:ext cx="12813087" cy="2744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0" lvl="1" indent="-561335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Quicksand Bold"/>
              </a:rPr>
              <a:t>Bám khá sát Ma trận đề TK của Bộ</a:t>
            </a:r>
          </a:p>
          <a:p>
            <a:pPr marL="1122670" lvl="1" indent="-561335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Quicksand Bold"/>
              </a:rPr>
              <a:t>Nhiều đề có nội dung mới, đa dạng</a:t>
            </a:r>
          </a:p>
          <a:p>
            <a:pPr marL="1122670" lvl="1" indent="-561335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Quicksand Bold"/>
              </a:rPr>
              <a:t>Đáp án chính xác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071" y="3439491"/>
            <a:ext cx="8969929" cy="40466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53003" y="1407158"/>
            <a:ext cx="3202063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17796" y="3026603"/>
            <a:ext cx="2164710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Quicksand Bold"/>
              </a:rPr>
              <a:t>SAI MA TRẬN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36191" y="1433043"/>
            <a:ext cx="320206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753003" y="5796389"/>
            <a:ext cx="8534997" cy="38504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2720" y="8566004"/>
            <a:ext cx="1857154" cy="212356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05024" y="1235708"/>
            <a:ext cx="486419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Paytone One Bold"/>
              </a:rPr>
              <a:t>NGỮ ÂM</a:t>
            </a:r>
          </a:p>
        </p:txBody>
      </p:sp>
      <p:sp>
        <p:nvSpPr>
          <p:cNvPr id="9" name="AutoShape 9"/>
          <p:cNvSpPr/>
          <p:nvPr/>
        </p:nvSpPr>
        <p:spPr>
          <a:xfrm>
            <a:off x="2790999" y="9627787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531430" y="3911784"/>
            <a:ext cx="8255211" cy="305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8"/>
              </a:lnSpc>
            </a:pPr>
            <a:r>
              <a:rPr lang="en-US" sz="2913">
                <a:solidFill>
                  <a:srgbClr val="5E17EB"/>
                </a:solidFill>
                <a:latin typeface="Quicksand Bold"/>
              </a:rPr>
              <a:t>Các câu Ngữ âm ở mức độ Nhận biết, từ đơn giản, quen thuộc với học sinh</a:t>
            </a:r>
          </a:p>
          <a:p>
            <a:pPr marL="628962" lvl="1" indent="-314481">
              <a:lnSpc>
                <a:spcPts val="4078"/>
              </a:lnSpc>
              <a:buFont typeface="Arial"/>
              <a:buChar char="•"/>
            </a:pPr>
            <a:r>
              <a:rPr lang="en-US" sz="2913">
                <a:solidFill>
                  <a:srgbClr val="5E17EB"/>
                </a:solidFill>
                <a:latin typeface="Quicksand Bold"/>
              </a:rPr>
              <a:t>Phát âm: Phụ âm/Nguyên âm trong từ ĐƠN ÂM</a:t>
            </a:r>
          </a:p>
          <a:p>
            <a:pPr marL="628962" lvl="1" indent="-314481">
              <a:lnSpc>
                <a:spcPts val="4078"/>
              </a:lnSpc>
              <a:buFont typeface="Arial"/>
              <a:buChar char="•"/>
            </a:pPr>
            <a:r>
              <a:rPr lang="en-US" sz="2913">
                <a:solidFill>
                  <a:srgbClr val="5E17EB"/>
                </a:solidFill>
                <a:latin typeface="Quicksand Bold"/>
              </a:rPr>
              <a:t>Trọng âm: Trọng âm trong từ có HAI và BA âm tiết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559638" y="2781300"/>
            <a:ext cx="2755168" cy="236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Quicksand Bold"/>
              </a:rPr>
              <a:t>TỪ ĐƯỢC CHỌN KHÓ/LẠ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83315" y="6142279"/>
            <a:ext cx="6818034" cy="3180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6436" lvl="1" indent="-328218">
              <a:lnSpc>
                <a:spcPts val="4256"/>
              </a:lnSpc>
              <a:buFont typeface="Arial"/>
              <a:buChar char="•"/>
            </a:pPr>
            <a:r>
              <a:rPr lang="en-US" sz="3040">
                <a:solidFill>
                  <a:srgbClr val="FF3131"/>
                </a:solidFill>
                <a:latin typeface="Quicksand Bold"/>
              </a:rPr>
              <a:t>IVS (Cả 2 phần)</a:t>
            </a:r>
          </a:p>
          <a:p>
            <a:pPr marL="656436" lvl="1" indent="-328218">
              <a:lnSpc>
                <a:spcPts val="4256"/>
              </a:lnSpc>
              <a:buFont typeface="Arial"/>
              <a:buChar char="•"/>
            </a:pPr>
            <a:r>
              <a:rPr lang="en-US" sz="3040">
                <a:solidFill>
                  <a:srgbClr val="FF3131"/>
                </a:solidFill>
                <a:latin typeface="Quicksand Bold"/>
              </a:rPr>
              <a:t>Lý Nhân Tông - Câu 1, Câu 3, 4</a:t>
            </a:r>
          </a:p>
          <a:p>
            <a:pPr marL="656436" lvl="1" indent="-328218">
              <a:lnSpc>
                <a:spcPts val="4256"/>
              </a:lnSpc>
              <a:buFont typeface="Arial"/>
              <a:buChar char="•"/>
            </a:pPr>
            <a:r>
              <a:rPr lang="en-US" sz="3040">
                <a:solidFill>
                  <a:srgbClr val="FF3131"/>
                </a:solidFill>
                <a:latin typeface="Quicksand Bold"/>
              </a:rPr>
              <a:t>Thuận Thành 3 - Câu 4</a:t>
            </a:r>
          </a:p>
          <a:p>
            <a:pPr marL="656436" lvl="1" indent="-328218">
              <a:lnSpc>
                <a:spcPts val="4256"/>
              </a:lnSpc>
              <a:buFont typeface="Arial"/>
              <a:buChar char="•"/>
            </a:pPr>
            <a:r>
              <a:rPr lang="en-US" sz="3040">
                <a:solidFill>
                  <a:srgbClr val="FF3131"/>
                </a:solidFill>
                <a:latin typeface="Quicksand Bold"/>
              </a:rPr>
              <a:t>Trần Hưng Đạo - Câu 2</a:t>
            </a:r>
          </a:p>
          <a:p>
            <a:pPr marL="656436" lvl="1" indent="-328218">
              <a:lnSpc>
                <a:spcPts val="4256"/>
              </a:lnSpc>
              <a:buFont typeface="Arial"/>
              <a:buChar char="•"/>
            </a:pPr>
            <a:r>
              <a:rPr lang="en-US" sz="3040">
                <a:solidFill>
                  <a:srgbClr val="FF3131"/>
                </a:solidFill>
                <a:latin typeface="Quicksand Bold"/>
              </a:rPr>
              <a:t>Trần Nhân Tông - Câu 1, 2, 3</a:t>
            </a:r>
          </a:p>
          <a:p>
            <a:pPr marL="656436" lvl="1" indent="-328218">
              <a:lnSpc>
                <a:spcPts val="4256"/>
              </a:lnSpc>
              <a:buFont typeface="Arial"/>
              <a:buChar char="•"/>
            </a:pPr>
            <a:r>
              <a:rPr lang="en-US" sz="3040">
                <a:solidFill>
                  <a:srgbClr val="FF3131"/>
                </a:solidFill>
                <a:latin typeface="Quicksand Bold"/>
              </a:rPr>
              <a:t>Yên Phong 2 - Câu 2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1344448" y="0"/>
            <a:ext cx="6062698" cy="1433043"/>
            <a:chOff x="0" y="0"/>
            <a:chExt cx="1577820" cy="3729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77820" cy="372950"/>
            </a:xfrm>
            <a:custGeom>
              <a:avLst/>
              <a:gdLst/>
              <a:ahLst/>
              <a:cxnLst/>
              <a:rect l="l" t="t" r="r" b="b"/>
              <a:pathLst>
                <a:path w="1577820" h="372950">
                  <a:moveTo>
                    <a:pt x="203200" y="0"/>
                  </a:moveTo>
                  <a:lnTo>
                    <a:pt x="1577820" y="0"/>
                  </a:lnTo>
                  <a:lnTo>
                    <a:pt x="1374620" y="372950"/>
                  </a:lnTo>
                  <a:lnTo>
                    <a:pt x="0" y="37295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7D7C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4071" y="378294"/>
            <a:ext cx="3951606" cy="781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58"/>
              </a:lnSpc>
            </a:pPr>
            <a:r>
              <a:rPr lang="en-US" sz="5841">
                <a:solidFill>
                  <a:srgbClr val="FF3131"/>
                </a:solidFill>
                <a:latin typeface="Bevan"/>
              </a:rPr>
              <a:t>TỒN TẠI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833806" y="1499335"/>
            <a:ext cx="1040457" cy="1086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66"/>
              </a:lnSpc>
            </a:pPr>
            <a:r>
              <a:rPr lang="en-US" sz="6333">
                <a:solidFill>
                  <a:srgbClr val="FFFFFF"/>
                </a:solidFill>
                <a:latin typeface="Paytone One Bold"/>
              </a:rPr>
              <a:t>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416993" y="1499335"/>
            <a:ext cx="1040457" cy="1086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66"/>
              </a:lnSpc>
            </a:pPr>
            <a:r>
              <a:rPr lang="en-US" sz="6333">
                <a:solidFill>
                  <a:srgbClr val="FFFFFF"/>
                </a:solidFill>
                <a:latin typeface="Paytone One Bold"/>
              </a:rPr>
              <a:t>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3716" y="1681589"/>
            <a:ext cx="2395709" cy="30785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768334" y="-1429549"/>
            <a:ext cx="11742417" cy="458459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7366"/>
              </a:lnSpc>
            </a:pPr>
            <a:endParaRPr lang="en-US" sz="5299" dirty="0">
              <a:solidFill>
                <a:srgbClr val="FFFFFF"/>
              </a:solidFill>
              <a:latin typeface="Anton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610" r="610"/>
          <a:stretch>
            <a:fillRect/>
          </a:stretch>
        </p:blipFill>
        <p:spPr>
          <a:xfrm>
            <a:off x="3353537" y="2381590"/>
            <a:ext cx="14304203" cy="20006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9320" y="5841979"/>
            <a:ext cx="2395709" cy="30785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89425" y="5661967"/>
            <a:ext cx="14487569" cy="17510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72791" y="7737514"/>
            <a:ext cx="14304203" cy="168673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23546" y="178753"/>
            <a:ext cx="6098489" cy="1368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Paytone One Bold"/>
              </a:rPr>
              <a:t>NGỮ PHÁP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0260" y="2775501"/>
            <a:ext cx="2417588" cy="1765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0"/>
              </a:lnSpc>
            </a:pPr>
            <a:r>
              <a:rPr lang="en-US" sz="5071">
                <a:solidFill>
                  <a:srgbClr val="000000"/>
                </a:solidFill>
                <a:latin typeface="Quicksand Bold"/>
              </a:rPr>
              <a:t>SAI MA TRẬN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89910" y="1413820"/>
            <a:ext cx="403320" cy="119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5"/>
              </a:lnSpc>
              <a:spcBef>
                <a:spcPct val="0"/>
              </a:spcBef>
            </a:pPr>
            <a:r>
              <a:rPr lang="en-US" sz="7025">
                <a:solidFill>
                  <a:srgbClr val="FFF5EC"/>
                </a:solidFill>
                <a:latin typeface="Paytone One Bold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07936" y="5708629"/>
            <a:ext cx="462236" cy="119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5"/>
              </a:lnSpc>
              <a:spcBef>
                <a:spcPct val="0"/>
              </a:spcBef>
            </a:pPr>
            <a:r>
              <a:rPr lang="en-US" sz="7025">
                <a:solidFill>
                  <a:srgbClr val="FFF5EC"/>
                </a:solidFill>
                <a:latin typeface="Paytone One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7441" y="6802541"/>
            <a:ext cx="2417588" cy="1765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0"/>
              </a:lnSpc>
            </a:pPr>
            <a:r>
              <a:rPr lang="en-US" sz="5071">
                <a:solidFill>
                  <a:srgbClr val="000000"/>
                </a:solidFill>
                <a:latin typeface="Quicksand Bold"/>
              </a:rPr>
              <a:t>CÂU DẪN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5FFAE9-DB28-830E-D7D8-C200E6E98ED3}"/>
              </a:ext>
            </a:extLst>
          </p:cNvPr>
          <p:cNvSpPr txBox="1"/>
          <p:nvPr/>
        </p:nvSpPr>
        <p:spPr>
          <a:xfrm>
            <a:off x="6312510" y="444746"/>
            <a:ext cx="9258300" cy="96552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lnSpc>
                <a:spcPts val="7366"/>
              </a:lnSpc>
            </a:pPr>
            <a:r>
              <a:rPr lang="en-US" sz="4800" dirty="0">
                <a:solidFill>
                  <a:srgbClr val="FFFFFF"/>
                </a:solidFill>
                <a:latin typeface="Anton"/>
              </a:rPr>
              <a:t>CÂU 5, 6, 7,8, 9, 10, 13, 15, 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571403"/>
            <a:ext cx="1500367" cy="171559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9732" y="47640"/>
            <a:ext cx="3975132" cy="1084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8"/>
              </a:lnSpc>
            </a:pPr>
            <a:r>
              <a:rPr lang="en-US" sz="6406">
                <a:solidFill>
                  <a:srgbClr val="000000"/>
                </a:solidFill>
                <a:latin typeface="Paytone One Bold"/>
              </a:rPr>
              <a:t>TỪ VỰNG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9727" y="1292489"/>
            <a:ext cx="403320" cy="119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5"/>
              </a:lnSpc>
              <a:spcBef>
                <a:spcPct val="0"/>
              </a:spcBef>
            </a:pPr>
            <a:r>
              <a:rPr lang="en-US" sz="7025">
                <a:solidFill>
                  <a:srgbClr val="FFF5EC"/>
                </a:solidFill>
                <a:latin typeface="Paytone One Bold"/>
              </a:rPr>
              <a:t>1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446188" y="315463"/>
            <a:ext cx="5927395" cy="26740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13640" y="1787918"/>
            <a:ext cx="2395709" cy="30785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446188" y="3146178"/>
            <a:ext cx="5927395" cy="26740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40308" y="271033"/>
            <a:ext cx="5927395" cy="26740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40308" y="3146178"/>
            <a:ext cx="5927395" cy="26740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 t="3428" b="3428"/>
          <a:stretch>
            <a:fillRect/>
          </a:stretch>
        </p:blipFill>
        <p:spPr>
          <a:xfrm>
            <a:off x="1788848" y="6020266"/>
            <a:ext cx="16499152" cy="214002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50184" y="2881829"/>
            <a:ext cx="2417588" cy="1765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0"/>
              </a:lnSpc>
            </a:pPr>
            <a:r>
              <a:rPr lang="en-US" sz="5071">
                <a:solidFill>
                  <a:srgbClr val="000000"/>
                </a:solidFill>
                <a:latin typeface="Quicksand Bold"/>
              </a:rPr>
              <a:t>SAI MA TRẬN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09834" y="1520148"/>
            <a:ext cx="403320" cy="119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5"/>
              </a:lnSpc>
              <a:spcBef>
                <a:spcPct val="0"/>
              </a:spcBef>
            </a:pPr>
            <a:r>
              <a:rPr lang="en-US" sz="7025">
                <a:solidFill>
                  <a:srgbClr val="FFF5EC"/>
                </a:solidFill>
                <a:latin typeface="Paytone One Bold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84907" y="796918"/>
            <a:ext cx="5449956" cy="152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32"/>
              </a:lnSpc>
            </a:pPr>
            <a:r>
              <a:rPr lang="en-US" sz="4380">
                <a:solidFill>
                  <a:srgbClr val="FF3131"/>
                </a:solidFill>
                <a:latin typeface="Quicksand Bold"/>
              </a:rPr>
              <a:t>THPT LƯƠNG TÀI</a:t>
            </a:r>
          </a:p>
          <a:p>
            <a:pPr algn="just">
              <a:lnSpc>
                <a:spcPts val="6132"/>
              </a:lnSpc>
            </a:pPr>
            <a:r>
              <a:rPr lang="en-US" sz="4380">
                <a:solidFill>
                  <a:srgbClr val="000000"/>
                </a:solidFill>
                <a:latin typeface="Quicksand Bold"/>
              </a:rPr>
              <a:t>Câu 12, 14, 15, 22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84907" y="3409807"/>
            <a:ext cx="5449956" cy="219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3131"/>
                </a:solidFill>
                <a:latin typeface="Quicksand Bold"/>
              </a:rPr>
              <a:t>THPT 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3131"/>
                </a:solidFill>
                <a:latin typeface="Quicksand Bold"/>
              </a:rPr>
              <a:t>LÝ THƯỜNG KIỆT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Quicksand Bold"/>
              </a:rPr>
              <a:t>Câu 12, 18, 22, 22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79027" y="534663"/>
            <a:ext cx="5449956" cy="219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3131"/>
                </a:solidFill>
                <a:latin typeface="Quicksand Bold"/>
              </a:rPr>
              <a:t>THPT 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3131"/>
                </a:solidFill>
                <a:latin typeface="Quicksand Bold"/>
              </a:rPr>
              <a:t>NGUYỄN VĂN CỪ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Quicksand Bold"/>
              </a:rPr>
              <a:t>Câu 16, 23, 24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079027" y="3423480"/>
            <a:ext cx="5449956" cy="219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3131"/>
                </a:solidFill>
                <a:latin typeface="Quicksand Bold"/>
              </a:rPr>
              <a:t>THPT 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3131"/>
                </a:solidFill>
                <a:latin typeface="Quicksand Bold"/>
              </a:rPr>
              <a:t>THUẬN THÀNH 2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Quicksand Bold"/>
              </a:rPr>
              <a:t>Câu 11, 14, 18, 24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788848" y="8254009"/>
            <a:ext cx="16499152" cy="20329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00091" y="-56723"/>
            <a:ext cx="345260" cy="1026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9"/>
              </a:lnSpc>
              <a:spcBef>
                <a:spcPct val="0"/>
              </a:spcBef>
            </a:pPr>
            <a:r>
              <a:rPr lang="en-US" sz="6014">
                <a:solidFill>
                  <a:srgbClr val="FFF5EC"/>
                </a:solidFill>
                <a:latin typeface="Paytone One Bold"/>
              </a:rPr>
              <a:t>1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2155" y="367533"/>
            <a:ext cx="2050837" cy="26354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655422" y="278547"/>
            <a:ext cx="14790188" cy="2375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83308" y="3138261"/>
            <a:ext cx="14562302" cy="18759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83308" y="5549274"/>
            <a:ext cx="14562302" cy="404508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37833" y="1307938"/>
            <a:ext cx="2069566" cy="150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8"/>
              </a:lnSpc>
            </a:pPr>
            <a:r>
              <a:rPr lang="en-US" sz="4341">
                <a:solidFill>
                  <a:srgbClr val="000000"/>
                </a:solidFill>
                <a:latin typeface="Quicksand Bold"/>
              </a:rPr>
              <a:t>SAI MA TRẬN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4943" y="138163"/>
            <a:ext cx="345260" cy="1026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9"/>
              </a:lnSpc>
              <a:spcBef>
                <a:spcPct val="0"/>
              </a:spcBef>
            </a:pPr>
            <a:r>
              <a:rPr lang="en-US" sz="6014">
                <a:solidFill>
                  <a:srgbClr val="FFF5EC"/>
                </a:solidFill>
                <a:latin typeface="Paytone One Bold"/>
              </a:rPr>
              <a:t>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7297" y="930089"/>
            <a:ext cx="2395709" cy="30785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0684" y="5216971"/>
            <a:ext cx="2662116" cy="30785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3885" r="2322" b="502"/>
          <a:stretch>
            <a:fillRect/>
          </a:stretch>
        </p:blipFill>
        <p:spPr>
          <a:xfrm>
            <a:off x="2976462" y="1690416"/>
            <a:ext cx="15125229" cy="16344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98284" y="5591160"/>
            <a:ext cx="14303406" cy="310878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17297" y="1891511"/>
            <a:ext cx="2417588" cy="167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171">
                <a:solidFill>
                  <a:srgbClr val="000000"/>
                </a:solidFill>
                <a:latin typeface="Quicksand Bold"/>
              </a:rPr>
              <a:t>KHÔNG RÕ NỘI DUNG KIỂM TRA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94973" y="759499"/>
            <a:ext cx="462236" cy="119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5"/>
              </a:lnSpc>
              <a:spcBef>
                <a:spcPct val="0"/>
              </a:spcBef>
            </a:pPr>
            <a:r>
              <a:rPr lang="en-US" sz="7025">
                <a:solidFill>
                  <a:srgbClr val="FFF5EC"/>
                </a:solidFill>
                <a:latin typeface="Paytone One Bold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0684" y="6178392"/>
            <a:ext cx="2417588" cy="167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171" dirty="0">
                <a:solidFill>
                  <a:srgbClr val="000000"/>
                </a:solidFill>
                <a:latin typeface="Quicksand Bold"/>
              </a:rPr>
              <a:t> PHƯƠNG ÁN NHIỄU KHÔNG TỐT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66132" y="5046381"/>
            <a:ext cx="466691" cy="119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5"/>
              </a:lnSpc>
              <a:spcBef>
                <a:spcPct val="0"/>
              </a:spcBef>
            </a:pPr>
            <a:r>
              <a:rPr lang="en-US" sz="7025">
                <a:solidFill>
                  <a:srgbClr val="FFF5EC"/>
                </a:solidFill>
                <a:latin typeface="Paytone One Bold"/>
              </a:rPr>
              <a:t>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927</Words>
  <Application>Microsoft Office PowerPoint</Application>
  <PresentationFormat>Custom</PresentationFormat>
  <Paragraphs>149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DM Sans Bold</vt:lpstr>
      <vt:lpstr>Times New Roman</vt:lpstr>
      <vt:lpstr>Montserrat Semi-Bold Bold</vt:lpstr>
      <vt:lpstr>Baloo Bhai</vt:lpstr>
      <vt:lpstr>Montserrat Semi-Bold Bold Italics</vt:lpstr>
      <vt:lpstr>Open Sans Extra Bold</vt:lpstr>
      <vt:lpstr>Paytone One</vt:lpstr>
      <vt:lpstr>Paytone One Bold</vt:lpstr>
      <vt:lpstr>Bevan</vt:lpstr>
      <vt:lpstr>Quicksand Bold</vt:lpstr>
      <vt:lpstr>Calibri</vt:lpstr>
      <vt:lpstr>Anton</vt:lpstr>
      <vt:lpstr>Arial</vt:lpstr>
      <vt:lpstr>Montserrat Semi-Bold</vt:lpstr>
      <vt:lpstr>Oswald Bold</vt:lpstr>
      <vt:lpstr>Bogart Black</vt:lpstr>
      <vt:lpstr>Moontime</vt:lpstr>
      <vt:lpstr>Fira Sans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TỔNG KẾT VÀ ĐÁNH GIÁ XÂY DỰNG MA TRẬN</dc:title>
  <cp:lastModifiedBy>Thùy Dung Ngô</cp:lastModifiedBy>
  <cp:revision>5</cp:revision>
  <dcterms:created xsi:type="dcterms:W3CDTF">2006-08-16T00:00:00Z</dcterms:created>
  <dcterms:modified xsi:type="dcterms:W3CDTF">2023-05-09T12:03:37Z</dcterms:modified>
  <dc:identifier>DAFiYuoe808</dc:identifier>
</cp:coreProperties>
</file>