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embeddedFontLst>
    <p:embeddedFont>
      <p:font typeface="Tahom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0" roundtripDataSignature="AMtx7mhc+GIjqsyixy2sTqjE9nwITc0n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DF91AF-84AC-4C8B-9A0B-1AF6C11032B6}">
  <a:tblStyle styleId="{55DF91AF-84AC-4C8B-9A0B-1AF6C11032B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79AEB0B-4F0B-433F-982F-F247C4227CAC}"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Tahoma-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Tahoma-bold.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5" name="Shape 15"/>
        <p:cNvGrpSpPr/>
        <p:nvPr/>
      </p:nvGrpSpPr>
      <p:grpSpPr>
        <a:xfrm>
          <a:off x="0" y="0"/>
          <a:ext cx="0" cy="0"/>
          <a:chOff x="0" y="0"/>
          <a:chExt cx="0" cy="0"/>
        </a:xfrm>
      </p:grpSpPr>
      <p:sp>
        <p:nvSpPr>
          <p:cNvPr id="16" name="Google Shape;16;p23"/>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 name="Google Shape;1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3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3" name="Google Shape;73;p3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3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9" name="Google Shape;2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 name="Google Shape;39;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2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2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2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2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6" name="Google Shape;66;p3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gif"/><Relationship Id="rId5"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Tulips.jpg" id="93" name="Google Shape;93;p1"/>
          <p:cNvPicPr preferRelativeResize="0"/>
          <p:nvPr>
            <p:ph idx="1" type="body"/>
          </p:nvPr>
        </p:nvPicPr>
        <p:blipFill rotWithShape="1">
          <a:blip r:embed="rId3">
            <a:alphaModFix/>
          </a:blip>
          <a:srcRect b="0" l="0" r="0" t="0"/>
          <a:stretch/>
        </p:blipFill>
        <p:spPr>
          <a:xfrm>
            <a:off x="0" y="0"/>
            <a:ext cx="9143999" cy="6858000"/>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sp>
        <p:nvSpPr>
          <p:cNvPr id="94" name="Google Shape;94;p1"/>
          <p:cNvSpPr txBox="1"/>
          <p:nvPr/>
        </p:nvSpPr>
        <p:spPr>
          <a:xfrm>
            <a:off x="0" y="1981200"/>
            <a:ext cx="9144000" cy="1920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dk2"/>
                </a:solidFill>
                <a:latin typeface="Arial"/>
                <a:ea typeface="Arial"/>
                <a:cs typeface="Arial"/>
                <a:sym typeface="Arial"/>
              </a:rPr>
              <a:t>CHÀO MỪNG QUÝ THẦY CÔ VÀ CÁC EM HỌC SINH THAM DỰ TIÊT             HỌC NGÀY HÔM NAY!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aphicFrame>
        <p:nvGraphicFramePr>
          <p:cNvPr id="158" name="Google Shape;158;p10"/>
          <p:cNvGraphicFramePr/>
          <p:nvPr/>
        </p:nvGraphicFramePr>
        <p:xfrm>
          <a:off x="152400" y="2895600"/>
          <a:ext cx="3000000" cy="3000000"/>
        </p:xfrm>
        <a:graphic>
          <a:graphicData uri="http://schemas.openxmlformats.org/drawingml/2006/table">
            <a:tbl>
              <a:tblPr bandRow="1" firstCol="1" firstRow="1">
                <a:noFill/>
                <a:tableStyleId>{179AEB0B-4F0B-433F-982F-F247C4227CAC}</a:tableStyleId>
              </a:tblPr>
              <a:tblGrid>
                <a:gridCol w="4166025"/>
                <a:gridCol w="4673175"/>
              </a:tblGrid>
              <a:tr h="304800">
                <a:tc>
                  <a:txBody>
                    <a:bodyPr/>
                    <a:lstStyle/>
                    <a:p>
                      <a:pPr indent="0" lvl="0" marL="0" marR="0" rtl="0" algn="l">
                        <a:lnSpc>
                          <a:spcPct val="115000"/>
                        </a:lnSpc>
                        <a:spcBef>
                          <a:spcPts val="0"/>
                        </a:spcBef>
                        <a:spcAft>
                          <a:spcPts val="0"/>
                        </a:spcAft>
                        <a:buNone/>
                      </a:pPr>
                      <a:r>
                        <a:rPr lang="en-US" sz="2400" u="none" cap="none" strike="noStrike">
                          <a:latin typeface="Times New Roman"/>
                          <a:ea typeface="Times New Roman"/>
                          <a:cs typeface="Times New Roman"/>
                          <a:sym typeface="Times New Roman"/>
                        </a:rPr>
                        <a:t>Phương pháp định nghĩa</a:t>
                      </a:r>
                      <a:endParaRPr sz="24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15000"/>
                        </a:lnSpc>
                        <a:spcBef>
                          <a:spcPts val="0"/>
                        </a:spcBef>
                        <a:spcAft>
                          <a:spcPts val="0"/>
                        </a:spcAft>
                        <a:buNone/>
                      </a:pPr>
                      <a:r>
                        <a:rPr lang="en-US" sz="2400" u="none" cap="none" strike="noStrike">
                          <a:latin typeface="Times New Roman"/>
                          <a:ea typeface="Times New Roman"/>
                          <a:cs typeface="Times New Roman"/>
                          <a:sym typeface="Times New Roman"/>
                        </a:rPr>
                        <a:t>Phương pháp chú thích</a:t>
                      </a:r>
                      <a:endParaRPr sz="2400" u="none" cap="none" strike="noStrike">
                        <a:latin typeface="Times New Roman"/>
                        <a:ea typeface="Times New Roman"/>
                        <a:cs typeface="Times New Roman"/>
                        <a:sym typeface="Times New Roman"/>
                      </a:endParaRPr>
                    </a:p>
                  </a:txBody>
                  <a:tcPr marT="0" marB="0" marR="68575" marL="68575"/>
                </a:tc>
              </a:tr>
              <a:tr h="304800">
                <a:tc>
                  <a:txBody>
                    <a:bodyPr/>
                    <a:lstStyle/>
                    <a:p>
                      <a:pPr indent="0" lvl="0" marL="0" marR="0" rtl="0" algn="l">
                        <a:lnSpc>
                          <a:spcPct val="115000"/>
                        </a:lnSpc>
                        <a:spcBef>
                          <a:spcPts val="0"/>
                        </a:spcBef>
                        <a:spcAft>
                          <a:spcPts val="0"/>
                        </a:spcAft>
                        <a:buNone/>
                      </a:pPr>
                      <a:r>
                        <a:rPr lang="en-US" sz="2400" u="none" cap="none" strike="noStrike">
                          <a:latin typeface="Times New Roman"/>
                          <a:ea typeface="Times New Roman"/>
                          <a:cs typeface="Times New Roman"/>
                          <a:sym typeface="Times New Roman"/>
                        </a:rPr>
                        <a:t>- Nêu ra những thuộc tính cơ bản của đối tượng để phân biệt đối tượng này với đối tượng khác, trong đó các đối tượng thường cùng loại với nhau. </a:t>
                      </a:r>
                      <a:endParaRPr/>
                    </a:p>
                    <a:p>
                      <a:pPr indent="0" lvl="0" marL="0" marR="0" rtl="0" algn="l">
                        <a:lnSpc>
                          <a:spcPct val="115000"/>
                        </a:lnSpc>
                        <a:spcBef>
                          <a:spcPts val="0"/>
                        </a:spcBef>
                        <a:spcAft>
                          <a:spcPts val="0"/>
                        </a:spcAft>
                        <a:buNone/>
                      </a:pPr>
                      <a:r>
                        <a:rPr lang="en-US" sz="2400" u="none" cap="none" strike="noStrike">
                          <a:latin typeface="Times New Roman"/>
                          <a:ea typeface="Times New Roman"/>
                          <a:cs typeface="Times New Roman"/>
                          <a:sym typeface="Times New Roman"/>
                        </a:rPr>
                        <a:t>- Đảm bảo tính chuẩn xác và độ tin cậy cao.</a:t>
                      </a:r>
                      <a:endParaRPr sz="24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15000"/>
                        </a:lnSpc>
                        <a:spcBef>
                          <a:spcPts val="0"/>
                        </a:spcBef>
                        <a:spcAft>
                          <a:spcPts val="0"/>
                        </a:spcAft>
                        <a:buNone/>
                      </a:pPr>
                      <a:r>
                        <a:rPr lang="en-US" sz="2400" u="none" cap="none" strike="noStrike">
                          <a:latin typeface="Times New Roman"/>
                          <a:ea typeface="Times New Roman"/>
                          <a:cs typeface="Times New Roman"/>
                          <a:sym typeface="Times New Roman"/>
                        </a:rPr>
                        <a:t>- Nêu ra một tên gọi khác, hoặc một cách nhận biết khác, có thể chưa phản ánh đầy đủ những thuộc tính bản chất của đối tượng. </a:t>
                      </a:r>
                      <a:endParaRPr/>
                    </a:p>
                    <a:p>
                      <a:pPr indent="0" lvl="0" marL="0" marR="0" rtl="0" algn="l">
                        <a:lnSpc>
                          <a:spcPct val="115000"/>
                        </a:lnSpc>
                        <a:spcBef>
                          <a:spcPts val="0"/>
                        </a:spcBef>
                        <a:spcAft>
                          <a:spcPts val="0"/>
                        </a:spcAft>
                        <a:buNone/>
                      </a:pPr>
                      <a:r>
                        <a:rPr lang="en-US" sz="2400" u="none" cap="none" strike="noStrike">
                          <a:latin typeface="Times New Roman"/>
                          <a:ea typeface="Times New Roman"/>
                          <a:cs typeface="Times New Roman"/>
                          <a:sym typeface="Times New Roman"/>
                        </a:rPr>
                        <a:t>- Có tính linh hoạt, mềm dẻo, có tác dụng đa dạng hoá văn bản và phong phú hoá cách diễn đạt.</a:t>
                      </a:r>
                      <a:endParaRPr sz="2400" u="none" cap="none" strike="noStrike">
                        <a:latin typeface="Times New Roman"/>
                        <a:ea typeface="Times New Roman"/>
                        <a:cs typeface="Times New Roman"/>
                        <a:sym typeface="Times New Roman"/>
                      </a:endParaRPr>
                    </a:p>
                  </a:txBody>
                  <a:tcPr marT="0" marB="0" marR="68575" marL="68575"/>
                </a:tc>
              </a:tr>
            </a:tbl>
          </a:graphicData>
        </a:graphic>
      </p:graphicFrame>
      <p:sp>
        <p:nvSpPr>
          <p:cNvPr id="159" name="Google Shape;159;p10"/>
          <p:cNvSpPr/>
          <p:nvPr/>
        </p:nvSpPr>
        <p:spPr>
          <a:xfrm>
            <a:off x="152400" y="152400"/>
            <a:ext cx="8991600" cy="265264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US" sz="2200" u="sng">
                <a:solidFill>
                  <a:schemeClr val="dk1"/>
                </a:solidFill>
                <a:latin typeface="Times New Roman"/>
                <a:ea typeface="Times New Roman"/>
                <a:cs typeface="Times New Roman"/>
                <a:sym typeface="Times New Roman"/>
              </a:rPr>
              <a:t>Nội dung phiếu học tập số 2:</a:t>
            </a:r>
            <a:endParaRPr/>
          </a:p>
          <a:p>
            <a:pPr indent="0" lvl="0" marL="0" marR="0" rtl="0" algn="l">
              <a:lnSpc>
                <a:spcPct val="107000"/>
              </a:lnSpc>
              <a:spcBef>
                <a:spcPts val="800"/>
              </a:spcBef>
              <a:spcAft>
                <a:spcPts val="0"/>
              </a:spcAft>
              <a:buNone/>
            </a:pPr>
            <a:r>
              <a:rPr b="1" lang="en-US" sz="2200" u="sng">
                <a:solidFill>
                  <a:schemeClr val="dk1"/>
                </a:solidFill>
                <a:latin typeface="Times New Roman"/>
                <a:ea typeface="Times New Roman"/>
                <a:cs typeface="Times New Roman"/>
                <a:sym typeface="Times New Roman"/>
              </a:rPr>
              <a:t>Câu 1:</a:t>
            </a:r>
            <a:r>
              <a:rPr lang="en-US" sz="2200">
                <a:solidFill>
                  <a:schemeClr val="dk1"/>
                </a:solidFill>
                <a:latin typeface="Times New Roman"/>
                <a:ea typeface="Times New Roman"/>
                <a:cs typeface="Times New Roman"/>
                <a:sym typeface="Times New Roman"/>
              </a:rPr>
              <a:t> Vì không nếu được đặc điểm bản chất giúp người đọc phân biệt được Ba-sô với các nhà văn, nhà thơ khác. </a:t>
            </a:r>
            <a:endParaRPr sz="22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b="1" lang="en-US" sz="2200" u="sng">
                <a:solidFill>
                  <a:schemeClr val="dk1"/>
                </a:solidFill>
                <a:latin typeface="Times New Roman"/>
                <a:ea typeface="Times New Roman"/>
                <a:cs typeface="Times New Roman"/>
                <a:sym typeface="Times New Roman"/>
              </a:rPr>
              <a:t>Câu 2:</a:t>
            </a:r>
            <a:r>
              <a:rPr lang="en-US" sz="2200">
                <a:solidFill>
                  <a:schemeClr val="dk1"/>
                </a:solidFill>
                <a:latin typeface="Times New Roman"/>
                <a:ea typeface="Times New Roman"/>
                <a:cs typeface="Times New Roman"/>
                <a:sym typeface="Times New Roman"/>
              </a:rPr>
              <a:t> Phương pháp chú thích.</a:t>
            </a:r>
            <a:endParaRPr sz="22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b="1" lang="en-US" sz="2200" u="sng">
                <a:solidFill>
                  <a:schemeClr val="dk1"/>
                </a:solidFill>
                <a:latin typeface="Times New Roman"/>
                <a:ea typeface="Times New Roman"/>
                <a:cs typeface="Times New Roman"/>
                <a:sym typeface="Times New Roman"/>
              </a:rPr>
              <a:t>Câu 3,4:</a:t>
            </a:r>
            <a:r>
              <a:rPr lang="en-US" sz="2200">
                <a:solidFill>
                  <a:schemeClr val="dk1"/>
                </a:solidFill>
                <a:latin typeface="Times New Roman"/>
                <a:ea typeface="Times New Roman"/>
                <a:cs typeface="Times New Roman"/>
                <a:sym typeface="Times New Roman"/>
              </a:rPr>
              <a:t> </a:t>
            </a:r>
            <a:r>
              <a:rPr b="1" lang="en-US" sz="2200">
                <a:solidFill>
                  <a:schemeClr val="dk1"/>
                </a:solidFill>
                <a:latin typeface="Calibri"/>
                <a:ea typeface="Calibri"/>
                <a:cs typeface="Calibri"/>
                <a:sym typeface="Calibri"/>
              </a:rPr>
              <a:t>- </a:t>
            </a:r>
            <a:r>
              <a:rPr b="1" lang="en-US" sz="2200">
                <a:solidFill>
                  <a:schemeClr val="dk1"/>
                </a:solidFill>
                <a:latin typeface="Times New Roman"/>
                <a:ea typeface="Times New Roman"/>
                <a:cs typeface="Times New Roman"/>
                <a:sym typeface="Times New Roman"/>
              </a:rPr>
              <a:t>Giống:</a:t>
            </a:r>
            <a:r>
              <a:rPr lang="en-US" sz="2200">
                <a:solidFill>
                  <a:schemeClr val="dk1"/>
                </a:solidFill>
                <a:latin typeface="Times New Roman"/>
                <a:ea typeface="Times New Roman"/>
                <a:cs typeface="Times New Roman"/>
                <a:sym typeface="Times New Roman"/>
              </a:rPr>
              <a:t> Có cùng cấu trúc A là B.</a:t>
            </a:r>
            <a:endParaRPr sz="2200">
              <a:solidFill>
                <a:schemeClr val="dk1"/>
              </a:solidFill>
              <a:latin typeface="Calibri"/>
              <a:ea typeface="Calibri"/>
              <a:cs typeface="Calibri"/>
              <a:sym typeface="Calibri"/>
            </a:endParaRPr>
          </a:p>
          <a:p>
            <a:pPr indent="0" lvl="0" marL="0" marR="0" rtl="0" algn="l">
              <a:spcBef>
                <a:spcPts val="80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 Khác:</a:t>
            </a:r>
            <a:r>
              <a:rPr lang="en-US" sz="2200">
                <a:solidFill>
                  <a:schemeClr val="dk1"/>
                </a:solidFill>
                <a:latin typeface="Times New Roman"/>
                <a:ea typeface="Times New Roman"/>
                <a:cs typeface="Times New Roman"/>
                <a:sym typeface="Times New Roman"/>
              </a:rPr>
              <a:t> </a:t>
            </a:r>
            <a:endParaRPr sz="2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nvSpPr>
        <p:spPr>
          <a:xfrm>
            <a:off x="76200" y="152400"/>
            <a:ext cx="89154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600"/>
              <a:buFont typeface="Arial"/>
              <a:buNone/>
            </a:pPr>
            <a:r>
              <a:rPr b="1" lang="en-US" sz="2600" u="sng">
                <a:solidFill>
                  <a:srgbClr val="FF0000"/>
                </a:solidFill>
                <a:latin typeface="Times New Roman"/>
                <a:ea typeface="Times New Roman"/>
                <a:cs typeface="Times New Roman"/>
                <a:sym typeface="Times New Roman"/>
              </a:rPr>
              <a:t>II. MỘT SỐ PHƯƠNG PHÁP THUYẾT MINH: </a:t>
            </a:r>
            <a:endParaRPr/>
          </a:p>
          <a:p>
            <a:pPr indent="-234950" lvl="0" marL="400050" marR="0" rtl="0" algn="l">
              <a:spcBef>
                <a:spcPts val="600"/>
              </a:spcBef>
              <a:spcAft>
                <a:spcPts val="0"/>
              </a:spcAft>
              <a:buClr>
                <a:schemeClr val="dk1"/>
              </a:buClr>
              <a:buSzPts val="2600"/>
              <a:buFont typeface="Arial"/>
              <a:buNone/>
            </a:pPr>
            <a:r>
              <a:t/>
            </a:r>
            <a:endParaRPr sz="2600">
              <a:solidFill>
                <a:srgbClr val="FF0000"/>
              </a:solidFill>
              <a:latin typeface="Times New Roman"/>
              <a:ea typeface="Times New Roman"/>
              <a:cs typeface="Times New Roman"/>
              <a:sym typeface="Times New Roman"/>
            </a:endParaRPr>
          </a:p>
        </p:txBody>
      </p:sp>
      <p:sp>
        <p:nvSpPr>
          <p:cNvPr id="165" name="Google Shape;165;p11"/>
          <p:cNvSpPr txBox="1"/>
          <p:nvPr/>
        </p:nvSpPr>
        <p:spPr>
          <a:xfrm>
            <a:off x="152400" y="609600"/>
            <a:ext cx="8839200" cy="609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600"/>
              <a:buFont typeface="Arial"/>
              <a:buNone/>
            </a:pPr>
            <a:r>
              <a:rPr b="1" lang="en-US" sz="2600" u="sng">
                <a:solidFill>
                  <a:schemeClr val="dk1"/>
                </a:solidFill>
                <a:latin typeface="Calibri"/>
                <a:ea typeface="Calibri"/>
                <a:cs typeface="Calibri"/>
                <a:sym typeface="Calibri"/>
              </a:rPr>
              <a:t>1. Ôn tập các phương pháp thuyết minh đã học ở THCS:</a:t>
            </a:r>
            <a:endParaRPr b="1" sz="2600" u="sng">
              <a:solidFill>
                <a:schemeClr val="dk1"/>
              </a:solidFill>
              <a:latin typeface="Calibri"/>
              <a:ea typeface="Calibri"/>
              <a:cs typeface="Calibri"/>
              <a:sym typeface="Calibri"/>
            </a:endParaRPr>
          </a:p>
        </p:txBody>
      </p:sp>
      <p:sp>
        <p:nvSpPr>
          <p:cNvPr id="166" name="Google Shape;166;p11"/>
          <p:cNvSpPr txBox="1"/>
          <p:nvPr/>
        </p:nvSpPr>
        <p:spPr>
          <a:xfrm>
            <a:off x="152400" y="1143000"/>
            <a:ext cx="8839200" cy="533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600"/>
              <a:buFont typeface="Arial"/>
              <a:buNone/>
            </a:pPr>
            <a:r>
              <a:rPr b="1" lang="en-US" sz="2600" u="sng">
                <a:solidFill>
                  <a:schemeClr val="dk1"/>
                </a:solidFill>
                <a:latin typeface="Calibri"/>
                <a:ea typeface="Calibri"/>
                <a:cs typeface="Calibri"/>
                <a:sym typeface="Calibri"/>
              </a:rPr>
              <a:t>2. Tìm hiểu thêm một số  phương pháp thuyết minh:</a:t>
            </a:r>
            <a:endParaRPr/>
          </a:p>
          <a:p>
            <a:pPr indent="0" lvl="0" marL="0" marR="0" rtl="0" algn="l">
              <a:spcBef>
                <a:spcPts val="520"/>
              </a:spcBef>
              <a:spcAft>
                <a:spcPts val="0"/>
              </a:spcAft>
              <a:buClr>
                <a:schemeClr val="dk1"/>
              </a:buClr>
              <a:buSzPts val="2600"/>
              <a:buFont typeface="Arial"/>
              <a:buNone/>
            </a:pPr>
            <a:r>
              <a:rPr lang="en-US" sz="2600">
                <a:solidFill>
                  <a:schemeClr val="dk1"/>
                </a:solidFill>
                <a:latin typeface="Calibri"/>
                <a:ea typeface="Calibri"/>
                <a:cs typeface="Calibri"/>
                <a:sym typeface="Calibri"/>
              </a:rPr>
              <a:t> </a:t>
            </a:r>
            <a:endParaRPr/>
          </a:p>
        </p:txBody>
      </p:sp>
      <p:sp>
        <p:nvSpPr>
          <p:cNvPr id="167" name="Google Shape;167;p11"/>
          <p:cNvSpPr txBox="1"/>
          <p:nvPr/>
        </p:nvSpPr>
        <p:spPr>
          <a:xfrm>
            <a:off x="304800" y="1676400"/>
            <a:ext cx="8839200" cy="533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600"/>
              <a:buFont typeface="Arial"/>
              <a:buNone/>
            </a:pPr>
            <a:r>
              <a:rPr b="1" lang="en-US" sz="2600" u="sng">
                <a:solidFill>
                  <a:schemeClr val="dk1"/>
                </a:solidFill>
                <a:latin typeface="Calibri"/>
                <a:ea typeface="Calibri"/>
                <a:cs typeface="Calibri"/>
                <a:sym typeface="Calibri"/>
              </a:rPr>
              <a:t>a) Thuyết minh bằng cách chú thích:</a:t>
            </a:r>
            <a:endParaRPr/>
          </a:p>
        </p:txBody>
      </p:sp>
      <p:sp>
        <p:nvSpPr>
          <p:cNvPr id="168" name="Google Shape;168;p11"/>
          <p:cNvSpPr txBox="1"/>
          <p:nvPr/>
        </p:nvSpPr>
        <p:spPr>
          <a:xfrm>
            <a:off x="304800" y="2286000"/>
            <a:ext cx="8839200" cy="533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600"/>
              <a:buFont typeface="Arial"/>
              <a:buNone/>
            </a:pPr>
            <a:r>
              <a:rPr b="1" lang="en-US" sz="2600" u="sng">
                <a:solidFill>
                  <a:schemeClr val="dk1"/>
                </a:solidFill>
                <a:latin typeface="Calibri"/>
                <a:ea typeface="Calibri"/>
                <a:cs typeface="Calibri"/>
                <a:sym typeface="Calibri"/>
              </a:rPr>
              <a:t>b) Thuyết minh bằng cách giảng giải nguyên nhân - kết quả:</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ppt_w</p:attrName>
                                        </p:attrNameLst>
                                      </p:cBhvr>
                                      <p:tavLst>
                                        <p:tav fmla="" tm="0">
                                          <p:val>
                                            <p:strVal val="0"/>
                                          </p:val>
                                        </p:tav>
                                        <p:tav fmla="" tm="100000">
                                          <p:val>
                                            <p:strVal val="#ppt_w"/>
                                          </p:val>
                                        </p:tav>
                                      </p:tavLst>
                                    </p:anim>
                                    <p:anim calcmode="lin" valueType="num">
                                      <p:cBhvr additive="base">
                                        <p:cTn dur="500"/>
                                        <p:tgtEl>
                                          <p:spTgt spid="1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p:nvPr/>
        </p:nvSpPr>
        <p:spPr>
          <a:xfrm>
            <a:off x="228600" y="381000"/>
            <a:ext cx="8610600" cy="48936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600" u="sng">
                <a:solidFill>
                  <a:srgbClr val="FF0000"/>
                </a:solidFill>
                <a:latin typeface="Times New Roman"/>
                <a:ea typeface="Times New Roman"/>
                <a:cs typeface="Times New Roman"/>
                <a:sym typeface="Times New Roman"/>
              </a:rPr>
              <a:t>CÂU HỎI THẢO LUẬN:</a:t>
            </a:r>
            <a:endParaRPr/>
          </a:p>
          <a:p>
            <a:pPr indent="0" lvl="0" marL="0" marR="0" rtl="0" algn="ctr">
              <a:spcBef>
                <a:spcPts val="0"/>
              </a:spcBef>
              <a:spcAft>
                <a:spcPts val="0"/>
              </a:spcAft>
              <a:buNone/>
            </a:pPr>
            <a:r>
              <a:t/>
            </a:r>
            <a:endParaRPr sz="2600" u="sng">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1. Đoạn văn viết về: (1) Niềm say mê cây chuối của Ba-sô; (2) Lai lịch của bút danh Ba-sô. Theo anh (chị), trong hai mục đích ấy, mục đích nào là chủ yếu? Vì sao?</a:t>
            </a:r>
            <a:endParaRPr sz="26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6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2. Các ý của đoạn văn có mối quan hệ nhân quả với nhau không? Nếu có thì đâu là nguyên nhân và đâu là kết quả?</a:t>
            </a:r>
            <a:endParaRPr sz="26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6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3. Vì sao có thể nói rằng mối quan hệ ấy đã được trình bày một cách hợp lí và sinh động, để nhờ đó hình ảnh của Ba-sô hiện lên cụ thể, hấp dẫn hơn?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ppt_w</p:attrName>
                                        </p:attrNameLst>
                                      </p:cBhvr>
                                      <p:tavLst>
                                        <p:tav fmla="" tm="0">
                                          <p:val>
                                            <p:strVal val="0"/>
                                          </p:val>
                                        </p:tav>
                                        <p:tav fmla="" tm="100000">
                                          <p:val>
                                            <p:strVal val="#ppt_w"/>
                                          </p:val>
                                        </p:tav>
                                      </p:tavLst>
                                    </p:anim>
                                    <p:anim calcmode="lin" valueType="num">
                                      <p:cBhvr additive="base">
                                        <p:cTn dur="500"/>
                                        <p:tgtEl>
                                          <p:spTgt spid="17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3"/>
          <p:cNvSpPr txBox="1"/>
          <p:nvPr/>
        </p:nvSpPr>
        <p:spPr>
          <a:xfrm>
            <a:off x="76200" y="152400"/>
            <a:ext cx="89154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600"/>
              <a:buFont typeface="Arial"/>
              <a:buNone/>
            </a:pPr>
            <a:r>
              <a:rPr b="1" lang="en-US" sz="2600" u="sng">
                <a:solidFill>
                  <a:srgbClr val="FF0000"/>
                </a:solidFill>
                <a:latin typeface="Times New Roman"/>
                <a:ea typeface="Times New Roman"/>
                <a:cs typeface="Times New Roman"/>
                <a:sym typeface="Times New Roman"/>
              </a:rPr>
              <a:t>II. MỘT SỐ PHƯƠNG PHÁP THUYẾT MINH: </a:t>
            </a:r>
            <a:endParaRPr/>
          </a:p>
          <a:p>
            <a:pPr indent="-234950" lvl="0" marL="400050" marR="0" rtl="0" algn="l">
              <a:spcBef>
                <a:spcPts val="600"/>
              </a:spcBef>
              <a:spcAft>
                <a:spcPts val="0"/>
              </a:spcAft>
              <a:buClr>
                <a:schemeClr val="dk1"/>
              </a:buClr>
              <a:buSzPts val="2600"/>
              <a:buFont typeface="Arial"/>
              <a:buNone/>
            </a:pPr>
            <a:r>
              <a:t/>
            </a:r>
            <a:endParaRPr sz="2600">
              <a:solidFill>
                <a:srgbClr val="FF0000"/>
              </a:solidFill>
              <a:latin typeface="Times New Roman"/>
              <a:ea typeface="Times New Roman"/>
              <a:cs typeface="Times New Roman"/>
              <a:sym typeface="Times New Roman"/>
            </a:endParaRPr>
          </a:p>
        </p:txBody>
      </p:sp>
      <p:sp>
        <p:nvSpPr>
          <p:cNvPr id="179" name="Google Shape;179;p13"/>
          <p:cNvSpPr txBox="1"/>
          <p:nvPr/>
        </p:nvSpPr>
        <p:spPr>
          <a:xfrm>
            <a:off x="152400" y="609600"/>
            <a:ext cx="8839200" cy="609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600"/>
              <a:buFont typeface="Arial"/>
              <a:buNone/>
            </a:pPr>
            <a:r>
              <a:rPr b="1" lang="en-US" sz="2600" u="sng">
                <a:solidFill>
                  <a:schemeClr val="dk1"/>
                </a:solidFill>
                <a:latin typeface="Calibri"/>
                <a:ea typeface="Calibri"/>
                <a:cs typeface="Calibri"/>
                <a:sym typeface="Calibri"/>
              </a:rPr>
              <a:t>1. Ôn tập các phương pháp thuyết minh đã học ở THCS:</a:t>
            </a:r>
            <a:endParaRPr b="1" sz="2600" u="sng">
              <a:solidFill>
                <a:schemeClr val="dk1"/>
              </a:solidFill>
              <a:latin typeface="Calibri"/>
              <a:ea typeface="Calibri"/>
              <a:cs typeface="Calibri"/>
              <a:sym typeface="Calibri"/>
            </a:endParaRPr>
          </a:p>
        </p:txBody>
      </p:sp>
      <p:sp>
        <p:nvSpPr>
          <p:cNvPr id="180" name="Google Shape;180;p13"/>
          <p:cNvSpPr txBox="1"/>
          <p:nvPr/>
        </p:nvSpPr>
        <p:spPr>
          <a:xfrm>
            <a:off x="152400" y="1143000"/>
            <a:ext cx="8839200" cy="533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600"/>
              <a:buFont typeface="Arial"/>
              <a:buNone/>
            </a:pPr>
            <a:r>
              <a:rPr b="1" lang="en-US" sz="2600" u="sng">
                <a:solidFill>
                  <a:schemeClr val="dk1"/>
                </a:solidFill>
                <a:latin typeface="Calibri"/>
                <a:ea typeface="Calibri"/>
                <a:cs typeface="Calibri"/>
                <a:sym typeface="Calibri"/>
              </a:rPr>
              <a:t>2. Tìm hiểu thêm một số  phương pháp thuyết minh:</a:t>
            </a:r>
            <a:endParaRPr/>
          </a:p>
          <a:p>
            <a:pPr indent="0" lvl="0" marL="0" marR="0" rtl="0" algn="l">
              <a:spcBef>
                <a:spcPts val="520"/>
              </a:spcBef>
              <a:spcAft>
                <a:spcPts val="0"/>
              </a:spcAft>
              <a:buClr>
                <a:schemeClr val="dk1"/>
              </a:buClr>
              <a:buSzPts val="2600"/>
              <a:buFont typeface="Arial"/>
              <a:buNone/>
            </a:pPr>
            <a:r>
              <a:rPr lang="en-US" sz="2600">
                <a:solidFill>
                  <a:schemeClr val="dk1"/>
                </a:solidFill>
                <a:latin typeface="Calibri"/>
                <a:ea typeface="Calibri"/>
                <a:cs typeface="Calibri"/>
                <a:sym typeface="Calibri"/>
              </a:rPr>
              <a:t> </a:t>
            </a:r>
            <a:endParaRPr/>
          </a:p>
        </p:txBody>
      </p:sp>
      <p:sp>
        <p:nvSpPr>
          <p:cNvPr id="181" name="Google Shape;181;p13"/>
          <p:cNvSpPr txBox="1"/>
          <p:nvPr/>
        </p:nvSpPr>
        <p:spPr>
          <a:xfrm>
            <a:off x="304800" y="1676400"/>
            <a:ext cx="8839200" cy="533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600"/>
              <a:buFont typeface="Arial"/>
              <a:buNone/>
            </a:pPr>
            <a:r>
              <a:rPr b="1" lang="en-US" sz="2600" u="sng">
                <a:solidFill>
                  <a:schemeClr val="dk1"/>
                </a:solidFill>
                <a:latin typeface="Calibri"/>
                <a:ea typeface="Calibri"/>
                <a:cs typeface="Calibri"/>
                <a:sym typeface="Calibri"/>
              </a:rPr>
              <a:t>a) Thuyết minh bằng cách chú thích:</a:t>
            </a:r>
            <a:endParaRPr/>
          </a:p>
        </p:txBody>
      </p:sp>
      <p:sp>
        <p:nvSpPr>
          <p:cNvPr id="182" name="Google Shape;182;p13"/>
          <p:cNvSpPr txBox="1"/>
          <p:nvPr/>
        </p:nvSpPr>
        <p:spPr>
          <a:xfrm>
            <a:off x="304800" y="2209800"/>
            <a:ext cx="8839200" cy="533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600"/>
              <a:buFont typeface="Arial"/>
              <a:buNone/>
            </a:pPr>
            <a:r>
              <a:rPr b="1" lang="en-US" sz="2600" u="sng">
                <a:solidFill>
                  <a:schemeClr val="dk1"/>
                </a:solidFill>
                <a:latin typeface="Calibri"/>
                <a:ea typeface="Calibri"/>
                <a:cs typeface="Calibri"/>
                <a:sym typeface="Calibri"/>
              </a:rPr>
              <a:t>b) Thuyết minh bằng cách giảng giải nguyên nhân - kết quả:</a:t>
            </a:r>
            <a:endParaRPr/>
          </a:p>
        </p:txBody>
      </p:sp>
      <p:sp>
        <p:nvSpPr>
          <p:cNvPr id="183" name="Google Shape;183;p13"/>
          <p:cNvSpPr/>
          <p:nvPr/>
        </p:nvSpPr>
        <p:spPr>
          <a:xfrm>
            <a:off x="228600" y="2819400"/>
            <a:ext cx="8610600" cy="36933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 Mục đích (2) là chủ yếu vì nói về niềm say mê cây chuối của Ba-Sô là để nói đến lai lịch bút danh Ba-sô. Đây là thông tin cần thiết mà người viết muốn giói thiệu cho người đọc. </a:t>
            </a:r>
            <a:endParaRPr/>
          </a:p>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 Các ý trong đoạn văn có quan hệ nhân – quả:</a:t>
            </a:r>
            <a:endParaRPr/>
          </a:p>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 Ý chỉ nguyên nhân: Niềm “say mê” cây chuối </a:t>
            </a:r>
            <a:endParaRPr/>
          </a:p>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 Ý chỉ kết quả: Ông lấy bút danh “Ba-sô” (Cây chuối).</a:t>
            </a:r>
            <a:endParaRPr/>
          </a:p>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 Hợp lí, sinh động vì: Dùng cách nói bóng bẩy, thể hiện quan hệ nhân quả để hiểu rõ niềm say mê cây chuối được khai thác từ nhiều khía cạnh, nhiều góc độ khác nhau.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ppt_w</p:attrName>
                                        </p:attrNameLst>
                                      </p:cBhvr>
                                      <p:tavLst>
                                        <p:tav fmla="" tm="0">
                                          <p:val>
                                            <p:strVal val="0"/>
                                          </p:val>
                                        </p:tav>
                                        <p:tav fmla="" tm="100000">
                                          <p:val>
                                            <p:strVal val="#ppt_w"/>
                                          </p:val>
                                        </p:tav>
                                      </p:tavLst>
                                    </p:anim>
                                    <p:anim calcmode="lin" valueType="num">
                                      <p:cBhvr additive="base">
                                        <p:cTn dur="500"/>
                                        <p:tgtEl>
                                          <p:spTgt spid="1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ppt_w</p:attrName>
                                        </p:attrNameLst>
                                      </p:cBhvr>
                                      <p:tavLst>
                                        <p:tav fmla="" tm="0">
                                          <p:val>
                                            <p:strVal val="0"/>
                                          </p:val>
                                        </p:tav>
                                        <p:tav fmla="" tm="100000">
                                          <p:val>
                                            <p:strVal val="#ppt_w"/>
                                          </p:val>
                                        </p:tav>
                                      </p:tavLst>
                                    </p:anim>
                                    <p:anim calcmode="lin" valueType="num">
                                      <p:cBhvr additive="base">
                                        <p:cTn dur="500"/>
                                        <p:tgtEl>
                                          <p:spTgt spid="1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nvSpPr>
        <p:spPr>
          <a:xfrm>
            <a:off x="76200" y="381000"/>
            <a:ext cx="89154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800"/>
              <a:buFont typeface="Arial"/>
              <a:buNone/>
            </a:pPr>
            <a:r>
              <a:rPr b="1" lang="en-US" sz="2800" u="sng">
                <a:solidFill>
                  <a:srgbClr val="FF0000"/>
                </a:solidFill>
                <a:latin typeface="Times New Roman"/>
                <a:ea typeface="Times New Roman"/>
                <a:cs typeface="Times New Roman"/>
                <a:sym typeface="Times New Roman"/>
              </a:rPr>
              <a:t>III/ YÊU CẦU VIỆC VẬN DỤNG CÁC PHƯƠNG PHÁP THUYẾT MINH : </a:t>
            </a:r>
            <a:endParaRPr sz="2800">
              <a:solidFill>
                <a:srgbClr val="FF0000"/>
              </a:solidFill>
              <a:latin typeface="Times New Roman"/>
              <a:ea typeface="Times New Roman"/>
              <a:cs typeface="Times New Roman"/>
              <a:sym typeface="Times New Roman"/>
            </a:endParaRPr>
          </a:p>
        </p:txBody>
      </p:sp>
      <p:sp>
        <p:nvSpPr>
          <p:cNvPr id="189" name="Google Shape;189;p14"/>
          <p:cNvSpPr txBox="1"/>
          <p:nvPr/>
        </p:nvSpPr>
        <p:spPr>
          <a:xfrm>
            <a:off x="152400" y="1524000"/>
            <a:ext cx="8839200" cy="609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lang="en-US" sz="2800">
                <a:solidFill>
                  <a:schemeClr val="dk1"/>
                </a:solidFill>
                <a:latin typeface="Calibri"/>
                <a:ea typeface="Calibri"/>
                <a:cs typeface="Calibri"/>
                <a:sym typeface="Calibri"/>
              </a:rPr>
              <a:t>- Không xa rời mục đích thuyết minh.</a:t>
            </a:r>
            <a:endParaRPr/>
          </a:p>
          <a:p>
            <a:pPr indent="0" lvl="0" marL="0" marR="0" rtl="0" algn="l">
              <a:spcBef>
                <a:spcPts val="560"/>
              </a:spcBef>
              <a:spcAft>
                <a:spcPts val="0"/>
              </a:spcAft>
              <a:buClr>
                <a:schemeClr val="dk1"/>
              </a:buClr>
              <a:buSzPts val="2800"/>
              <a:buFont typeface="Arial"/>
              <a:buNone/>
            </a:pPr>
            <a:r>
              <a:rPr lang="en-US" sz="2800">
                <a:solidFill>
                  <a:schemeClr val="dk1"/>
                </a:solidFill>
                <a:latin typeface="Calibri"/>
                <a:ea typeface="Calibri"/>
                <a:cs typeface="Calibri"/>
                <a:sym typeface="Calibri"/>
              </a:rPr>
              <a:t>- Làm nổi bật bản chất và đặc trưng của sự vật, hiện tượng.</a:t>
            </a:r>
            <a:endParaRPr/>
          </a:p>
          <a:p>
            <a:pPr indent="0" lvl="0" marL="0" marR="0" rtl="0" algn="l">
              <a:spcBef>
                <a:spcPts val="560"/>
              </a:spcBef>
              <a:spcAft>
                <a:spcPts val="0"/>
              </a:spcAft>
              <a:buClr>
                <a:schemeClr val="dk1"/>
              </a:buClr>
              <a:buSzPts val="2800"/>
              <a:buFont typeface="Arial"/>
              <a:buNone/>
            </a:pPr>
            <a:r>
              <a:rPr lang="en-US" sz="2800">
                <a:solidFill>
                  <a:schemeClr val="dk1"/>
                </a:solidFill>
                <a:latin typeface="Calibri"/>
                <a:ea typeface="Calibri"/>
                <a:cs typeface="Calibri"/>
                <a:sym typeface="Calibri"/>
              </a:rPr>
              <a:t>- Làm cho người đọc và người nghe tiếp nhận dễ dàng,hứng thú.</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ppt_w</p:attrName>
                                        </p:attrNameLst>
                                      </p:cBhvr>
                                      <p:tavLst>
                                        <p:tav fmla="" tm="0">
                                          <p:val>
                                            <p:strVal val="0"/>
                                          </p:val>
                                        </p:tav>
                                        <p:tav fmla="" tm="100000">
                                          <p:val>
                                            <p:strVal val="#ppt_w"/>
                                          </p:val>
                                        </p:tav>
                                      </p:tavLst>
                                    </p:anim>
                                    <p:anim calcmode="lin" valueType="num">
                                      <p:cBhvr additive="base">
                                        <p:cTn dur="500"/>
                                        <p:tgtEl>
                                          <p:spTgt spid="1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5"/>
          <p:cNvSpPr txBox="1"/>
          <p:nvPr/>
        </p:nvSpPr>
        <p:spPr>
          <a:xfrm>
            <a:off x="76200" y="76200"/>
            <a:ext cx="89154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800"/>
              <a:buFont typeface="Arial"/>
              <a:buNone/>
            </a:pPr>
            <a:r>
              <a:rPr b="1" lang="en-US" sz="2800" u="sng">
                <a:solidFill>
                  <a:srgbClr val="FF0000"/>
                </a:solidFill>
                <a:latin typeface="Times New Roman"/>
                <a:ea typeface="Times New Roman"/>
                <a:cs typeface="Times New Roman"/>
                <a:sym typeface="Times New Roman"/>
              </a:rPr>
              <a:t>* GHI NHỚ:</a:t>
            </a:r>
            <a:endParaRPr sz="2800">
              <a:solidFill>
                <a:srgbClr val="FF0000"/>
              </a:solidFill>
              <a:latin typeface="Times New Roman"/>
              <a:ea typeface="Times New Roman"/>
              <a:cs typeface="Times New Roman"/>
              <a:sym typeface="Times New Roman"/>
            </a:endParaRPr>
          </a:p>
        </p:txBody>
      </p:sp>
      <p:sp>
        <p:nvSpPr>
          <p:cNvPr id="195" name="Google Shape;195;p15"/>
          <p:cNvSpPr txBox="1"/>
          <p:nvPr/>
        </p:nvSpPr>
        <p:spPr>
          <a:xfrm>
            <a:off x="152400" y="685800"/>
            <a:ext cx="8839200" cy="609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 Muốn làm bài văn thuyết minh có kết quả, người làm bài phải nắm được: Phương pháp thuyết minh và lựa chọn phương pháp thuyết minh phù hợp.</a:t>
            </a:r>
            <a:endParaRPr/>
          </a:p>
          <a:p>
            <a:pPr indent="0" lvl="0" marL="0" marR="0" rtl="0" algn="l">
              <a:spcBef>
                <a:spcPts val="560"/>
              </a:spcBef>
              <a:spcAft>
                <a:spcPts val="0"/>
              </a:spcAft>
              <a:buClr>
                <a:schemeClr val="dk1"/>
              </a:buClr>
              <a:buSzPts val="2800"/>
              <a:buFont typeface="Arial"/>
              <a:buNone/>
            </a:pPr>
            <a:r>
              <a:t/>
            </a:r>
            <a:endParaRPr sz="2800">
              <a:solidFill>
                <a:schemeClr val="dk1"/>
              </a:solidFill>
              <a:latin typeface="Times New Roman"/>
              <a:ea typeface="Times New Roman"/>
              <a:cs typeface="Times New Roman"/>
              <a:sym typeface="Times New Roman"/>
            </a:endParaRPr>
          </a:p>
        </p:txBody>
      </p:sp>
      <p:sp>
        <p:nvSpPr>
          <p:cNvPr id="196" name="Google Shape;196;p15"/>
          <p:cNvSpPr txBox="1"/>
          <p:nvPr/>
        </p:nvSpPr>
        <p:spPr>
          <a:xfrm>
            <a:off x="152400" y="3581400"/>
            <a:ext cx="8839200" cy="609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 Việc lựa chọn, vận dụng và phối hợp các phương pháp thuyết minh cần tuân theo nguyên tắc:</a:t>
            </a:r>
            <a:endParaRPr/>
          </a:p>
          <a:p>
            <a:pPr indent="0" lvl="0" marL="0" marR="0" rtl="0" algn="l">
              <a:spcBef>
                <a:spcPts val="56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 + Không xa rời mục đích thuyết minh.</a:t>
            </a:r>
            <a:endParaRPr/>
          </a:p>
          <a:p>
            <a:pPr indent="0" lvl="0" marL="0" marR="0" rtl="0" algn="l">
              <a:spcBef>
                <a:spcPts val="56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 + Làm nổi bật bản chất và đặc trưng của sự vật, hiện tượng.</a:t>
            </a:r>
            <a:endParaRPr/>
          </a:p>
          <a:p>
            <a:pPr indent="0" lvl="0" marL="0" marR="0" rtl="0" algn="l">
              <a:spcBef>
                <a:spcPts val="56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 + Làm cho người đọc và người nghe tiếp nhận dễ dàng,hứng thú.</a:t>
            </a:r>
            <a:endParaRPr sz="2800">
              <a:solidFill>
                <a:schemeClr val="dk1"/>
              </a:solidFill>
              <a:latin typeface="Times New Roman"/>
              <a:ea typeface="Times New Roman"/>
              <a:cs typeface="Times New Roman"/>
              <a:sym typeface="Times New Roman"/>
            </a:endParaRPr>
          </a:p>
        </p:txBody>
      </p:sp>
      <p:sp>
        <p:nvSpPr>
          <p:cNvPr id="197" name="Google Shape;197;p15"/>
          <p:cNvSpPr txBox="1"/>
          <p:nvPr/>
        </p:nvSpPr>
        <p:spPr>
          <a:xfrm>
            <a:off x="152400" y="2133600"/>
            <a:ext cx="8839200" cy="609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 Những phương pháp thuyết minh thường gặp là: Nêu định nghĩa; liệt kê; nêu ví dụ; dùng số liệu; so sánh; phân loại, phân tích, chú thích và giảng giải nguyên nhân – kết quả.</a:t>
            </a:r>
            <a:endParaRPr sz="2800">
              <a:solidFill>
                <a:schemeClr val="dk1"/>
              </a:solidFill>
              <a:latin typeface="Times New Roman"/>
              <a:ea typeface="Times New Roman"/>
              <a:cs typeface="Times New Roman"/>
              <a:sym typeface="Times New Roman"/>
            </a:endParaRPr>
          </a:p>
          <a:p>
            <a:pPr indent="0" lvl="0" marL="0" marR="0" rtl="0" algn="l">
              <a:spcBef>
                <a:spcPts val="560"/>
              </a:spcBef>
              <a:spcAft>
                <a:spcPts val="0"/>
              </a:spcAft>
              <a:buClr>
                <a:schemeClr val="dk1"/>
              </a:buClr>
              <a:buSzPts val="2800"/>
              <a:buFont typeface="Arial"/>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ppt_w</p:attrName>
                                        </p:attrNameLst>
                                      </p:cBhvr>
                                      <p:tavLst>
                                        <p:tav fmla="" tm="0">
                                          <p:val>
                                            <p:strVal val="0"/>
                                          </p:val>
                                        </p:tav>
                                        <p:tav fmla="" tm="100000">
                                          <p:val>
                                            <p:strVal val="#ppt_w"/>
                                          </p:val>
                                        </p:tav>
                                      </p:tavLst>
                                    </p:anim>
                                    <p:anim calcmode="lin" valueType="num">
                                      <p:cBhvr additive="base">
                                        <p:cTn dur="500"/>
                                        <p:tgtEl>
                                          <p:spTgt spid="1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ppt_w</p:attrName>
                                        </p:attrNameLst>
                                      </p:cBhvr>
                                      <p:tavLst>
                                        <p:tav fmla="" tm="0">
                                          <p:val>
                                            <p:strVal val="0"/>
                                          </p:val>
                                        </p:tav>
                                        <p:tav fmla="" tm="100000">
                                          <p:val>
                                            <p:strVal val="#ppt_w"/>
                                          </p:val>
                                        </p:tav>
                                      </p:tavLst>
                                    </p:anim>
                                    <p:anim calcmode="lin" valueType="num">
                                      <p:cBhvr additive="base">
                                        <p:cTn dur="500"/>
                                        <p:tgtEl>
                                          <p:spTgt spid="1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ppt_w</p:attrName>
                                        </p:attrNameLst>
                                      </p:cBhvr>
                                      <p:tavLst>
                                        <p:tav fmla="" tm="0">
                                          <p:val>
                                            <p:strVal val="0"/>
                                          </p:val>
                                        </p:tav>
                                        <p:tav fmla="" tm="100000">
                                          <p:val>
                                            <p:strVal val="#ppt_w"/>
                                          </p:val>
                                        </p:tav>
                                      </p:tavLst>
                                    </p:anim>
                                    <p:anim calcmode="lin" valueType="num">
                                      <p:cBhvr additive="base">
                                        <p:cTn dur="500"/>
                                        <p:tgtEl>
                                          <p:spTgt spid="1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200">
              <a:solidFill>
                <a:schemeClr val="dk1"/>
              </a:solidFill>
              <a:latin typeface="Tahoma"/>
              <a:ea typeface="Tahoma"/>
              <a:cs typeface="Tahoma"/>
              <a:sym typeface="Tahoma"/>
            </a:endParaRPr>
          </a:p>
        </p:txBody>
      </p:sp>
      <p:sp>
        <p:nvSpPr>
          <p:cNvPr id="203" name="Google Shape;203;p16"/>
          <p:cNvSpPr/>
          <p:nvPr/>
        </p:nvSpPr>
        <p:spPr>
          <a:xfrm>
            <a:off x="304800" y="762000"/>
            <a:ext cx="8610600"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lang="en-US" sz="3200">
                <a:solidFill>
                  <a:schemeClr val="dk1"/>
                </a:solidFill>
                <a:latin typeface="Times New Roman"/>
                <a:ea typeface="Times New Roman"/>
                <a:cs typeface="Times New Roman"/>
                <a:sym typeface="Times New Roman"/>
              </a:rPr>
              <a:t>1. Để làm tốt một bài văn thuyết minh cần:</a:t>
            </a:r>
            <a:endParaRPr/>
          </a:p>
          <a:p>
            <a:pPr indent="0" lvl="0" marL="0" marR="0" rtl="0" algn="just">
              <a:spcBef>
                <a:spcPts val="0"/>
              </a:spcBef>
              <a:spcAft>
                <a:spcPts val="0"/>
              </a:spcAft>
              <a:buNone/>
            </a:pPr>
            <a:r>
              <a:rPr b="0" lang="en-US" sz="3200">
                <a:solidFill>
                  <a:schemeClr val="dk1"/>
                </a:solidFill>
                <a:latin typeface="Times New Roman"/>
                <a:ea typeface="Times New Roman"/>
                <a:cs typeface="Times New Roman"/>
                <a:sym typeface="Times New Roman"/>
              </a:rPr>
              <a:t>    </a:t>
            </a:r>
            <a:r>
              <a:rPr b="0" lang="en-US" sz="3200">
                <a:solidFill>
                  <a:srgbClr val="0070C0"/>
                </a:solidFill>
                <a:latin typeface="Times New Roman"/>
                <a:ea typeface="Times New Roman"/>
                <a:cs typeface="Times New Roman"/>
                <a:sym typeface="Times New Roman"/>
              </a:rPr>
              <a:t>A. Phải hiểu biết rõ ràng, chính xác, đầy đủ về sự vật, hiện tượng cần được thuyết minh.</a:t>
            </a:r>
            <a:endParaRPr b="0" sz="3200">
              <a:solidFill>
                <a:srgbClr val="0070C0"/>
              </a:solidFill>
              <a:latin typeface="Times New Roman"/>
              <a:ea typeface="Times New Roman"/>
              <a:cs typeface="Times New Roman"/>
              <a:sym typeface="Times New Roman"/>
            </a:endParaRPr>
          </a:p>
          <a:p>
            <a:pPr indent="0" lvl="0" marL="0" marR="0" rtl="0" algn="just">
              <a:spcBef>
                <a:spcPts val="0"/>
              </a:spcBef>
              <a:spcAft>
                <a:spcPts val="0"/>
              </a:spcAft>
              <a:buNone/>
            </a:pPr>
            <a:r>
              <a:rPr b="0" lang="en-US" sz="3200">
                <a:solidFill>
                  <a:srgbClr val="0070C0"/>
                </a:solidFill>
                <a:latin typeface="Times New Roman"/>
                <a:ea typeface="Times New Roman"/>
                <a:cs typeface="Times New Roman"/>
                <a:sym typeface="Times New Roman"/>
              </a:rPr>
              <a:t>    B. Có mong muốn truyền đạt tri thức đó đến người đọc (người nghe).</a:t>
            </a:r>
            <a:endParaRPr/>
          </a:p>
          <a:p>
            <a:pPr indent="0" lvl="0" marL="0" marR="0" rtl="0" algn="just">
              <a:spcBef>
                <a:spcPts val="0"/>
              </a:spcBef>
              <a:spcAft>
                <a:spcPts val="0"/>
              </a:spcAft>
              <a:buNone/>
            </a:pPr>
            <a:r>
              <a:rPr b="0" lang="en-US" sz="3200">
                <a:solidFill>
                  <a:srgbClr val="0070C0"/>
                </a:solidFill>
                <a:latin typeface="Times New Roman"/>
                <a:ea typeface="Times New Roman"/>
                <a:cs typeface="Times New Roman"/>
                <a:sym typeface="Times New Roman"/>
              </a:rPr>
              <a:t>    C. Có phương pháp thuyết minh phù hợp.</a:t>
            </a:r>
            <a:endParaRPr/>
          </a:p>
          <a:p>
            <a:pPr indent="0" lvl="0" marL="0" marR="0" rtl="0" algn="just">
              <a:spcBef>
                <a:spcPts val="0"/>
              </a:spcBef>
              <a:spcAft>
                <a:spcPts val="0"/>
              </a:spcAft>
              <a:buNone/>
            </a:pPr>
            <a:r>
              <a:rPr b="0" lang="en-US" sz="3200">
                <a:solidFill>
                  <a:srgbClr val="0070C0"/>
                </a:solidFill>
                <a:latin typeface="Times New Roman"/>
                <a:ea typeface="Times New Roman"/>
                <a:cs typeface="Times New Roman"/>
                <a:sym typeface="Times New Roman"/>
              </a:rPr>
              <a:t>    D. Cả A,B,C.</a:t>
            </a:r>
            <a:endParaRPr b="0" sz="3200">
              <a:solidFill>
                <a:srgbClr val="0070C0"/>
              </a:solidFill>
              <a:latin typeface="Times New Roman"/>
              <a:ea typeface="Times New Roman"/>
              <a:cs typeface="Times New Roman"/>
              <a:sym typeface="Times New Roman"/>
            </a:endParaRPr>
          </a:p>
        </p:txBody>
      </p:sp>
      <p:sp>
        <p:nvSpPr>
          <p:cNvPr id="204" name="Google Shape;204;p16"/>
          <p:cNvSpPr/>
          <p:nvPr/>
        </p:nvSpPr>
        <p:spPr>
          <a:xfrm>
            <a:off x="457200" y="4343400"/>
            <a:ext cx="8458200"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lang="en-US" sz="3200">
                <a:solidFill>
                  <a:srgbClr val="FF0000"/>
                </a:solidFill>
                <a:latin typeface="Times New Roman"/>
                <a:ea typeface="Times New Roman"/>
                <a:cs typeface="Times New Roman"/>
                <a:sym typeface="Times New Roman"/>
              </a:rPr>
              <a:t>D. Cả A,B,C.</a:t>
            </a:r>
            <a:endParaRPr/>
          </a:p>
        </p:txBody>
      </p:sp>
      <p:sp>
        <p:nvSpPr>
          <p:cNvPr id="205" name="Google Shape;205;p16"/>
          <p:cNvSpPr txBox="1"/>
          <p:nvPr/>
        </p:nvSpPr>
        <p:spPr>
          <a:xfrm>
            <a:off x="0" y="65782"/>
            <a:ext cx="8839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C00000"/>
                </a:solidFill>
                <a:latin typeface="Times New Roman"/>
                <a:ea typeface="Times New Roman"/>
                <a:cs typeface="Times New Roman"/>
                <a:sym typeface="Times New Roman"/>
              </a:rPr>
              <a:t>HOẠT ĐỘNG LUYỆN TẬP</a:t>
            </a:r>
            <a:endParaRPr b="1" sz="3200" u="sng">
              <a:solidFill>
                <a:srgbClr val="C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7"/>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200">
              <a:solidFill>
                <a:schemeClr val="dk1"/>
              </a:solidFill>
              <a:latin typeface="Tahoma"/>
              <a:ea typeface="Tahoma"/>
              <a:cs typeface="Tahoma"/>
              <a:sym typeface="Tahoma"/>
            </a:endParaRPr>
          </a:p>
        </p:txBody>
      </p:sp>
      <p:sp>
        <p:nvSpPr>
          <p:cNvPr id="211" name="Google Shape;211;p17"/>
          <p:cNvSpPr txBox="1"/>
          <p:nvPr/>
        </p:nvSpPr>
        <p:spPr>
          <a:xfrm>
            <a:off x="228600" y="838200"/>
            <a:ext cx="8915400" cy="34317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2. Hãy cho biết đoạn trích sau người viết đã sử dụng phương pháp thuyết minh nào?</a:t>
            </a:r>
            <a:endParaRPr b="1" sz="2800">
              <a:solidFill>
                <a:schemeClr val="dk1"/>
              </a:solidFill>
              <a:latin typeface="Times New Roman"/>
              <a:ea typeface="Times New Roman"/>
              <a:cs typeface="Times New Roman"/>
              <a:sym typeface="Times New Roman"/>
            </a:endParaRPr>
          </a:p>
          <a:p>
            <a:pPr indent="0" lvl="0" marL="228600" marR="0" rtl="0" algn="l">
              <a:lnSpc>
                <a:spcPct val="115000"/>
              </a:lnSpc>
              <a:spcBef>
                <a:spcPts val="0"/>
              </a:spcBef>
              <a:spcAft>
                <a:spcPts val="0"/>
              </a:spcAft>
              <a:buNone/>
            </a:pPr>
            <a:r>
              <a:rPr b="1" i="1" lang="en-US" sz="2800">
                <a:solidFill>
                  <a:srgbClr val="0070C0"/>
                </a:solidFill>
                <a:latin typeface="Times New Roman"/>
                <a:ea typeface="Times New Roman"/>
                <a:cs typeface="Times New Roman"/>
                <a:sym typeface="Times New Roman"/>
              </a:rPr>
              <a:t>Hoa lan đã được người phương Đông tôn là “ Loài hoa vương giả” (Vương giả chi hoa). Còn với người phương Tây thì lan là “Nữ hoàng của các loài hoa”.</a:t>
            </a:r>
            <a:endParaRPr b="1" sz="2800">
              <a:solidFill>
                <a:srgbClr val="0070C0"/>
              </a:solidFill>
              <a:latin typeface="Times New Roman"/>
              <a:ea typeface="Times New Roman"/>
              <a:cs typeface="Times New Roman"/>
              <a:sym typeface="Times New Roman"/>
            </a:endParaRPr>
          </a:p>
          <a:p>
            <a:pPr indent="0" lvl="0" marL="22860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A. Định nghĩa                           B. chú thích</a:t>
            </a:r>
            <a:endParaRPr b="1" sz="2800">
              <a:solidFill>
                <a:schemeClr val="dk1"/>
              </a:solidFill>
              <a:latin typeface="Times New Roman"/>
              <a:ea typeface="Times New Roman"/>
              <a:cs typeface="Times New Roman"/>
              <a:sym typeface="Times New Roman"/>
            </a:endParaRPr>
          </a:p>
          <a:p>
            <a:pPr indent="0" lvl="0" marL="22860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 Nêu ví dụ                              D. Phân tích</a:t>
            </a:r>
            <a:endParaRPr b="1" sz="2800">
              <a:solidFill>
                <a:schemeClr val="dk1"/>
              </a:solidFill>
              <a:latin typeface="Times New Roman"/>
              <a:ea typeface="Times New Roman"/>
              <a:cs typeface="Times New Roman"/>
              <a:sym typeface="Times New Roman"/>
            </a:endParaRPr>
          </a:p>
        </p:txBody>
      </p:sp>
      <p:sp>
        <p:nvSpPr>
          <p:cNvPr id="212" name="Google Shape;212;p17"/>
          <p:cNvSpPr txBox="1"/>
          <p:nvPr/>
        </p:nvSpPr>
        <p:spPr>
          <a:xfrm>
            <a:off x="0" y="65782"/>
            <a:ext cx="8839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C00000"/>
                </a:solidFill>
                <a:latin typeface="Times New Roman"/>
                <a:ea typeface="Times New Roman"/>
                <a:cs typeface="Times New Roman"/>
                <a:sym typeface="Times New Roman"/>
              </a:rPr>
              <a:t>HOẠT ĐỘNG LUYỆN TẬP</a:t>
            </a:r>
            <a:endParaRPr b="1" sz="3200" u="sng">
              <a:solidFill>
                <a:srgbClr val="C00000"/>
              </a:solidFill>
              <a:latin typeface="Times New Roman"/>
              <a:ea typeface="Times New Roman"/>
              <a:cs typeface="Times New Roman"/>
              <a:sym typeface="Times New Roman"/>
            </a:endParaRPr>
          </a:p>
        </p:txBody>
      </p:sp>
      <p:sp>
        <p:nvSpPr>
          <p:cNvPr id="213" name="Google Shape;213;p17"/>
          <p:cNvSpPr txBox="1"/>
          <p:nvPr/>
        </p:nvSpPr>
        <p:spPr>
          <a:xfrm>
            <a:off x="381000" y="4572000"/>
            <a:ext cx="89154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B. chú thích</a:t>
            </a:r>
            <a:endParaRPr b="1" sz="2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ppt_w</p:attrName>
                                        </p:attrNameLst>
                                      </p:cBhvr>
                                      <p:tavLst>
                                        <p:tav fmla="" tm="0">
                                          <p:val>
                                            <p:strVal val="0"/>
                                          </p:val>
                                        </p:tav>
                                        <p:tav fmla="" tm="100000">
                                          <p:val>
                                            <p:strVal val="#ppt_w"/>
                                          </p:val>
                                        </p:tav>
                                      </p:tavLst>
                                    </p:anim>
                                    <p:anim calcmode="lin" valueType="num">
                                      <p:cBhvr additive="base">
                                        <p:cTn dur="500"/>
                                        <p:tgtEl>
                                          <p:spTgt spid="2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8"/>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200">
              <a:solidFill>
                <a:schemeClr val="dk1"/>
              </a:solidFill>
              <a:latin typeface="Tahoma"/>
              <a:ea typeface="Tahoma"/>
              <a:cs typeface="Tahoma"/>
              <a:sym typeface="Tahoma"/>
            </a:endParaRPr>
          </a:p>
        </p:txBody>
      </p:sp>
      <p:sp>
        <p:nvSpPr>
          <p:cNvPr id="219" name="Google Shape;219;p18"/>
          <p:cNvSpPr txBox="1"/>
          <p:nvPr/>
        </p:nvSpPr>
        <p:spPr>
          <a:xfrm>
            <a:off x="152400" y="685800"/>
            <a:ext cx="8839200"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3. Văn bản sau sử dụng phương pháp thuyết minh nào? Tác dụng?</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i="1" lang="en-US" sz="2400">
                <a:solidFill>
                  <a:schemeClr val="dk1"/>
                </a:solidFill>
                <a:latin typeface="Times New Roman"/>
                <a:ea typeface="Times New Roman"/>
                <a:cs typeface="Times New Roman"/>
                <a:sym typeface="Times New Roman"/>
              </a:rPr>
              <a:t>      </a:t>
            </a:r>
            <a:r>
              <a:rPr b="0" i="1" lang="en-US" sz="2400">
                <a:solidFill>
                  <a:srgbClr val="00B0F0"/>
                </a:solidFill>
                <a:latin typeface="Times New Roman"/>
                <a:ea typeface="Times New Roman"/>
                <a:cs typeface="Times New Roman"/>
                <a:sym typeface="Times New Roman"/>
              </a:rPr>
              <a:t>Vì nhận được tấm bưu thiếp phong cảnh thôn Vĩ của người con gái có tên Hoàng Thị Kim Cúc và trong lúc nhà thơ Hàn Mặc Tử đang đeo mang nỗi đau thân phận nên lòng khao khát được trở về thôn Vĩ thăm lại cảnh cũ, người xưa luôn đau đáu trong lòng nhà thơ. Đó chính là lí do Hàn Mặc Tử viết bài thơ “Đây thôn Vĩ Dạ”.</a:t>
            </a:r>
            <a:endParaRPr/>
          </a:p>
          <a:p>
            <a:pPr indent="-514350" lvl="0" marL="514350" marR="0" rtl="0" algn="l">
              <a:spcBef>
                <a:spcPts val="0"/>
              </a:spcBef>
              <a:spcAft>
                <a:spcPts val="0"/>
              </a:spcAft>
              <a:buClr>
                <a:schemeClr val="dk1"/>
              </a:buClr>
              <a:buSzPts val="2400"/>
              <a:buFont typeface="Times New Roman"/>
              <a:buAutoNum type="alphaUcPeriod"/>
            </a:pPr>
            <a:r>
              <a:rPr b="0" lang="en-US" sz="2400">
                <a:solidFill>
                  <a:schemeClr val="dk1"/>
                </a:solidFill>
                <a:latin typeface="Times New Roman"/>
                <a:ea typeface="Times New Roman"/>
                <a:cs typeface="Times New Roman"/>
                <a:sym typeface="Times New Roman"/>
              </a:rPr>
              <a:t>Phân tích có tác dụng làm rõ nghĩa.</a:t>
            </a:r>
            <a:endParaRPr/>
          </a:p>
          <a:p>
            <a:pPr indent="-514350" lvl="0" marL="514350" marR="0" rtl="0" algn="l">
              <a:spcBef>
                <a:spcPts val="0"/>
              </a:spcBef>
              <a:spcAft>
                <a:spcPts val="0"/>
              </a:spcAft>
              <a:buClr>
                <a:schemeClr val="dk1"/>
              </a:buClr>
              <a:buSzPts val="2400"/>
              <a:buFont typeface="Times New Roman"/>
              <a:buAutoNum type="alphaUcPeriod"/>
            </a:pPr>
            <a:r>
              <a:rPr b="0" lang="en-US" sz="2400">
                <a:solidFill>
                  <a:schemeClr val="dk1"/>
                </a:solidFill>
                <a:latin typeface="Times New Roman"/>
                <a:ea typeface="Times New Roman"/>
                <a:cs typeface="Times New Roman"/>
                <a:sym typeface="Times New Roman"/>
              </a:rPr>
              <a:t>Dùng số liệu có tác dụng cụ thể, chính xác.</a:t>
            </a:r>
            <a:endParaRPr/>
          </a:p>
          <a:p>
            <a:pPr indent="-514350" lvl="0" marL="514350" marR="0" rtl="0" algn="l">
              <a:spcBef>
                <a:spcPts val="0"/>
              </a:spcBef>
              <a:spcAft>
                <a:spcPts val="0"/>
              </a:spcAft>
              <a:buClr>
                <a:schemeClr val="dk1"/>
              </a:buClr>
              <a:buSzPts val="2400"/>
              <a:buFont typeface="Times New Roman"/>
              <a:buAutoNum type="alphaUcPeriod"/>
            </a:pPr>
            <a:r>
              <a:rPr b="0" lang="en-US" sz="2400">
                <a:solidFill>
                  <a:schemeClr val="dk1"/>
                </a:solidFill>
                <a:latin typeface="Times New Roman"/>
                <a:ea typeface="Times New Roman"/>
                <a:cs typeface="Times New Roman"/>
                <a:sym typeface="Times New Roman"/>
              </a:rPr>
              <a:t>Giảng giải nguyên nhân - kết quả có tác dụng tạo ấn tượng, bộc lộ cảm xúc và tăng tính thuyết phục.</a:t>
            </a:r>
            <a:endParaRPr/>
          </a:p>
        </p:txBody>
      </p:sp>
      <p:sp>
        <p:nvSpPr>
          <p:cNvPr id="220" name="Google Shape;220;p18"/>
          <p:cNvSpPr txBox="1"/>
          <p:nvPr/>
        </p:nvSpPr>
        <p:spPr>
          <a:xfrm>
            <a:off x="152400" y="4953000"/>
            <a:ext cx="88392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C. </a:t>
            </a:r>
            <a:r>
              <a:rPr b="0" lang="en-US" sz="2800">
                <a:solidFill>
                  <a:srgbClr val="FF0000"/>
                </a:solidFill>
                <a:latin typeface="Times New Roman"/>
                <a:ea typeface="Times New Roman"/>
                <a:cs typeface="Times New Roman"/>
                <a:sym typeface="Times New Roman"/>
              </a:rPr>
              <a:t>Giảng giải nguyên nhân - kết quả có tác dụng tạo ấn tượng, bộc lộ cảm xúc và tăng tính thuyết phục.</a:t>
            </a:r>
            <a:endParaRPr/>
          </a:p>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 </a:t>
            </a:r>
            <a:endParaRPr b="1" sz="2800">
              <a:solidFill>
                <a:srgbClr val="FF0000"/>
              </a:solidFill>
              <a:latin typeface="Times New Roman"/>
              <a:ea typeface="Times New Roman"/>
              <a:cs typeface="Times New Roman"/>
              <a:sym typeface="Times New Roman"/>
            </a:endParaRPr>
          </a:p>
        </p:txBody>
      </p:sp>
      <p:sp>
        <p:nvSpPr>
          <p:cNvPr id="221" name="Google Shape;221;p18"/>
          <p:cNvSpPr txBox="1"/>
          <p:nvPr/>
        </p:nvSpPr>
        <p:spPr>
          <a:xfrm>
            <a:off x="0" y="0"/>
            <a:ext cx="8839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rgbClr val="C00000"/>
                </a:solidFill>
                <a:latin typeface="Times New Roman"/>
                <a:ea typeface="Times New Roman"/>
                <a:cs typeface="Times New Roman"/>
                <a:sym typeface="Times New Roman"/>
              </a:rPr>
              <a:t>HOẠT ĐỘNG LUYỆN TẬP</a:t>
            </a:r>
            <a:endParaRPr b="1" sz="3200" u="sng">
              <a:solidFill>
                <a:srgbClr val="C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ppt_w</p:attrName>
                                        </p:attrNameLst>
                                      </p:cBhvr>
                                      <p:tavLst>
                                        <p:tav fmla="" tm="0">
                                          <p:val>
                                            <p:strVal val="0"/>
                                          </p:val>
                                        </p:tav>
                                        <p:tav fmla="" tm="100000">
                                          <p:val>
                                            <p:strVal val="#ppt_w"/>
                                          </p:val>
                                        </p:tav>
                                      </p:tavLst>
                                    </p:anim>
                                    <p:anim calcmode="lin" valueType="num">
                                      <p:cBhvr additive="base">
                                        <p:cTn dur="500"/>
                                        <p:tgtEl>
                                          <p:spTgt spid="2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9"/>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200">
              <a:solidFill>
                <a:schemeClr val="dk1"/>
              </a:solidFill>
              <a:latin typeface="Tahoma"/>
              <a:ea typeface="Tahoma"/>
              <a:cs typeface="Tahoma"/>
              <a:sym typeface="Tahoma"/>
            </a:endParaRPr>
          </a:p>
        </p:txBody>
      </p:sp>
      <p:sp>
        <p:nvSpPr>
          <p:cNvPr id="227" name="Google Shape;227;p19"/>
          <p:cNvSpPr txBox="1"/>
          <p:nvPr/>
        </p:nvSpPr>
        <p:spPr>
          <a:xfrm>
            <a:off x="152400" y="1066800"/>
            <a:ext cx="88392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Viết đoạn văn thuyết minh ( khoảng 200 chữ ) về một món ăn truyền thống trong ngày tết cổ truyền dân tộc. Chỉ ra em đã sử dụng phương pháp thuyết minh nào?</a:t>
            </a:r>
            <a:endParaRPr/>
          </a:p>
        </p:txBody>
      </p:sp>
      <p:sp>
        <p:nvSpPr>
          <p:cNvPr id="228" name="Google Shape;228;p19"/>
          <p:cNvSpPr txBox="1"/>
          <p:nvPr/>
        </p:nvSpPr>
        <p:spPr>
          <a:xfrm>
            <a:off x="0" y="246727"/>
            <a:ext cx="9144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00" u="sng">
                <a:solidFill>
                  <a:srgbClr val="C00000"/>
                </a:solidFill>
                <a:latin typeface="Times New Roman"/>
                <a:ea typeface="Times New Roman"/>
                <a:cs typeface="Times New Roman"/>
                <a:sym typeface="Times New Roman"/>
              </a:rPr>
              <a:t>HOẠT ĐỘNG VẬN DỤNG, TÌM TÒI, MỞ RỘNG</a:t>
            </a:r>
            <a:r>
              <a:rPr b="1" lang="en-US" sz="3200" u="sng">
                <a:solidFill>
                  <a:srgbClr val="C00000"/>
                </a:solidFill>
                <a:latin typeface="Times New Roman"/>
                <a:ea typeface="Times New Roman"/>
                <a:cs typeface="Times New Roman"/>
                <a:sym typeface="Times New Roman"/>
              </a:rPr>
              <a:t> </a:t>
            </a:r>
            <a:endParaRPr b="1" sz="3200" u="sng">
              <a:solidFill>
                <a:srgbClr val="C00000"/>
              </a:solidFill>
              <a:latin typeface="Times New Roman"/>
              <a:ea typeface="Times New Roman"/>
              <a:cs typeface="Times New Roman"/>
              <a:sym typeface="Times New Roman"/>
            </a:endParaRPr>
          </a:p>
        </p:txBody>
      </p:sp>
      <p:sp>
        <p:nvSpPr>
          <p:cNvPr id="229" name="Google Shape;229;p19"/>
          <p:cNvSpPr txBox="1"/>
          <p:nvPr/>
        </p:nvSpPr>
        <p:spPr>
          <a:xfrm>
            <a:off x="304800" y="2743200"/>
            <a:ext cx="88392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Đảm bảo cấu trúc một đoạn văn với các nội dung:</a:t>
            </a:r>
            <a:endParaRPr/>
          </a:p>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 Món ăn mà em lựa chon để thuyết minh là món ăn gì?</a:t>
            </a:r>
            <a:endParaRPr/>
          </a:p>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 Giải thích: vì sao em lại chọn món ăn đó.</a:t>
            </a:r>
            <a:endParaRPr/>
          </a:p>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 Phân tích, liệt kê…: Cách thức và nguyên liệu để làm món ăn? Tác dụng của món ăn đó đối với bản thân, gia đình dân tộc…? (Có thể kết hợp thêm một số phương pháp thuyết minh khác).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ppt_w</p:attrName>
                                        </p:attrNameLst>
                                      </p:cBhvr>
                                      <p:tavLst>
                                        <p:tav fmla="" tm="0">
                                          <p:val>
                                            <p:strVal val="0"/>
                                          </p:val>
                                        </p:tav>
                                        <p:tav fmla="" tm="100000">
                                          <p:val>
                                            <p:strVal val="#ppt_w"/>
                                          </p:val>
                                        </p:tav>
                                      </p:tavLst>
                                    </p:anim>
                                    <p:anim calcmode="lin" valueType="num">
                                      <p:cBhvr additive="base">
                                        <p:cTn dur="500"/>
                                        <p:tgtEl>
                                          <p:spTgt spid="2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idx="1" type="body"/>
          </p:nvPr>
        </p:nvSpPr>
        <p:spPr>
          <a:xfrm>
            <a:off x="0" y="762000"/>
            <a:ext cx="5867400" cy="5715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200"/>
              <a:buNone/>
            </a:pPr>
            <a:r>
              <a:rPr lang="en-US" sz="2200">
                <a:latin typeface="Times New Roman"/>
                <a:ea typeface="Times New Roman"/>
                <a:cs typeface="Times New Roman"/>
                <a:sym typeface="Times New Roman"/>
              </a:rPr>
              <a:t> </a:t>
            </a:r>
            <a:r>
              <a:rPr b="1" i="1" lang="en-US" sz="2200">
                <a:latin typeface="Times New Roman"/>
                <a:ea typeface="Times New Roman"/>
                <a:cs typeface="Times New Roman"/>
                <a:sym typeface="Times New Roman"/>
              </a:rPr>
              <a:t>Đọc văn bản sau và cho biết văn bản này sử dụng phương thức biểu đạt nào?</a:t>
            </a:r>
            <a:endParaRPr/>
          </a:p>
          <a:p>
            <a:pPr indent="0" lvl="0" marL="0" rtl="0" algn="l">
              <a:spcBef>
                <a:spcPts val="440"/>
              </a:spcBef>
              <a:spcAft>
                <a:spcPts val="0"/>
              </a:spcAft>
              <a:buClr>
                <a:schemeClr val="dk1"/>
              </a:buClr>
              <a:buSzPts val="2200"/>
              <a:buNone/>
            </a:pPr>
            <a:r>
              <a:rPr i="1" lang="en-US" sz="2200">
                <a:latin typeface="Times New Roman"/>
                <a:ea typeface="Times New Roman"/>
                <a:cs typeface="Times New Roman"/>
                <a:sym typeface="Times New Roman"/>
              </a:rPr>
              <a:t>“Nói đến hoa sen, ai cũng nhớ tới một loài hoa mộc mạc trong đầm, lá to, tròn nổi trên mặt nước. Thân và cuống của hoa đều có màu xanh. Búp sen có màu xanh lục, hình bầu dục. Khi nở, hoa sen màu hồng thắm, xen chút màu trắng. Nhị và nhuỵ sen màu vàng được gói kín bên trong toả hương thơm ngát. Đài sen nở to khi lá và nhị rụng còn trơ lại và phát triển thành bát sen.</a:t>
            </a:r>
            <a:endParaRPr i="1" sz="2200">
              <a:latin typeface="Times New Roman"/>
              <a:ea typeface="Times New Roman"/>
              <a:cs typeface="Times New Roman"/>
              <a:sym typeface="Times New Roman"/>
            </a:endParaRPr>
          </a:p>
          <a:p>
            <a:pPr indent="0" lvl="0" marL="0" rtl="0" algn="l">
              <a:spcBef>
                <a:spcPts val="440"/>
              </a:spcBef>
              <a:spcAft>
                <a:spcPts val="0"/>
              </a:spcAft>
              <a:buClr>
                <a:schemeClr val="dk1"/>
              </a:buClr>
              <a:buSzPts val="2200"/>
              <a:buNone/>
            </a:pPr>
            <a:r>
              <a:rPr i="1" lang="en-US" sz="2200">
                <a:latin typeface="Times New Roman"/>
                <a:ea typeface="Times New Roman"/>
                <a:cs typeface="Times New Roman"/>
                <a:sym typeface="Times New Roman"/>
              </a:rPr>
              <a:t>…Có thể nói hoa sen từ lâu đã gắn với văn hoá tinh thần của người Việt. Hoa sen được ví đẹp như những người thiếu nữ Việt Nam, tượng trưng cho sự thanh cao giàu sức sống, biểu tượng của vẻ đẹp chân thực, giản dị, mộc mạc: Gần bùn mà chẳng hôi tanh mùi bùn”.</a:t>
            </a:r>
            <a:endParaRPr i="1" sz="2200">
              <a:latin typeface="Times New Roman"/>
              <a:ea typeface="Times New Roman"/>
              <a:cs typeface="Times New Roman"/>
              <a:sym typeface="Times New Roman"/>
            </a:endParaRPr>
          </a:p>
          <a:p>
            <a:pPr indent="0" lvl="0" marL="0" rtl="0" algn="l">
              <a:spcBef>
                <a:spcPts val="440"/>
              </a:spcBef>
              <a:spcAft>
                <a:spcPts val="0"/>
              </a:spcAft>
              <a:buClr>
                <a:schemeClr val="dk1"/>
              </a:buClr>
              <a:buSzPts val="2200"/>
              <a:buNone/>
            </a:pPr>
            <a:br>
              <a:rPr lang="en-US" sz="2200">
                <a:latin typeface="Times New Roman"/>
                <a:ea typeface="Times New Roman"/>
                <a:cs typeface="Times New Roman"/>
                <a:sym typeface="Times New Roman"/>
              </a:rPr>
            </a:br>
            <a:endParaRPr sz="2200">
              <a:latin typeface="Times New Roman"/>
              <a:ea typeface="Times New Roman"/>
              <a:cs typeface="Times New Roman"/>
              <a:sym typeface="Times New Roman"/>
            </a:endParaRPr>
          </a:p>
        </p:txBody>
      </p:sp>
      <p:sp>
        <p:nvSpPr>
          <p:cNvPr id="100" name="Google Shape;100;p2"/>
          <p:cNvSpPr txBox="1"/>
          <p:nvPr/>
        </p:nvSpPr>
        <p:spPr>
          <a:xfrm>
            <a:off x="914400" y="76200"/>
            <a:ext cx="65532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sng" cap="none" strike="noStrike">
                <a:solidFill>
                  <a:srgbClr val="C00000"/>
                </a:solidFill>
                <a:latin typeface="Times New Roman"/>
                <a:ea typeface="Times New Roman"/>
                <a:cs typeface="Times New Roman"/>
                <a:sym typeface="Times New Roman"/>
              </a:rPr>
              <a:t>HOẠT ĐỘNG KHỞI ĐỘNG</a:t>
            </a:r>
            <a:endParaRPr b="1" i="0" sz="3600" u="sng" cap="none" strike="noStrike">
              <a:solidFill>
                <a:srgbClr val="C00000"/>
              </a:solidFill>
              <a:latin typeface="Times New Roman"/>
              <a:ea typeface="Times New Roman"/>
              <a:cs typeface="Times New Roman"/>
              <a:sym typeface="Times New Roman"/>
            </a:endParaRPr>
          </a:p>
        </p:txBody>
      </p:sp>
      <p:pic>
        <p:nvPicPr>
          <p:cNvPr descr="Related image" id="101" name="Google Shape;101;p2"/>
          <p:cNvPicPr preferRelativeResize="0"/>
          <p:nvPr/>
        </p:nvPicPr>
        <p:blipFill rotWithShape="1">
          <a:blip r:embed="rId3">
            <a:alphaModFix/>
          </a:blip>
          <a:srcRect b="0" l="0" r="0" t="0"/>
          <a:stretch/>
        </p:blipFill>
        <p:spPr>
          <a:xfrm>
            <a:off x="5883322" y="1676400"/>
            <a:ext cx="3184478" cy="2133600"/>
          </a:xfrm>
          <a:prstGeom prst="rect">
            <a:avLst/>
          </a:prstGeom>
          <a:noFill/>
          <a:ln>
            <a:noFill/>
          </a:ln>
        </p:spPr>
      </p:pic>
      <p:sp>
        <p:nvSpPr>
          <p:cNvPr id="102" name="Google Shape;102;p2"/>
          <p:cNvSpPr txBox="1"/>
          <p:nvPr/>
        </p:nvSpPr>
        <p:spPr>
          <a:xfrm>
            <a:off x="6248400" y="4495800"/>
            <a:ext cx="2590800"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400"/>
              <a:buFont typeface="Arial"/>
              <a:buNone/>
            </a:pPr>
            <a:r>
              <a:rPr b="1" i="0" lang="en-US" sz="2400" u="none" cap="none" strike="noStrike">
                <a:solidFill>
                  <a:srgbClr val="FF0000"/>
                </a:solidFill>
                <a:latin typeface="Times New Roman"/>
                <a:ea typeface="Times New Roman"/>
                <a:cs typeface="Times New Roman"/>
                <a:sym typeface="Times New Roman"/>
              </a:rPr>
              <a:t>THUYẾT MINH</a:t>
            </a:r>
            <a:endParaRPr b="1" i="0" sz="24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0"/>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200">
              <a:solidFill>
                <a:schemeClr val="dk1"/>
              </a:solidFill>
              <a:latin typeface="Tahoma"/>
              <a:ea typeface="Tahoma"/>
              <a:cs typeface="Tahoma"/>
              <a:sym typeface="Tahoma"/>
            </a:endParaRPr>
          </a:p>
        </p:txBody>
      </p:sp>
      <p:sp>
        <p:nvSpPr>
          <p:cNvPr id="235" name="Google Shape;235;p20"/>
          <p:cNvSpPr txBox="1"/>
          <p:nvPr/>
        </p:nvSpPr>
        <p:spPr>
          <a:xfrm>
            <a:off x="152400" y="1295400"/>
            <a:ext cx="89916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  </a:t>
            </a:r>
            <a:r>
              <a:rPr b="1" lang="en-US" sz="3200" u="sng">
                <a:solidFill>
                  <a:srgbClr val="FF0000"/>
                </a:solidFill>
                <a:latin typeface="Times New Roman"/>
                <a:ea typeface="Times New Roman"/>
                <a:cs typeface="Times New Roman"/>
                <a:sym typeface="Times New Roman"/>
              </a:rPr>
              <a:t>Về nhà:</a:t>
            </a:r>
            <a:r>
              <a:rPr b="1" lang="en-US" sz="3200">
                <a:solidFill>
                  <a:schemeClr val="dk1"/>
                </a:solidFill>
                <a:latin typeface="Times New Roman"/>
                <a:ea typeface="Times New Roman"/>
                <a:cs typeface="Times New Roman"/>
                <a:sym typeface="Times New Roman"/>
              </a:rPr>
              <a:t> </a:t>
            </a:r>
            <a:r>
              <a:rPr b="0" lang="en-US" sz="3200">
                <a:solidFill>
                  <a:schemeClr val="dk1"/>
                </a:solidFill>
                <a:latin typeface="Times New Roman"/>
                <a:ea typeface="Times New Roman"/>
                <a:cs typeface="Times New Roman"/>
                <a:sym typeface="Times New Roman"/>
              </a:rPr>
              <a:t>Soạn bài </a:t>
            </a:r>
            <a:r>
              <a:rPr b="0" i="1" lang="en-US" sz="3200">
                <a:solidFill>
                  <a:schemeClr val="dk1"/>
                </a:solidFill>
                <a:latin typeface="Times New Roman"/>
                <a:ea typeface="Times New Roman"/>
                <a:cs typeface="Times New Roman"/>
                <a:sym typeface="Times New Roman"/>
              </a:rPr>
              <a:t>“Chuyện chức phán sự đền Tản Viên”</a:t>
            </a:r>
            <a:r>
              <a:rPr b="0" lang="en-US" sz="3200">
                <a:solidFill>
                  <a:schemeClr val="dk1"/>
                </a:solidFill>
                <a:latin typeface="Times New Roman"/>
                <a:ea typeface="Times New Roman"/>
                <a:cs typeface="Times New Roman"/>
                <a:sym typeface="Times New Roman"/>
              </a:rPr>
              <a:t> (Nguyễn Dữ).</a:t>
            </a:r>
            <a:endParaRPr b="0"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lang="en-US" sz="3200">
                <a:solidFill>
                  <a:schemeClr val="dk1"/>
                </a:solidFill>
                <a:latin typeface="Times New Roman"/>
                <a:ea typeface="Times New Roman"/>
                <a:cs typeface="Times New Roman"/>
                <a:sym typeface="Times New Roman"/>
              </a:rPr>
              <a:t>- Đọc trọn vẹn tác phẩm </a:t>
            </a:r>
            <a:r>
              <a:rPr b="0" i="1" lang="en-US" sz="3200">
                <a:solidFill>
                  <a:schemeClr val="dk1"/>
                </a:solidFill>
                <a:latin typeface="Times New Roman"/>
                <a:ea typeface="Times New Roman"/>
                <a:cs typeface="Times New Roman"/>
                <a:sym typeface="Times New Roman"/>
              </a:rPr>
              <a:t>“Chuyện chức phán sự đền Tản Viên”</a:t>
            </a:r>
            <a:r>
              <a:rPr b="0" lang="en-US" sz="3200">
                <a:solidFill>
                  <a:schemeClr val="dk1"/>
                </a:solidFill>
                <a:latin typeface="Times New Roman"/>
                <a:ea typeface="Times New Roman"/>
                <a:cs typeface="Times New Roman"/>
                <a:sym typeface="Times New Roman"/>
              </a:rPr>
              <a:t> (Nguyễn Dữ).</a:t>
            </a:r>
            <a:endParaRPr b="0"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0" lang="en-US" sz="3200">
                <a:solidFill>
                  <a:schemeClr val="dk1"/>
                </a:solidFill>
                <a:latin typeface="Times New Roman"/>
                <a:ea typeface="Times New Roman"/>
                <a:cs typeface="Times New Roman"/>
                <a:sym typeface="Times New Roman"/>
              </a:rPr>
              <a:t>- Tìm hiểu hình tượng Ngô Tử Văn, Nghệ thuật viết truyện truyền kì.</a:t>
            </a:r>
            <a:endParaRPr b="0" sz="3200">
              <a:solidFill>
                <a:schemeClr val="dk1"/>
              </a:solidFill>
              <a:latin typeface="Times New Roman"/>
              <a:ea typeface="Times New Roman"/>
              <a:cs typeface="Times New Roman"/>
              <a:sym typeface="Times New Roman"/>
            </a:endParaRPr>
          </a:p>
        </p:txBody>
      </p:sp>
      <p:sp>
        <p:nvSpPr>
          <p:cNvPr id="236" name="Google Shape;236;p20"/>
          <p:cNvSpPr txBox="1"/>
          <p:nvPr/>
        </p:nvSpPr>
        <p:spPr>
          <a:xfrm>
            <a:off x="0" y="375791"/>
            <a:ext cx="9144000"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00" u="sng">
                <a:solidFill>
                  <a:srgbClr val="C00000"/>
                </a:solidFill>
                <a:latin typeface="Times New Roman"/>
                <a:ea typeface="Times New Roman"/>
                <a:cs typeface="Times New Roman"/>
                <a:sym typeface="Times New Roman"/>
              </a:rPr>
              <a:t>HOẠT ĐỘNG VẬN DỤNG, TÌM TÒI, MỞ RỘNG</a:t>
            </a:r>
            <a:endParaRPr b="1" sz="2900" u="sng">
              <a:solidFill>
                <a:srgbClr val="C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C00000"/>
              </a:buClr>
              <a:buSzPts val="5400"/>
              <a:buFont typeface="Calibri"/>
              <a:buNone/>
            </a:pPr>
            <a:r>
              <a:rPr b="1" lang="en-US" sz="5400">
                <a:solidFill>
                  <a:srgbClr val="C00000"/>
                </a:solidFill>
              </a:rPr>
              <a:t>Cảm ơn quý thầy cô đã đến dự giờ thăm lớp!</a:t>
            </a:r>
            <a:endParaRPr b="1" sz="5400">
              <a:solidFill>
                <a:srgbClr val="C00000"/>
              </a:solidFill>
            </a:endParaRPr>
          </a:p>
        </p:txBody>
      </p:sp>
      <p:pic>
        <p:nvPicPr>
          <p:cNvPr id="242" name="Google Shape;242;p21"/>
          <p:cNvPicPr preferRelativeResize="0"/>
          <p:nvPr>
            <p:ph idx="1" type="body"/>
          </p:nvPr>
        </p:nvPicPr>
        <p:blipFill rotWithShape="1">
          <a:blip r:embed="rId3">
            <a:alphaModFix/>
          </a:blip>
          <a:srcRect b="0" l="0" r="0" t="0"/>
          <a:stretch/>
        </p:blipFill>
        <p:spPr>
          <a:xfrm>
            <a:off x="0" y="1676400"/>
            <a:ext cx="9144000" cy="518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nvSpPr>
        <p:spPr>
          <a:xfrm>
            <a:off x="0" y="685800"/>
            <a:ext cx="8686800" cy="7080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800"/>
              <a:buFont typeface="Noto Sans Symbols"/>
              <a:buNone/>
            </a:pPr>
            <a:r>
              <a:rPr b="0" i="0" lang="en-US" sz="1800" u="none" cap="none" strike="noStrike">
                <a:solidFill>
                  <a:srgbClr val="FF0000"/>
                </a:solidFill>
                <a:latin typeface="Times New Roman"/>
                <a:ea typeface="Times New Roman"/>
                <a:cs typeface="Times New Roman"/>
                <a:sym typeface="Times New Roman"/>
              </a:rPr>
              <a:t>       </a:t>
            </a:r>
            <a:r>
              <a:rPr b="1" i="0" lang="en-US" sz="4000" u="none" cap="none" strike="noStrike">
                <a:solidFill>
                  <a:schemeClr val="dk1"/>
                </a:solidFill>
                <a:latin typeface="Times New Roman"/>
                <a:ea typeface="Times New Roman"/>
                <a:cs typeface="Times New Roman"/>
                <a:sym typeface="Times New Roman"/>
              </a:rPr>
              <a:t>Tiết 68, Làm văn:</a:t>
            </a:r>
            <a:endParaRPr b="1" i="0" sz="4000" u="none" cap="none" strike="noStrike">
              <a:solidFill>
                <a:schemeClr val="dk1"/>
              </a:solidFill>
              <a:latin typeface="Times New Roman"/>
              <a:ea typeface="Times New Roman"/>
              <a:cs typeface="Times New Roman"/>
              <a:sym typeface="Times New Roman"/>
            </a:endParaRPr>
          </a:p>
        </p:txBody>
      </p:sp>
      <p:pic>
        <p:nvPicPr>
          <p:cNvPr descr="J0309705" id="108" name="Google Shape;108;p3"/>
          <p:cNvPicPr preferRelativeResize="0"/>
          <p:nvPr/>
        </p:nvPicPr>
        <p:blipFill rotWithShape="1">
          <a:blip r:embed="rId3">
            <a:alphaModFix/>
          </a:blip>
          <a:srcRect b="0" l="0" r="0" t="0"/>
          <a:stretch/>
        </p:blipFill>
        <p:spPr>
          <a:xfrm>
            <a:off x="0" y="3733800"/>
            <a:ext cx="4061460" cy="3124200"/>
          </a:xfrm>
          <a:prstGeom prst="rect">
            <a:avLst/>
          </a:prstGeom>
          <a:noFill/>
          <a:ln>
            <a:noFill/>
          </a:ln>
        </p:spPr>
      </p:pic>
      <p:pic>
        <p:nvPicPr>
          <p:cNvPr descr="icon_question" id="109" name="Google Shape;109;p3"/>
          <p:cNvPicPr preferRelativeResize="0"/>
          <p:nvPr/>
        </p:nvPicPr>
        <p:blipFill rotWithShape="1">
          <a:blip r:embed="rId4">
            <a:alphaModFix/>
          </a:blip>
          <a:srcRect b="0" l="0" r="0" t="0"/>
          <a:stretch/>
        </p:blipFill>
        <p:spPr>
          <a:xfrm>
            <a:off x="7239000" y="152400"/>
            <a:ext cx="1676400" cy="1397000"/>
          </a:xfrm>
          <a:prstGeom prst="rect">
            <a:avLst/>
          </a:prstGeom>
          <a:noFill/>
          <a:ln>
            <a:noFill/>
          </a:ln>
        </p:spPr>
      </p:pic>
      <p:pic>
        <p:nvPicPr>
          <p:cNvPr descr="langhoa" id="110" name="Google Shape;110;p3"/>
          <p:cNvPicPr preferRelativeResize="0"/>
          <p:nvPr/>
        </p:nvPicPr>
        <p:blipFill rotWithShape="1">
          <a:blip r:embed="rId5">
            <a:alphaModFix/>
          </a:blip>
          <a:srcRect b="0" l="0" r="0" t="0"/>
          <a:stretch/>
        </p:blipFill>
        <p:spPr>
          <a:xfrm>
            <a:off x="6781800" y="4419600"/>
            <a:ext cx="2286000" cy="2286000"/>
          </a:xfrm>
          <a:prstGeom prst="rect">
            <a:avLst/>
          </a:prstGeom>
          <a:noFill/>
          <a:ln>
            <a:noFill/>
          </a:ln>
        </p:spPr>
      </p:pic>
      <p:sp>
        <p:nvSpPr>
          <p:cNvPr id="111" name="Google Shape;111;p3"/>
          <p:cNvSpPr txBox="1"/>
          <p:nvPr/>
        </p:nvSpPr>
        <p:spPr>
          <a:xfrm>
            <a:off x="304800" y="1889125"/>
            <a:ext cx="8686800"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2"/>
              </a:buClr>
              <a:buSzPts val="2800"/>
              <a:buFont typeface="Noto Sans Symbols"/>
              <a:buNone/>
            </a:pPr>
            <a:r>
              <a:rPr b="1" i="0" lang="en-US" sz="4000" u="none" cap="none" strike="noStrike">
                <a:solidFill>
                  <a:srgbClr val="FF0000"/>
                </a:solidFill>
                <a:latin typeface="Times New Roman"/>
                <a:ea typeface="Times New Roman"/>
                <a:cs typeface="Times New Roman"/>
                <a:sym typeface="Times New Roman"/>
              </a:rPr>
              <a:t>PHƯƠNG PHÁP THUYẾT MINH</a:t>
            </a:r>
            <a:endParaRPr/>
          </a:p>
        </p:txBody>
      </p:sp>
    </p:spTree>
  </p:cSld>
  <p:clrMapOvr>
    <a:masterClrMapping/>
  </p:clrMapOvr>
  <p:transition spd="med">
    <p:blinds/>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2000"/>
                                        <p:tgtEl>
                                          <p:spTgt spid="10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nvSpPr>
        <p:spPr>
          <a:xfrm>
            <a:off x="152400" y="457200"/>
            <a:ext cx="89154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400"/>
              <a:buFont typeface="Arial"/>
              <a:buNone/>
            </a:pPr>
            <a:r>
              <a:rPr b="1" i="0" lang="en-US" sz="2400" u="none" cap="none" strike="noStrike">
                <a:solidFill>
                  <a:srgbClr val="FF0000"/>
                </a:solidFill>
                <a:latin typeface="Times New Roman"/>
                <a:ea typeface="Times New Roman"/>
                <a:cs typeface="Times New Roman"/>
                <a:sym typeface="Times New Roman"/>
              </a:rPr>
              <a:t>I. </a:t>
            </a:r>
            <a:r>
              <a:rPr b="1" i="0" lang="en-US" sz="2400" u="sng" cap="none" strike="noStrike">
                <a:solidFill>
                  <a:srgbClr val="FF0000"/>
                </a:solidFill>
                <a:latin typeface="Times New Roman"/>
                <a:ea typeface="Times New Roman"/>
                <a:cs typeface="Times New Roman"/>
                <a:sym typeface="Times New Roman"/>
              </a:rPr>
              <a:t>TẦM QUAN TRỌNG CỦA PHƯƠNG PHÁP THUYẾT MINH</a:t>
            </a:r>
            <a:r>
              <a:rPr b="1" i="0" lang="en-US" sz="2400" u="none" cap="none" strike="noStrike">
                <a:solidFill>
                  <a:srgbClr val="FF0000"/>
                </a:solidFill>
                <a:latin typeface="Times New Roman"/>
                <a:ea typeface="Times New Roman"/>
                <a:cs typeface="Times New Roman"/>
                <a:sym typeface="Times New Roman"/>
              </a:rPr>
              <a:t>:</a:t>
            </a:r>
            <a:endParaRPr b="1" i="0" sz="2400" u="none" cap="none" strike="noStrike">
              <a:solidFill>
                <a:srgbClr val="FF0000"/>
              </a:solidFill>
              <a:latin typeface="Times New Roman"/>
              <a:ea typeface="Times New Roman"/>
              <a:cs typeface="Times New Roman"/>
              <a:sym typeface="Times New Roman"/>
            </a:endParaRPr>
          </a:p>
          <a:p>
            <a:pPr indent="0" lvl="0" marL="0" marR="0" rtl="0" algn="l">
              <a:spcBef>
                <a:spcPts val="480"/>
              </a:spcBef>
              <a:spcAft>
                <a:spcPts val="0"/>
              </a:spcAft>
              <a:buClr>
                <a:srgbClr val="FF0000"/>
              </a:buClr>
              <a:buSzPts val="2400"/>
              <a:buFont typeface="Arial"/>
              <a:buNone/>
            </a:pPr>
            <a:r>
              <a:rPr b="0" i="0" lang="en-US" sz="2400" u="none" cap="none" strike="noStrike">
                <a:solidFill>
                  <a:srgbClr val="FF0000"/>
                </a:solidFill>
                <a:latin typeface="Times New Roman"/>
                <a:ea typeface="Times New Roman"/>
                <a:cs typeface="Times New Roman"/>
                <a:sym typeface="Times New Roman"/>
              </a:rPr>
              <a:t> </a:t>
            </a:r>
            <a:endParaRPr b="0" i="0" sz="2400" u="none" cap="none" strike="noStrike">
              <a:solidFill>
                <a:srgbClr val="FF0000"/>
              </a:solidFill>
              <a:latin typeface="Times New Roman"/>
              <a:ea typeface="Times New Roman"/>
              <a:cs typeface="Times New Roman"/>
              <a:sym typeface="Times New Roman"/>
            </a:endParaRPr>
          </a:p>
          <a:p>
            <a:pPr indent="-311150" lvl="0" marL="400050" marR="0" rtl="0" algn="l">
              <a:spcBef>
                <a:spcPts val="600"/>
              </a:spcBef>
              <a:spcAft>
                <a:spcPts val="0"/>
              </a:spcAft>
              <a:buClr>
                <a:schemeClr val="dk1"/>
              </a:buClr>
              <a:buSzPts val="1400"/>
              <a:buFont typeface="Arial"/>
              <a:buNone/>
            </a:pPr>
            <a:r>
              <a:t/>
            </a:r>
            <a:endParaRPr b="0" i="0" sz="1400" u="none" cap="none" strike="noStrike">
              <a:solidFill>
                <a:srgbClr val="FF0000"/>
              </a:solidFill>
              <a:latin typeface="Times New Roman"/>
              <a:ea typeface="Times New Roman"/>
              <a:cs typeface="Times New Roman"/>
              <a:sym typeface="Times New Roman"/>
            </a:endParaRPr>
          </a:p>
        </p:txBody>
      </p:sp>
      <p:sp>
        <p:nvSpPr>
          <p:cNvPr id="117" name="Google Shape;117;p4"/>
          <p:cNvSpPr txBox="1"/>
          <p:nvPr/>
        </p:nvSpPr>
        <p:spPr>
          <a:xfrm>
            <a:off x="152400" y="1295400"/>
            <a:ext cx="8839200" cy="2286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500"/>
              <a:buFont typeface="Arial"/>
              <a:buNone/>
            </a:pPr>
            <a:r>
              <a:rPr b="0" i="0" lang="en-US" sz="3500" u="none" cap="none" strike="noStrike">
                <a:solidFill>
                  <a:schemeClr val="dk1"/>
                </a:solidFill>
                <a:latin typeface="Times New Roman"/>
                <a:ea typeface="Times New Roman"/>
                <a:cs typeface="Times New Roman"/>
                <a:sym typeface="Times New Roman"/>
              </a:rPr>
              <a:t>- Phương pháp thuyết minh có quan hệ chặt chẽ với mục đích thuyết minh.</a:t>
            </a:r>
            <a:endParaRPr/>
          </a:p>
          <a:p>
            <a:pPr indent="0" lvl="0" marL="0" marR="0" rtl="0" algn="l">
              <a:spcBef>
                <a:spcPts val="700"/>
              </a:spcBef>
              <a:spcAft>
                <a:spcPts val="0"/>
              </a:spcAft>
              <a:buClr>
                <a:schemeClr val="dk1"/>
              </a:buClr>
              <a:buSzPts val="3500"/>
              <a:buFont typeface="Arial"/>
              <a:buNone/>
            </a:pPr>
            <a:r>
              <a:rPr b="0" i="0" lang="en-US" sz="3500" u="none" cap="none" strike="noStrike">
                <a:solidFill>
                  <a:schemeClr val="dk1"/>
                </a:solidFill>
                <a:latin typeface="Times New Roman"/>
                <a:ea typeface="Times New Roman"/>
                <a:cs typeface="Times New Roman"/>
                <a:sym typeface="Times New Roman"/>
              </a:rPr>
              <a:t>- Giúp cho bài văn thuyết minh đạt kết quả.</a:t>
            </a:r>
            <a:endParaRPr b="0" i="0" sz="3500" u="none" cap="none" strike="noStrike">
              <a:solidFill>
                <a:schemeClr val="dk1"/>
              </a:solidFill>
              <a:latin typeface="Times New Roman"/>
              <a:ea typeface="Times New Roman"/>
              <a:cs typeface="Times New Roman"/>
              <a:sym typeface="Times New Roman"/>
            </a:endParaRPr>
          </a:p>
          <a:p>
            <a:pPr indent="-177800" lvl="0" marL="400050" marR="0" rtl="0" algn="l">
              <a:spcBef>
                <a:spcPts val="600"/>
              </a:spcBef>
              <a:spcAft>
                <a:spcPts val="0"/>
              </a:spcAft>
              <a:buClr>
                <a:schemeClr val="dk1"/>
              </a:buClr>
              <a:buSzPts val="3500"/>
              <a:buFont typeface="Arial"/>
              <a:buNone/>
            </a:pPr>
            <a:r>
              <a:t/>
            </a:r>
            <a:endParaRPr b="0" i="0" sz="35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nvSpPr>
        <p:spPr>
          <a:xfrm>
            <a:off x="147637" y="381000"/>
            <a:ext cx="89154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800"/>
              <a:buFont typeface="Arial"/>
              <a:buNone/>
            </a:pPr>
            <a:r>
              <a:rPr b="1" i="0" lang="en-US" sz="2800" u="sng" cap="none" strike="noStrike">
                <a:solidFill>
                  <a:srgbClr val="FF0000"/>
                </a:solidFill>
                <a:latin typeface="Times New Roman"/>
                <a:ea typeface="Times New Roman"/>
                <a:cs typeface="Times New Roman"/>
                <a:sym typeface="Times New Roman"/>
              </a:rPr>
              <a:t>II. MỘT SỐ PHƯƠNG PHÁP THUYẾT MINH: </a:t>
            </a:r>
            <a:endParaRPr/>
          </a:p>
          <a:p>
            <a:pPr indent="-311150" lvl="0" marL="400050" marR="0" rtl="0" algn="l">
              <a:spcBef>
                <a:spcPts val="600"/>
              </a:spcBef>
              <a:spcAft>
                <a:spcPts val="0"/>
              </a:spcAft>
              <a:buClr>
                <a:schemeClr val="dk1"/>
              </a:buClr>
              <a:buSzPts val="1400"/>
              <a:buFont typeface="Arial"/>
              <a:buNone/>
            </a:pPr>
            <a:r>
              <a:t/>
            </a:r>
            <a:endParaRPr b="0" i="0" sz="1400" u="none" cap="none" strike="noStrike">
              <a:solidFill>
                <a:srgbClr val="FF0000"/>
              </a:solidFill>
              <a:latin typeface="Times New Roman"/>
              <a:ea typeface="Times New Roman"/>
              <a:cs typeface="Times New Roman"/>
              <a:sym typeface="Times New Roman"/>
            </a:endParaRPr>
          </a:p>
        </p:txBody>
      </p:sp>
      <p:sp>
        <p:nvSpPr>
          <p:cNvPr id="123" name="Google Shape;123;p5"/>
          <p:cNvSpPr txBox="1"/>
          <p:nvPr/>
        </p:nvSpPr>
        <p:spPr>
          <a:xfrm>
            <a:off x="152400" y="1066800"/>
            <a:ext cx="8839200" cy="609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b="1" i="0" lang="en-US" sz="2800" u="sng" cap="none" strike="noStrike">
                <a:solidFill>
                  <a:schemeClr val="dk1"/>
                </a:solidFill>
                <a:latin typeface="Calibri"/>
                <a:ea typeface="Calibri"/>
                <a:cs typeface="Calibri"/>
                <a:sym typeface="Calibri"/>
              </a:rPr>
              <a:t>1. Ôn tập các phương pháp thuyết minh đã học ở THCS:</a:t>
            </a:r>
            <a:endParaRPr b="1" i="0" sz="2800" u="sng" cap="none" strike="noStrike">
              <a:solidFill>
                <a:schemeClr val="dk1"/>
              </a:solidFill>
              <a:latin typeface="Calibri"/>
              <a:ea typeface="Calibri"/>
              <a:cs typeface="Calibri"/>
              <a:sym typeface="Calibri"/>
            </a:endParaRPr>
          </a:p>
        </p:txBody>
      </p:sp>
      <p:sp>
        <p:nvSpPr>
          <p:cNvPr id="124" name="Google Shape;124;p5"/>
          <p:cNvSpPr txBox="1"/>
          <p:nvPr/>
        </p:nvSpPr>
        <p:spPr>
          <a:xfrm>
            <a:off x="152400" y="1905000"/>
            <a:ext cx="8839200" cy="1066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500"/>
              <a:buFont typeface="Arial"/>
              <a:buNone/>
            </a:pPr>
            <a:r>
              <a:rPr b="0" i="0" lang="en-US" sz="3500" u="none" cap="none" strike="noStrike">
                <a:solidFill>
                  <a:schemeClr val="dk1"/>
                </a:solidFill>
                <a:latin typeface="Calibri"/>
                <a:ea typeface="Calibri"/>
                <a:cs typeface="Calibri"/>
                <a:sym typeface="Calibri"/>
              </a:rPr>
              <a:t>Nêu định nghĩa; liệt kê; nêu ví dụ; dùng số liệu; so sánh; phân loại, phân tích.</a:t>
            </a:r>
            <a:endParaRPr b="0" i="0" sz="35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500"/>
                                        <p:tgtEl>
                                          <p:spTgt spid="123"/>
                                        </p:tgtEl>
                                        <p:attrNameLst>
                                          <p:attrName>ppt_w</p:attrName>
                                        </p:attrNameLst>
                                      </p:cBhvr>
                                      <p:tavLst>
                                        <p:tav fmla="" tm="0">
                                          <p:val>
                                            <p:strVal val="0"/>
                                          </p:val>
                                        </p:tav>
                                        <p:tav fmla="" tm="100000">
                                          <p:val>
                                            <p:strVal val="#ppt_w"/>
                                          </p:val>
                                        </p:tav>
                                      </p:tavLst>
                                    </p:anim>
                                    <p:anim calcmode="lin" valueType="num">
                                      <p:cBhvr additive="base">
                                        <p:cTn dur="500"/>
                                        <p:tgtEl>
                                          <p:spTgt spid="1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ppt_w</p:attrName>
                                        </p:attrNameLst>
                                      </p:cBhvr>
                                      <p:tavLst>
                                        <p:tav fmla="" tm="0">
                                          <p:val>
                                            <p:strVal val="0"/>
                                          </p:val>
                                        </p:tav>
                                        <p:tav fmla="" tm="100000">
                                          <p:val>
                                            <p:strVal val="#ppt_w"/>
                                          </p:val>
                                        </p:tav>
                                      </p:tavLst>
                                    </p:anim>
                                    <p:anim calcmode="lin" valueType="num">
                                      <p:cBhvr additive="base">
                                        <p:cTn dur="500"/>
                                        <p:tgtEl>
                                          <p:spTgt spid="1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nvSpPr>
        <p:spPr>
          <a:xfrm>
            <a:off x="0" y="76200"/>
            <a:ext cx="89154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800"/>
              <a:buFont typeface="Arial"/>
              <a:buNone/>
            </a:pPr>
            <a:r>
              <a:rPr b="1" i="0" lang="en-US" sz="2800" u="sng" cap="none" strike="noStrike">
                <a:solidFill>
                  <a:srgbClr val="FF0000"/>
                </a:solidFill>
                <a:latin typeface="Times New Roman"/>
                <a:ea typeface="Times New Roman"/>
                <a:cs typeface="Times New Roman"/>
                <a:sym typeface="Times New Roman"/>
              </a:rPr>
              <a:t>II. MỘT SỐ PHƯƠNG PHÁP THUYẾT MINH: </a:t>
            </a:r>
            <a:endParaRPr/>
          </a:p>
          <a:p>
            <a:pPr indent="-311150" lvl="0" marL="400050" marR="0" rtl="0" algn="l">
              <a:spcBef>
                <a:spcPts val="600"/>
              </a:spcBef>
              <a:spcAft>
                <a:spcPts val="0"/>
              </a:spcAft>
              <a:buClr>
                <a:schemeClr val="dk1"/>
              </a:buClr>
              <a:buSzPts val="1400"/>
              <a:buFont typeface="Arial"/>
              <a:buNone/>
            </a:pPr>
            <a:r>
              <a:t/>
            </a:r>
            <a:endParaRPr b="0" i="0" sz="1400" u="none" cap="none" strike="noStrike">
              <a:solidFill>
                <a:srgbClr val="FF0000"/>
              </a:solidFill>
              <a:latin typeface="Times New Roman"/>
              <a:ea typeface="Times New Roman"/>
              <a:cs typeface="Times New Roman"/>
              <a:sym typeface="Times New Roman"/>
            </a:endParaRPr>
          </a:p>
        </p:txBody>
      </p:sp>
      <p:sp>
        <p:nvSpPr>
          <p:cNvPr id="130" name="Google Shape;130;p6"/>
          <p:cNvSpPr txBox="1"/>
          <p:nvPr/>
        </p:nvSpPr>
        <p:spPr>
          <a:xfrm>
            <a:off x="76200" y="609600"/>
            <a:ext cx="8839200" cy="609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b="1" i="0" lang="en-US" sz="2800" u="sng" cap="none" strike="noStrike">
                <a:solidFill>
                  <a:schemeClr val="dk1"/>
                </a:solidFill>
                <a:latin typeface="Calibri"/>
                <a:ea typeface="Calibri"/>
                <a:cs typeface="Calibri"/>
                <a:sym typeface="Calibri"/>
              </a:rPr>
              <a:t>1. Ôn tập các phương pháp thuyết minh đã học ở THCS:</a:t>
            </a:r>
            <a:endParaRPr b="1" i="0" sz="2800" u="sng" cap="none" strike="noStrike">
              <a:solidFill>
                <a:schemeClr val="dk1"/>
              </a:solidFill>
              <a:latin typeface="Calibri"/>
              <a:ea typeface="Calibri"/>
              <a:cs typeface="Calibri"/>
              <a:sym typeface="Calibri"/>
            </a:endParaRPr>
          </a:p>
        </p:txBody>
      </p:sp>
      <p:sp>
        <p:nvSpPr>
          <p:cNvPr id="131" name="Google Shape;131;p6"/>
          <p:cNvSpPr txBox="1"/>
          <p:nvPr/>
        </p:nvSpPr>
        <p:spPr>
          <a:xfrm>
            <a:off x="152400" y="1143000"/>
            <a:ext cx="8839200" cy="533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a:t>
            </a:r>
            <a:r>
              <a:rPr b="1" i="0" lang="en-US" sz="2800" u="sng" cap="none" strike="noStrike">
                <a:solidFill>
                  <a:schemeClr val="dk1"/>
                </a:solidFill>
                <a:latin typeface="Times New Roman"/>
                <a:ea typeface="Times New Roman"/>
                <a:cs typeface="Times New Roman"/>
                <a:sym typeface="Times New Roman"/>
              </a:rPr>
              <a:t>Tìm hiểu các ngữ liệu:</a:t>
            </a:r>
            <a:endParaRPr b="1" i="0" sz="2800" u="sng" cap="none" strike="noStrike">
              <a:solidFill>
                <a:schemeClr val="dk1"/>
              </a:solidFill>
              <a:latin typeface="Times New Roman"/>
              <a:ea typeface="Times New Roman"/>
              <a:cs typeface="Times New Roman"/>
              <a:sym typeface="Times New Roman"/>
            </a:endParaRPr>
          </a:p>
        </p:txBody>
      </p:sp>
      <p:sp>
        <p:nvSpPr>
          <p:cNvPr id="132" name="Google Shape;132;p6"/>
          <p:cNvSpPr/>
          <p:nvPr/>
        </p:nvSpPr>
        <p:spPr>
          <a:xfrm>
            <a:off x="76200" y="1905000"/>
            <a:ext cx="8839200" cy="31085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sng" cap="none" strike="noStrike">
                <a:solidFill>
                  <a:schemeClr val="dk1"/>
                </a:solidFill>
                <a:latin typeface="Times New Roman"/>
                <a:ea typeface="Times New Roman"/>
                <a:cs typeface="Times New Roman"/>
                <a:sym typeface="Times New Roman"/>
              </a:rPr>
              <a:t>Câu hỏi:</a:t>
            </a:r>
            <a:endParaRPr/>
          </a:p>
          <a:p>
            <a:pPr indent="0" lvl="0" marL="0"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  Hãy cho biết tác giả của mỗi đoạn trích đã sử dụng phương pháp thuyết minh nào?</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Phân tích tác dụng của từng phương pháp trong việc làm cho sự vật, hiện tượng được thuyết minh càng thêm chuẩn xác, sinh động và hấp dẫn?</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ppt_w</p:attrName>
                                        </p:attrNameLst>
                                      </p:cBhvr>
                                      <p:tavLst>
                                        <p:tav fmla="" tm="0">
                                          <p:val>
                                            <p:strVal val="0"/>
                                          </p:val>
                                        </p:tav>
                                        <p:tav fmla="" tm="100000">
                                          <p:val>
                                            <p:strVal val="#ppt_w"/>
                                          </p:val>
                                        </p:tav>
                                      </p:tavLst>
                                    </p:anim>
                                    <p:anim calcmode="lin" valueType="num">
                                      <p:cBhvr additive="base">
                                        <p:cTn dur="500"/>
                                        <p:tgtEl>
                                          <p:spTgt spid="1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nvSpPr>
        <p:spPr>
          <a:xfrm>
            <a:off x="0" y="76200"/>
            <a:ext cx="89154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800"/>
              <a:buFont typeface="Arial"/>
              <a:buNone/>
            </a:pPr>
            <a:r>
              <a:rPr b="1" lang="en-US" sz="2800" u="sng">
                <a:solidFill>
                  <a:srgbClr val="FF0000"/>
                </a:solidFill>
                <a:latin typeface="Times New Roman"/>
                <a:ea typeface="Times New Roman"/>
                <a:cs typeface="Times New Roman"/>
                <a:sym typeface="Times New Roman"/>
              </a:rPr>
              <a:t>II. MỘT SỐ PHƯƠNG PHÁP THUYẾT MINH: </a:t>
            </a:r>
            <a:endParaRPr/>
          </a:p>
          <a:p>
            <a:pPr indent="-311150" lvl="0" marL="400050" marR="0" rtl="0" algn="l">
              <a:spcBef>
                <a:spcPts val="600"/>
              </a:spcBef>
              <a:spcAft>
                <a:spcPts val="0"/>
              </a:spcAft>
              <a:buClr>
                <a:schemeClr val="dk1"/>
              </a:buClr>
              <a:buSzPts val="1400"/>
              <a:buFont typeface="Arial"/>
              <a:buNone/>
            </a:pPr>
            <a:r>
              <a:t/>
            </a:r>
            <a:endParaRPr sz="1400">
              <a:solidFill>
                <a:srgbClr val="FF0000"/>
              </a:solidFill>
              <a:latin typeface="Times New Roman"/>
              <a:ea typeface="Times New Roman"/>
              <a:cs typeface="Times New Roman"/>
              <a:sym typeface="Times New Roman"/>
            </a:endParaRPr>
          </a:p>
        </p:txBody>
      </p:sp>
      <p:sp>
        <p:nvSpPr>
          <p:cNvPr id="138" name="Google Shape;138;p7"/>
          <p:cNvSpPr txBox="1"/>
          <p:nvPr/>
        </p:nvSpPr>
        <p:spPr>
          <a:xfrm>
            <a:off x="76200" y="609600"/>
            <a:ext cx="8839200" cy="609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b="1" lang="en-US" sz="2800" u="sng">
                <a:solidFill>
                  <a:schemeClr val="dk1"/>
                </a:solidFill>
                <a:latin typeface="Calibri"/>
                <a:ea typeface="Calibri"/>
                <a:cs typeface="Calibri"/>
                <a:sym typeface="Calibri"/>
              </a:rPr>
              <a:t>1. Ôn tập các phương pháp thuyết minh đã học ở THCS:</a:t>
            </a:r>
            <a:endParaRPr b="1" sz="2800" u="sng">
              <a:solidFill>
                <a:schemeClr val="dk1"/>
              </a:solidFill>
              <a:latin typeface="Calibri"/>
              <a:ea typeface="Calibri"/>
              <a:cs typeface="Calibri"/>
              <a:sym typeface="Calibri"/>
            </a:endParaRPr>
          </a:p>
        </p:txBody>
      </p:sp>
      <p:sp>
        <p:nvSpPr>
          <p:cNvPr id="139" name="Google Shape;139;p7"/>
          <p:cNvSpPr txBox="1"/>
          <p:nvPr/>
        </p:nvSpPr>
        <p:spPr>
          <a:xfrm>
            <a:off x="152400" y="1143000"/>
            <a:ext cx="8839200" cy="533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 </a:t>
            </a:r>
            <a:r>
              <a:rPr b="1" lang="en-US" sz="2800" u="sng">
                <a:solidFill>
                  <a:schemeClr val="dk1"/>
                </a:solidFill>
                <a:latin typeface="Times New Roman"/>
                <a:ea typeface="Times New Roman"/>
                <a:cs typeface="Times New Roman"/>
                <a:sym typeface="Times New Roman"/>
              </a:rPr>
              <a:t>Tìm hiểu các ngữ liệu:</a:t>
            </a:r>
            <a:endParaRPr b="1" sz="2800" u="sng">
              <a:solidFill>
                <a:schemeClr val="dk1"/>
              </a:solidFill>
              <a:latin typeface="Times New Roman"/>
              <a:ea typeface="Times New Roman"/>
              <a:cs typeface="Times New Roman"/>
              <a:sym typeface="Times New Roman"/>
            </a:endParaRPr>
          </a:p>
        </p:txBody>
      </p:sp>
      <p:graphicFrame>
        <p:nvGraphicFramePr>
          <p:cNvPr id="140" name="Google Shape;140;p7"/>
          <p:cNvGraphicFramePr/>
          <p:nvPr/>
        </p:nvGraphicFramePr>
        <p:xfrm>
          <a:off x="0" y="1731733"/>
          <a:ext cx="3000000" cy="3000000"/>
        </p:xfrm>
        <a:graphic>
          <a:graphicData uri="http://schemas.openxmlformats.org/drawingml/2006/table">
            <a:tbl>
              <a:tblPr>
                <a:noFill/>
                <a:tableStyleId>{55DF91AF-84AC-4C8B-9A0B-1AF6C11032B6}</a:tableStyleId>
              </a:tblPr>
              <a:tblGrid>
                <a:gridCol w="762000"/>
                <a:gridCol w="2133600"/>
                <a:gridCol w="6172200"/>
              </a:tblGrid>
              <a:tr h="691400">
                <a:tc>
                  <a:txBody>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VĂN BẢN</a:t>
                      </a:r>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PHƯƠNG PHÁP</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TÁC DỤNG</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1033375">
                <a:tc>
                  <a:txBody>
                    <a:bodyPr/>
                    <a:lstStyle/>
                    <a:p>
                      <a:pPr indent="0" lvl="0" marL="0" marR="0" rtl="0" algn="ctr">
                        <a:lnSpc>
                          <a:spcPct val="100000"/>
                        </a:lnSpc>
                        <a:spcBef>
                          <a:spcPts val="0"/>
                        </a:spcBef>
                        <a:spcAft>
                          <a:spcPts val="0"/>
                        </a:spcAft>
                        <a:buClr>
                          <a:srgbClr val="660066"/>
                        </a:buClr>
                        <a:buSzPts val="2200"/>
                        <a:buFont typeface="Times New Roman"/>
                        <a:buNone/>
                      </a:pPr>
                      <a:r>
                        <a:rPr b="1" i="0" lang="en-US" sz="2200" u="none" cap="none" strike="noStrike">
                          <a:solidFill>
                            <a:srgbClr val="660066"/>
                          </a:solidFill>
                          <a:latin typeface="Times New Roman"/>
                          <a:ea typeface="Times New Roman"/>
                          <a:cs typeface="Times New Roman"/>
                          <a:sym typeface="Times New Roman"/>
                        </a:rPr>
                        <a:t> 1</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b="1" i="0" lang="en-US" sz="2200" u="none" cap="none" strike="noStrike">
                          <a:solidFill>
                            <a:srgbClr val="000000"/>
                          </a:solidFill>
                          <a:latin typeface="Times New Roman"/>
                          <a:ea typeface="Times New Roman"/>
                          <a:cs typeface="Times New Roman"/>
                          <a:sym typeface="Times New Roman"/>
                        </a:rPr>
                        <a:t> </a:t>
                      </a:r>
                      <a:r>
                        <a:rPr lang="en-US" sz="2200" u="none" cap="none" strike="noStrike">
                          <a:latin typeface="Times New Roman"/>
                          <a:ea typeface="Times New Roman"/>
                          <a:cs typeface="Times New Roman"/>
                          <a:sym typeface="Times New Roman"/>
                        </a:rPr>
                        <a:t>- Liệt kê</a:t>
                      </a:r>
                      <a:endParaRPr sz="2200" u="none" cap="none" strike="noStrike">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lang="en-US" sz="2200" u="none" cap="none" strike="noStrike">
                          <a:latin typeface="Times New Roman"/>
                          <a:ea typeface="Times New Roman"/>
                          <a:cs typeface="Times New Roman"/>
                          <a:sym typeface="Times New Roman"/>
                        </a:rPr>
                        <a:t>- Giải thích</a:t>
                      </a:r>
                      <a:endParaRPr sz="2200" u="none" cap="none" strike="noStrike">
                        <a:latin typeface="Times New Roman"/>
                        <a:ea typeface="Times New Roman"/>
                        <a:cs typeface="Times New Roman"/>
                        <a:sym typeface="Times New Roman"/>
                      </a:endParaRPr>
                    </a:p>
                  </a:txBody>
                  <a:tcPr marT="45725" marB="45725" marR="45725" marL="457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en-US" sz="2200" u="none" cap="none" strike="noStrike">
                          <a:latin typeface="Times New Roman"/>
                          <a:ea typeface="Times New Roman"/>
                          <a:cs typeface="Times New Roman"/>
                          <a:sym typeface="Times New Roman"/>
                        </a:rPr>
                        <a:t>- Công lao tiến cử người tài giỏi của Trần Quốc Tuấn.</a:t>
                      </a:r>
                      <a:endParaRPr sz="2200" u="none" cap="none" strike="noStrike">
                        <a:latin typeface="Times New Roman"/>
                        <a:ea typeface="Times New Roman"/>
                        <a:cs typeface="Times New Roman"/>
                        <a:sym typeface="Times New Roman"/>
                      </a:endParaRPr>
                    </a:p>
                    <a:p>
                      <a:pPr indent="0" lvl="0" marL="0" marR="0" rtl="0" algn="just">
                        <a:lnSpc>
                          <a:spcPct val="107000"/>
                        </a:lnSpc>
                        <a:spcBef>
                          <a:spcPts val="0"/>
                        </a:spcBef>
                        <a:spcAft>
                          <a:spcPts val="0"/>
                        </a:spcAft>
                        <a:buNone/>
                      </a:pPr>
                      <a:r>
                        <a:rPr lang="en-US" sz="2200" u="none" cap="none" strike="noStrike">
                          <a:latin typeface="Times New Roman"/>
                          <a:ea typeface="Times New Roman"/>
                          <a:cs typeface="Times New Roman"/>
                          <a:sym typeface="Times New Roman"/>
                        </a:rPr>
                        <a:t>- Tăng tính thuyết phục, tính chân thực lịch sử, giúp hiểu rõ vấn đề.</a:t>
                      </a:r>
                      <a:endParaRPr sz="2200" u="none" cap="none" strike="noStrike">
                        <a:latin typeface="Times New Roman"/>
                        <a:ea typeface="Times New Roman"/>
                        <a:cs typeface="Times New Roman"/>
                        <a:sym typeface="Times New Roman"/>
                      </a:endParaRPr>
                    </a:p>
                  </a:txBody>
                  <a:tcPr marT="45725" marB="45725" marR="45725" marL="457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1033375">
                <a:tc>
                  <a:txBody>
                    <a:bodyPr/>
                    <a:lstStyle/>
                    <a:p>
                      <a:pPr indent="0" lvl="0" marL="0" marR="0" rtl="0" algn="ctr">
                        <a:lnSpc>
                          <a:spcPct val="100000"/>
                        </a:lnSpc>
                        <a:spcBef>
                          <a:spcPts val="0"/>
                        </a:spcBef>
                        <a:spcAft>
                          <a:spcPts val="0"/>
                        </a:spcAft>
                        <a:buClr>
                          <a:srgbClr val="660066"/>
                        </a:buClr>
                        <a:buSzPts val="2200"/>
                        <a:buFont typeface="Times New Roman"/>
                        <a:buNone/>
                      </a:pPr>
                      <a:r>
                        <a:rPr b="1" i="0" lang="en-US" sz="2200" u="none" cap="none" strike="noStrike">
                          <a:solidFill>
                            <a:srgbClr val="660066"/>
                          </a:solidFill>
                          <a:latin typeface="Times New Roman"/>
                          <a:ea typeface="Times New Roman"/>
                          <a:cs typeface="Times New Roman"/>
                          <a:sym typeface="Times New Roman"/>
                        </a:rPr>
                        <a:t> 2 </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en-US" sz="2200" u="none" cap="none" strike="noStrike">
                          <a:latin typeface="Times New Roman"/>
                          <a:ea typeface="Times New Roman"/>
                          <a:cs typeface="Times New Roman"/>
                          <a:sym typeface="Times New Roman"/>
                        </a:rPr>
                        <a:t>- Phân tích. </a:t>
                      </a:r>
                      <a:endParaRPr/>
                    </a:p>
                    <a:p>
                      <a:pPr indent="0" lvl="0" marL="0" marR="0" rtl="0" algn="l">
                        <a:lnSpc>
                          <a:spcPct val="107000"/>
                        </a:lnSpc>
                        <a:spcBef>
                          <a:spcPts val="0"/>
                        </a:spcBef>
                        <a:spcAft>
                          <a:spcPts val="0"/>
                        </a:spcAft>
                        <a:buNone/>
                      </a:pPr>
                      <a:r>
                        <a:rPr lang="en-US" sz="2200" u="none" cap="none" strike="noStrike">
                          <a:latin typeface="Times New Roman"/>
                          <a:ea typeface="Times New Roman"/>
                          <a:cs typeface="Times New Roman"/>
                          <a:sym typeface="Times New Roman"/>
                        </a:rPr>
                        <a:t>- Giải thích.</a:t>
                      </a:r>
                      <a:endParaRPr sz="2200" u="none" cap="none" strike="noStrike">
                        <a:latin typeface="Times New Roman"/>
                        <a:ea typeface="Times New Roman"/>
                        <a:cs typeface="Times New Roman"/>
                        <a:sym typeface="Times New Roman"/>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en-US" sz="2200" u="none" cap="none" strike="noStrike">
                          <a:latin typeface="Times New Roman"/>
                          <a:ea typeface="Times New Roman"/>
                          <a:cs typeface="Times New Roman"/>
                          <a:sym typeface="Times New Roman"/>
                        </a:rPr>
                        <a:t>- Lí do thay đổi bút danh của Ba- sô.</a:t>
                      </a:r>
                      <a:endParaRPr sz="2200" u="none" cap="none" strike="noStrike">
                        <a:latin typeface="Times New Roman"/>
                        <a:ea typeface="Times New Roman"/>
                        <a:cs typeface="Times New Roman"/>
                        <a:sym typeface="Times New Roman"/>
                      </a:endParaRPr>
                    </a:p>
                    <a:p>
                      <a:pPr indent="0" lvl="0" marL="0" marR="0" rtl="0" algn="just">
                        <a:lnSpc>
                          <a:spcPct val="107000"/>
                        </a:lnSpc>
                        <a:spcBef>
                          <a:spcPts val="0"/>
                        </a:spcBef>
                        <a:spcAft>
                          <a:spcPts val="0"/>
                        </a:spcAft>
                        <a:buNone/>
                      </a:pPr>
                      <a:r>
                        <a:rPr lang="en-US" sz="2200" u="none" cap="none" strike="noStrike">
                          <a:latin typeface="Times New Roman"/>
                          <a:ea typeface="Times New Roman"/>
                          <a:cs typeface="Times New Roman"/>
                          <a:sym typeface="Times New Roman"/>
                        </a:rPr>
                        <a:t>- Lí giải được vấn đề, cung cấp hiểu biết mới bất ngờ, thú vị.</a:t>
                      </a:r>
                      <a:endParaRPr sz="2200" u="none" cap="none" strike="noStrike">
                        <a:latin typeface="Times New Roman"/>
                        <a:ea typeface="Times New Roman"/>
                        <a:cs typeface="Times New Roman"/>
                        <a:sym typeface="Times New Roman"/>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751500">
                <a:tc>
                  <a:txBody>
                    <a:bodyPr/>
                    <a:lstStyle/>
                    <a:p>
                      <a:pPr indent="0" lvl="0" marL="0" marR="0" rtl="0" algn="ctr">
                        <a:lnSpc>
                          <a:spcPct val="100000"/>
                        </a:lnSpc>
                        <a:spcBef>
                          <a:spcPts val="0"/>
                        </a:spcBef>
                        <a:spcAft>
                          <a:spcPts val="0"/>
                        </a:spcAft>
                        <a:buClr>
                          <a:srgbClr val="660066"/>
                        </a:buClr>
                        <a:buSzPts val="2200"/>
                        <a:buFont typeface="Times New Roman"/>
                        <a:buNone/>
                      </a:pPr>
                      <a:r>
                        <a:rPr b="1" i="0" lang="en-US" sz="2200" u="none" cap="none" strike="noStrike">
                          <a:solidFill>
                            <a:srgbClr val="660066"/>
                          </a:solidFill>
                          <a:latin typeface="Times New Roman"/>
                          <a:ea typeface="Times New Roman"/>
                          <a:cs typeface="Times New Roman"/>
                          <a:sym typeface="Times New Roman"/>
                        </a:rPr>
                        <a:t> 3</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en-US" sz="2200" u="none" cap="none" strike="noStrike">
                          <a:latin typeface="Times New Roman"/>
                          <a:ea typeface="Times New Roman"/>
                          <a:cs typeface="Times New Roman"/>
                          <a:sym typeface="Times New Roman"/>
                        </a:rPr>
                        <a:t>- Nêu số liệu</a:t>
                      </a:r>
                      <a:endParaRPr sz="2200" u="none" cap="none" strike="noStrike">
                        <a:latin typeface="Times New Roman"/>
                        <a:ea typeface="Times New Roman"/>
                        <a:cs typeface="Times New Roman"/>
                        <a:sym typeface="Times New Roman"/>
                      </a:endParaRPr>
                    </a:p>
                    <a:p>
                      <a:pPr indent="0" lvl="0" marL="0" marR="0" rtl="0" algn="l">
                        <a:lnSpc>
                          <a:spcPct val="107000"/>
                        </a:lnSpc>
                        <a:spcBef>
                          <a:spcPts val="0"/>
                        </a:spcBef>
                        <a:spcAft>
                          <a:spcPts val="0"/>
                        </a:spcAft>
                        <a:buNone/>
                      </a:pPr>
                      <a:r>
                        <a:rPr lang="en-US" sz="2200" u="none" cap="none" strike="noStrike">
                          <a:latin typeface="Times New Roman"/>
                          <a:ea typeface="Times New Roman"/>
                          <a:cs typeface="Times New Roman"/>
                          <a:sym typeface="Times New Roman"/>
                        </a:rPr>
                        <a:t>- So sánh.</a:t>
                      </a:r>
                      <a:endParaRPr sz="2200" u="none" cap="none" strike="noStrike">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2200" u="none" cap="none" strike="noStrike">
                          <a:latin typeface="Times New Roman"/>
                          <a:ea typeface="Times New Roman"/>
                          <a:cs typeface="Times New Roman"/>
                          <a:sym typeface="Times New Roman"/>
                        </a:rPr>
                        <a:t>- Cấu tạo của tế bào trong cơ thể người. </a:t>
                      </a:r>
                      <a:endParaRPr/>
                    </a:p>
                    <a:p>
                      <a:pPr indent="0" lvl="0" marL="0" marR="0" rtl="0" algn="l">
                        <a:spcBef>
                          <a:spcPts val="0"/>
                        </a:spcBef>
                        <a:spcAft>
                          <a:spcPts val="0"/>
                        </a:spcAft>
                        <a:buClr>
                          <a:schemeClr val="dk1"/>
                        </a:buClr>
                        <a:buSzPts val="2200"/>
                        <a:buFont typeface="Times New Roman"/>
                        <a:buNone/>
                      </a:pPr>
                      <a:r>
                        <a:rPr lang="en-US" sz="2200" u="none" cap="none" strike="noStrike">
                          <a:latin typeface="Times New Roman"/>
                          <a:ea typeface="Times New Roman"/>
                          <a:cs typeface="Times New Roman"/>
                          <a:sym typeface="Times New Roman"/>
                        </a:rPr>
                        <a:t>- Tính khoa học, hấp dẫn, ấn tượng.</a:t>
                      </a:r>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r h="879650">
                <a:tc>
                  <a:txBody>
                    <a:bodyPr/>
                    <a:lstStyle/>
                    <a:p>
                      <a:pPr indent="0" lvl="0" marL="0" marR="0" rtl="0" algn="ctr">
                        <a:lnSpc>
                          <a:spcPct val="100000"/>
                        </a:lnSpc>
                        <a:spcBef>
                          <a:spcPts val="0"/>
                        </a:spcBef>
                        <a:spcAft>
                          <a:spcPts val="0"/>
                        </a:spcAft>
                        <a:buClr>
                          <a:srgbClr val="660066"/>
                        </a:buClr>
                        <a:buSzPts val="2200"/>
                        <a:buFont typeface="Times New Roman"/>
                        <a:buNone/>
                      </a:pPr>
                      <a:r>
                        <a:rPr b="1" i="0" lang="en-US" sz="2200" u="none" cap="none" strike="noStrike">
                          <a:solidFill>
                            <a:srgbClr val="660066"/>
                          </a:solidFill>
                          <a:latin typeface="Times New Roman"/>
                          <a:ea typeface="Times New Roman"/>
                          <a:cs typeface="Times New Roman"/>
                          <a:sym typeface="Times New Roman"/>
                        </a:rPr>
                        <a:t> 4</a:t>
                      </a:r>
                      <a:endParaRPr/>
                    </a:p>
                  </a:txBody>
                  <a:tcPr marT="45725" marB="45725" marR="91450" marL="91450"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en-US" sz="2200" u="none" cap="none" strike="noStrike">
                          <a:latin typeface="Times New Roman"/>
                          <a:ea typeface="Times New Roman"/>
                          <a:cs typeface="Times New Roman"/>
                          <a:sym typeface="Times New Roman"/>
                        </a:rPr>
                        <a:t>- Phân tích. </a:t>
                      </a:r>
                      <a:endParaRPr/>
                    </a:p>
                    <a:p>
                      <a:pPr indent="0" lvl="0" marL="0" marR="0" rtl="0" algn="l">
                        <a:lnSpc>
                          <a:spcPct val="107000"/>
                        </a:lnSpc>
                        <a:spcBef>
                          <a:spcPts val="0"/>
                        </a:spcBef>
                        <a:spcAft>
                          <a:spcPts val="0"/>
                        </a:spcAft>
                        <a:buNone/>
                      </a:pPr>
                      <a:r>
                        <a:rPr lang="en-US" sz="2200" u="none" cap="none" strike="noStrike">
                          <a:latin typeface="Times New Roman"/>
                          <a:ea typeface="Times New Roman"/>
                          <a:cs typeface="Times New Roman"/>
                          <a:sym typeface="Times New Roman"/>
                        </a:rPr>
                        <a:t>- Giải thích.</a:t>
                      </a:r>
                      <a:endParaRPr sz="2200" u="none" cap="none" strike="noStrike">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chemeClr val="dk1"/>
                        </a:buClr>
                        <a:buSzPts val="2200"/>
                        <a:buFont typeface="Times New Roman"/>
                        <a:buNone/>
                      </a:pPr>
                      <a:r>
                        <a:rPr lang="en-US" sz="2200" u="none" cap="none" strike="noStrike">
                          <a:latin typeface="Times New Roman"/>
                          <a:ea typeface="Times New Roman"/>
                          <a:cs typeface="Times New Roman"/>
                          <a:sym typeface="Times New Roman"/>
                        </a:rPr>
                        <a:t>- Một loại hình nhạc cụ dân tộc.</a:t>
                      </a:r>
                      <a:endParaRPr/>
                    </a:p>
                    <a:p>
                      <a:pPr indent="0" lvl="0" marL="0" marR="0" rtl="0" algn="l">
                        <a:lnSpc>
                          <a:spcPct val="100000"/>
                        </a:lnSpc>
                        <a:spcBef>
                          <a:spcPts val="440"/>
                        </a:spcBef>
                        <a:spcAft>
                          <a:spcPts val="0"/>
                        </a:spcAft>
                        <a:buClr>
                          <a:schemeClr val="dk1"/>
                        </a:buClr>
                        <a:buSzPts val="2200"/>
                        <a:buFont typeface="Times New Roman"/>
                        <a:buNone/>
                      </a:pPr>
                      <a:r>
                        <a:rPr lang="en-US" sz="2200" u="none" cap="none" strike="noStrike">
                          <a:latin typeface="Times New Roman"/>
                          <a:ea typeface="Times New Roman"/>
                          <a:cs typeface="Times New Roman"/>
                          <a:sym typeface="Times New Roman"/>
                        </a:rPr>
                        <a:t>- Cung cấp thêm hiểu biết mới cho người đọc.</a:t>
                      </a:r>
                      <a:endParaRPr sz="2200" u="none" cap="none" strike="noStrike">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ppt_w</p:attrName>
                                        </p:attrNameLst>
                                      </p:cBhvr>
                                      <p:tavLst>
                                        <p:tav fmla="" tm="0">
                                          <p:val>
                                            <p:strVal val="0"/>
                                          </p:val>
                                        </p:tav>
                                        <p:tav fmla="" tm="100000">
                                          <p:val>
                                            <p:strVal val="#ppt_w"/>
                                          </p:val>
                                        </p:tav>
                                      </p:tavLst>
                                    </p:anim>
                                    <p:anim calcmode="lin" valueType="num">
                                      <p:cBhvr additive="base">
                                        <p:cTn dur="500"/>
                                        <p:tgtEl>
                                          <p:spTgt spid="1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nvSpPr>
        <p:spPr>
          <a:xfrm>
            <a:off x="114300" y="302078"/>
            <a:ext cx="89154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2400"/>
              <a:buFont typeface="Arial"/>
              <a:buNone/>
            </a:pPr>
            <a:r>
              <a:rPr b="1" lang="en-US" sz="2400" u="sng">
                <a:solidFill>
                  <a:srgbClr val="FF0000"/>
                </a:solidFill>
                <a:latin typeface="Times New Roman"/>
                <a:ea typeface="Times New Roman"/>
                <a:cs typeface="Times New Roman"/>
                <a:sym typeface="Times New Roman"/>
              </a:rPr>
              <a:t>II. MỘT SỐ PHƯƠNG PHÁP THUYẾT MINH: </a:t>
            </a:r>
            <a:endParaRPr/>
          </a:p>
          <a:p>
            <a:pPr indent="-311150" lvl="0" marL="400050" marR="0" rtl="0" algn="l">
              <a:spcBef>
                <a:spcPts val="600"/>
              </a:spcBef>
              <a:spcAft>
                <a:spcPts val="0"/>
              </a:spcAft>
              <a:buClr>
                <a:schemeClr val="dk1"/>
              </a:buClr>
              <a:buSzPts val="1400"/>
              <a:buFont typeface="Arial"/>
              <a:buNone/>
            </a:pPr>
            <a:r>
              <a:t/>
            </a:r>
            <a:endParaRPr sz="1400">
              <a:solidFill>
                <a:srgbClr val="FF0000"/>
              </a:solidFill>
              <a:latin typeface="Times New Roman"/>
              <a:ea typeface="Times New Roman"/>
              <a:cs typeface="Times New Roman"/>
              <a:sym typeface="Times New Roman"/>
            </a:endParaRPr>
          </a:p>
        </p:txBody>
      </p:sp>
      <p:sp>
        <p:nvSpPr>
          <p:cNvPr id="146" name="Google Shape;146;p8"/>
          <p:cNvSpPr txBox="1"/>
          <p:nvPr/>
        </p:nvSpPr>
        <p:spPr>
          <a:xfrm>
            <a:off x="152400" y="938893"/>
            <a:ext cx="8839200" cy="609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b="1" lang="en-US" sz="2400" u="sng">
                <a:solidFill>
                  <a:schemeClr val="dk1"/>
                </a:solidFill>
                <a:latin typeface="Calibri"/>
                <a:ea typeface="Calibri"/>
                <a:cs typeface="Calibri"/>
                <a:sym typeface="Calibri"/>
              </a:rPr>
              <a:t>1. Ôn tập các phương pháp thuyết minh đã học ở THCS:</a:t>
            </a:r>
            <a:endParaRPr b="1" sz="1400" u="sng">
              <a:solidFill>
                <a:schemeClr val="dk1"/>
              </a:solidFill>
              <a:latin typeface="Calibri"/>
              <a:ea typeface="Calibri"/>
              <a:cs typeface="Calibri"/>
              <a:sym typeface="Calibri"/>
            </a:endParaRPr>
          </a:p>
        </p:txBody>
      </p:sp>
      <p:sp>
        <p:nvSpPr>
          <p:cNvPr id="147" name="Google Shape;147;p8"/>
          <p:cNvSpPr txBox="1"/>
          <p:nvPr/>
        </p:nvSpPr>
        <p:spPr>
          <a:xfrm>
            <a:off x="152400" y="1600200"/>
            <a:ext cx="8839200" cy="533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b="1" lang="en-US" sz="2400" u="sng">
                <a:solidFill>
                  <a:schemeClr val="dk1"/>
                </a:solidFill>
                <a:latin typeface="Calibri"/>
                <a:ea typeface="Calibri"/>
                <a:cs typeface="Calibri"/>
                <a:sym typeface="Calibri"/>
              </a:rPr>
              <a:t>2. Tìm hiểu thêm một số  phương pháp thuyết minh:</a:t>
            </a:r>
            <a:endParaRPr/>
          </a:p>
          <a:p>
            <a:pPr indent="0" lvl="0" marL="0" marR="0" rtl="0" algn="l">
              <a:spcBef>
                <a:spcPts val="480"/>
              </a:spcBef>
              <a:spcAft>
                <a:spcPts val="0"/>
              </a:spcAft>
              <a:buClr>
                <a:schemeClr val="dk1"/>
              </a:buClr>
              <a:buSzPts val="2400"/>
              <a:buFont typeface="Arial"/>
              <a:buNone/>
            </a:pPr>
            <a:r>
              <a:rPr lang="en-US" sz="2400">
                <a:solidFill>
                  <a:schemeClr val="dk1"/>
                </a:solidFill>
                <a:latin typeface="Calibri"/>
                <a:ea typeface="Calibri"/>
                <a:cs typeface="Calibri"/>
                <a:sym typeface="Calibri"/>
              </a:rPr>
              <a:t> </a:t>
            </a:r>
            <a:endParaRPr/>
          </a:p>
        </p:txBody>
      </p:sp>
      <p:sp>
        <p:nvSpPr>
          <p:cNvPr id="148" name="Google Shape;148;p8"/>
          <p:cNvSpPr txBox="1"/>
          <p:nvPr/>
        </p:nvSpPr>
        <p:spPr>
          <a:xfrm>
            <a:off x="304800" y="2133600"/>
            <a:ext cx="8839200" cy="533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b="1" lang="en-US" sz="2400" u="sng">
                <a:solidFill>
                  <a:schemeClr val="dk1"/>
                </a:solidFill>
                <a:latin typeface="Calibri"/>
                <a:ea typeface="Calibri"/>
                <a:cs typeface="Calibri"/>
                <a:sym typeface="Calibri"/>
              </a:rPr>
              <a:t>a) Thuyết minh bằng cách chú thích: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ppt_w</p:attrName>
                                        </p:attrNameLst>
                                      </p:cBhvr>
                                      <p:tavLst>
                                        <p:tav fmla="" tm="0">
                                          <p:val>
                                            <p:strVal val="0"/>
                                          </p:val>
                                        </p:tav>
                                        <p:tav fmla="" tm="100000">
                                          <p:val>
                                            <p:strVal val="#ppt_w"/>
                                          </p:val>
                                        </p:tav>
                                      </p:tavLst>
                                    </p:anim>
                                    <p:anim calcmode="lin" valueType="num">
                                      <p:cBhvr additive="base">
                                        <p:cTn dur="500"/>
                                        <p:tgtEl>
                                          <p:spTgt spid="1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ppt_w</p:attrName>
                                        </p:attrNameLst>
                                      </p:cBhvr>
                                      <p:tavLst>
                                        <p:tav fmla="" tm="0">
                                          <p:val>
                                            <p:strVal val="0"/>
                                          </p:val>
                                        </p:tav>
                                        <p:tav fmla="" tm="100000">
                                          <p:val>
                                            <p:strVal val="#ppt_w"/>
                                          </p:val>
                                        </p:tav>
                                      </p:tavLst>
                                    </p:anim>
                                    <p:anim calcmode="lin" valueType="num">
                                      <p:cBhvr additive="base">
                                        <p:cTn dur="500"/>
                                        <p:tgtEl>
                                          <p:spTgt spid="1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p:nvPr/>
        </p:nvSpPr>
        <p:spPr>
          <a:xfrm>
            <a:off x="533400" y="609600"/>
            <a:ext cx="8153400" cy="4789488"/>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a:t>
            </a:r>
            <a:r>
              <a:rPr b="1" lang="en-US" sz="2800" u="none">
                <a:solidFill>
                  <a:schemeClr val="dk1"/>
                </a:solidFill>
                <a:latin typeface="Times New Roman"/>
                <a:ea typeface="Times New Roman"/>
                <a:cs typeface="Times New Roman"/>
                <a:sym typeface="Times New Roman"/>
              </a:rPr>
              <a:t>Ba Sô là một thi sĩ - Người hành hương danh tiếng sống ở Nhật vào thế kỷ XVII. Ba Sô là bút danh. Trong thực tế, đây là bút danh thứ ba của ông. Dưới những vần thơ đầu tiên, ông ký là Mu – nê – phu – sa. Mười năm sau, ông chọn cái tên Tô – Sây, có nghĩa là “Đào xanh”, để tỏ long ngưỡng mộ nhà thơ Trung Hoa đời Đường danh tiếng Lí Bạch (705 – 762) – vì hai chữ “Lí Bạch” vốn có nghĩa là “Mận trắng”. Mãi cho đến năm 36 tuổi, khi đã là một nhà thơ có uy tín và nhiều người theo học, ông mới đổi bút danh là Ba – sô”.</a:t>
            </a:r>
            <a:endParaRPr b="1" sz="28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2000"/>
                                        <p:tgtEl>
                                          <p:spTgt spid="15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2017-01-20T13:09:43Z</dcterms:created>
  <dc:creator>lh</dc:creator>
</cp:coreProperties>
</file>