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7" r:id="rId3"/>
    <p:sldId id="261" r:id="rId4"/>
    <p:sldId id="299" r:id="rId5"/>
    <p:sldId id="300" r:id="rId6"/>
    <p:sldId id="301" r:id="rId7"/>
    <p:sldId id="265" r:id="rId8"/>
    <p:sldId id="303" r:id="rId9"/>
    <p:sldId id="268" r:id="rId10"/>
    <p:sldId id="305" r:id="rId11"/>
    <p:sldId id="306" r:id="rId12"/>
    <p:sldId id="307" r:id="rId13"/>
    <p:sldId id="308" r:id="rId14"/>
    <p:sldId id="309"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0" autoAdjust="0"/>
    <p:restoredTop sz="94660"/>
  </p:normalViewPr>
  <p:slideViewPr>
    <p:cSldViewPr snapToGrid="0">
      <p:cViewPr>
        <p:scale>
          <a:sx n="81" d="100"/>
          <a:sy n="81" d="100"/>
        </p:scale>
        <p:origin x="-9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16867-FDB4-4E32-975E-423755D9968A}"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CF309-1345-49DD-AF78-5787F74D0709}" type="slidenum">
              <a:rPr lang="en-US" smtClean="0"/>
              <a:t>‹#›</a:t>
            </a:fld>
            <a:endParaRPr lang="en-US"/>
          </a:p>
        </p:txBody>
      </p:sp>
    </p:spTree>
    <p:extLst>
      <p:ext uri="{BB962C8B-B14F-4D97-AF65-F5344CB8AC3E}">
        <p14:creationId xmlns:p14="http://schemas.microsoft.com/office/powerpoint/2010/main" val="371101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DBA4020-810A-4EE5-9327-A9E7B368B8D2}" type="datetimeFigureOut">
              <a:rPr lang="en-US" smtClean="0">
                <a:solidFill>
                  <a:srgbClr val="DBF5F9">
                    <a:shade val="90000"/>
                  </a:srgbClr>
                </a:solidFill>
              </a:rPr>
              <a:pPr>
                <a:defRPr/>
              </a:pPr>
              <a:t>7/29/2022</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fontAlgn="base">
              <a:spcBef>
                <a:spcPct val="0"/>
              </a:spcBef>
              <a:spcAft>
                <a:spcPct val="0"/>
              </a:spcAft>
              <a:defRPr/>
            </a:pPr>
            <a:fld id="{49800808-FE0B-4F92-8FCB-83E390FA74D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799583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ACD043-7CF0-4970-A465-952A5EA3DF0C}"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09F2F81-6189-4CBD-9932-7CDDF8C0DBA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065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5D5BDA5-2D1A-4196-9A94-9DB24C22DEAF}"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ED3DAEDE-D345-44A8-A839-9A077B9E85F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6031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E1C6E0-A1C3-4104-9E3F-E90F09B70FBF}" type="datetimeFigureOut">
              <a:rPr lang="en-US" smtClean="0"/>
              <a:pPr>
                <a:defRPr/>
              </a:pPr>
              <a:t>7/29/2022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A0B41-AD34-4A77-84C6-D4363A050CEA}" type="slidenum">
              <a:rPr lang="en-US" smtClean="0"/>
              <a:pPr>
                <a:defRPr/>
              </a:pPr>
              <a:t>‹#›</a:t>
            </a:fld>
            <a:endParaRPr lang="en-US"/>
          </a:p>
        </p:txBody>
      </p:sp>
    </p:spTree>
    <p:extLst>
      <p:ext uri="{BB962C8B-B14F-4D97-AF65-F5344CB8AC3E}">
        <p14:creationId xmlns:p14="http://schemas.microsoft.com/office/powerpoint/2010/main" val="382166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971BF-8E47-4A05-A999-CAD73480C538}" type="datetimeFigureOut">
              <a:rPr lang="en-US" smtClean="0"/>
              <a:pPr>
                <a:defRPr/>
              </a:pPr>
              <a:t>7/29/2022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9796C-02DD-4AD9-820D-6447FCC4329E}" type="slidenum">
              <a:rPr lang="en-US" smtClean="0"/>
              <a:pPr>
                <a:defRPr/>
              </a:pPr>
              <a:t>‹#›</a:t>
            </a:fld>
            <a:endParaRPr lang="en-US"/>
          </a:p>
        </p:txBody>
      </p:sp>
    </p:spTree>
    <p:extLst>
      <p:ext uri="{BB962C8B-B14F-4D97-AF65-F5344CB8AC3E}">
        <p14:creationId xmlns:p14="http://schemas.microsoft.com/office/powerpoint/2010/main" val="916119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0D98E1-FA4C-4B02-B3C5-E65FC83EB10A}" type="datetimeFigureOut">
              <a:rPr lang="en-US" smtClean="0"/>
              <a:pPr>
                <a:defRPr/>
              </a:pPr>
              <a:t>7/29/2022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5E637-2C49-42EC-8D32-3E74B4F7ED31}" type="slidenum">
              <a:rPr lang="en-US" smtClean="0"/>
              <a:pPr>
                <a:defRPr/>
              </a:pPr>
              <a:t>‹#›</a:t>
            </a:fld>
            <a:endParaRPr lang="en-US"/>
          </a:p>
        </p:txBody>
      </p:sp>
    </p:spTree>
    <p:extLst>
      <p:ext uri="{BB962C8B-B14F-4D97-AF65-F5344CB8AC3E}">
        <p14:creationId xmlns:p14="http://schemas.microsoft.com/office/powerpoint/2010/main" val="236623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CD0876-DB8D-4ABE-81EA-7ABCCE15AF61}" type="datetimeFigureOut">
              <a:rPr lang="en-US" smtClean="0"/>
              <a:pPr>
                <a:defRPr/>
              </a:pPr>
              <a:t>7/29/2022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380B88-F953-4372-8B53-0E6E8FF750FA}" type="slidenum">
              <a:rPr lang="en-US" smtClean="0"/>
              <a:pPr>
                <a:defRPr/>
              </a:pPr>
              <a:t>‹#›</a:t>
            </a:fld>
            <a:endParaRPr lang="en-US"/>
          </a:p>
        </p:txBody>
      </p:sp>
    </p:spTree>
    <p:extLst>
      <p:ext uri="{BB962C8B-B14F-4D97-AF65-F5344CB8AC3E}">
        <p14:creationId xmlns:p14="http://schemas.microsoft.com/office/powerpoint/2010/main" val="192519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E4A450-F1B1-4CCC-B555-9CE16E418C87}" type="datetimeFigureOut">
              <a:rPr lang="en-US" smtClean="0"/>
              <a:pPr>
                <a:defRPr/>
              </a:pPr>
              <a:t>7/29/2022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D6322E-1A20-4D31-A084-9DB40728F0F3}" type="slidenum">
              <a:rPr lang="en-US" smtClean="0"/>
              <a:pPr>
                <a:defRPr/>
              </a:pPr>
              <a:t>‹#›</a:t>
            </a:fld>
            <a:endParaRPr lang="en-US"/>
          </a:p>
        </p:txBody>
      </p:sp>
    </p:spTree>
    <p:extLst>
      <p:ext uri="{BB962C8B-B14F-4D97-AF65-F5344CB8AC3E}">
        <p14:creationId xmlns:p14="http://schemas.microsoft.com/office/powerpoint/2010/main" val="192234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6CAC67-53C9-4B30-8856-B3DA396A11AB}" type="datetimeFigureOut">
              <a:rPr lang="en-US" smtClean="0"/>
              <a:pPr>
                <a:defRPr/>
              </a:pPr>
              <a:t>7/29/2022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56FAC1-B532-4A00-87AF-350EA21EDE4A}" type="slidenum">
              <a:rPr lang="en-US" smtClean="0"/>
              <a:pPr>
                <a:defRPr/>
              </a:pPr>
              <a:t>‹#›</a:t>
            </a:fld>
            <a:endParaRPr lang="en-US"/>
          </a:p>
        </p:txBody>
      </p:sp>
    </p:spTree>
    <p:extLst>
      <p:ext uri="{BB962C8B-B14F-4D97-AF65-F5344CB8AC3E}">
        <p14:creationId xmlns:p14="http://schemas.microsoft.com/office/powerpoint/2010/main" val="21633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53012-6CC1-494E-A155-8461FED60507}" type="datetimeFigureOut">
              <a:rPr lang="en-US" smtClean="0"/>
              <a:pPr>
                <a:defRPr/>
              </a:pPr>
              <a:t>7/29/2022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83B1A9-D868-4D4B-9F2C-8439C9E18B42}" type="slidenum">
              <a:rPr lang="en-US" smtClean="0"/>
              <a:pPr>
                <a:defRPr/>
              </a:pPr>
              <a:t>‹#›</a:t>
            </a:fld>
            <a:endParaRPr lang="en-US"/>
          </a:p>
        </p:txBody>
      </p:sp>
    </p:spTree>
    <p:extLst>
      <p:ext uri="{BB962C8B-B14F-4D97-AF65-F5344CB8AC3E}">
        <p14:creationId xmlns:p14="http://schemas.microsoft.com/office/powerpoint/2010/main" val="139604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110CA3-9091-4A39-AF86-82F982A5AAC0}" type="datetimeFigureOut">
              <a:rPr lang="en-US" smtClean="0"/>
              <a:pPr>
                <a:defRPr/>
              </a:pPr>
              <a:t>7/29/2022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96A2BE-DC9D-405B-A0C9-FD0DCAB93DF5}" type="slidenum">
              <a:rPr lang="en-US" smtClean="0"/>
              <a:pPr>
                <a:defRPr/>
              </a:pPr>
              <a:t>‹#›</a:t>
            </a:fld>
            <a:endParaRPr lang="en-US"/>
          </a:p>
        </p:txBody>
      </p:sp>
    </p:spTree>
    <p:extLst>
      <p:ext uri="{BB962C8B-B14F-4D97-AF65-F5344CB8AC3E}">
        <p14:creationId xmlns:p14="http://schemas.microsoft.com/office/powerpoint/2010/main" val="66729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A228CC-CB6D-4905-87AC-9746DCFB98AD}"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4AA5A09D-952B-4840-9E8B-2953B9EE794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81787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ED234-394A-429E-9E3F-2555E2FDF1A6}" type="datetimeFigureOut">
              <a:rPr lang="en-US" smtClean="0"/>
              <a:pPr>
                <a:defRPr/>
              </a:pPr>
              <a:t>7/29/2022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3D4D3-4626-4B54-8E80-6425FF100B18}" type="slidenum">
              <a:rPr lang="en-US" smtClean="0"/>
              <a:pPr>
                <a:defRPr/>
              </a:pPr>
              <a:t>‹#›</a:t>
            </a:fld>
            <a:endParaRPr lang="en-US"/>
          </a:p>
        </p:txBody>
      </p:sp>
    </p:spTree>
    <p:extLst>
      <p:ext uri="{BB962C8B-B14F-4D97-AF65-F5344CB8AC3E}">
        <p14:creationId xmlns:p14="http://schemas.microsoft.com/office/powerpoint/2010/main" val="2548521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A29BB1-EC4B-4EBA-B89B-8FAE3A43750E}" type="datetimeFigureOut">
              <a:rPr lang="en-US" smtClean="0"/>
              <a:pPr>
                <a:defRPr/>
              </a:pPr>
              <a:t>7/29/2022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7D63D-BA7F-4A9D-9F98-4B4F7B0E5C1D}" type="slidenum">
              <a:rPr lang="en-US" smtClean="0"/>
              <a:pPr>
                <a:defRPr/>
              </a:pPr>
              <a:t>‹#›</a:t>
            </a:fld>
            <a:endParaRPr lang="en-US"/>
          </a:p>
        </p:txBody>
      </p:sp>
    </p:spTree>
    <p:extLst>
      <p:ext uri="{BB962C8B-B14F-4D97-AF65-F5344CB8AC3E}">
        <p14:creationId xmlns:p14="http://schemas.microsoft.com/office/powerpoint/2010/main" val="912866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0F43E-4D5D-4D21-B26C-E1CBEF9E3F14}" type="datetimeFigureOut">
              <a:rPr lang="en-US" smtClean="0"/>
              <a:pPr>
                <a:defRPr/>
              </a:pPr>
              <a:t>7/29/2022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9BEF7-13A6-4384-9008-23741FF2BE7F}" type="slidenum">
              <a:rPr lang="en-US" smtClean="0"/>
              <a:pPr>
                <a:defRPr/>
              </a:pPr>
              <a:t>‹#›</a:t>
            </a:fld>
            <a:endParaRPr lang="en-US"/>
          </a:p>
        </p:txBody>
      </p:sp>
    </p:spTree>
    <p:extLst>
      <p:ext uri="{BB962C8B-B14F-4D97-AF65-F5344CB8AC3E}">
        <p14:creationId xmlns:p14="http://schemas.microsoft.com/office/powerpoint/2010/main" val="414895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0AA406-5A23-4642-98C6-FF6E5EDCEC2F}" type="datetimeFigureOut">
              <a:rPr lang="en-US" smtClean="0">
                <a:solidFill>
                  <a:srgbClr val="DBF5F9">
                    <a:shade val="90000"/>
                  </a:srgbClr>
                </a:solidFill>
              </a:rPr>
              <a:pPr>
                <a:defRPr/>
              </a:pPr>
              <a:t>7/29/2022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fontAlgn="base">
              <a:spcBef>
                <a:spcPct val="0"/>
              </a:spcBef>
              <a:spcAft>
                <a:spcPct val="0"/>
              </a:spcAft>
              <a:defRPr/>
            </a:pPr>
            <a:fld id="{C09A66F7-E187-469B-8B47-2BB120BB041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491489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95C0207-1631-4F6D-9EAC-DFDBA9B1D189}"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21F262F5-270E-416A-9E33-5E764649ADF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02704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6C8F359-DF26-4E8E-A343-DB1D2D8F5B4E}"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534A2C65-617B-49D4-8016-19B415F6077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0736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0327CAA-F7F7-42C0-9CA0-CA23E306F279}"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F27FBCE9-A20F-491D-BAF6-79EDECFA232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8402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A439D96-9C31-4BCC-B39E-3B2B96BF4692}"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EBEE619D-1BD0-4E93-A1C8-1363C3FE13B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1400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2A68E32-A4CA-4060-991C-6BD54E1CC332}"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fontAlgn="base">
              <a:spcBef>
                <a:spcPct val="0"/>
              </a:spcBef>
              <a:spcAft>
                <a:spcPct val="0"/>
              </a:spcAft>
              <a:defRPr/>
            </a:pPr>
            <a:fld id="{78CB4AED-8963-4ADB-A133-44E9F2C650C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6144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E25B99A-F6EB-420E-BC1C-584F2E420857}"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fontAlgn="base">
              <a:spcBef>
                <a:spcPct val="0"/>
              </a:spcBef>
              <a:spcAft>
                <a:spcPct val="0"/>
              </a:spcAft>
              <a:defRPr/>
            </a:pPr>
            <a:fld id="{5A412930-0385-42BE-87A8-1C33095F683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136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84C3F7D-C955-47DC-AD0D-D23A9D2E21A2}" type="datetimeFigureOut">
              <a:rPr lang="en-US" smtClean="0">
                <a:solidFill>
                  <a:srgbClr val="04617B">
                    <a:shade val="90000"/>
                  </a:srgbClr>
                </a:solidFill>
              </a:rPr>
              <a:pPr>
                <a:defRPr/>
              </a:pPr>
              <a:t>7/29/2022</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615FACAF-E5ED-4DE7-9F41-B4ADD156B318}" type="slidenum">
              <a:rPr lang="en-US" altLang="en-US" smtClean="0"/>
              <a:pPr fontAlgn="base">
                <a:spcBef>
                  <a:spcPct val="0"/>
                </a:spcBef>
                <a:spcAft>
                  <a:spcPct val="0"/>
                </a:spcAft>
                <a:defRPr/>
              </a:pPr>
              <a:t>‹#›</a:t>
            </a:fld>
            <a:endParaRPr lang="en-US" altLang="en-US"/>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21669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68802554-246E-4DBC-A749-D5B54E61793C}" type="datetimeFigureOut">
              <a:rPr lang="en-US" smtClean="0"/>
              <a:pPr>
                <a:defRPr/>
              </a:pPr>
              <a:t>7/29/2022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3C29DEB2-9F62-4E7E-B7AF-6F34F0570120}" type="slidenum">
              <a:rPr lang="en-US" smtClean="0"/>
              <a:pPr>
                <a:defRPr/>
              </a:pPr>
              <a:t>‹#›</a:t>
            </a:fld>
            <a:endParaRPr lang="en-US"/>
          </a:p>
        </p:txBody>
      </p:sp>
    </p:spTree>
    <p:extLst>
      <p:ext uri="{BB962C8B-B14F-4D97-AF65-F5344CB8AC3E}">
        <p14:creationId xmlns:p14="http://schemas.microsoft.com/office/powerpoint/2010/main" val="791211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file:///C:\Users\Admin\Downloads\Ni&#7873;m%20tin%20chi&#7871;n%20th&#7855;ng%20-%20M&#7929;%20T&#226;m%20%5bHD%20-%20VietSub%5d.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791308"/>
            <a:ext cx="6781800" cy="1905000"/>
          </a:xfrm>
          <a:prstGeom prst="rect">
            <a:avLst/>
          </a:prstGeom>
          <a:noFill/>
          <a:scene3d>
            <a:camera prst="orthographicFront"/>
            <a:lightRig rig="glow" dir="tl">
              <a:rot lat="0" lon="0" rev="5400000"/>
            </a:lightRig>
          </a:scene3d>
          <a:sp3d>
            <a:bevelT/>
          </a:sp3d>
        </p:spPr>
        <p:txBody>
          <a:bodyPr>
            <a:prstTxWarp prst="textChevron">
              <a:avLst/>
            </a:prstTxWarp>
            <a:spAutoFit/>
          </a:bodyPr>
          <a:lstStyle/>
          <a:p>
            <a:pPr algn="ctr">
              <a:defRPr/>
            </a:pPr>
            <a:r>
              <a:rPr lang="en-US" sz="6600" b="1" dirty="0">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rPr>
              <a:t>BÀI </a:t>
            </a:r>
            <a:r>
              <a:rPr lang="en-US" sz="6600" b="1">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rPr>
              <a:t>GIẢNG </a:t>
            </a:r>
          </a:p>
          <a:p>
            <a:pPr algn="ctr">
              <a:defRPr/>
            </a:pPr>
            <a:r>
              <a:rPr lang="en-US" sz="6600" b="1">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rPr>
              <a:t>HÓA HỌC 10</a:t>
            </a:r>
            <a:endParaRPr lang="en-US" sz="6600" b="1" dirty="0">
              <a:ln w="19050">
                <a:solidFill>
                  <a:srgbClr val="04617B">
                    <a:tint val="1000"/>
                  </a:srgbClr>
                </a:solidFill>
                <a:prstDash val="solid"/>
              </a:ln>
              <a:solidFill>
                <a:srgbClr val="7030A0"/>
              </a:solidFill>
              <a:effectLst>
                <a:outerShdw blurRad="50000" dist="50800" dir="7500000" algn="tl">
                  <a:srgbClr val="000000">
                    <a:shade val="5000"/>
                    <a:alpha val="35000"/>
                  </a:srgbClr>
                </a:outerShdw>
              </a:effectLst>
              <a:latin typeface="Constantia"/>
            </a:endParaRPr>
          </a:p>
        </p:txBody>
      </p:sp>
      <p:sp>
        <p:nvSpPr>
          <p:cNvPr id="6" name="Rounded Rectangle 5"/>
          <p:cNvSpPr/>
          <p:nvPr/>
        </p:nvSpPr>
        <p:spPr>
          <a:xfrm>
            <a:off x="2514600" y="3886200"/>
            <a:ext cx="6705600" cy="1676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err="1">
                <a:solidFill>
                  <a:srgbClr val="0070C0"/>
                </a:solidFill>
                <a:latin typeface="Times New Roman" pitchFamily="18" charset="0"/>
                <a:cs typeface="Times New Roman" pitchFamily="18" charset="0"/>
              </a:rPr>
              <a:t>Giáo</a:t>
            </a:r>
            <a:r>
              <a:rPr lang="en-US" sz="3200" b="1">
                <a:solidFill>
                  <a:srgbClr val="0070C0"/>
                </a:solidFill>
                <a:latin typeface="Times New Roman" pitchFamily="18" charset="0"/>
                <a:cs typeface="Times New Roman" pitchFamily="18" charset="0"/>
              </a:rPr>
              <a:t> viên</a:t>
            </a:r>
            <a:r>
              <a:rPr lang="en-US" sz="3200" b="1" smtClean="0">
                <a:solidFill>
                  <a:srgbClr val="0070C0"/>
                </a:solidFill>
                <a:latin typeface="Times New Roman" pitchFamily="18" charset="0"/>
                <a:cs typeface="Times New Roman" pitchFamily="18" charset="0"/>
              </a:rPr>
              <a:t>: LÊ </a:t>
            </a:r>
            <a:r>
              <a:rPr lang="en-US" sz="3200" b="1">
                <a:solidFill>
                  <a:srgbClr val="0070C0"/>
                </a:solidFill>
                <a:latin typeface="Times New Roman" pitchFamily="18" charset="0"/>
                <a:cs typeface="Times New Roman" pitchFamily="18" charset="0"/>
              </a:rPr>
              <a:t>THỊ ANH </a:t>
            </a:r>
            <a:r>
              <a:rPr lang="en-US" sz="3200" b="1" smtClean="0">
                <a:solidFill>
                  <a:srgbClr val="0070C0"/>
                </a:solidFill>
                <a:latin typeface="Times New Roman" pitchFamily="18" charset="0"/>
                <a:cs typeface="Times New Roman" pitchFamily="18" charset="0"/>
              </a:rPr>
              <a:t>ĐÀO</a:t>
            </a:r>
          </a:p>
          <a:p>
            <a:pPr algn="ctr">
              <a:defRPr/>
            </a:pPr>
            <a:r>
              <a:rPr lang="en-US" sz="3200" b="1" smtClean="0">
                <a:solidFill>
                  <a:srgbClr val="0070C0"/>
                </a:solidFill>
                <a:latin typeface="Times New Roman" pitchFamily="18" charset="0"/>
                <a:cs typeface="Times New Roman" pitchFamily="18" charset="0"/>
              </a:rPr>
              <a:t>LÊ THỊ KIM BÍCH</a:t>
            </a:r>
            <a:endParaRPr lang="en-US" sz="3200" b="1" dirty="0">
              <a:solidFill>
                <a:srgbClr val="0070C0"/>
              </a:solidFill>
              <a:latin typeface="Times New Roman" pitchFamily="18" charset="0"/>
              <a:cs typeface="Times New Roman" pitchFamily="18" charset="0"/>
            </a:endParaRPr>
          </a:p>
        </p:txBody>
      </p:sp>
      <p:sp>
        <p:nvSpPr>
          <p:cNvPr id="7" name="Rounded Rectangle 6"/>
          <p:cNvSpPr/>
          <p:nvPr/>
        </p:nvSpPr>
        <p:spPr>
          <a:xfrm>
            <a:off x="2819400" y="76200"/>
            <a:ext cx="67056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0070C0"/>
              </a:solidFill>
              <a:latin typeface="Times New Roman" pitchFamily="18" charset="0"/>
              <a:cs typeface="Times New Roman" pitchFamily="18" charset="0"/>
            </a:endParaRPr>
          </a:p>
        </p:txBody>
      </p:sp>
      <p:pic>
        <p:nvPicPr>
          <p:cNvPr id="8" name="Picture 2278" descr="Bauernbar">
            <a:hlinkClick r:id="rId3" action="ppaction://hlinksldjump" tooltip="click vao qua 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0292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Object 4"/>
          <p:cNvGraphicFramePr>
            <a:graphicFrameLocks noChangeAspect="1"/>
          </p:cNvGraphicFramePr>
          <p:nvPr/>
        </p:nvGraphicFramePr>
        <p:xfrm>
          <a:off x="1752600" y="3429000"/>
          <a:ext cx="2362200" cy="3429000"/>
        </p:xfrm>
        <a:graphic>
          <a:graphicData uri="http://schemas.openxmlformats.org/presentationml/2006/ole">
            <mc:AlternateContent xmlns:mc="http://schemas.openxmlformats.org/markup-compatibility/2006">
              <mc:Choice xmlns:v="urn:schemas-microsoft-com:vml" Requires="v">
                <p:oleObj spid="_x0000_s1043" name="Clip" r:id="rId5" imgW="3535680" imgH="4450080" progId="">
                  <p:embed/>
                </p:oleObj>
              </mc:Choice>
              <mc:Fallback>
                <p:oleObj name="Clip" r:id="rId5" imgW="3535680" imgH="4450080" progId="">
                  <p:embed/>
                  <p:pic>
                    <p:nvPicPr>
                      <p:cNvPr id="1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429000"/>
                        <a:ext cx="2362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7" descr="blu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524000" y="76200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7239000" y="6172200"/>
            <a:ext cx="27432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a:solidFill>
                  <a:srgbClr val="7030A0"/>
                </a:solidFill>
                <a:latin typeface="Times New Roman" pitchFamily="18" charset="0"/>
                <a:cs typeface="Times New Roman" pitchFamily="18" charset="0"/>
              </a:rPr>
              <a:t>Hóa học 10</a:t>
            </a:r>
          </a:p>
        </p:txBody>
      </p:sp>
      <p:sp>
        <p:nvSpPr>
          <p:cNvPr id="12" name="Rectangle 11"/>
          <p:cNvSpPr/>
          <p:nvPr/>
        </p:nvSpPr>
        <p:spPr>
          <a:xfrm>
            <a:off x="1638300" y="2719388"/>
            <a:ext cx="9144000" cy="13716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lnSpc>
                <a:spcPct val="150000"/>
              </a:lnSpc>
              <a:defRPr/>
            </a:pPr>
            <a:r>
              <a:rPr lang="en-US" sz="4400">
                <a:solidFill>
                  <a:srgbClr val="002060"/>
                </a:solidFill>
                <a:latin typeface="Times New Roman" pitchFamily="18" charset="0"/>
                <a:cs typeface="Times New Roman" pitchFamily="18" charset="0"/>
              </a:rPr>
              <a:t>ÔN TẬP CHƯƠNG </a:t>
            </a:r>
            <a:r>
              <a:rPr lang="en-US" sz="4400" smtClean="0">
                <a:solidFill>
                  <a:srgbClr val="002060"/>
                </a:solidFill>
                <a:latin typeface="Times New Roman" pitchFamily="18" charset="0"/>
                <a:cs typeface="Times New Roman" pitchFamily="18" charset="0"/>
              </a:rPr>
              <a:t>5</a:t>
            </a:r>
            <a:endParaRPr lang="en-US" sz="4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848372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ppt_x</p:attrName>
                                        </p:attrNameLst>
                                      </p:cBhvr>
                                      <p:tavLst>
                                        <p:tav tm="0">
                                          <p:val>
                                            <p:strVal val="#ppt_x-.2"/>
                                          </p:val>
                                        </p:tav>
                                        <p:tav tm="100000">
                                          <p:val>
                                            <p:strVal val="#ppt_x"/>
                                          </p:val>
                                        </p:tav>
                                      </p:tavLst>
                                    </p:anim>
                                    <p:anim calcmode="lin" valueType="num">
                                      <p:cBhvr>
                                        <p:cTn id="8" dur="5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0"/>
                                        <p:tgtEl>
                                          <p:spTgt spid="7"/>
                                        </p:tgtEl>
                                      </p:cBhvr>
                                    </p:animEffect>
                                  </p:childTnLst>
                                </p:cTn>
                              </p:par>
                              <p:par>
                                <p:cTn id="10" presetID="2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childTnLst>
                                </p:cTn>
                              </p:par>
                              <p:par>
                                <p:cTn id="14" presetID="53"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Effect transition="in" filter="fade">
                                      <p:cBhvr>
                                        <p:cTn id="18" dur="2000"/>
                                        <p:tgtEl>
                                          <p:spTgt spid="4"/>
                                        </p:tgtEl>
                                      </p:cBhvr>
                                    </p:animEffect>
                                  </p:childTnLst>
                                </p:cTn>
                              </p:par>
                            </p:childTnLst>
                          </p:cTn>
                        </p:par>
                        <p:par>
                          <p:cTn id="19" fill="hold" nodeType="afterGroup">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000" fill="hold"/>
                                        <p:tgtEl>
                                          <p:spTgt spid="6"/>
                                        </p:tgtEl>
                                        <p:attrNameLst>
                                          <p:attrName>ppt_x</p:attrName>
                                        </p:attrNameLst>
                                      </p:cBhvr>
                                      <p:tavLst>
                                        <p:tav tm="0">
                                          <p:val>
                                            <p:strVal val="#ppt_x"/>
                                          </p:val>
                                        </p:tav>
                                        <p:tav tm="100000">
                                          <p:val>
                                            <p:strVal val="#ppt_x"/>
                                          </p:val>
                                        </p:tav>
                                      </p:tavLst>
                                    </p:anim>
                                    <p:anim calcmode="lin" valueType="num">
                                      <p:cBhvr additive="base">
                                        <p:cTn id="23" dur="2000" fill="hold"/>
                                        <p:tgtEl>
                                          <p:spTgt spid="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0"/>
                                        <p:tgtEl>
                                          <p:spTgt spid="17"/>
                                        </p:tgtEl>
                                      </p:cBhvr>
                                    </p:animEffect>
                                  </p:childTnLst>
                                </p:cTn>
                              </p:par>
                              <p:par>
                                <p:cTn id="33" presetID="29" presetClass="entr" presetSubtype="0" repeatCount="indefinite"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0" fill="hold"/>
                                        <p:tgtEl>
                                          <p:spTgt spid="11"/>
                                        </p:tgtEl>
                                        <p:attrNameLst>
                                          <p:attrName>ppt_x</p:attrName>
                                        </p:attrNameLst>
                                      </p:cBhvr>
                                      <p:tavLst>
                                        <p:tav tm="0">
                                          <p:val>
                                            <p:strVal val="#ppt_x-.2"/>
                                          </p:val>
                                        </p:tav>
                                        <p:tav tm="100000">
                                          <p:val>
                                            <p:strVal val="#ppt_x"/>
                                          </p:val>
                                        </p:tav>
                                      </p:tavLst>
                                    </p:anim>
                                    <p:anim calcmode="lin" valueType="num">
                                      <p:cBhvr>
                                        <p:cTn id="36" dur="5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5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4" fill="hold" nodeType="clickEffect">
                                  <p:stCondLst>
                                    <p:cond delay="0"/>
                                  </p:stCondLst>
                                  <p:childTnLst>
                                    <p:animEffect transition="out" filter="wipe(down)">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886" y="398585"/>
            <a:ext cx="8305800" cy="767862"/>
          </a:xfrm>
          <a:extLst/>
        </p:spPr>
        <p:txBody>
          <a:bodyPr>
            <a:normAutofit/>
          </a:bodyPr>
          <a:lstStyle/>
          <a:p>
            <a:pPr algn="ctr">
              <a:defRPr/>
            </a:pPr>
            <a:r>
              <a:rPr lang="en-US" sz="4400" b="1">
                <a:solidFill>
                  <a:srgbClr val="FFC000"/>
                </a:solidFill>
                <a:latin typeface="Times New Roman" panose="02020603050405020304" pitchFamily="18" charset="0"/>
                <a:cs typeface="Times New Roman" panose="02020603050405020304" pitchFamily="18" charset="0"/>
              </a:rPr>
              <a:t>PHIẾU HỌC TẬP SỐ </a:t>
            </a:r>
            <a:r>
              <a:rPr lang="en-US" sz="4400" b="1" smtClean="0">
                <a:solidFill>
                  <a:srgbClr val="FFC000"/>
                </a:solidFill>
                <a:latin typeface="Times New Roman" panose="02020603050405020304" pitchFamily="18" charset="0"/>
                <a:cs typeface="Times New Roman" panose="02020603050405020304" pitchFamily="18" charset="0"/>
              </a:rPr>
              <a:t>2</a:t>
            </a:r>
            <a:endParaRPr lang="en-US" sz="4400">
              <a:solidFill>
                <a:srgbClr val="FFC000"/>
              </a:solidFill>
              <a:latin typeface="Times New Roman" panose="02020603050405020304" pitchFamily="18" charset="0"/>
              <a:cs typeface="Times New Roman" panose="02020603050405020304" pitchFamily="18" charset="0"/>
            </a:endParaRPr>
          </a:p>
        </p:txBody>
      </p:sp>
      <p:sp>
        <p:nvSpPr>
          <p:cNvPr id="18435" name="TextBox 7"/>
          <p:cNvSpPr txBox="1">
            <a:spLocks noChangeArrowheads="1"/>
          </p:cNvSpPr>
          <p:nvPr/>
        </p:nvSpPr>
        <p:spPr bwMode="auto">
          <a:xfrm>
            <a:off x="3581400" y="18288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1843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3" name="TextBox 2"/>
          <p:cNvSpPr txBox="1"/>
          <p:nvPr/>
        </p:nvSpPr>
        <p:spPr>
          <a:xfrm>
            <a:off x="445478" y="1008185"/>
            <a:ext cx="10808677" cy="4093428"/>
          </a:xfrm>
          <a:prstGeom prst="rect">
            <a:avLst/>
          </a:prstGeom>
          <a:noFill/>
        </p:spPr>
        <p:txBody>
          <a:bodyPr wrap="square" rtlCol="0">
            <a:spAutoFit/>
          </a:bodyPr>
          <a:lstStyle/>
          <a:p>
            <a:r>
              <a:rPr lang="pt-BR" sz="2600" b="1">
                <a:latin typeface="Times New Roman" pitchFamily="18" charset="0"/>
                <a:cs typeface="Times New Roman" pitchFamily="18" charset="0"/>
              </a:rPr>
              <a:t>Câu 1 : </a:t>
            </a:r>
            <a:r>
              <a:rPr lang="pt-BR" sz="2600">
                <a:latin typeface="Times New Roman" pitchFamily="18" charset="0"/>
                <a:cs typeface="Times New Roman" pitchFamily="18" charset="0"/>
              </a:rPr>
              <a:t>Cho: Xiclopropan  Propen có </a:t>
            </a:r>
            <a:r>
              <a:rPr lang="en-US" sz="2600">
                <a:latin typeface="Times New Roman" pitchFamily="18" charset="0"/>
                <a:cs typeface="Times New Roman" pitchFamily="18" charset="0"/>
                <a:sym typeface="Symbol"/>
              </a:rPr>
              <a:t></a:t>
            </a:r>
            <a:r>
              <a:rPr lang="pt-BR" sz="2600">
                <a:latin typeface="Times New Roman" pitchFamily="18" charset="0"/>
                <a:cs typeface="Times New Roman" pitchFamily="18" charset="0"/>
              </a:rPr>
              <a:t>H</a:t>
            </a:r>
            <a:r>
              <a:rPr lang="pt-BR" sz="2600" baseline="-25000">
                <a:latin typeface="Times New Roman" pitchFamily="18" charset="0"/>
                <a:cs typeface="Times New Roman" pitchFamily="18" charset="0"/>
              </a:rPr>
              <a:t>1</a:t>
            </a:r>
            <a:r>
              <a:rPr lang="pt-BR" sz="2600">
                <a:latin typeface="Times New Roman" pitchFamily="18" charset="0"/>
                <a:cs typeface="Times New Roman" pitchFamily="18" charset="0"/>
              </a:rPr>
              <a:t> = - 32,9 kJ/mol</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Nhiệt đốt cháy than chì: </a:t>
            </a:r>
            <a:r>
              <a:rPr lang="en-US" sz="2600">
                <a:latin typeface="Times New Roman" pitchFamily="18" charset="0"/>
                <a:cs typeface="Times New Roman" pitchFamily="18" charset="0"/>
                <a:sym typeface="Symbol"/>
              </a:rPr>
              <a:t></a:t>
            </a:r>
            <a:r>
              <a:rPr lang="en-US" sz="2600">
                <a:latin typeface="Times New Roman" pitchFamily="18" charset="0"/>
                <a:cs typeface="Times New Roman" pitchFamily="18" charset="0"/>
              </a:rPr>
              <a:t>H</a:t>
            </a:r>
            <a:r>
              <a:rPr lang="en-US" sz="2600" baseline="-25000">
                <a:latin typeface="Times New Roman" pitchFamily="18" charset="0"/>
                <a:cs typeface="Times New Roman" pitchFamily="18" charset="0"/>
              </a:rPr>
              <a:t>2</a:t>
            </a:r>
            <a:r>
              <a:rPr lang="en-US" sz="2600">
                <a:latin typeface="Times New Roman" pitchFamily="18" charset="0"/>
                <a:cs typeface="Times New Roman" pitchFamily="18" charset="0"/>
              </a:rPr>
              <a:t> = -394,1 kJ/mol </a:t>
            </a:r>
          </a:p>
          <a:p>
            <a:r>
              <a:rPr lang="en-US" sz="2600">
                <a:latin typeface="Times New Roman" pitchFamily="18" charset="0"/>
                <a:cs typeface="Times New Roman" pitchFamily="18" charset="0"/>
              </a:rPr>
              <a:t>Nhiệt đốt cháy hiđro: </a:t>
            </a:r>
            <a:r>
              <a:rPr lang="en-US" sz="2600">
                <a:latin typeface="Times New Roman" pitchFamily="18" charset="0"/>
                <a:cs typeface="Times New Roman" pitchFamily="18" charset="0"/>
                <a:sym typeface="Symbol"/>
              </a:rPr>
              <a:t></a:t>
            </a:r>
            <a:r>
              <a:rPr lang="en-US" sz="2600">
                <a:latin typeface="Times New Roman" pitchFamily="18" charset="0"/>
                <a:cs typeface="Times New Roman" pitchFamily="18" charset="0"/>
              </a:rPr>
              <a:t>H</a:t>
            </a:r>
            <a:r>
              <a:rPr lang="en-US" sz="2600" baseline="-25000">
                <a:latin typeface="Times New Roman" pitchFamily="18" charset="0"/>
                <a:cs typeface="Times New Roman" pitchFamily="18" charset="0"/>
              </a:rPr>
              <a:t>3</a:t>
            </a:r>
            <a:r>
              <a:rPr lang="en-US" sz="2600">
                <a:latin typeface="Times New Roman" pitchFamily="18" charset="0"/>
                <a:cs typeface="Times New Roman" pitchFamily="18" charset="0"/>
              </a:rPr>
              <a:t> = -286,3 kJ/mol </a:t>
            </a:r>
          </a:p>
          <a:p>
            <a:r>
              <a:rPr lang="en-US" sz="2600">
                <a:latin typeface="Times New Roman" pitchFamily="18" charset="0"/>
                <a:cs typeface="Times New Roman" pitchFamily="18" charset="0"/>
              </a:rPr>
              <a:t>Nhiệt đốt cháy xiclopropan: </a:t>
            </a:r>
            <a:r>
              <a:rPr lang="en-US" sz="2600">
                <a:latin typeface="Times New Roman" pitchFamily="18" charset="0"/>
                <a:cs typeface="Times New Roman" pitchFamily="18" charset="0"/>
                <a:sym typeface="Symbol"/>
              </a:rPr>
              <a:t></a:t>
            </a:r>
            <a:r>
              <a:rPr lang="en-US" sz="2600">
                <a:latin typeface="Times New Roman" pitchFamily="18" charset="0"/>
                <a:cs typeface="Times New Roman" pitchFamily="18" charset="0"/>
              </a:rPr>
              <a:t>H</a:t>
            </a:r>
            <a:r>
              <a:rPr lang="en-US" sz="2600" baseline="-25000">
                <a:latin typeface="Times New Roman" pitchFamily="18" charset="0"/>
                <a:cs typeface="Times New Roman" pitchFamily="18" charset="0"/>
              </a:rPr>
              <a:t>4</a:t>
            </a:r>
            <a:r>
              <a:rPr lang="en-US" sz="2600">
                <a:latin typeface="Times New Roman" pitchFamily="18" charset="0"/>
                <a:cs typeface="Times New Roman" pitchFamily="18" charset="0"/>
              </a:rPr>
              <a:t> = - 2094,4 kJ/mol. </a:t>
            </a:r>
          </a:p>
          <a:p>
            <a:r>
              <a:rPr lang="en-US" sz="2600">
                <a:latin typeface="Times New Roman" pitchFamily="18" charset="0"/>
                <a:cs typeface="Times New Roman" pitchFamily="18" charset="0"/>
              </a:rPr>
              <a:t>Hãy tính: nhiệt đốt cháy propen, nhiệt tạo thành xiclopropan và nhiệt tạo thành propen?</a:t>
            </a:r>
          </a:p>
          <a:p>
            <a:r>
              <a:rPr lang="fr-FR" sz="2600" b="1">
                <a:latin typeface="Times New Roman" pitchFamily="18" charset="0"/>
                <a:cs typeface="Times New Roman" pitchFamily="18" charset="0"/>
              </a:rPr>
              <a:t>Câu 2:</a:t>
            </a:r>
            <a:r>
              <a:rPr lang="fr-FR" sz="2600">
                <a:latin typeface="Times New Roman" pitchFamily="18" charset="0"/>
                <a:cs typeface="Times New Roman" pitchFamily="18" charset="0"/>
              </a:rPr>
              <a:t> </a:t>
            </a:r>
            <a:r>
              <a:rPr lang="vi-VN" sz="2600">
                <a:latin typeface="Times New Roman" pitchFamily="18" charset="0"/>
                <a:cs typeface="Times New Roman" pitchFamily="18" charset="0"/>
              </a:rPr>
              <a:t>Nhiệt của phản ứng: C</a:t>
            </a:r>
            <a:r>
              <a:rPr lang="vi-VN" sz="2600" baseline="-25000">
                <a:latin typeface="Times New Roman" pitchFamily="18" charset="0"/>
                <a:cs typeface="Times New Roman" pitchFamily="18" charset="0"/>
              </a:rPr>
              <a:t>3</a:t>
            </a:r>
            <a:r>
              <a:rPr lang="vi-VN" sz="2600">
                <a:latin typeface="Times New Roman" pitchFamily="18" charset="0"/>
                <a:cs typeface="Times New Roman" pitchFamily="18" charset="0"/>
              </a:rPr>
              <a:t>H</a:t>
            </a:r>
            <a:r>
              <a:rPr lang="vi-VN" sz="2600" baseline="-25000">
                <a:latin typeface="Times New Roman" pitchFamily="18" charset="0"/>
                <a:cs typeface="Times New Roman" pitchFamily="18" charset="0"/>
              </a:rPr>
              <a:t>8(k)</a:t>
            </a:r>
            <a:r>
              <a:rPr lang="vi-VN" sz="2600">
                <a:latin typeface="Times New Roman" pitchFamily="18" charset="0"/>
                <a:cs typeface="Times New Roman" pitchFamily="18" charset="0"/>
              </a:rPr>
              <a:t> + 5O</a:t>
            </a:r>
            <a:r>
              <a:rPr lang="vi-VN" sz="2600" baseline="-25000">
                <a:latin typeface="Times New Roman" pitchFamily="18" charset="0"/>
                <a:cs typeface="Times New Roman" pitchFamily="18" charset="0"/>
              </a:rPr>
              <a:t>2(k)</a:t>
            </a:r>
            <a:r>
              <a:rPr lang="vi-VN" sz="2600">
                <a:latin typeface="Times New Roman" pitchFamily="18" charset="0"/>
                <a:cs typeface="Times New Roman" pitchFamily="18" charset="0"/>
              </a:rPr>
              <a:t> </a:t>
            </a:r>
            <a:r>
              <a:rPr lang="vi-VN" sz="2600">
                <a:latin typeface="Times New Roman" pitchFamily="18" charset="0"/>
                <a:cs typeface="Times New Roman" pitchFamily="18" charset="0"/>
                <a:sym typeface="Symbol"/>
              </a:rPr>
              <a:t></a:t>
            </a:r>
            <a:r>
              <a:rPr lang="vi-VN" sz="2600">
                <a:latin typeface="Times New Roman" pitchFamily="18" charset="0"/>
                <a:cs typeface="Times New Roman" pitchFamily="18" charset="0"/>
              </a:rPr>
              <a:t> 3CO</a:t>
            </a:r>
            <a:r>
              <a:rPr lang="vi-VN" sz="2600" baseline="-25000">
                <a:latin typeface="Times New Roman" pitchFamily="18" charset="0"/>
                <a:cs typeface="Times New Roman" pitchFamily="18" charset="0"/>
              </a:rPr>
              <a:t>2(k)</a:t>
            </a:r>
            <a:r>
              <a:rPr lang="vi-VN" sz="2600">
                <a:latin typeface="Times New Roman" pitchFamily="18" charset="0"/>
                <a:cs typeface="Times New Roman" pitchFamily="18" charset="0"/>
              </a:rPr>
              <a:t> + 4H</a:t>
            </a:r>
            <a:r>
              <a:rPr lang="vi-VN" sz="2600" baseline="-25000">
                <a:latin typeface="Times New Roman" pitchFamily="18" charset="0"/>
                <a:cs typeface="Times New Roman" pitchFamily="18" charset="0"/>
              </a:rPr>
              <a:t>2</a:t>
            </a:r>
            <a:r>
              <a:rPr lang="vi-VN" sz="2600">
                <a:latin typeface="Times New Roman" pitchFamily="18" charset="0"/>
                <a:cs typeface="Times New Roman" pitchFamily="18" charset="0"/>
              </a:rPr>
              <a:t>O</a:t>
            </a:r>
            <a:r>
              <a:rPr lang="vi-VN" sz="2600" baseline="-25000">
                <a:latin typeface="Times New Roman" pitchFamily="18" charset="0"/>
                <a:cs typeface="Times New Roman" pitchFamily="18" charset="0"/>
              </a:rPr>
              <a:t>(l)</a:t>
            </a:r>
            <a:r>
              <a:rPr lang="vi-VN" sz="2600">
                <a:latin typeface="Times New Roman" pitchFamily="18" charset="0"/>
                <a:cs typeface="Times New Roman" pitchFamily="18" charset="0"/>
              </a:rPr>
              <a:t> ở 298</a:t>
            </a:r>
            <a:r>
              <a:rPr lang="vi-VN" sz="2600" baseline="30000">
                <a:latin typeface="Times New Roman" pitchFamily="18" charset="0"/>
                <a:cs typeface="Times New Roman" pitchFamily="18" charset="0"/>
              </a:rPr>
              <a:t> </a:t>
            </a:r>
            <a:r>
              <a:rPr lang="vi-VN" sz="2600">
                <a:latin typeface="Times New Roman" pitchFamily="18" charset="0"/>
                <a:cs typeface="Times New Roman" pitchFamily="18" charset="0"/>
              </a:rPr>
              <a:t>K, 1 atm bằng – 2219 kJ.mol</a:t>
            </a:r>
            <a:r>
              <a:rPr lang="vi-VN" sz="2600" baseline="30000">
                <a:latin typeface="Times New Roman" pitchFamily="18" charset="0"/>
                <a:cs typeface="Times New Roman" pitchFamily="18" charset="0"/>
              </a:rPr>
              <a:t>-1</a:t>
            </a:r>
            <a:r>
              <a:rPr lang="vi-VN" sz="2600">
                <a:latin typeface="Times New Roman" pitchFamily="18" charset="0"/>
                <a:cs typeface="Times New Roman" pitchFamily="18" charset="0"/>
              </a:rPr>
              <a:t>. </a:t>
            </a:r>
            <a:r>
              <a:rPr lang="vi-VN" sz="2600" smtClean="0">
                <a:latin typeface="Times New Roman" pitchFamily="18" charset="0"/>
                <a:cs typeface="Times New Roman" pitchFamily="18" charset="0"/>
              </a:rPr>
              <a:t> </a:t>
            </a:r>
            <a:r>
              <a:rPr lang="vi-VN" sz="2600">
                <a:latin typeface="Times New Roman" pitchFamily="18" charset="0"/>
                <a:cs typeface="Times New Roman" pitchFamily="18" charset="0"/>
              </a:rPr>
              <a:t>Tính nhiệt hình thành của C</a:t>
            </a:r>
            <a:r>
              <a:rPr lang="vi-VN" sz="2600" baseline="-25000">
                <a:latin typeface="Times New Roman" pitchFamily="18" charset="0"/>
                <a:cs typeface="Times New Roman" pitchFamily="18" charset="0"/>
              </a:rPr>
              <a:t>3</a:t>
            </a:r>
            <a:r>
              <a:rPr lang="vi-VN" sz="2600">
                <a:latin typeface="Times New Roman" pitchFamily="18" charset="0"/>
                <a:cs typeface="Times New Roman" pitchFamily="18" charset="0"/>
              </a:rPr>
              <a:t>H</a:t>
            </a:r>
            <a:r>
              <a:rPr lang="vi-VN" sz="2600" baseline="-25000">
                <a:latin typeface="Times New Roman" pitchFamily="18" charset="0"/>
                <a:cs typeface="Times New Roman" pitchFamily="18" charset="0"/>
              </a:rPr>
              <a:t>8(k)</a:t>
            </a:r>
            <a:r>
              <a:rPr lang="vi-VN" sz="2600">
                <a:latin typeface="Times New Roman" pitchFamily="18" charset="0"/>
                <a:cs typeface="Times New Roman" pitchFamily="18" charset="0"/>
              </a:rPr>
              <a:t> ở 298 K, 1 atm.</a:t>
            </a:r>
            <a:endParaRPr lang="en-US" sz="2600">
              <a:latin typeface="Times New Roman" pitchFamily="18" charset="0"/>
              <a:cs typeface="Times New Roman" pitchFamily="18" charset="0"/>
            </a:endParaRPr>
          </a:p>
          <a:p>
            <a:r>
              <a:rPr lang="vi-VN" sz="2600" b="1" i="1">
                <a:latin typeface="Times New Roman" pitchFamily="18" charset="0"/>
                <a:cs typeface="Times New Roman" pitchFamily="18" charset="0"/>
              </a:rPr>
              <a:t>Cho biết:</a:t>
            </a:r>
            <a:r>
              <a:rPr lang="vi-VN" sz="2600" b="1">
                <a:latin typeface="Times New Roman" pitchFamily="18" charset="0"/>
                <a:cs typeface="Times New Roman" pitchFamily="18" charset="0"/>
              </a:rPr>
              <a:t> </a:t>
            </a:r>
            <a:endParaRPr lang="en-US" sz="2600">
              <a:latin typeface="Times New Roman" pitchFamily="18" charset="0"/>
              <a:cs typeface="Times New Roman" pitchFamily="18" charset="0"/>
            </a:endParaRPr>
          </a:p>
          <a:p>
            <a:endParaRPr lang="en-US" sz="260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21626573"/>
              </p:ext>
            </p:extLst>
          </p:nvPr>
        </p:nvGraphicFramePr>
        <p:xfrm>
          <a:off x="2168770" y="4314092"/>
          <a:ext cx="8534399" cy="2457833"/>
        </p:xfrm>
        <a:graphic>
          <a:graphicData uri="http://schemas.openxmlformats.org/drawingml/2006/table">
            <a:tbl>
              <a:tblPr firstRow="1" firstCol="1" lastRow="1" lastCol="1" bandRow="1" bandCol="1">
                <a:tableStyleId>{5C22544A-7EE6-4342-B048-85BDC9FD1C3A}</a:tableStyleId>
              </a:tblPr>
              <a:tblGrid>
                <a:gridCol w="1229319"/>
                <a:gridCol w="4112963"/>
                <a:gridCol w="3192117"/>
              </a:tblGrid>
              <a:tr h="690323">
                <a:tc>
                  <a:txBody>
                    <a:bodyPr/>
                    <a:lstStyle/>
                    <a:p>
                      <a:pPr algn="ctr">
                        <a:lnSpc>
                          <a:spcPct val="112000"/>
                        </a:lnSpc>
                        <a:spcAft>
                          <a:spcPts val="800"/>
                        </a:spcAft>
                      </a:pPr>
                      <a:r>
                        <a:rPr lang="vi-VN" sz="2400">
                          <a:solidFill>
                            <a:schemeClr val="tx1"/>
                          </a:solidFill>
                          <a:effectLst/>
                        </a:rPr>
                        <a:t>Chất</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Nhiệt hình thành ở 298 K, 1 </a:t>
                      </a:r>
                      <a:r>
                        <a:rPr lang="vi-VN" sz="2400">
                          <a:solidFill>
                            <a:schemeClr val="tx1"/>
                          </a:solidFill>
                          <a:effectLst/>
                        </a:rPr>
                        <a:t>atm</a:t>
                      </a:r>
                      <a:r>
                        <a:rPr lang="vi-VN" sz="2400" smtClean="0">
                          <a:solidFill>
                            <a:schemeClr val="tx1"/>
                          </a:solidFill>
                          <a:effectLst/>
                        </a:rPr>
                        <a:t>:</a:t>
                      </a:r>
                      <a:r>
                        <a:rPr lang="en-US" sz="2400" smtClean="0">
                          <a:solidFill>
                            <a:schemeClr val="tx1"/>
                          </a:solidFill>
                          <a:effectLst/>
                        </a:rPr>
                        <a:t> ∆</a:t>
                      </a:r>
                      <a:r>
                        <a:rPr lang="en-US" sz="2400" baseline="-25000" smtClean="0">
                          <a:solidFill>
                            <a:schemeClr val="tx1"/>
                          </a:solidFill>
                          <a:effectLst/>
                        </a:rPr>
                        <a:t>f</a:t>
                      </a:r>
                      <a:r>
                        <a:rPr lang="en-US" sz="2400" baseline="0" smtClean="0">
                          <a:solidFill>
                            <a:schemeClr val="tx1"/>
                          </a:solidFill>
                          <a:effectLst/>
                        </a:rPr>
                        <a:t>H</a:t>
                      </a:r>
                      <a:r>
                        <a:rPr lang="en-US" sz="2400" baseline="30000" smtClean="0">
                          <a:solidFill>
                            <a:schemeClr val="tx1"/>
                          </a:solidFill>
                          <a:effectLst/>
                        </a:rPr>
                        <a:t>0</a:t>
                      </a:r>
                      <a:r>
                        <a:rPr lang="en-US" sz="2400" baseline="-25000" smtClean="0">
                          <a:solidFill>
                            <a:schemeClr val="tx1"/>
                          </a:solidFill>
                          <a:effectLst/>
                        </a:rPr>
                        <a:t>298</a:t>
                      </a:r>
                      <a:r>
                        <a:rPr lang="vi-VN" sz="2400" smtClean="0">
                          <a:solidFill>
                            <a:schemeClr val="tx1"/>
                          </a:solidFill>
                          <a:effectLst/>
                        </a:rPr>
                        <a:t> </a:t>
                      </a:r>
                      <a:r>
                        <a:rPr lang="vi-VN" sz="2400">
                          <a:solidFill>
                            <a:schemeClr val="tx1"/>
                          </a:solidFill>
                          <a:effectLst/>
                        </a:rPr>
                        <a:t>(kJ.mol</a:t>
                      </a:r>
                      <a:r>
                        <a:rPr lang="vi-VN" sz="2400" baseline="30000">
                          <a:solidFill>
                            <a:schemeClr val="tx1"/>
                          </a:solidFill>
                          <a:effectLst/>
                        </a:rPr>
                        <a:t>-1</a:t>
                      </a:r>
                      <a:r>
                        <a:rPr lang="vi-VN"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Nhiệt dung đẳng </a:t>
                      </a:r>
                      <a:r>
                        <a:rPr lang="vi-VN" sz="2400">
                          <a:solidFill>
                            <a:schemeClr val="tx1"/>
                          </a:solidFill>
                          <a:effectLst/>
                        </a:rPr>
                        <a:t>áp</a:t>
                      </a:r>
                      <a:r>
                        <a:rPr lang="vi-VN" sz="2400" smtClean="0">
                          <a:solidFill>
                            <a:schemeClr val="tx1"/>
                          </a:solidFill>
                          <a:effectLst/>
                        </a:rPr>
                        <a:t>:</a:t>
                      </a:r>
                      <a:r>
                        <a:rPr lang="en-US" sz="2400" smtClean="0">
                          <a:solidFill>
                            <a:schemeClr val="tx1"/>
                          </a:solidFill>
                          <a:effectLst/>
                        </a:rPr>
                        <a:t> C</a:t>
                      </a:r>
                      <a:r>
                        <a:rPr lang="en-US" sz="2400" baseline="-25000" smtClean="0">
                          <a:solidFill>
                            <a:schemeClr val="tx1"/>
                          </a:solidFill>
                          <a:effectLst/>
                        </a:rPr>
                        <a:t>p</a:t>
                      </a:r>
                      <a:r>
                        <a:rPr lang="vi-VN" sz="2400" smtClean="0">
                          <a:solidFill>
                            <a:schemeClr val="tx1"/>
                          </a:solidFill>
                          <a:effectLst/>
                        </a:rPr>
                        <a:t> </a:t>
                      </a:r>
                      <a:r>
                        <a:rPr lang="vi-VN" sz="2400">
                          <a:solidFill>
                            <a:schemeClr val="tx1"/>
                          </a:solidFill>
                          <a:effectLst/>
                        </a:rPr>
                        <a:t>(J.K</a:t>
                      </a:r>
                      <a:r>
                        <a:rPr lang="vi-VN" sz="2400" baseline="30000">
                          <a:solidFill>
                            <a:schemeClr val="tx1"/>
                          </a:solidFill>
                          <a:effectLst/>
                        </a:rPr>
                        <a:t>-1</a:t>
                      </a:r>
                      <a:r>
                        <a:rPr lang="vi-VN" sz="2400">
                          <a:solidFill>
                            <a:schemeClr val="tx1"/>
                          </a:solidFill>
                          <a:effectLst/>
                        </a:rPr>
                        <a:t>.mol</a:t>
                      </a:r>
                      <a:r>
                        <a:rPr lang="vi-VN" sz="2400" baseline="30000">
                          <a:solidFill>
                            <a:schemeClr val="tx1"/>
                          </a:solidFill>
                          <a:effectLst/>
                        </a:rPr>
                        <a:t>-1</a:t>
                      </a:r>
                      <a:r>
                        <a:rPr lang="vi-VN" sz="2400">
                          <a:solidFill>
                            <a:schemeClr val="tx1"/>
                          </a:solidFill>
                          <a:effectLst/>
                        </a:rPr>
                        <a:t> )</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r>
              <a:tr h="345162">
                <a:tc>
                  <a:txBody>
                    <a:bodyPr/>
                    <a:lstStyle/>
                    <a:p>
                      <a:pPr algn="ctr">
                        <a:lnSpc>
                          <a:spcPct val="112000"/>
                        </a:lnSpc>
                        <a:spcAft>
                          <a:spcPts val="800"/>
                        </a:spcAft>
                      </a:pPr>
                      <a:r>
                        <a:rPr lang="vi-VN" sz="2400">
                          <a:solidFill>
                            <a:schemeClr val="tx1"/>
                          </a:solidFill>
                          <a:effectLst/>
                        </a:rPr>
                        <a:t>C</a:t>
                      </a:r>
                      <a:r>
                        <a:rPr lang="vi-VN" sz="2400" baseline="-25000">
                          <a:solidFill>
                            <a:schemeClr val="tx1"/>
                          </a:solidFill>
                          <a:effectLst/>
                        </a:rPr>
                        <a:t>3</a:t>
                      </a:r>
                      <a:r>
                        <a:rPr lang="vi-VN" sz="2400">
                          <a:solidFill>
                            <a:schemeClr val="tx1"/>
                          </a:solidFill>
                          <a:effectLst/>
                        </a:rPr>
                        <a:t>H</a:t>
                      </a:r>
                      <a:r>
                        <a:rPr lang="vi-VN" sz="2400" baseline="-25000">
                          <a:solidFill>
                            <a:schemeClr val="tx1"/>
                          </a:solidFill>
                          <a:effectLst/>
                        </a:rPr>
                        <a:t>8(k)</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en-US" sz="2400">
                          <a:solidFill>
                            <a:schemeClr val="tx1"/>
                          </a:solidFill>
                          <a:effectLst/>
                          <a:sym typeface="Symbol"/>
                        </a:rPr>
                        <a:t></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en-US" sz="2400">
                          <a:solidFill>
                            <a:schemeClr val="tx1"/>
                          </a:solidFill>
                          <a:effectLst/>
                        </a:rPr>
                        <a:t>73,5</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r>
              <a:tr h="345162">
                <a:tc>
                  <a:txBody>
                    <a:bodyPr/>
                    <a:lstStyle/>
                    <a:p>
                      <a:pPr algn="ctr">
                        <a:lnSpc>
                          <a:spcPct val="112000"/>
                        </a:lnSpc>
                        <a:spcAft>
                          <a:spcPts val="800"/>
                        </a:spcAft>
                      </a:pPr>
                      <a:r>
                        <a:rPr lang="vi-VN" sz="2400">
                          <a:solidFill>
                            <a:schemeClr val="tx1"/>
                          </a:solidFill>
                          <a:effectLst/>
                        </a:rPr>
                        <a:t>O</a:t>
                      </a:r>
                      <a:r>
                        <a:rPr lang="vi-VN" sz="2400" baseline="-25000">
                          <a:solidFill>
                            <a:schemeClr val="tx1"/>
                          </a:solidFill>
                          <a:effectLst/>
                        </a:rPr>
                        <a:t>2(k)</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0</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29,4</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r>
              <a:tr h="345162">
                <a:tc>
                  <a:txBody>
                    <a:bodyPr/>
                    <a:lstStyle/>
                    <a:p>
                      <a:pPr algn="ctr">
                        <a:lnSpc>
                          <a:spcPct val="112000"/>
                        </a:lnSpc>
                        <a:spcAft>
                          <a:spcPts val="800"/>
                        </a:spcAft>
                      </a:pPr>
                      <a:r>
                        <a:rPr lang="vi-VN" sz="2400">
                          <a:solidFill>
                            <a:schemeClr val="tx1"/>
                          </a:solidFill>
                          <a:effectLst/>
                        </a:rPr>
                        <a:t>CO</a:t>
                      </a:r>
                      <a:r>
                        <a:rPr lang="vi-VN" sz="2400" baseline="-25000">
                          <a:solidFill>
                            <a:schemeClr val="tx1"/>
                          </a:solidFill>
                          <a:effectLst/>
                        </a:rPr>
                        <a:t>2(k)</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- 393,5</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37,1</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r>
              <a:tr h="345162">
                <a:tc>
                  <a:txBody>
                    <a:bodyPr/>
                    <a:lstStyle/>
                    <a:p>
                      <a:pPr algn="ctr">
                        <a:lnSpc>
                          <a:spcPct val="112000"/>
                        </a:lnSpc>
                        <a:spcAft>
                          <a:spcPts val="800"/>
                        </a:spcAft>
                      </a:pPr>
                      <a:r>
                        <a:rPr lang="vi-VN" sz="2400">
                          <a:solidFill>
                            <a:schemeClr val="tx1"/>
                          </a:solidFill>
                          <a:effectLst/>
                        </a:rPr>
                        <a:t>H</a:t>
                      </a:r>
                      <a:r>
                        <a:rPr lang="vi-VN" sz="2400" baseline="-25000">
                          <a:solidFill>
                            <a:schemeClr val="tx1"/>
                          </a:solidFill>
                          <a:effectLst/>
                        </a:rPr>
                        <a:t>2</a:t>
                      </a:r>
                      <a:r>
                        <a:rPr lang="vi-VN" sz="2400">
                          <a:solidFill>
                            <a:schemeClr val="tx1"/>
                          </a:solidFill>
                          <a:effectLst/>
                        </a:rPr>
                        <a:t>O</a:t>
                      </a:r>
                      <a:r>
                        <a:rPr lang="vi-VN" sz="2400" baseline="-25000">
                          <a:solidFill>
                            <a:schemeClr val="tx1"/>
                          </a:solidFill>
                          <a:effectLst/>
                        </a:rPr>
                        <a:t>(l)</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- 285,8</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ctr">
                        <a:lnSpc>
                          <a:spcPct val="112000"/>
                        </a:lnSpc>
                        <a:spcAft>
                          <a:spcPts val="800"/>
                        </a:spcAft>
                      </a:pPr>
                      <a:r>
                        <a:rPr lang="vi-VN" sz="2400">
                          <a:solidFill>
                            <a:schemeClr val="tx1"/>
                          </a:solidFill>
                          <a:effectLst/>
                        </a:rPr>
                        <a:t>75,</a:t>
                      </a:r>
                      <a:r>
                        <a:rPr lang="en-US" sz="2400">
                          <a:solidFill>
                            <a:schemeClr val="tx1"/>
                          </a:solidFill>
                          <a:effectLst/>
                        </a:rPr>
                        <a:t>3</a:t>
                      </a:r>
                      <a:endParaRPr lang="en-US" sz="2400">
                        <a:solidFill>
                          <a:schemeClr val="tx1"/>
                        </a:solidFill>
                        <a:effectLst/>
                        <a:latin typeface="Calibri"/>
                        <a:ea typeface="Calibri"/>
                        <a:cs typeface="Times New Roman"/>
                      </a:endParaRPr>
                    </a:p>
                  </a:txBody>
                  <a:tcPr marL="68580" marR="68580" marT="0" marB="0" anchor="ctr">
                    <a:solidFill>
                      <a:schemeClr val="bg1">
                        <a:lumMod val="95000"/>
                      </a:schemeClr>
                    </a:solidFill>
                  </a:tcPr>
                </a:tc>
              </a:tr>
            </a:tbl>
          </a:graphicData>
        </a:graphic>
      </p:graphicFrame>
      <p:sp>
        <p:nvSpPr>
          <p:cNvPr id="7" name="TextBox 6"/>
          <p:cNvSpPr txBox="1"/>
          <p:nvPr/>
        </p:nvSpPr>
        <p:spPr>
          <a:xfrm>
            <a:off x="257908" y="8820"/>
            <a:ext cx="4396154"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BÀI TẬP VẬN DỤNG </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901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316" y="257908"/>
            <a:ext cx="7397262" cy="1143000"/>
          </a:xfrm>
        </p:spPr>
        <p:txBody>
          <a:bodyPr>
            <a:normAutofit fontScale="90000"/>
          </a:bodyPr>
          <a:lstStyle/>
          <a:p>
            <a:pPr algn="ctr"/>
            <a:r>
              <a:rPr lang="en-US" sz="5400" b="1">
                <a:solidFill>
                  <a:srgbClr val="FFC000"/>
                </a:solidFill>
                <a:latin typeface="Times New Roman" panose="02020603050405020304" pitchFamily="18" charset="0"/>
                <a:cs typeface="Times New Roman" panose="02020603050405020304" pitchFamily="18" charset="0"/>
              </a:rPr>
              <a:t>PHIẾU HỌC TẬP SỐ 2</a:t>
            </a:r>
            <a:r>
              <a:rPr lang="en-US" sz="5400">
                <a:solidFill>
                  <a:srgbClr val="FFC000"/>
                </a:solidFill>
                <a:latin typeface="Times New Roman" panose="02020603050405020304" pitchFamily="18" charset="0"/>
                <a:cs typeface="Times New Roman" panose="02020603050405020304" pitchFamily="18" charset="0"/>
              </a:rPr>
              <a:t/>
            </a:r>
            <a:br>
              <a:rPr lang="en-US" sz="5400">
                <a:solidFill>
                  <a:srgbClr val="FFC000"/>
                </a:solidFill>
                <a:latin typeface="Times New Roman" panose="02020603050405020304" pitchFamily="18" charset="0"/>
                <a:cs typeface="Times New Roman" panose="02020603050405020304" pitchFamily="18" charset="0"/>
              </a:rPr>
            </a:br>
            <a:endParaRPr lang="en-US"/>
          </a:p>
        </p:txBody>
      </p:sp>
      <p:sp>
        <p:nvSpPr>
          <p:cNvPr id="3" name="Title 1"/>
          <p:cNvSpPr txBox="1">
            <a:spLocks/>
          </p:cNvSpPr>
          <p:nvPr/>
        </p:nvSpPr>
        <p:spPr bwMode="auto">
          <a:xfrm>
            <a:off x="2107316" y="257908"/>
            <a:ext cx="8305800" cy="7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endParaRPr lang="en-US" sz="4400">
              <a:solidFill>
                <a:srgbClr val="FFC00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766" y="2588356"/>
            <a:ext cx="4478216" cy="2203938"/>
          </a:xfrm>
          <a:prstGeom prst="rect">
            <a:avLst/>
          </a:prstGeom>
          <a:noFill/>
          <a:ln>
            <a:noFill/>
          </a:ln>
        </p:spPr>
      </p:pic>
      <p:sp>
        <p:nvSpPr>
          <p:cNvPr id="6" name="TextBox 5"/>
          <p:cNvSpPr txBox="1"/>
          <p:nvPr/>
        </p:nvSpPr>
        <p:spPr>
          <a:xfrm>
            <a:off x="468923" y="668217"/>
            <a:ext cx="11535508" cy="1938992"/>
          </a:xfrm>
          <a:prstGeom prst="rect">
            <a:avLst/>
          </a:prstGeom>
          <a:noFill/>
        </p:spPr>
        <p:txBody>
          <a:bodyPr wrap="square" rtlCol="0">
            <a:spAutoFit/>
          </a:bodyPr>
          <a:lstStyle/>
          <a:p>
            <a:r>
              <a:rPr lang="pt-BR" sz="2400" b="1">
                <a:latin typeface="Times New Roman" pitchFamily="18" charset="0"/>
                <a:cs typeface="Times New Roman" pitchFamily="18" charset="0"/>
              </a:rPr>
              <a:t>Câu 1 : </a:t>
            </a:r>
            <a:r>
              <a:rPr lang="pt-BR" sz="2400">
                <a:latin typeface="Times New Roman" pitchFamily="18" charset="0"/>
                <a:cs typeface="Times New Roman" pitchFamily="18" charset="0"/>
              </a:rPr>
              <a:t>Cho: Xiclopropan  Propen có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H</a:t>
            </a:r>
            <a:r>
              <a:rPr lang="pt-BR" sz="2400" baseline="-25000">
                <a:latin typeface="Times New Roman" pitchFamily="18" charset="0"/>
                <a:cs typeface="Times New Roman" pitchFamily="18" charset="0"/>
              </a:rPr>
              <a:t>1</a:t>
            </a:r>
            <a:r>
              <a:rPr lang="pt-BR" sz="2400">
                <a:latin typeface="Times New Roman" pitchFamily="18" charset="0"/>
                <a:cs typeface="Times New Roman" pitchFamily="18" charset="0"/>
              </a:rPr>
              <a:t> = - 32,9 kJ/mol</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Nhiệt đốt cháy than chì: </a:t>
            </a:r>
            <a:r>
              <a:rPr lang="en-US" sz="2400">
                <a:latin typeface="Times New Roman" pitchFamily="18" charset="0"/>
                <a:cs typeface="Times New Roman" pitchFamily="18" charset="0"/>
                <a:sym typeface="Symbol"/>
              </a:rPr>
              <a:t></a:t>
            </a:r>
            <a:r>
              <a:rPr lang="en-US" sz="2400">
                <a:latin typeface="Times New Roman" pitchFamily="18" charset="0"/>
                <a:cs typeface="Times New Roman" pitchFamily="18" charset="0"/>
              </a:rPr>
              <a:t>H</a:t>
            </a:r>
            <a:r>
              <a:rPr lang="en-US" sz="2400" baseline="-25000">
                <a:latin typeface="Times New Roman" pitchFamily="18" charset="0"/>
                <a:cs typeface="Times New Roman" pitchFamily="18" charset="0"/>
              </a:rPr>
              <a:t>2</a:t>
            </a:r>
            <a:r>
              <a:rPr lang="en-US" sz="2400">
                <a:latin typeface="Times New Roman" pitchFamily="18" charset="0"/>
                <a:cs typeface="Times New Roman" pitchFamily="18" charset="0"/>
              </a:rPr>
              <a:t> = -394,1 kJ/mol </a:t>
            </a:r>
          </a:p>
          <a:p>
            <a:r>
              <a:rPr lang="en-US" sz="2400">
                <a:latin typeface="Times New Roman" pitchFamily="18" charset="0"/>
                <a:cs typeface="Times New Roman" pitchFamily="18" charset="0"/>
              </a:rPr>
              <a:t>Nhiệt đốt cháy hiđro: </a:t>
            </a:r>
            <a:r>
              <a:rPr lang="en-US" sz="2400">
                <a:latin typeface="Times New Roman" pitchFamily="18" charset="0"/>
                <a:cs typeface="Times New Roman" pitchFamily="18" charset="0"/>
                <a:sym typeface="Symbol"/>
              </a:rPr>
              <a:t></a:t>
            </a:r>
            <a:r>
              <a:rPr lang="en-US" sz="2400">
                <a:latin typeface="Times New Roman" pitchFamily="18" charset="0"/>
                <a:cs typeface="Times New Roman" pitchFamily="18" charset="0"/>
              </a:rPr>
              <a:t>H</a:t>
            </a:r>
            <a:r>
              <a:rPr lang="en-US" sz="2400" baseline="-25000">
                <a:latin typeface="Times New Roman" pitchFamily="18" charset="0"/>
                <a:cs typeface="Times New Roman" pitchFamily="18" charset="0"/>
              </a:rPr>
              <a:t>3</a:t>
            </a:r>
            <a:r>
              <a:rPr lang="en-US" sz="2400">
                <a:latin typeface="Times New Roman" pitchFamily="18" charset="0"/>
                <a:cs typeface="Times New Roman" pitchFamily="18" charset="0"/>
              </a:rPr>
              <a:t> = -286,3 kJ/mol </a:t>
            </a:r>
          </a:p>
          <a:p>
            <a:r>
              <a:rPr lang="en-US" sz="2400">
                <a:latin typeface="Times New Roman" pitchFamily="18" charset="0"/>
                <a:cs typeface="Times New Roman" pitchFamily="18" charset="0"/>
              </a:rPr>
              <a:t>Nhiệt đốt cháy xiclopropan: </a:t>
            </a:r>
            <a:r>
              <a:rPr lang="en-US" sz="2400">
                <a:latin typeface="Times New Roman" pitchFamily="18" charset="0"/>
                <a:cs typeface="Times New Roman" pitchFamily="18" charset="0"/>
                <a:sym typeface="Symbol"/>
              </a:rPr>
              <a:t></a:t>
            </a:r>
            <a:r>
              <a:rPr lang="en-US" sz="2400">
                <a:latin typeface="Times New Roman" pitchFamily="18" charset="0"/>
                <a:cs typeface="Times New Roman" pitchFamily="18" charset="0"/>
              </a:rPr>
              <a:t>H</a:t>
            </a:r>
            <a:r>
              <a:rPr lang="en-US" sz="2400" baseline="-25000">
                <a:latin typeface="Times New Roman" pitchFamily="18" charset="0"/>
                <a:cs typeface="Times New Roman" pitchFamily="18" charset="0"/>
              </a:rPr>
              <a:t>4</a:t>
            </a:r>
            <a:r>
              <a:rPr lang="en-US" sz="2400">
                <a:latin typeface="Times New Roman" pitchFamily="18" charset="0"/>
                <a:cs typeface="Times New Roman" pitchFamily="18" charset="0"/>
              </a:rPr>
              <a:t> = - 2094,4 kJ/mol. </a:t>
            </a:r>
          </a:p>
          <a:p>
            <a:r>
              <a:rPr lang="en-US" sz="2400">
                <a:latin typeface="Times New Roman" pitchFamily="18" charset="0"/>
                <a:cs typeface="Times New Roman" pitchFamily="18" charset="0"/>
              </a:rPr>
              <a:t>Hãy tính: nhiệt đốt cháy propen, nhiệt tạo thành xiclopropan và nhiệt tạo thành </a:t>
            </a:r>
            <a:r>
              <a:rPr lang="en-US" sz="2400">
                <a:latin typeface="Times New Roman" pitchFamily="18" charset="0"/>
                <a:cs typeface="Times New Roman" pitchFamily="18" charset="0"/>
              </a:rPr>
              <a:t>propen</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7" name="TextBox 6"/>
          <p:cNvSpPr txBox="1"/>
          <p:nvPr/>
        </p:nvSpPr>
        <p:spPr>
          <a:xfrm>
            <a:off x="315011" y="2736218"/>
            <a:ext cx="2299236" cy="954107"/>
          </a:xfrm>
          <a:prstGeom prst="rect">
            <a:avLst/>
          </a:prstGeom>
          <a:noFill/>
        </p:spPr>
        <p:txBody>
          <a:bodyPr wrap="square" rtlCol="0">
            <a:spAutoFit/>
          </a:bodyPr>
          <a:lstStyle/>
          <a:p>
            <a:r>
              <a:rPr lang="en-US" sz="2800" b="1" u="sng">
                <a:solidFill>
                  <a:srgbClr val="FF0000"/>
                </a:solidFill>
                <a:latin typeface="Times New Roman" pitchFamily="18" charset="0"/>
                <a:cs typeface="Times New Roman" pitchFamily="18" charset="0"/>
              </a:rPr>
              <a:t>BÀI GIẢI:</a:t>
            </a:r>
          </a:p>
          <a:p>
            <a:endParaRPr lang="en-US" sz="2800">
              <a:solidFill>
                <a:srgbClr val="FF0000"/>
              </a:solidFill>
              <a:latin typeface="Times New Roman" pitchFamily="18" charset="0"/>
              <a:cs typeface="Times New Roman" pitchFamily="18" charset="0"/>
            </a:endParaRPr>
          </a:p>
        </p:txBody>
      </p:sp>
      <p:sp>
        <p:nvSpPr>
          <p:cNvPr id="8" name="TextBox 7"/>
          <p:cNvSpPr txBox="1"/>
          <p:nvPr/>
        </p:nvSpPr>
        <p:spPr>
          <a:xfrm>
            <a:off x="68825" y="4467614"/>
            <a:ext cx="3530159" cy="954107"/>
          </a:xfrm>
          <a:prstGeom prst="rect">
            <a:avLst/>
          </a:prstGeom>
          <a:noFill/>
        </p:spPr>
        <p:txBody>
          <a:bodyPr wrap="square" rtlCol="0">
            <a:spAutoFit/>
          </a:bodyPr>
          <a:lstStyle/>
          <a:p>
            <a:r>
              <a:rPr lang="en-US" sz="2800">
                <a:latin typeface="Times New Roman" pitchFamily="18" charset="0"/>
                <a:cs typeface="Times New Roman" pitchFamily="18" charset="0"/>
              </a:rPr>
              <a:t>Dựa vào sơ đồ, ta thấy: </a:t>
            </a:r>
          </a:p>
          <a:p>
            <a:endParaRPr lang="en-US" sz="2800">
              <a:latin typeface="Times New Roman" pitchFamily="18" charset="0"/>
              <a:cs typeface="Times New Roman" pitchFamily="18" charset="0"/>
            </a:endParaRPr>
          </a:p>
        </p:txBody>
      </p:sp>
      <p:sp>
        <p:nvSpPr>
          <p:cNvPr id="9" name="TextBox 8"/>
          <p:cNvSpPr txBox="1"/>
          <p:nvPr/>
        </p:nvSpPr>
        <p:spPr>
          <a:xfrm>
            <a:off x="68825" y="4943216"/>
            <a:ext cx="11818375" cy="954107"/>
          </a:xfrm>
          <a:prstGeom prst="rect">
            <a:avLst/>
          </a:prstGeom>
          <a:noFill/>
        </p:spPr>
        <p:txBody>
          <a:bodyPr wrap="square" rtlCol="0">
            <a:spAutoFit/>
          </a:bodyPr>
          <a:lstStyle/>
          <a:p>
            <a:r>
              <a:rPr lang="en-US" sz="2800" smtClean="0">
                <a:latin typeface="Times New Roman" pitchFamily="18" charset="0"/>
                <a:cs typeface="Times New Roman" pitchFamily="18" charset="0"/>
              </a:rPr>
              <a:t>  Nhiệt </a:t>
            </a:r>
            <a:r>
              <a:rPr lang="en-US" sz="2800">
                <a:latin typeface="Times New Roman" pitchFamily="18" charset="0"/>
                <a:cs typeface="Times New Roman" pitchFamily="18" charset="0"/>
              </a:rPr>
              <a:t>đốt cháy propen: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5</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4</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1</a:t>
            </a:r>
            <a:r>
              <a:rPr lang="en-US" sz="2800">
                <a:latin typeface="Times New Roman" pitchFamily="18" charset="0"/>
                <a:cs typeface="Times New Roman" pitchFamily="18" charset="0"/>
              </a:rPr>
              <a:t> = -2094,4 - (- 32,9) = -2061,5 (kJ/mol)</a:t>
            </a:r>
          </a:p>
          <a:p>
            <a:endParaRPr lang="en-US" sz="2800"/>
          </a:p>
        </p:txBody>
      </p:sp>
      <p:sp>
        <p:nvSpPr>
          <p:cNvPr id="10" name="TextBox 9"/>
          <p:cNvSpPr txBox="1"/>
          <p:nvPr/>
        </p:nvSpPr>
        <p:spPr>
          <a:xfrm>
            <a:off x="168848" y="5360166"/>
            <a:ext cx="11616352" cy="954107"/>
          </a:xfrm>
          <a:prstGeom prst="rect">
            <a:avLst/>
          </a:prstGeom>
          <a:noFill/>
        </p:spPr>
        <p:txBody>
          <a:bodyPr wrap="square" rtlCol="0">
            <a:spAutoFit/>
          </a:bodyPr>
          <a:lstStyle/>
          <a:p>
            <a:r>
              <a:rPr lang="en-US" sz="2800">
                <a:latin typeface="Times New Roman" pitchFamily="18" charset="0"/>
                <a:cs typeface="Times New Roman" pitchFamily="18" charset="0"/>
              </a:rPr>
              <a:t>Nhiệt tạo thành xiclopropan: </a:t>
            </a:r>
          </a:p>
          <a:p>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6</a:t>
            </a:r>
            <a:r>
              <a:rPr lang="en-US" sz="2800">
                <a:latin typeface="Times New Roman" pitchFamily="18" charset="0"/>
                <a:cs typeface="Times New Roman" pitchFamily="18" charset="0"/>
              </a:rPr>
              <a:t> = 3</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2</a:t>
            </a:r>
            <a:r>
              <a:rPr lang="en-US" sz="2800">
                <a:latin typeface="Times New Roman" pitchFamily="18" charset="0"/>
                <a:cs typeface="Times New Roman" pitchFamily="18" charset="0"/>
              </a:rPr>
              <a:t> + 3</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3</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4</a:t>
            </a:r>
            <a:r>
              <a:rPr lang="en-US" sz="2800">
                <a:latin typeface="Times New Roman" pitchFamily="18" charset="0"/>
                <a:cs typeface="Times New Roman" pitchFamily="18" charset="0"/>
              </a:rPr>
              <a:t> = 3.(-394,1) + 3.(-286,3) - (-2094,4) = 53,2 (kJ/mol)</a:t>
            </a:r>
            <a:endParaRPr lang="en-US" sz="2800"/>
          </a:p>
        </p:txBody>
      </p:sp>
      <p:sp>
        <p:nvSpPr>
          <p:cNvPr id="11" name="TextBox 10"/>
          <p:cNvSpPr txBox="1"/>
          <p:nvPr/>
        </p:nvSpPr>
        <p:spPr>
          <a:xfrm>
            <a:off x="105163" y="6213231"/>
            <a:ext cx="11780495" cy="954107"/>
          </a:xfrm>
          <a:prstGeom prst="rect">
            <a:avLst/>
          </a:prstGeom>
          <a:noFill/>
        </p:spPr>
        <p:txBody>
          <a:bodyPr wrap="square" rtlCol="0">
            <a:spAutoFit/>
          </a:bodyPr>
          <a:lstStyle/>
          <a:p>
            <a:r>
              <a:rPr lang="en-US" sz="2800">
                <a:latin typeface="Times New Roman" pitchFamily="18" charset="0"/>
                <a:cs typeface="Times New Roman" pitchFamily="18" charset="0"/>
              </a:rPr>
              <a:t>Nhiệt tạo thành propen: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7</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6</a:t>
            </a:r>
            <a:r>
              <a:rPr lang="en-US" sz="2800">
                <a:latin typeface="Times New Roman" pitchFamily="18" charset="0"/>
                <a:cs typeface="Times New Roman" pitchFamily="18" charset="0"/>
              </a:rPr>
              <a:t> + </a:t>
            </a:r>
            <a:r>
              <a:rPr lang="en-US" sz="2800">
                <a:latin typeface="Times New Roman" pitchFamily="18" charset="0"/>
                <a:cs typeface="Times New Roman" pitchFamily="18" charset="0"/>
                <a:sym typeface="Symbol"/>
              </a:rPr>
              <a:t></a:t>
            </a:r>
            <a:r>
              <a:rPr lang="en-US" sz="2800">
                <a:latin typeface="Times New Roman" pitchFamily="18" charset="0"/>
                <a:cs typeface="Times New Roman" pitchFamily="18" charset="0"/>
              </a:rPr>
              <a:t>H</a:t>
            </a:r>
            <a:r>
              <a:rPr lang="en-US" sz="2800" baseline="-25000">
                <a:latin typeface="Times New Roman" pitchFamily="18" charset="0"/>
                <a:cs typeface="Times New Roman" pitchFamily="18" charset="0"/>
              </a:rPr>
              <a:t>1</a:t>
            </a:r>
            <a:r>
              <a:rPr lang="en-US" sz="2800">
                <a:latin typeface="Times New Roman" pitchFamily="18" charset="0"/>
                <a:cs typeface="Times New Roman" pitchFamily="18" charset="0"/>
              </a:rPr>
              <a:t> = 53,2 + (-32,9) = 20,3 (kJ/mol)</a:t>
            </a:r>
          </a:p>
          <a:p>
            <a:endParaRPr lang="en-US" sz="2800"/>
          </a:p>
        </p:txBody>
      </p:sp>
    </p:spTree>
    <p:extLst>
      <p:ext uri="{BB962C8B-B14F-4D97-AF65-F5344CB8AC3E}">
        <p14:creationId xmlns:p14="http://schemas.microsoft.com/office/powerpoint/2010/main" val="30152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94886" y="398585"/>
            <a:ext cx="8305800" cy="76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sz="4400" b="1" smtClean="0">
                <a:solidFill>
                  <a:srgbClr val="FFC000"/>
                </a:solidFill>
                <a:latin typeface="Times New Roman" panose="02020603050405020304" pitchFamily="18" charset="0"/>
                <a:cs typeface="Times New Roman" panose="02020603050405020304" pitchFamily="18" charset="0"/>
              </a:rPr>
              <a:t>PHIẾU HỌC TẬP SỐ 2</a:t>
            </a:r>
            <a:endParaRPr lang="en-US" sz="4400">
              <a:solidFill>
                <a:srgbClr val="FFC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1143001"/>
            <a:ext cx="11453445" cy="1384995"/>
          </a:xfrm>
          <a:prstGeom prst="rect">
            <a:avLst/>
          </a:prstGeom>
          <a:noFill/>
        </p:spPr>
        <p:txBody>
          <a:bodyPr wrap="square" rtlCol="0">
            <a:spAutoFit/>
          </a:bodyPr>
          <a:lstStyle/>
          <a:p>
            <a:r>
              <a:rPr lang="fr-FR" sz="2800" b="1">
                <a:latin typeface="Times New Roman" pitchFamily="18" charset="0"/>
                <a:cs typeface="Times New Roman" pitchFamily="18" charset="0"/>
              </a:rPr>
              <a:t>Câu 2:</a:t>
            </a:r>
            <a:r>
              <a:rPr lang="fr-FR" sz="2800">
                <a:latin typeface="Times New Roman" pitchFamily="18" charset="0"/>
                <a:cs typeface="Times New Roman" pitchFamily="18" charset="0"/>
              </a:rPr>
              <a:t> </a:t>
            </a:r>
            <a:r>
              <a:rPr lang="vi-VN" sz="2800" smtClean="0">
                <a:latin typeface="Times New Roman" pitchFamily="18" charset="0"/>
                <a:cs typeface="Times New Roman" pitchFamily="18" charset="0"/>
              </a:rPr>
              <a:t>Nhiệt </a:t>
            </a:r>
            <a:r>
              <a:rPr lang="vi-VN" sz="2800">
                <a:latin typeface="Times New Roman" pitchFamily="18" charset="0"/>
                <a:cs typeface="Times New Roman" pitchFamily="18" charset="0"/>
              </a:rPr>
              <a:t>của phản ứng: C</a:t>
            </a:r>
            <a:r>
              <a:rPr lang="vi-VN" sz="2800" baseline="-25000">
                <a:latin typeface="Times New Roman" pitchFamily="18" charset="0"/>
                <a:cs typeface="Times New Roman" pitchFamily="18" charset="0"/>
              </a:rPr>
              <a:t>3</a:t>
            </a:r>
            <a:r>
              <a:rPr lang="vi-VN" sz="2800">
                <a:latin typeface="Times New Roman" pitchFamily="18" charset="0"/>
                <a:cs typeface="Times New Roman" pitchFamily="18" charset="0"/>
              </a:rPr>
              <a:t>H</a:t>
            </a:r>
            <a:r>
              <a:rPr lang="vi-VN" sz="2800" baseline="-25000">
                <a:latin typeface="Times New Roman" pitchFamily="18" charset="0"/>
                <a:cs typeface="Times New Roman" pitchFamily="18" charset="0"/>
              </a:rPr>
              <a:t>8(k)</a:t>
            </a:r>
            <a:r>
              <a:rPr lang="vi-VN" sz="2800">
                <a:latin typeface="Times New Roman" pitchFamily="18" charset="0"/>
                <a:cs typeface="Times New Roman" pitchFamily="18" charset="0"/>
              </a:rPr>
              <a:t> + 5O</a:t>
            </a:r>
            <a:r>
              <a:rPr lang="vi-VN" sz="2800" baseline="-25000">
                <a:latin typeface="Times New Roman" pitchFamily="18" charset="0"/>
                <a:cs typeface="Times New Roman" pitchFamily="18" charset="0"/>
              </a:rPr>
              <a:t>2(k)</a:t>
            </a:r>
            <a:r>
              <a:rPr lang="vi-VN" sz="2800">
                <a:latin typeface="Times New Roman" pitchFamily="18" charset="0"/>
                <a:cs typeface="Times New Roman" pitchFamily="18" charset="0"/>
              </a:rPr>
              <a:t> </a:t>
            </a:r>
            <a:r>
              <a:rPr lang="vi-VN" sz="2800">
                <a:latin typeface="Times New Roman" pitchFamily="18" charset="0"/>
                <a:cs typeface="Times New Roman" pitchFamily="18" charset="0"/>
                <a:sym typeface="Symbol"/>
              </a:rPr>
              <a:t></a:t>
            </a:r>
            <a:r>
              <a:rPr lang="vi-VN" sz="2800">
                <a:latin typeface="Times New Roman" pitchFamily="18" charset="0"/>
                <a:cs typeface="Times New Roman" pitchFamily="18" charset="0"/>
              </a:rPr>
              <a:t> 3CO</a:t>
            </a:r>
            <a:r>
              <a:rPr lang="vi-VN" sz="2800" baseline="-25000">
                <a:latin typeface="Times New Roman" pitchFamily="18" charset="0"/>
                <a:cs typeface="Times New Roman" pitchFamily="18" charset="0"/>
              </a:rPr>
              <a:t>2(k)</a:t>
            </a:r>
            <a:r>
              <a:rPr lang="vi-VN" sz="2800">
                <a:latin typeface="Times New Roman" pitchFamily="18" charset="0"/>
                <a:cs typeface="Times New Roman" pitchFamily="18" charset="0"/>
              </a:rPr>
              <a:t> + 4H</a:t>
            </a:r>
            <a:r>
              <a:rPr lang="vi-VN" sz="2800" baseline="-25000">
                <a:latin typeface="Times New Roman" pitchFamily="18" charset="0"/>
                <a:cs typeface="Times New Roman" pitchFamily="18" charset="0"/>
              </a:rPr>
              <a:t>2</a:t>
            </a:r>
            <a:r>
              <a:rPr lang="vi-VN" sz="2800">
                <a:latin typeface="Times New Roman" pitchFamily="18" charset="0"/>
                <a:cs typeface="Times New Roman" pitchFamily="18" charset="0"/>
              </a:rPr>
              <a:t>O</a:t>
            </a:r>
            <a:r>
              <a:rPr lang="vi-VN" sz="2800" baseline="-25000">
                <a:latin typeface="Times New Roman" pitchFamily="18" charset="0"/>
                <a:cs typeface="Times New Roman" pitchFamily="18" charset="0"/>
              </a:rPr>
              <a:t>(l)</a:t>
            </a:r>
            <a:r>
              <a:rPr lang="vi-VN" sz="2800">
                <a:latin typeface="Times New Roman" pitchFamily="18" charset="0"/>
                <a:cs typeface="Times New Roman" pitchFamily="18" charset="0"/>
              </a:rPr>
              <a:t> ở 298</a:t>
            </a:r>
            <a:r>
              <a:rPr lang="vi-VN" sz="2800" baseline="30000">
                <a:latin typeface="Times New Roman" pitchFamily="18" charset="0"/>
                <a:cs typeface="Times New Roman" pitchFamily="18" charset="0"/>
              </a:rPr>
              <a:t> </a:t>
            </a:r>
            <a:r>
              <a:rPr lang="vi-VN" sz="2800">
                <a:latin typeface="Times New Roman" pitchFamily="18" charset="0"/>
                <a:cs typeface="Times New Roman" pitchFamily="18" charset="0"/>
              </a:rPr>
              <a:t>K, 1 atm bằng – 2219 kJ.mol</a:t>
            </a:r>
            <a:r>
              <a:rPr lang="vi-VN" sz="2800" baseline="30000">
                <a:latin typeface="Times New Roman" pitchFamily="18" charset="0"/>
                <a:cs typeface="Times New Roman" pitchFamily="18" charset="0"/>
              </a:rPr>
              <a:t>-1</a:t>
            </a:r>
            <a:r>
              <a:rPr lang="vi-VN" sz="2800">
                <a:latin typeface="Times New Roman" pitchFamily="18" charset="0"/>
                <a:cs typeface="Times New Roman" pitchFamily="18" charset="0"/>
              </a:rPr>
              <a:t>.  Tính nhiệt hình thành của C</a:t>
            </a:r>
            <a:r>
              <a:rPr lang="vi-VN" sz="2800" baseline="-25000">
                <a:latin typeface="Times New Roman" pitchFamily="18" charset="0"/>
                <a:cs typeface="Times New Roman" pitchFamily="18" charset="0"/>
              </a:rPr>
              <a:t>3</a:t>
            </a:r>
            <a:r>
              <a:rPr lang="vi-VN" sz="2800">
                <a:latin typeface="Times New Roman" pitchFamily="18" charset="0"/>
                <a:cs typeface="Times New Roman" pitchFamily="18" charset="0"/>
              </a:rPr>
              <a:t>H</a:t>
            </a:r>
            <a:r>
              <a:rPr lang="vi-VN" sz="2800" baseline="-25000">
                <a:latin typeface="Times New Roman" pitchFamily="18" charset="0"/>
                <a:cs typeface="Times New Roman" pitchFamily="18" charset="0"/>
              </a:rPr>
              <a:t>8(k)</a:t>
            </a:r>
            <a:r>
              <a:rPr lang="vi-VN" sz="2800">
                <a:latin typeface="Times New Roman" pitchFamily="18" charset="0"/>
                <a:cs typeface="Times New Roman" pitchFamily="18" charset="0"/>
              </a:rPr>
              <a:t> ở 298 K, 1 atm.</a:t>
            </a:r>
            <a:endParaRPr lang="en-US" sz="2800">
              <a:latin typeface="Times New Roman" pitchFamily="18" charset="0"/>
              <a:cs typeface="Times New Roman" pitchFamily="18" charset="0"/>
            </a:endParaRPr>
          </a:p>
          <a:p>
            <a:endParaRPr lang="en-US" sz="2800"/>
          </a:p>
        </p:txBody>
      </p:sp>
      <p:sp>
        <p:nvSpPr>
          <p:cNvPr id="5" name="TextBox 4"/>
          <p:cNvSpPr txBox="1"/>
          <p:nvPr/>
        </p:nvSpPr>
        <p:spPr>
          <a:xfrm>
            <a:off x="455687" y="2050942"/>
            <a:ext cx="2334405" cy="954107"/>
          </a:xfrm>
          <a:prstGeom prst="rect">
            <a:avLst/>
          </a:prstGeom>
          <a:noFill/>
        </p:spPr>
        <p:txBody>
          <a:bodyPr wrap="square" rtlCol="0">
            <a:spAutoFit/>
          </a:bodyPr>
          <a:lstStyle/>
          <a:p>
            <a:r>
              <a:rPr lang="en-US" sz="2800" b="1" u="sng">
                <a:solidFill>
                  <a:srgbClr val="FF0000"/>
                </a:solidFill>
                <a:latin typeface="Times New Roman" pitchFamily="18" charset="0"/>
                <a:cs typeface="Times New Roman" pitchFamily="18" charset="0"/>
              </a:rPr>
              <a:t>BÀI GIẢI:</a:t>
            </a:r>
          </a:p>
          <a:p>
            <a:endParaRPr lang="en-US" sz="2800">
              <a:solidFill>
                <a:srgbClr val="FF0000"/>
              </a:solidFill>
              <a:latin typeface="Times New Roman" pitchFamily="18" charset="0"/>
              <a:cs typeface="Times New Roman" pitchFamily="18" charset="0"/>
            </a:endParaRPr>
          </a:p>
        </p:txBody>
      </p:sp>
      <p:sp>
        <p:nvSpPr>
          <p:cNvPr id="6" name="TextBox 5"/>
          <p:cNvSpPr txBox="1"/>
          <p:nvPr/>
        </p:nvSpPr>
        <p:spPr>
          <a:xfrm>
            <a:off x="679938" y="2535529"/>
            <a:ext cx="1497717" cy="584775"/>
          </a:xfrm>
          <a:prstGeom prst="rect">
            <a:avLst/>
          </a:prstGeom>
          <a:noFill/>
        </p:spPr>
        <p:txBody>
          <a:bodyPr wrap="square" rtlCol="0">
            <a:spAutoFit/>
          </a:bodyPr>
          <a:lstStyle/>
          <a:p>
            <a:r>
              <a:rPr lang="en-US" sz="3200">
                <a:latin typeface="Times New Roman" pitchFamily="18" charset="0"/>
                <a:cs typeface="Times New Roman" pitchFamily="18" charset="0"/>
              </a:rPr>
              <a:t>Ta </a:t>
            </a:r>
            <a:r>
              <a:rPr lang="en-US" sz="3200">
                <a:latin typeface="Times New Roman" pitchFamily="18" charset="0"/>
                <a:cs typeface="Times New Roman" pitchFamily="18" charset="0"/>
              </a:rPr>
              <a:t>có</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230" y="2574888"/>
            <a:ext cx="7944583" cy="74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2517" y="3411414"/>
            <a:ext cx="8078207" cy="72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2517" y="4232031"/>
            <a:ext cx="9463359" cy="7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1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fade">
                                      <p:cBhvr>
                                        <p:cTn id="42" dur="1000"/>
                                        <p:tgtEl>
                                          <p:spTgt spid="3076"/>
                                        </p:tgtEl>
                                      </p:cBhvr>
                                    </p:animEffect>
                                    <p:anim calcmode="lin" valueType="num">
                                      <p:cBhvr>
                                        <p:cTn id="43" dur="1000" fill="hold"/>
                                        <p:tgtEl>
                                          <p:spTgt spid="3076"/>
                                        </p:tgtEl>
                                        <p:attrNameLst>
                                          <p:attrName>ppt_x</p:attrName>
                                        </p:attrNameLst>
                                      </p:cBhvr>
                                      <p:tavLst>
                                        <p:tav tm="0">
                                          <p:val>
                                            <p:strVal val="#ppt_x"/>
                                          </p:val>
                                        </p:tav>
                                        <p:tav tm="100000">
                                          <p:val>
                                            <p:strVal val="#ppt_x"/>
                                          </p:val>
                                        </p:tav>
                                      </p:tavLst>
                                    </p:anim>
                                    <p:anim calcmode="lin" valueType="num">
                                      <p:cBhvr>
                                        <p:cTn id="4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2697012"/>
            <a:ext cx="11074400" cy="1143000"/>
          </a:xfrm>
        </p:spPr>
        <p:txBody>
          <a:bodyPr>
            <a:normAutofit fontScale="90000"/>
          </a:bodyPr>
          <a:lstStyle/>
          <a:p>
            <a:r>
              <a:rPr lang="en-US" b="1" cap="all">
                <a:solidFill>
                  <a:srgbClr val="FF0000"/>
                </a:solidFill>
              </a:rPr>
              <a:t>DẶN DÒ </a:t>
            </a:r>
            <a:r>
              <a:rPr lang="en-US" b="1" cap="all"/>
              <a:t/>
            </a:r>
            <a:br>
              <a:rPr lang="en-US" b="1" cap="all"/>
            </a:br>
            <a:r>
              <a:rPr lang="en-US"/>
              <a:t>– Làm bài tập SGK, SBT.</a:t>
            </a:r>
            <a:br>
              <a:rPr lang="en-US"/>
            </a:br>
            <a:r>
              <a:rPr lang="en-US"/>
              <a:t>– Chuẩn bị bài mới trước khi lên lớp. </a:t>
            </a:r>
            <a:br>
              <a:rPr lang="en-US"/>
            </a:br>
            <a:endParaRPr lang="en-US"/>
          </a:p>
        </p:txBody>
      </p:sp>
      <p:pic>
        <p:nvPicPr>
          <p:cNvPr id="4" name="Picture 6"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385" y="3364524"/>
            <a:ext cx="5213063" cy="294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9143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ubTitle" idx="1"/>
          </p:nvPr>
        </p:nvSpPr>
        <p:spPr>
          <a:xfrm>
            <a:off x="2667000" y="1149350"/>
            <a:ext cx="6400800" cy="3879850"/>
          </a:xfrm>
        </p:spPr>
        <p:txBody>
          <a:bodyPr/>
          <a:lstStyle/>
          <a:p>
            <a:pPr marR="0" eaLnBrk="1" hangingPunct="1"/>
            <a:r>
              <a:rPr lang="en-US" altLang="en-US" sz="5400" b="1" i="1">
                <a:solidFill>
                  <a:srgbClr val="FF3300"/>
                </a:solidFill>
              </a:rPr>
              <a:t>MỘT NGƯỜI VÌ MỌI NGƯỜI, MỌI NGƯỜI VÌ MỘT NGƯỜI.</a:t>
            </a:r>
          </a:p>
        </p:txBody>
      </p:sp>
      <p:sp>
        <p:nvSpPr>
          <p:cNvPr id="52227" name="WordArt 4"/>
          <p:cNvSpPr>
            <a:spLocks noChangeArrowheads="1" noChangeShapeType="1" noTextEdit="1"/>
          </p:cNvSpPr>
          <p:nvPr/>
        </p:nvSpPr>
        <p:spPr bwMode="auto">
          <a:xfrm>
            <a:off x="1524000" y="-609600"/>
            <a:ext cx="9144000" cy="3324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eflate">
              <a:avLst>
                <a:gd name="adj" fmla="val 17958"/>
              </a:avLst>
            </a:prstTxWarp>
          </a:bodyPr>
          <a:lstStyle/>
          <a:p>
            <a:pPr algn="ctr" eaLnBrk="0" fontAlgn="base" hangingPunct="0">
              <a:spcBef>
                <a:spcPct val="0"/>
              </a:spcBef>
              <a:spcAft>
                <a:spcPct val="0"/>
              </a:spcAft>
            </a:pPr>
            <a:endParaRPr lang="en-US" sz="3600" kern="10">
              <a:solidFill>
                <a:srgbClr val="FFFF66"/>
              </a:solidFill>
              <a:latin typeface="Times New Roman" panose="02020603050405020304" pitchFamily="18" charset="0"/>
              <a:cs typeface="Times New Roman" panose="02020603050405020304" pitchFamily="18" charset="0"/>
            </a:endParaRPr>
          </a:p>
        </p:txBody>
      </p:sp>
      <p:pic>
        <p:nvPicPr>
          <p:cNvPr id="2" name="Niềm tin chiến thắng - Mỹ Tâm [HD - VietSub].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15815"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23308" y="376535"/>
            <a:ext cx="8025492" cy="1754326"/>
          </a:xfrm>
          <a:prstGeom prst="rect">
            <a:avLst/>
          </a:prstGeom>
          <a:noFill/>
        </p:spPr>
        <p:txBody>
          <a:bodyPr wrap="square" lIns="91440" tIns="45720" rIns="91440" bIns="45720">
            <a:spAutoFit/>
          </a:bodyPr>
          <a:lstStyle/>
          <a:p>
            <a:pPr algn="ctr"/>
            <a:r>
              <a:rPr lang="en-US" sz="5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Chúc các em </a:t>
            </a:r>
          </a:p>
          <a:p>
            <a:pPr algn="ctr"/>
            <a:r>
              <a:rPr lang="en-US" sz="5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có một giờ học vui vẻ!</a:t>
            </a:r>
            <a:endParaRPr lang="en-US" sz="5400" b="1" cap="none"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3794265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hidden="1"/>
          <p:cNvSpPr>
            <a:spLocks noGrp="1"/>
          </p:cNvSpPr>
          <p:nvPr>
            <p:ph type="title"/>
          </p:nvPr>
        </p:nvSpPr>
        <p:spPr/>
        <p:txBody>
          <a:bodyPr/>
          <a:lstStyle/>
          <a:p>
            <a:endParaRPr lang="en-US" altLang="en-US" smtClean="0"/>
          </a:p>
        </p:txBody>
      </p:sp>
      <p:sp>
        <p:nvSpPr>
          <p:cNvPr id="2" name="TextBox 1"/>
          <p:cNvSpPr txBox="1"/>
          <p:nvPr/>
        </p:nvSpPr>
        <p:spPr>
          <a:xfrm>
            <a:off x="4003589" y="395418"/>
            <a:ext cx="6227806" cy="1015663"/>
          </a:xfrm>
          <a:prstGeom prst="rect">
            <a:avLst/>
          </a:prstGeom>
          <a:noFill/>
        </p:spPr>
        <p:txBody>
          <a:bodyPr wrap="square" rtlCol="0">
            <a:spAutoFit/>
          </a:bodyPr>
          <a:lstStyle/>
          <a:p>
            <a:r>
              <a:rPr lang="en-US" sz="6000" smtClean="0">
                <a:latin typeface="Times New Roman" panose="02020603050405020304" pitchFamily="18" charset="0"/>
                <a:cs typeface="Times New Roman" panose="02020603050405020304" pitchFamily="18" charset="0"/>
              </a:rPr>
              <a:t>Kiểm tra bài cũ</a:t>
            </a:r>
            <a:endParaRPr lang="en-US" sz="6000">
              <a:latin typeface="Times New Roman" panose="02020603050405020304" pitchFamily="18" charset="0"/>
              <a:cs typeface="Times New Roman" panose="02020603050405020304" pitchFamily="18" charset="0"/>
            </a:endParaRPr>
          </a:p>
        </p:txBody>
      </p:sp>
      <p:sp>
        <p:nvSpPr>
          <p:cNvPr id="5" name="TextBox 4"/>
          <p:cNvSpPr txBox="1"/>
          <p:nvPr/>
        </p:nvSpPr>
        <p:spPr>
          <a:xfrm>
            <a:off x="1060621" y="1852994"/>
            <a:ext cx="9609438" cy="1754326"/>
          </a:xfrm>
          <a:prstGeom prst="rect">
            <a:avLst/>
          </a:prstGeom>
          <a:noFill/>
        </p:spPr>
        <p:txBody>
          <a:bodyPr wrap="square" rtlCol="0">
            <a:spAutoFit/>
          </a:bodyPr>
          <a:lstStyle/>
          <a:p>
            <a:r>
              <a:rPr lang="nl-NL" sz="5400" b="1" i="1">
                <a:latin typeface="Times New Roman" panose="02020603050405020304" pitchFamily="18" charset="0"/>
                <a:cs typeface="Times New Roman" panose="02020603050405020304" pitchFamily="18" charset="0"/>
              </a:rPr>
              <a:t>Hãy cho biết: </a:t>
            </a:r>
            <a:r>
              <a:rPr lang="nl-NL" sz="5400">
                <a:latin typeface="Times New Roman" panose="02020603050405020304" pitchFamily="18" charset="0"/>
                <a:cs typeface="Times New Roman" panose="02020603050405020304" pitchFamily="18" charset="0"/>
              </a:rPr>
              <a:t>Các cách </a:t>
            </a:r>
            <a:r>
              <a:rPr lang="nl-NL" sz="5400" smtClean="0">
                <a:latin typeface="Times New Roman" panose="02020603050405020304" pitchFamily="18" charset="0"/>
                <a:cs typeface="Times New Roman" panose="02020603050405020304" pitchFamily="18" charset="0"/>
              </a:rPr>
              <a:t>tính</a:t>
            </a:r>
            <a:r>
              <a:rPr lang="nl-NL" sz="5400" b="1" i="1" smtClean="0">
                <a:latin typeface="Times New Roman" panose="02020603050405020304" pitchFamily="18" charset="0"/>
                <a:cs typeface="Times New Roman" panose="02020603050405020304" pitchFamily="18" charset="0"/>
              </a:rPr>
              <a:t> </a:t>
            </a:r>
            <a:r>
              <a:rPr lang="nl-NL" sz="5400">
                <a:latin typeface="Times New Roman" panose="02020603050405020304" pitchFamily="18" charset="0"/>
                <a:cs typeface="Times New Roman" panose="02020603050405020304" pitchFamily="18" charset="0"/>
              </a:rPr>
              <a:t>hiệu ứng nhiệt của phản ứng ?</a:t>
            </a:r>
            <a:endParaRPr lang="en-US" sz="19900">
              <a:latin typeface="Times New Roman" panose="02020603050405020304" pitchFamily="18" charset="0"/>
              <a:cs typeface="Times New Roman" panose="02020603050405020304" pitchFamily="18" charset="0"/>
            </a:endParaRPr>
          </a:p>
        </p:txBody>
      </p:sp>
      <p:sp>
        <p:nvSpPr>
          <p:cNvPr id="6" name="TextBox 5"/>
          <p:cNvSpPr txBox="1"/>
          <p:nvPr/>
        </p:nvSpPr>
        <p:spPr>
          <a:xfrm>
            <a:off x="1060621" y="4049233"/>
            <a:ext cx="9609438" cy="2585323"/>
          </a:xfrm>
          <a:prstGeom prst="rect">
            <a:avLst/>
          </a:prstGeom>
          <a:noFill/>
        </p:spPr>
        <p:txBody>
          <a:bodyPr wrap="square" rtlCol="0">
            <a:spAutoFit/>
          </a:bodyPr>
          <a:lstStyle/>
          <a:p>
            <a:r>
              <a:rPr lang="en-US" sz="5400" b="1" i="1" u="sng" smtClean="0">
                <a:latin typeface="Times New Roman" panose="02020603050405020304" pitchFamily="18" charset="0"/>
                <a:cs typeface="Times New Roman" panose="02020603050405020304" pitchFamily="18" charset="0"/>
              </a:rPr>
              <a:t>Trả lời: </a:t>
            </a:r>
            <a:r>
              <a:rPr lang="en-US" sz="5400" smtClean="0">
                <a:latin typeface="Times New Roman" panose="02020603050405020304" pitchFamily="18" charset="0"/>
                <a:cs typeface="Times New Roman" panose="02020603050405020304" pitchFamily="18" charset="0"/>
              </a:rPr>
              <a:t>Dựa vào sinh </a:t>
            </a:r>
            <a:r>
              <a:rPr lang="en-US" sz="5400">
                <a:latin typeface="Times New Roman" panose="02020603050405020304" pitchFamily="18" charset="0"/>
                <a:cs typeface="Times New Roman" panose="02020603050405020304" pitchFamily="18" charset="0"/>
              </a:rPr>
              <a:t>nhiệt, thiêu nhiệt, năng lượng liên kết của các chất.</a:t>
            </a:r>
            <a:endParaRPr lang="en-US" sz="199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214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3" y="25215"/>
            <a:ext cx="8765060" cy="642551"/>
          </a:xfrm>
        </p:spPr>
        <p:txBody>
          <a:bodyPr/>
          <a:lstStyle/>
          <a:p>
            <a:r>
              <a:rPr lang="en-US" sz="5400" b="1" smtClean="0">
                <a:solidFill>
                  <a:srgbClr val="FF0000"/>
                </a:solidFill>
                <a:latin typeface="Times New Roman" panose="02020603050405020304" pitchFamily="18" charset="0"/>
                <a:cs typeface="Times New Roman" panose="02020603050405020304" pitchFamily="18" charset="0"/>
              </a:rPr>
              <a:t>KIẾN THỨC CẦN NHỚ</a:t>
            </a:r>
            <a:endParaRPr lang="en-US" sz="5400" b="1">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416011" y="101259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5400" b="1" smtClean="0">
                <a:solidFill>
                  <a:schemeClr val="accent4">
                    <a:lumMod val="50000"/>
                  </a:schemeClr>
                </a:solidFill>
                <a:latin typeface="Times New Roman" panose="02020603050405020304" pitchFamily="18" charset="0"/>
                <a:cs typeface="Times New Roman" panose="02020603050405020304" pitchFamily="18" charset="0"/>
              </a:rPr>
              <a:t>? </a:t>
            </a:r>
            <a:r>
              <a:rPr lang="en-US" b="1">
                <a:solidFill>
                  <a:schemeClr val="accent4">
                    <a:lumMod val="50000"/>
                  </a:schemeClr>
                </a:solidFill>
                <a:latin typeface="Times New Roman" panose="02020603050405020304" pitchFamily="18" charset="0"/>
                <a:cs typeface="Times New Roman" panose="02020603050405020304" pitchFamily="18" charset="0"/>
              </a:rPr>
              <a:t>Trình bày cách </a:t>
            </a:r>
            <a:r>
              <a:rPr lang="en-US" b="1" smtClean="0">
                <a:solidFill>
                  <a:schemeClr val="accent4">
                    <a:lumMod val="50000"/>
                  </a:schemeClr>
                </a:solidFill>
                <a:latin typeface="Times New Roman" panose="02020603050405020304" pitchFamily="18" charset="0"/>
                <a:cs typeface="Times New Roman" panose="02020603050405020304" pitchFamily="18" charset="0"/>
              </a:rPr>
              <a:t>tính </a:t>
            </a:r>
            <a:r>
              <a:rPr lang="en-US" b="1">
                <a:solidFill>
                  <a:schemeClr val="accent4">
                    <a:lumMod val="50000"/>
                  </a:schemeClr>
                </a:solidFill>
                <a:latin typeface="Times New Roman" panose="02020603050405020304" pitchFamily="18" charset="0"/>
                <a:cs typeface="Times New Roman" panose="02020603050405020304" pitchFamily="18" charset="0"/>
              </a:rPr>
              <a:t>và ghi công thức minh hoạ khi dựa vào </a:t>
            </a:r>
            <a:r>
              <a:rPr lang="en-US" b="1" i="1" u="sng">
                <a:solidFill>
                  <a:schemeClr val="accent4">
                    <a:lumMod val="50000"/>
                  </a:schemeClr>
                </a:solidFill>
                <a:latin typeface="Times New Roman" panose="02020603050405020304" pitchFamily="18" charset="0"/>
                <a:cs typeface="Times New Roman" panose="02020603050405020304" pitchFamily="18" charset="0"/>
              </a:rPr>
              <a:t>sinh nhiệt </a:t>
            </a:r>
            <a:r>
              <a:rPr lang="en-US" b="1">
                <a:solidFill>
                  <a:schemeClr val="accent4">
                    <a:lumMod val="50000"/>
                  </a:schemeClr>
                </a:solidFill>
                <a:latin typeface="Times New Roman" panose="02020603050405020304" pitchFamily="18" charset="0"/>
                <a:cs typeface="Times New Roman" panose="02020603050405020304" pitchFamily="18" charset="0"/>
              </a:rPr>
              <a:t>các chất.</a:t>
            </a:r>
            <a:endParaRPr lang="en-US" sz="5400" b="1">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218303" y="2895830"/>
            <a:ext cx="11388811" cy="28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nl-NL" b="1" i="1" u="sng">
                <a:latin typeface="Times New Roman" panose="02020603050405020304" pitchFamily="18" charset="0"/>
                <a:cs typeface="Times New Roman" panose="02020603050405020304" pitchFamily="18" charset="0"/>
              </a:rPr>
              <a:t>Hệ quả 1: </a:t>
            </a:r>
            <a:r>
              <a:rPr lang="nl-NL">
                <a:latin typeface="Times New Roman" panose="02020603050405020304" pitchFamily="18" charset="0"/>
                <a:cs typeface="Times New Roman" panose="02020603050405020304" pitchFamily="18" charset="0"/>
              </a:rPr>
              <a:t>Hiệu ứng nhiệt của phản ứng bằng tổng nhiệt tạo thành của các sản phẩm trừ tổng nhiệt tạo thành các tác chất (có kể các hệ số hợp thức của phương trình phản ứng)</a:t>
            </a:r>
            <a:endParaRPr lang="en-US">
              <a:latin typeface="Times New Roman" panose="02020603050405020304" pitchFamily="18" charset="0"/>
              <a:cs typeface="Times New Roman" panose="02020603050405020304" pitchFamily="18" charset="0"/>
            </a:endParaRPr>
          </a:p>
          <a:p>
            <a:endParaRPr lang="en-US" sz="5400" b="1">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633163" y="5357914"/>
            <a:ext cx="8975101" cy="1152767"/>
          </a:xfrm>
          <a:prstGeom prst="rect">
            <a:avLst/>
          </a:prstGeom>
        </p:spPr>
      </p:pic>
    </p:spTree>
    <p:extLst>
      <p:ext uri="{BB962C8B-B14F-4D97-AF65-F5344CB8AC3E}">
        <p14:creationId xmlns:p14="http://schemas.microsoft.com/office/powerpoint/2010/main" val="126935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3" y="25215"/>
            <a:ext cx="8765060" cy="642551"/>
          </a:xfrm>
        </p:spPr>
        <p:txBody>
          <a:bodyPr/>
          <a:lstStyle/>
          <a:p>
            <a:r>
              <a:rPr lang="en-US" sz="5400" b="1" smtClean="0">
                <a:solidFill>
                  <a:srgbClr val="FF0000"/>
                </a:solidFill>
                <a:latin typeface="Times New Roman" panose="02020603050405020304" pitchFamily="18" charset="0"/>
                <a:cs typeface="Times New Roman" panose="02020603050405020304" pitchFamily="18" charset="0"/>
              </a:rPr>
              <a:t>KIẾN THỨC CẦN NHỚ</a:t>
            </a:r>
            <a:endParaRPr lang="en-US" sz="5400" b="1">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416011" y="101259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r>
              <a:rPr kumimoji="0" lang="en-US" sz="5400" b="1" i="0" u="none" strike="noStrike" kern="1200" cap="none" spc="0" normalizeH="0" baseline="0" noProof="0" smtClean="0">
                <a:ln>
                  <a:noFill/>
                </a:ln>
                <a:solidFill>
                  <a:srgbClr val="8064A2">
                    <a:lumMod val="50000"/>
                  </a:srgbClr>
                </a:solidFill>
                <a:effectLst/>
                <a:uLnTx/>
                <a:uFillTx/>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Trình bày cách tính và ghi công thức minh hoạ khi dựa vào </a:t>
            </a:r>
            <a:r>
              <a:rPr lang="en-US" b="1" u="sng" smtClean="0">
                <a:latin typeface="Times New Roman" panose="02020603050405020304" pitchFamily="18" charset="0"/>
                <a:cs typeface="Times New Roman" panose="02020603050405020304" pitchFamily="18" charset="0"/>
              </a:rPr>
              <a:t>thiêu nhiệt </a:t>
            </a:r>
            <a:r>
              <a:rPr lang="en-US" b="1" smtClean="0">
                <a:latin typeface="Times New Roman" panose="02020603050405020304" pitchFamily="18" charset="0"/>
                <a:cs typeface="Times New Roman" panose="02020603050405020304" pitchFamily="18" charset="0"/>
              </a:rPr>
              <a:t>các </a:t>
            </a:r>
            <a:r>
              <a:rPr lang="en-US" b="1">
                <a:latin typeface="Times New Roman" panose="02020603050405020304" pitchFamily="18" charset="0"/>
                <a:cs typeface="Times New Roman" panose="02020603050405020304" pitchFamily="18" charset="0"/>
              </a:rPr>
              <a:t>chất.</a:t>
            </a:r>
            <a:endParaRPr kumimoji="0" lang="en-US" sz="5400" b="1" i="0" u="none" strike="noStrike" kern="1200" cap="none" spc="0" normalizeH="0" baseline="0" noProof="0">
              <a:ln>
                <a:noFill/>
              </a:ln>
              <a:solidFill>
                <a:srgbClr val="8064A2">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208005" y="2846403"/>
            <a:ext cx="11388811" cy="28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kumimoji="0" lang="nl-NL" sz="4400" b="1" i="1" u="sng"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Hệ quả </a:t>
            </a:r>
            <a:r>
              <a:rPr kumimoji="0" lang="nl-NL" sz="4400" b="1" i="1" u="sng" strike="noStrike" kern="1200" cap="none" spc="0" normalizeH="0" baseline="0" noProof="0" smtClean="0">
                <a:ln>
                  <a:noFill/>
                </a:ln>
                <a:solidFill>
                  <a:prstClr val="black"/>
                </a:solidFill>
                <a:effectLst/>
                <a:uLnTx/>
                <a:uFillTx/>
                <a:latin typeface="Times New Roman" panose="02020603050405020304" pitchFamily="18" charset="0"/>
                <a:ea typeface="+mj-ea"/>
                <a:cs typeface="Times New Roman" panose="02020603050405020304" pitchFamily="18" charset="0"/>
              </a:rPr>
              <a:t>2: </a:t>
            </a:r>
            <a:r>
              <a:rPr lang="nl-NL" sz="4800" smtClean="0">
                <a:latin typeface="Times New Roman" panose="02020603050405020304" pitchFamily="18" charset="0"/>
                <a:cs typeface="Times New Roman" panose="02020603050405020304" pitchFamily="18" charset="0"/>
              </a:rPr>
              <a:t>Hiệu </a:t>
            </a:r>
            <a:r>
              <a:rPr lang="nl-NL" sz="4800">
                <a:latin typeface="Times New Roman" panose="02020603050405020304" pitchFamily="18" charset="0"/>
                <a:cs typeface="Times New Roman" panose="02020603050405020304" pitchFamily="18" charset="0"/>
              </a:rPr>
              <a:t>ứng nhiệt của phản ứng bằn tổng nhiệt đốt cháy của các tác chất trừ tổng nhiệt đốt cháy của các sản phẩm (có kể các hệ số hợp thức của phương trình phản ứng).</a:t>
            </a:r>
            <a:endParaRPr lang="en-US" sz="4800">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39129" y="5511628"/>
            <a:ext cx="9364114" cy="1265420"/>
          </a:xfrm>
          <a:prstGeom prst="rect">
            <a:avLst/>
          </a:prstGeom>
        </p:spPr>
      </p:pic>
    </p:spTree>
    <p:extLst>
      <p:ext uri="{BB962C8B-B14F-4D97-AF65-F5344CB8AC3E}">
        <p14:creationId xmlns:p14="http://schemas.microsoft.com/office/powerpoint/2010/main" val="71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3" y="25215"/>
            <a:ext cx="8765060" cy="642551"/>
          </a:xfrm>
        </p:spPr>
        <p:txBody>
          <a:bodyPr/>
          <a:lstStyle/>
          <a:p>
            <a:r>
              <a:rPr lang="en-US" sz="5400" b="1" smtClean="0">
                <a:solidFill>
                  <a:srgbClr val="FF0000"/>
                </a:solidFill>
                <a:latin typeface="Times New Roman" panose="02020603050405020304" pitchFamily="18" charset="0"/>
                <a:cs typeface="Times New Roman" panose="02020603050405020304" pitchFamily="18" charset="0"/>
              </a:rPr>
              <a:t>KIẾN THỨC CẦN NHỚ</a:t>
            </a:r>
            <a:endParaRPr lang="en-US" sz="5400" b="1">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416010" y="1012590"/>
            <a:ext cx="117759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lvl="0"/>
            <a:r>
              <a:rPr kumimoji="0" lang="en-US" sz="5400" b="1" i="0" u="none" strike="noStrike" kern="1200" cap="none" spc="0" normalizeH="0" baseline="0" noProof="0" smtClean="0">
                <a:ln>
                  <a:noFill/>
                </a:ln>
                <a:solidFill>
                  <a:srgbClr val="8064A2">
                    <a:lumMod val="50000"/>
                  </a:srgbClr>
                </a:solidFill>
                <a:effectLst/>
                <a:uLnTx/>
                <a:uFillTx/>
                <a:latin typeface="Times New Roman" panose="02020603050405020304" pitchFamily="18" charset="0"/>
                <a:ea typeface="+mj-ea"/>
                <a:cs typeface="Times New Roman" panose="02020603050405020304" pitchFamily="18" charset="0"/>
              </a:rPr>
              <a:t>? </a:t>
            </a:r>
            <a:r>
              <a:rPr lang="en-US">
                <a:latin typeface="Times New Roman" panose="02020603050405020304" pitchFamily="18" charset="0"/>
                <a:cs typeface="Times New Roman" panose="02020603050405020304" pitchFamily="18" charset="0"/>
              </a:rPr>
              <a:t>Trình bày cách </a:t>
            </a:r>
            <a:r>
              <a:rPr lang="en-US" smtClean="0">
                <a:latin typeface="Times New Roman" panose="02020603050405020304" pitchFamily="18" charset="0"/>
                <a:cs typeface="Times New Roman" panose="02020603050405020304" pitchFamily="18" charset="0"/>
              </a:rPr>
              <a:t>tính </a:t>
            </a:r>
            <a:r>
              <a:rPr lang="en-US">
                <a:latin typeface="Times New Roman" panose="02020603050405020304" pitchFamily="18" charset="0"/>
                <a:cs typeface="Times New Roman" panose="02020603050405020304" pitchFamily="18" charset="0"/>
              </a:rPr>
              <a:t>và ghi công thức minh hoạ khi dựa vào năng lượng liên kết của các chất.</a:t>
            </a:r>
            <a:endParaRPr kumimoji="0" lang="en-US" sz="5400" b="1" i="0" u="none" strike="noStrike" kern="1200" cap="none" spc="0" normalizeH="0" baseline="0" noProof="0">
              <a:ln>
                <a:noFill/>
              </a:ln>
              <a:solidFill>
                <a:srgbClr val="8064A2">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426307" y="2500414"/>
            <a:ext cx="11388811" cy="28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kumimoji="0" lang="nl-NL" sz="4400" b="1" i="1" u="sng" strike="noStrike" kern="1200" cap="none" spc="0" normalizeH="0" baseline="0" noProof="0">
                <a:ln>
                  <a:noFill/>
                </a:ln>
                <a:solidFill>
                  <a:prstClr val="black"/>
                </a:solidFill>
                <a:effectLst/>
                <a:uLnTx/>
                <a:uFillTx/>
                <a:latin typeface="Times New Roman" panose="02020603050405020304" pitchFamily="18" charset="0"/>
                <a:ea typeface="+mj-ea"/>
                <a:cs typeface="Times New Roman" panose="02020603050405020304" pitchFamily="18" charset="0"/>
              </a:rPr>
              <a:t>Hệ </a:t>
            </a:r>
            <a:r>
              <a:rPr kumimoji="0" lang="nl-NL" sz="4400" b="1" i="1" u="sng" strike="noStrike" kern="1200" cap="none" spc="0" normalizeH="0" baseline="0" noProof="0" smtClean="0">
                <a:ln>
                  <a:noFill/>
                </a:ln>
                <a:solidFill>
                  <a:prstClr val="black"/>
                </a:solidFill>
                <a:effectLst/>
                <a:uLnTx/>
                <a:uFillTx/>
                <a:latin typeface="Times New Roman" panose="02020603050405020304" pitchFamily="18" charset="0"/>
                <a:ea typeface="+mj-ea"/>
                <a:cs typeface="Times New Roman" panose="02020603050405020304" pitchFamily="18" charset="0"/>
              </a:rPr>
              <a:t>quả</a:t>
            </a:r>
            <a:r>
              <a:rPr kumimoji="0" lang="nl-NL" sz="4400" b="1" i="1" u="sng" strike="noStrike" kern="1200" cap="none" spc="0" normalizeH="0" noProof="0" smtClean="0">
                <a:ln>
                  <a:noFill/>
                </a:ln>
                <a:solidFill>
                  <a:prstClr val="black"/>
                </a:solidFill>
                <a:effectLst/>
                <a:uLnTx/>
                <a:uFillTx/>
                <a:latin typeface="Times New Roman" panose="02020603050405020304" pitchFamily="18" charset="0"/>
                <a:ea typeface="+mj-ea"/>
                <a:cs typeface="Times New Roman" panose="02020603050405020304" pitchFamily="18" charset="0"/>
              </a:rPr>
              <a:t> 3: </a:t>
            </a:r>
            <a:r>
              <a:rPr lang="nl-NL">
                <a:latin typeface="Times New Roman" panose="02020603050405020304" pitchFamily="18" charset="0"/>
                <a:cs typeface="Times New Roman" panose="02020603050405020304" pitchFamily="18" charset="0"/>
              </a:rPr>
              <a:t>Hiệu ứng nhiệt của phản ứng bằng tổng năng lượng liên kết có trong các chất tham gia trừ tổng năng lượng liên kết có trong các chất sản phẩm</a:t>
            </a:r>
            <a:r>
              <a:rPr lang="nl-NL"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32167" y="5399401"/>
            <a:ext cx="9071076" cy="1276334"/>
          </a:xfrm>
          <a:prstGeom prst="rect">
            <a:avLst/>
          </a:prstGeom>
        </p:spPr>
      </p:pic>
    </p:spTree>
    <p:extLst>
      <p:ext uri="{BB962C8B-B14F-4D97-AF65-F5344CB8AC3E}">
        <p14:creationId xmlns:p14="http://schemas.microsoft.com/office/powerpoint/2010/main" val="19754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7" y="0"/>
            <a:ext cx="7309331" cy="790585"/>
          </a:xfrm>
          <a:extLst/>
        </p:spPr>
        <p:txBody>
          <a:bodyPr>
            <a:normAutofit fontScale="90000"/>
          </a:bodyPr>
          <a:lstStyle/>
          <a:p>
            <a:pPr algn="ctr">
              <a:defRPr/>
            </a:pPr>
            <a:r>
              <a:rPr lang="en-US" b="1" smtClean="0">
                <a:solidFill>
                  <a:srgbClr val="FF0000"/>
                </a:solidFill>
                <a:latin typeface="Times New Roman" panose="02020603050405020304" pitchFamily="18" charset="0"/>
                <a:cs typeface="Times New Roman" panose="02020603050405020304" pitchFamily="18" charset="0"/>
              </a:rPr>
              <a:t>VÍ DỤ MINH HOẠ</a:t>
            </a:r>
            <a:endParaRPr lang="en-US" b="1">
              <a:solidFill>
                <a:srgbClr val="FF0000"/>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bwMode="auto">
          <a:xfrm>
            <a:off x="2347782" y="1111861"/>
            <a:ext cx="7309331"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lnSpcReduction="1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b="1" smtClean="0">
                <a:latin typeface="Times New Roman" panose="02020603050405020304" pitchFamily="18" charset="0"/>
                <a:cs typeface="Times New Roman" panose="02020603050405020304" pitchFamily="18" charset="0"/>
              </a:rPr>
              <a:t>PHIẾU HỌC TẬP SỐ 1</a:t>
            </a:r>
            <a:endParaRPr lang="en-US" b="1">
              <a:latin typeface="Times New Roman" panose="02020603050405020304" pitchFamily="18" charset="0"/>
              <a:cs typeface="Times New Roman" panose="02020603050405020304" pitchFamily="18" charset="0"/>
            </a:endParaRPr>
          </a:p>
        </p:txBody>
      </p:sp>
      <p:sp>
        <p:nvSpPr>
          <p:cNvPr id="24" name="Title 1"/>
          <p:cNvSpPr txBox="1">
            <a:spLocks/>
          </p:cNvSpPr>
          <p:nvPr/>
        </p:nvSpPr>
        <p:spPr bwMode="auto">
          <a:xfrm>
            <a:off x="129099" y="2544997"/>
            <a:ext cx="10696835"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nl-NL" sz="19200" b="1" u="sng">
                <a:solidFill>
                  <a:schemeClr val="tx1"/>
                </a:solidFill>
                <a:latin typeface="Times New Roman" panose="02020603050405020304" pitchFamily="18" charset="0"/>
                <a:cs typeface="Times New Roman" panose="02020603050405020304" pitchFamily="18" charset="0"/>
              </a:rPr>
              <a:t>Câu 1:</a:t>
            </a:r>
            <a:r>
              <a:rPr lang="nl-NL" sz="19200">
                <a:solidFill>
                  <a:schemeClr val="tx1"/>
                </a:solidFill>
                <a:latin typeface="Times New Roman" panose="02020603050405020304" pitchFamily="18" charset="0"/>
                <a:cs typeface="Times New Roman" panose="02020603050405020304" pitchFamily="18" charset="0"/>
              </a:rPr>
              <a:t> Tính hiệu ứng nhiệt của phản ứng: </a:t>
            </a:r>
            <a:endParaRPr lang="nl-NL" sz="19200" smtClean="0">
              <a:solidFill>
                <a:schemeClr val="tx1"/>
              </a:solidFill>
              <a:latin typeface="Times New Roman" panose="02020603050405020304" pitchFamily="18" charset="0"/>
              <a:cs typeface="Times New Roman" panose="02020603050405020304" pitchFamily="18" charset="0"/>
            </a:endParaRPr>
          </a:p>
          <a:p>
            <a:r>
              <a:rPr lang="nl-NL" sz="19200">
                <a:solidFill>
                  <a:schemeClr val="tx1"/>
                </a:solidFill>
                <a:latin typeface="Times New Roman" panose="02020603050405020304" pitchFamily="18" charset="0"/>
                <a:cs typeface="Times New Roman" panose="02020603050405020304" pitchFamily="18" charset="0"/>
              </a:rPr>
              <a:t>CaCO</a:t>
            </a:r>
            <a:r>
              <a:rPr lang="nl-NL" sz="19200" baseline="-25000">
                <a:solidFill>
                  <a:schemeClr val="tx1"/>
                </a:solidFill>
                <a:latin typeface="Times New Roman" panose="02020603050405020304" pitchFamily="18" charset="0"/>
                <a:cs typeface="Times New Roman" panose="02020603050405020304" pitchFamily="18" charset="0"/>
              </a:rPr>
              <a:t>3(r)</a:t>
            </a:r>
            <a:r>
              <a:rPr lang="nl-NL" sz="19200">
                <a:solidFill>
                  <a:schemeClr val="tx1"/>
                </a:solidFill>
                <a:latin typeface="Times New Roman" panose="02020603050405020304" pitchFamily="18" charset="0"/>
                <a:cs typeface="Times New Roman" panose="02020603050405020304" pitchFamily="18" charset="0"/>
              </a:rPr>
              <a:t> </a:t>
            </a:r>
            <a:r>
              <a:rPr lang="nl-NL" sz="19200" smtClean="0">
                <a:solidFill>
                  <a:schemeClr val="tx1"/>
                </a:solidFill>
                <a:latin typeface="Times New Roman" panose="02020603050405020304" pitchFamily="18" charset="0"/>
                <a:cs typeface="Times New Roman" panose="02020603050405020304" pitchFamily="18" charset="0"/>
              </a:rPr>
              <a:t>→ </a:t>
            </a:r>
            <a:r>
              <a:rPr lang="nl-NL" sz="19200">
                <a:solidFill>
                  <a:schemeClr val="tx1"/>
                </a:solidFill>
                <a:latin typeface="Times New Roman" panose="02020603050405020304" pitchFamily="18" charset="0"/>
                <a:cs typeface="Times New Roman" panose="02020603050405020304" pitchFamily="18" charset="0"/>
              </a:rPr>
              <a:t>CaO</a:t>
            </a:r>
            <a:r>
              <a:rPr lang="nl-NL" sz="19200" baseline="-25000">
                <a:solidFill>
                  <a:schemeClr val="tx1"/>
                </a:solidFill>
                <a:latin typeface="Times New Roman" panose="02020603050405020304" pitchFamily="18" charset="0"/>
                <a:cs typeface="Times New Roman" panose="02020603050405020304" pitchFamily="18" charset="0"/>
              </a:rPr>
              <a:t>(r)</a:t>
            </a:r>
            <a:r>
              <a:rPr lang="nl-NL" sz="19200">
                <a:solidFill>
                  <a:schemeClr val="tx1"/>
                </a:solidFill>
                <a:latin typeface="Times New Roman" panose="02020603050405020304" pitchFamily="18" charset="0"/>
                <a:cs typeface="Times New Roman" panose="02020603050405020304" pitchFamily="18" charset="0"/>
              </a:rPr>
              <a:t> + CO</a:t>
            </a:r>
            <a:r>
              <a:rPr lang="nl-NL" sz="19200" baseline="-25000">
                <a:solidFill>
                  <a:schemeClr val="tx1"/>
                </a:solidFill>
                <a:latin typeface="Times New Roman" panose="02020603050405020304" pitchFamily="18" charset="0"/>
                <a:cs typeface="Times New Roman" panose="02020603050405020304" pitchFamily="18" charset="0"/>
              </a:rPr>
              <a:t>2(k)</a:t>
            </a:r>
            <a:r>
              <a:rPr lang="nl-NL" sz="19200">
                <a:solidFill>
                  <a:schemeClr val="tx1"/>
                </a:solidFill>
                <a:latin typeface="Times New Roman" panose="02020603050405020304" pitchFamily="18" charset="0"/>
                <a:cs typeface="Times New Roman" panose="02020603050405020304" pitchFamily="18" charset="0"/>
              </a:rPr>
              <a:t> </a:t>
            </a:r>
            <a:endParaRPr lang="nl-NL" sz="19200" smtClean="0">
              <a:solidFill>
                <a:schemeClr val="tx1"/>
              </a:solidFill>
              <a:latin typeface="Times New Roman" panose="02020603050405020304" pitchFamily="18" charset="0"/>
              <a:cs typeface="Times New Roman" panose="02020603050405020304" pitchFamily="18" charset="0"/>
            </a:endParaRPr>
          </a:p>
          <a:p>
            <a:endParaRPr lang="en-US"/>
          </a:p>
        </p:txBody>
      </p:sp>
      <p:pic>
        <p:nvPicPr>
          <p:cNvPr id="26" name="Picture 25"/>
          <p:cNvPicPr>
            <a:picLocks noChangeAspect="1"/>
          </p:cNvPicPr>
          <p:nvPr/>
        </p:nvPicPr>
        <p:blipFill>
          <a:blip r:embed="rId2"/>
          <a:stretch>
            <a:fillRect/>
          </a:stretch>
        </p:blipFill>
        <p:spPr>
          <a:xfrm>
            <a:off x="7062194" y="2371501"/>
            <a:ext cx="1280986" cy="1137576"/>
          </a:xfrm>
          <a:prstGeom prst="rect">
            <a:avLst/>
          </a:prstGeom>
        </p:spPr>
      </p:pic>
      <p:sp>
        <p:nvSpPr>
          <p:cNvPr id="27" name="TextBox 26"/>
          <p:cNvSpPr txBox="1"/>
          <p:nvPr/>
        </p:nvSpPr>
        <p:spPr>
          <a:xfrm>
            <a:off x="8396413" y="2544997"/>
            <a:ext cx="1404858"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sp>
        <p:nvSpPr>
          <p:cNvPr id="28" name="TextBox 27"/>
          <p:cNvSpPr txBox="1"/>
          <p:nvPr/>
        </p:nvSpPr>
        <p:spPr>
          <a:xfrm>
            <a:off x="291638" y="3282618"/>
            <a:ext cx="1874109" cy="923330"/>
          </a:xfrm>
          <a:prstGeom prst="rect">
            <a:avLst/>
          </a:prstGeom>
          <a:noFill/>
        </p:spPr>
        <p:txBody>
          <a:bodyPr wrap="square" rtlCol="0">
            <a:spAutoFit/>
          </a:bodyPr>
          <a:lstStyle/>
          <a:p>
            <a:r>
              <a:rPr lang="en-US" sz="5400" smtClean="0"/>
              <a:t>Biết: </a:t>
            </a:r>
            <a:endParaRPr lang="en-US" sz="5400"/>
          </a:p>
        </p:txBody>
      </p:sp>
      <p:pic>
        <p:nvPicPr>
          <p:cNvPr id="29" name="Picture 28"/>
          <p:cNvPicPr>
            <a:picLocks noChangeAspect="1"/>
          </p:cNvPicPr>
          <p:nvPr/>
        </p:nvPicPr>
        <p:blipFill>
          <a:blip r:embed="rId3"/>
          <a:stretch>
            <a:fillRect/>
          </a:stretch>
        </p:blipFill>
        <p:spPr>
          <a:xfrm>
            <a:off x="1917194" y="3282618"/>
            <a:ext cx="861175" cy="861175"/>
          </a:xfrm>
          <a:prstGeom prst="rect">
            <a:avLst/>
          </a:prstGeom>
        </p:spPr>
      </p:pic>
      <p:sp>
        <p:nvSpPr>
          <p:cNvPr id="30" name="Rectangle 29"/>
          <p:cNvSpPr/>
          <p:nvPr/>
        </p:nvSpPr>
        <p:spPr>
          <a:xfrm>
            <a:off x="2778369" y="3302915"/>
            <a:ext cx="6226297" cy="707886"/>
          </a:xfrm>
          <a:prstGeom prst="rect">
            <a:avLst/>
          </a:prstGeom>
        </p:spPr>
        <p:txBody>
          <a:bodyPr wrap="square">
            <a:spAutoFit/>
          </a:bodyPr>
          <a:lstStyle/>
          <a:p>
            <a:r>
              <a:rPr lang="nl-NL" sz="4000" smtClean="0">
                <a:effectLst/>
                <a:latin typeface="Times New Roman" panose="02020603050405020304" pitchFamily="18" charset="0"/>
                <a:ea typeface="Calibri" panose="020F0502020204030204" pitchFamily="34" charset="0"/>
              </a:rPr>
              <a:t>- 1206,9 - 635,6 - 393,5 (KJ)</a:t>
            </a:r>
            <a:endParaRPr lang="en-US" sz="5400"/>
          </a:p>
        </p:txBody>
      </p:sp>
      <p:sp>
        <p:nvSpPr>
          <p:cNvPr id="31" name="TextBox 30"/>
          <p:cNvSpPr txBox="1"/>
          <p:nvPr/>
        </p:nvSpPr>
        <p:spPr>
          <a:xfrm>
            <a:off x="71675" y="4419749"/>
            <a:ext cx="4552211" cy="923330"/>
          </a:xfrm>
          <a:prstGeom prst="rect">
            <a:avLst/>
          </a:prstGeom>
          <a:noFill/>
        </p:spPr>
        <p:txBody>
          <a:bodyPr wrap="square" rtlCol="0">
            <a:spAutoFit/>
          </a:bodyPr>
          <a:lstStyle/>
          <a:p>
            <a:r>
              <a:rPr lang="en-US" sz="5400" b="1" i="1" u="sng" smtClean="0">
                <a:solidFill>
                  <a:srgbClr val="FF0000"/>
                </a:solidFill>
                <a:latin typeface="Times New Roman" panose="02020603050405020304" pitchFamily="18" charset="0"/>
                <a:cs typeface="Times New Roman" panose="02020603050405020304" pitchFamily="18" charset="0"/>
              </a:rPr>
              <a:t>Bài giải: </a:t>
            </a:r>
            <a:r>
              <a:rPr lang="en-US" sz="5400" smtClean="0">
                <a:latin typeface="Times New Roman" panose="02020603050405020304" pitchFamily="18" charset="0"/>
                <a:cs typeface="Times New Roman" panose="02020603050405020304" pitchFamily="18" charset="0"/>
              </a:rPr>
              <a:t>Ta có: </a:t>
            </a:r>
            <a:endParaRPr lang="en-US" sz="5400">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129099" y="5556880"/>
            <a:ext cx="1473691" cy="1133606"/>
          </a:xfrm>
          <a:prstGeom prst="rect">
            <a:avLst/>
          </a:prstGeom>
        </p:spPr>
      </p:pic>
      <p:sp>
        <p:nvSpPr>
          <p:cNvPr id="33" name="Rectangle 32"/>
          <p:cNvSpPr/>
          <p:nvPr/>
        </p:nvSpPr>
        <p:spPr>
          <a:xfrm>
            <a:off x="1602790" y="5732807"/>
            <a:ext cx="10121403" cy="781752"/>
          </a:xfrm>
          <a:prstGeom prst="rect">
            <a:avLst/>
          </a:prstGeom>
        </p:spPr>
        <p:txBody>
          <a:bodyPr wrap="square">
            <a:spAutoFit/>
          </a:bodyPr>
          <a:lstStyle/>
          <a:p>
            <a:pPr algn="just">
              <a:lnSpc>
                <a:spcPct val="112000"/>
              </a:lnSpc>
              <a:spcAft>
                <a:spcPts val="800"/>
              </a:spcAft>
            </a:pPr>
            <a:r>
              <a:rPr lang="nl-NL" sz="4000">
                <a:latin typeface="Times New Roman" panose="02020603050405020304" pitchFamily="18" charset="0"/>
                <a:ea typeface="Calibri" panose="020F0502020204030204" pitchFamily="34" charset="0"/>
                <a:cs typeface="Times New Roman" panose="02020603050405020304" pitchFamily="18" charset="0"/>
              </a:rPr>
              <a:t>= (- 635,6) + (- 393,5) – (-1206,9) = + 177,8 KJ</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04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420131" y="0"/>
            <a:ext cx="7309331"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lnSpcReduction="1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b="1" smtClean="0">
                <a:latin typeface="Times New Roman" panose="02020603050405020304" pitchFamily="18" charset="0"/>
                <a:cs typeface="Times New Roman" panose="02020603050405020304" pitchFamily="18" charset="0"/>
              </a:rPr>
              <a:t>PHIẾU HỌC TẬP SỐ 1</a:t>
            </a:r>
            <a:endParaRPr lang="en-US" b="1">
              <a:latin typeface="Times New Roman" panose="02020603050405020304" pitchFamily="18" charset="0"/>
              <a:cs typeface="Times New Roman" panose="02020603050405020304" pitchFamily="18" charset="0"/>
            </a:endParaRPr>
          </a:p>
        </p:txBody>
      </p:sp>
      <p:sp>
        <p:nvSpPr>
          <p:cNvPr id="24" name="Title 1"/>
          <p:cNvSpPr txBox="1">
            <a:spLocks/>
          </p:cNvSpPr>
          <p:nvPr/>
        </p:nvSpPr>
        <p:spPr bwMode="auto">
          <a:xfrm>
            <a:off x="646668" y="1321922"/>
            <a:ext cx="10696835"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nl-NL" sz="16000" b="1" u="sng">
                <a:solidFill>
                  <a:schemeClr val="tx1"/>
                </a:solidFill>
                <a:latin typeface="Times New Roman" panose="02020603050405020304" pitchFamily="18" charset="0"/>
                <a:cs typeface="Times New Roman" panose="02020603050405020304" pitchFamily="18" charset="0"/>
              </a:rPr>
              <a:t>Câu </a:t>
            </a:r>
            <a:r>
              <a:rPr lang="nl-NL" sz="16000" b="1" u="sng" smtClean="0">
                <a:solidFill>
                  <a:schemeClr val="tx1"/>
                </a:solidFill>
                <a:latin typeface="Times New Roman" panose="02020603050405020304" pitchFamily="18" charset="0"/>
                <a:cs typeface="Times New Roman" panose="02020603050405020304" pitchFamily="18" charset="0"/>
              </a:rPr>
              <a:t>2:</a:t>
            </a:r>
            <a:r>
              <a:rPr lang="nl-NL" sz="16000" smtClean="0">
                <a:solidFill>
                  <a:schemeClr val="tx1"/>
                </a:solidFill>
                <a:latin typeface="Times New Roman" panose="02020603050405020304" pitchFamily="18" charset="0"/>
                <a:cs typeface="Times New Roman" panose="02020603050405020304" pitchFamily="18" charset="0"/>
              </a:rPr>
              <a:t> </a:t>
            </a:r>
            <a:r>
              <a:rPr lang="nl-NL" sz="16000">
                <a:solidFill>
                  <a:schemeClr val="tx1"/>
                </a:solidFill>
                <a:latin typeface="Times New Roman" panose="02020603050405020304" pitchFamily="18" charset="0"/>
                <a:cs typeface="Times New Roman" panose="02020603050405020304" pitchFamily="18" charset="0"/>
              </a:rPr>
              <a:t>Tính hiệu ứng nhiệt của phản </a:t>
            </a:r>
            <a:r>
              <a:rPr lang="nl-NL" sz="16000" smtClean="0">
                <a:solidFill>
                  <a:schemeClr val="tx1"/>
                </a:solidFill>
                <a:latin typeface="Times New Roman" panose="02020603050405020304" pitchFamily="18" charset="0"/>
                <a:cs typeface="Times New Roman" panose="02020603050405020304" pitchFamily="18" charset="0"/>
              </a:rPr>
              <a:t>ứng:                 </a:t>
            </a:r>
            <a:r>
              <a:rPr lang="nl-NL" sz="14400" smtClean="0">
                <a:solidFill>
                  <a:schemeClr val="tx1"/>
                </a:solidFill>
                <a:latin typeface="Times New Roman" panose="02020603050405020304" pitchFamily="18" charset="0"/>
                <a:cs typeface="Times New Roman" panose="02020603050405020304" pitchFamily="18" charset="0"/>
              </a:rPr>
              <a:t>CH</a:t>
            </a:r>
            <a:r>
              <a:rPr lang="nl-NL" sz="14400" baseline="-25000" smtClean="0">
                <a:solidFill>
                  <a:schemeClr val="tx1"/>
                </a:solidFill>
                <a:latin typeface="Times New Roman" panose="02020603050405020304" pitchFamily="18" charset="0"/>
                <a:cs typeface="Times New Roman" panose="02020603050405020304" pitchFamily="18" charset="0"/>
              </a:rPr>
              <a:t>3</a:t>
            </a:r>
            <a:r>
              <a:rPr lang="nl-NL" sz="14400" smtClean="0">
                <a:solidFill>
                  <a:schemeClr val="tx1"/>
                </a:solidFill>
                <a:latin typeface="Times New Roman" panose="02020603050405020304" pitchFamily="18" charset="0"/>
                <a:cs typeface="Times New Roman" panose="02020603050405020304" pitchFamily="18" charset="0"/>
              </a:rPr>
              <a:t>COOH</a:t>
            </a:r>
            <a:r>
              <a:rPr lang="nl-NL" sz="14400" baseline="-25000" smtClean="0">
                <a:solidFill>
                  <a:schemeClr val="tx1"/>
                </a:solidFill>
                <a:latin typeface="Times New Roman" panose="02020603050405020304" pitchFamily="18" charset="0"/>
                <a:cs typeface="Times New Roman" panose="02020603050405020304" pitchFamily="18" charset="0"/>
              </a:rPr>
              <a:t>(l</a:t>
            </a:r>
            <a:r>
              <a:rPr lang="nl-NL" sz="14400" baseline="-25000">
                <a:solidFill>
                  <a:schemeClr val="tx1"/>
                </a:solidFill>
                <a:latin typeface="Times New Roman" panose="02020603050405020304" pitchFamily="18" charset="0"/>
                <a:cs typeface="Times New Roman" panose="02020603050405020304" pitchFamily="18" charset="0"/>
              </a:rPr>
              <a:t>)</a:t>
            </a:r>
            <a:r>
              <a:rPr lang="nl-NL" sz="14400">
                <a:solidFill>
                  <a:schemeClr val="tx1"/>
                </a:solidFill>
                <a:latin typeface="Times New Roman" panose="02020603050405020304" pitchFamily="18" charset="0"/>
                <a:cs typeface="Times New Roman" panose="02020603050405020304" pitchFamily="18" charset="0"/>
              </a:rPr>
              <a:t> </a:t>
            </a:r>
            <a:r>
              <a:rPr lang="nl-NL" sz="14400" smtClean="0">
                <a:solidFill>
                  <a:schemeClr val="tx1"/>
                </a:solidFill>
                <a:latin typeface="Times New Roman" panose="02020603050405020304" pitchFamily="18" charset="0"/>
                <a:cs typeface="Times New Roman" panose="02020603050405020304" pitchFamily="18" charset="0"/>
              </a:rPr>
              <a:t>+ C</a:t>
            </a:r>
            <a:r>
              <a:rPr lang="nl-NL" sz="14400" baseline="-25000" smtClean="0">
                <a:solidFill>
                  <a:schemeClr val="tx1"/>
                </a:solidFill>
                <a:latin typeface="Times New Roman" panose="02020603050405020304" pitchFamily="18" charset="0"/>
                <a:cs typeface="Times New Roman" panose="02020603050405020304" pitchFamily="18" charset="0"/>
              </a:rPr>
              <a:t>2</a:t>
            </a:r>
            <a:r>
              <a:rPr lang="nl-NL" sz="14400" smtClean="0">
                <a:solidFill>
                  <a:schemeClr val="tx1"/>
                </a:solidFill>
                <a:latin typeface="Times New Roman" panose="02020603050405020304" pitchFamily="18" charset="0"/>
                <a:cs typeface="Times New Roman" panose="02020603050405020304" pitchFamily="18" charset="0"/>
              </a:rPr>
              <a:t>H</a:t>
            </a:r>
            <a:r>
              <a:rPr lang="nl-NL" sz="14400" baseline="-25000" smtClean="0">
                <a:solidFill>
                  <a:schemeClr val="tx1"/>
                </a:solidFill>
                <a:latin typeface="Times New Roman" panose="02020603050405020304" pitchFamily="18" charset="0"/>
                <a:cs typeface="Times New Roman" panose="02020603050405020304" pitchFamily="18" charset="0"/>
              </a:rPr>
              <a:t>5</a:t>
            </a:r>
            <a:r>
              <a:rPr lang="nl-NL" sz="14400" smtClean="0">
                <a:solidFill>
                  <a:schemeClr val="tx1"/>
                </a:solidFill>
                <a:latin typeface="Times New Roman" panose="02020603050405020304" pitchFamily="18" charset="0"/>
                <a:cs typeface="Times New Roman" panose="02020603050405020304" pitchFamily="18" charset="0"/>
              </a:rPr>
              <a:t>OH</a:t>
            </a:r>
            <a:r>
              <a:rPr lang="nl-NL" sz="14400" baseline="-25000" smtClean="0">
                <a:solidFill>
                  <a:schemeClr val="tx1"/>
                </a:solidFill>
                <a:latin typeface="Times New Roman" panose="02020603050405020304" pitchFamily="18" charset="0"/>
                <a:cs typeface="Times New Roman" panose="02020603050405020304" pitchFamily="18" charset="0"/>
              </a:rPr>
              <a:t>(l)</a:t>
            </a:r>
            <a:r>
              <a:rPr lang="nl-NL" sz="16000" smtClean="0">
                <a:solidFill>
                  <a:schemeClr val="tx1"/>
                </a:solidFill>
                <a:latin typeface="Times New Roman" panose="02020603050405020304" pitchFamily="18" charset="0"/>
                <a:cs typeface="Times New Roman" panose="02020603050405020304" pitchFamily="18" charset="0"/>
              </a:rPr>
              <a:t>→ </a:t>
            </a:r>
            <a:r>
              <a:rPr lang="nl-NL" sz="14400" smtClean="0">
                <a:solidFill>
                  <a:schemeClr val="tx1"/>
                </a:solidFill>
                <a:latin typeface="Times New Roman" panose="02020603050405020304" pitchFamily="18" charset="0"/>
                <a:cs typeface="Times New Roman" panose="02020603050405020304" pitchFamily="18" charset="0"/>
              </a:rPr>
              <a:t>CH</a:t>
            </a:r>
            <a:r>
              <a:rPr lang="nl-NL" sz="14400" baseline="-25000" smtClean="0">
                <a:solidFill>
                  <a:schemeClr val="tx1"/>
                </a:solidFill>
                <a:latin typeface="Times New Roman" panose="02020603050405020304" pitchFamily="18" charset="0"/>
                <a:cs typeface="Times New Roman" panose="02020603050405020304" pitchFamily="18" charset="0"/>
              </a:rPr>
              <a:t>3</a:t>
            </a:r>
            <a:r>
              <a:rPr lang="nl-NL" sz="14400" smtClean="0">
                <a:solidFill>
                  <a:schemeClr val="tx1"/>
                </a:solidFill>
                <a:latin typeface="Times New Roman" panose="02020603050405020304" pitchFamily="18" charset="0"/>
                <a:cs typeface="Times New Roman" panose="02020603050405020304" pitchFamily="18" charset="0"/>
              </a:rPr>
              <a:t>COOC</a:t>
            </a:r>
            <a:r>
              <a:rPr lang="nl-NL" sz="14400" baseline="-25000" smtClean="0">
                <a:solidFill>
                  <a:schemeClr val="tx1"/>
                </a:solidFill>
                <a:latin typeface="Times New Roman" panose="02020603050405020304" pitchFamily="18" charset="0"/>
                <a:cs typeface="Times New Roman" panose="02020603050405020304" pitchFamily="18" charset="0"/>
              </a:rPr>
              <a:t>2</a:t>
            </a:r>
            <a:r>
              <a:rPr lang="nl-NL" sz="14400" smtClean="0">
                <a:solidFill>
                  <a:schemeClr val="tx1"/>
                </a:solidFill>
                <a:latin typeface="Times New Roman" panose="02020603050405020304" pitchFamily="18" charset="0"/>
                <a:cs typeface="Times New Roman" panose="02020603050405020304" pitchFamily="18" charset="0"/>
              </a:rPr>
              <a:t>H</a:t>
            </a:r>
            <a:r>
              <a:rPr lang="nl-NL" sz="14400" baseline="-25000" smtClean="0">
                <a:solidFill>
                  <a:schemeClr val="tx1"/>
                </a:solidFill>
                <a:latin typeface="Times New Roman" panose="02020603050405020304" pitchFamily="18" charset="0"/>
                <a:cs typeface="Times New Roman" panose="02020603050405020304" pitchFamily="18" charset="0"/>
              </a:rPr>
              <a:t>5(l</a:t>
            </a:r>
            <a:r>
              <a:rPr lang="nl-NL" sz="14400" baseline="-25000">
                <a:solidFill>
                  <a:schemeClr val="tx1"/>
                </a:solidFill>
                <a:latin typeface="Times New Roman" panose="02020603050405020304" pitchFamily="18" charset="0"/>
                <a:cs typeface="Times New Roman" panose="02020603050405020304" pitchFamily="18" charset="0"/>
              </a:rPr>
              <a:t>)</a:t>
            </a:r>
            <a:r>
              <a:rPr lang="nl-NL" sz="14400">
                <a:solidFill>
                  <a:schemeClr val="tx1"/>
                </a:solidFill>
                <a:latin typeface="Times New Roman" panose="02020603050405020304" pitchFamily="18" charset="0"/>
                <a:cs typeface="Times New Roman" panose="02020603050405020304" pitchFamily="18" charset="0"/>
              </a:rPr>
              <a:t> + H</a:t>
            </a:r>
            <a:r>
              <a:rPr lang="nl-NL" sz="14400" baseline="-25000">
                <a:solidFill>
                  <a:schemeClr val="tx1"/>
                </a:solidFill>
                <a:latin typeface="Times New Roman" panose="02020603050405020304" pitchFamily="18" charset="0"/>
                <a:cs typeface="Times New Roman" panose="02020603050405020304" pitchFamily="18" charset="0"/>
              </a:rPr>
              <a:t>2</a:t>
            </a:r>
            <a:r>
              <a:rPr lang="nl-NL" sz="14400">
                <a:solidFill>
                  <a:schemeClr val="tx1"/>
                </a:solidFill>
                <a:latin typeface="Times New Roman" panose="02020603050405020304" pitchFamily="18" charset="0"/>
                <a:cs typeface="Times New Roman" panose="02020603050405020304" pitchFamily="18" charset="0"/>
              </a:rPr>
              <a:t>O</a:t>
            </a:r>
            <a:r>
              <a:rPr lang="nl-NL" sz="14400" baseline="-25000">
                <a:solidFill>
                  <a:schemeClr val="tx1"/>
                </a:solidFill>
                <a:latin typeface="Times New Roman" panose="02020603050405020304" pitchFamily="18" charset="0"/>
                <a:cs typeface="Times New Roman" panose="02020603050405020304" pitchFamily="18" charset="0"/>
              </a:rPr>
              <a:t>(l</a:t>
            </a:r>
            <a:r>
              <a:rPr lang="nl-NL" sz="14400" baseline="-25000" smtClean="0">
                <a:solidFill>
                  <a:schemeClr val="tx1"/>
                </a:solidFill>
                <a:latin typeface="Times New Roman" panose="02020603050405020304" pitchFamily="18" charset="0"/>
                <a:cs typeface="Times New Roman" panose="02020603050405020304" pitchFamily="18" charset="0"/>
              </a:rPr>
              <a:t>)</a:t>
            </a:r>
            <a:r>
              <a:rPr lang="nl-NL" sz="14400" smtClean="0">
                <a:solidFill>
                  <a:schemeClr val="tx1"/>
                </a:solidFill>
                <a:latin typeface="Times New Roman" panose="02020603050405020304" pitchFamily="18" charset="0"/>
                <a:cs typeface="Times New Roman" panose="02020603050405020304" pitchFamily="18" charset="0"/>
              </a:rPr>
              <a:t>,</a:t>
            </a:r>
            <a:endParaRPr lang="nl-NL" sz="46000" smtClean="0">
              <a:solidFill>
                <a:schemeClr val="tx1"/>
              </a:solidFill>
              <a:latin typeface="Times New Roman" panose="02020603050405020304" pitchFamily="18" charset="0"/>
              <a:cs typeface="Times New Roman" panose="02020603050405020304" pitchFamily="18" charset="0"/>
            </a:endParaRPr>
          </a:p>
          <a:p>
            <a:endParaRPr lang="en-US"/>
          </a:p>
        </p:txBody>
      </p:sp>
      <p:pic>
        <p:nvPicPr>
          <p:cNvPr id="26" name="Picture 25"/>
          <p:cNvPicPr>
            <a:picLocks noChangeAspect="1"/>
          </p:cNvPicPr>
          <p:nvPr/>
        </p:nvPicPr>
        <p:blipFill>
          <a:blip r:embed="rId2"/>
          <a:stretch>
            <a:fillRect/>
          </a:stretch>
        </p:blipFill>
        <p:spPr>
          <a:xfrm>
            <a:off x="10775092" y="1309472"/>
            <a:ext cx="741813" cy="575898"/>
          </a:xfrm>
          <a:prstGeom prst="rect">
            <a:avLst/>
          </a:prstGeom>
        </p:spPr>
      </p:pic>
      <p:sp>
        <p:nvSpPr>
          <p:cNvPr id="27" name="TextBox 26"/>
          <p:cNvSpPr txBox="1"/>
          <p:nvPr/>
        </p:nvSpPr>
        <p:spPr>
          <a:xfrm>
            <a:off x="11516905" y="1239039"/>
            <a:ext cx="930720"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
        <p:nvSpPr>
          <p:cNvPr id="28" name="TextBox 27"/>
          <p:cNvSpPr txBox="1"/>
          <p:nvPr/>
        </p:nvSpPr>
        <p:spPr>
          <a:xfrm>
            <a:off x="-1340" y="1915013"/>
            <a:ext cx="10775092" cy="584775"/>
          </a:xfrm>
          <a:prstGeom prst="rect">
            <a:avLst/>
          </a:prstGeom>
          <a:noFill/>
        </p:spPr>
        <p:txBody>
          <a:bodyPr wrap="square" rtlCol="0">
            <a:spAutoFit/>
          </a:bodyPr>
          <a:lstStyle/>
          <a:p>
            <a:r>
              <a:rPr lang="nl-NL" sz="3200" smtClean="0">
                <a:latin typeface="Times New Roman" panose="02020603050405020304" pitchFamily="18" charset="0"/>
                <a:cs typeface="Times New Roman" panose="02020603050405020304" pitchFamily="18" charset="0"/>
              </a:rPr>
              <a:t>Biết </a:t>
            </a:r>
            <a:r>
              <a:rPr lang="nl-NL" sz="3200">
                <a:latin typeface="Times New Roman" panose="02020603050405020304" pitchFamily="18" charset="0"/>
                <a:cs typeface="Times New Roman" panose="02020603050405020304" pitchFamily="18" charset="0"/>
                <a:sym typeface="Symbol" panose="05050102010706020507" pitchFamily="18" charset="2"/>
              </a:rPr>
              <a:t></a:t>
            </a:r>
            <a:r>
              <a:rPr lang="nl-NL" sz="3200" smtClean="0">
                <a:latin typeface="Times New Roman" panose="02020603050405020304" pitchFamily="18" charset="0"/>
                <a:cs typeface="Times New Roman" panose="02020603050405020304" pitchFamily="18" charset="0"/>
              </a:rPr>
              <a:t>H</a:t>
            </a:r>
            <a:r>
              <a:rPr lang="nl-NL" sz="3200" baseline="-25000" smtClean="0">
                <a:latin typeface="Times New Roman" panose="02020603050405020304" pitchFamily="18" charset="0"/>
                <a:cs typeface="Times New Roman" panose="02020603050405020304" pitchFamily="18" charset="0"/>
              </a:rPr>
              <a:t>(đc)</a:t>
            </a:r>
            <a:r>
              <a:rPr lang="nl-NL" sz="3200" baseline="30000" smtClean="0">
                <a:latin typeface="Times New Roman" panose="02020603050405020304" pitchFamily="18" charset="0"/>
                <a:cs typeface="Times New Roman" panose="02020603050405020304" pitchFamily="18" charset="0"/>
              </a:rPr>
              <a:t>0</a:t>
            </a:r>
            <a:r>
              <a:rPr lang="nl-NL" sz="3200" smtClean="0">
                <a:latin typeface="Times New Roman" panose="02020603050405020304" pitchFamily="18" charset="0"/>
                <a:cs typeface="Times New Roman" panose="02020603050405020304" pitchFamily="18" charset="0"/>
              </a:rPr>
              <a:t> - </a:t>
            </a:r>
            <a:r>
              <a:rPr lang="nl-NL" sz="3200">
                <a:latin typeface="Times New Roman" panose="02020603050405020304" pitchFamily="18" charset="0"/>
                <a:cs typeface="Times New Roman" panose="02020603050405020304" pitchFamily="18" charset="0"/>
              </a:rPr>
              <a:t>871,69 	</a:t>
            </a:r>
            <a:r>
              <a:rPr lang="nl-NL" sz="3200" smtClean="0">
                <a:latin typeface="Times New Roman" panose="02020603050405020304" pitchFamily="18" charset="0"/>
                <a:cs typeface="Times New Roman" panose="02020603050405020304" pitchFamily="18" charset="0"/>
              </a:rPr>
              <a:t>      - </a:t>
            </a:r>
            <a:r>
              <a:rPr lang="nl-NL" sz="3200">
                <a:latin typeface="Times New Roman" panose="02020603050405020304" pitchFamily="18" charset="0"/>
                <a:cs typeface="Times New Roman" panose="02020603050405020304" pitchFamily="18" charset="0"/>
              </a:rPr>
              <a:t>1366,91 	</a:t>
            </a:r>
            <a:r>
              <a:rPr lang="nl-NL" sz="3200" smtClean="0">
                <a:latin typeface="Times New Roman" panose="02020603050405020304" pitchFamily="18" charset="0"/>
                <a:cs typeface="Times New Roman" panose="02020603050405020304" pitchFamily="18" charset="0"/>
              </a:rPr>
              <a:t>     - </a:t>
            </a:r>
            <a:r>
              <a:rPr lang="nl-NL" sz="3200">
                <a:latin typeface="Times New Roman" panose="02020603050405020304" pitchFamily="18" charset="0"/>
                <a:cs typeface="Times New Roman" panose="02020603050405020304" pitchFamily="18" charset="0"/>
              </a:rPr>
              <a:t>2284,05 </a:t>
            </a:r>
            <a:r>
              <a:rPr lang="nl-NL" sz="3200" smtClean="0">
                <a:latin typeface="Times New Roman" panose="02020603050405020304" pitchFamily="18" charset="0"/>
                <a:cs typeface="Times New Roman" panose="02020603050405020304" pitchFamily="18" charset="0"/>
              </a:rPr>
              <a:t>0</a:t>
            </a:r>
            <a:endParaRPr lang="en-US" sz="3200">
              <a:latin typeface="Times New Roman" panose="02020603050405020304" pitchFamily="18" charset="0"/>
              <a:cs typeface="Times New Roman" panose="02020603050405020304" pitchFamily="18" charset="0"/>
            </a:endParaRPr>
          </a:p>
        </p:txBody>
      </p:sp>
      <p:sp>
        <p:nvSpPr>
          <p:cNvPr id="31" name="TextBox 30"/>
          <p:cNvSpPr txBox="1"/>
          <p:nvPr/>
        </p:nvSpPr>
        <p:spPr>
          <a:xfrm>
            <a:off x="267736" y="2619415"/>
            <a:ext cx="11171439" cy="923330"/>
          </a:xfrm>
          <a:prstGeom prst="rect">
            <a:avLst/>
          </a:prstGeom>
          <a:noFill/>
        </p:spPr>
        <p:txBody>
          <a:bodyPr wrap="square" rtlCol="0">
            <a:spAutoFit/>
          </a:bodyPr>
          <a:lstStyle/>
          <a:p>
            <a:r>
              <a:rPr lang="en-US" sz="5400" b="1" i="1" u="sng" smtClean="0">
                <a:solidFill>
                  <a:srgbClr val="FF0000"/>
                </a:solidFill>
                <a:latin typeface="Times New Roman" panose="02020603050405020304" pitchFamily="18" charset="0"/>
                <a:cs typeface="Times New Roman" panose="02020603050405020304" pitchFamily="18" charset="0"/>
              </a:rPr>
              <a:t>Bài giải: </a:t>
            </a:r>
            <a:r>
              <a:rPr lang="nl-NL" sz="4400">
                <a:latin typeface="Times New Roman" panose="02020603050405020304" pitchFamily="18" charset="0"/>
                <a:cs typeface="Times New Roman" panose="02020603050405020304" pitchFamily="18" charset="0"/>
              </a:rPr>
              <a:t>Hiệu ứng nhiệt của phản ứng:</a:t>
            </a:r>
            <a:endParaRPr lang="en-US" sz="11500">
              <a:latin typeface="Times New Roman" panose="02020603050405020304" pitchFamily="18" charset="0"/>
              <a:cs typeface="Times New Roman" panose="02020603050405020304" pitchFamily="18" charset="0"/>
            </a:endParaRPr>
          </a:p>
        </p:txBody>
      </p:sp>
      <p:sp>
        <p:nvSpPr>
          <p:cNvPr id="33" name="Rectangle 32"/>
          <p:cNvSpPr/>
          <p:nvPr/>
        </p:nvSpPr>
        <p:spPr>
          <a:xfrm>
            <a:off x="2379237" y="4576447"/>
            <a:ext cx="10068388" cy="665888"/>
          </a:xfrm>
          <a:prstGeom prst="rect">
            <a:avLst/>
          </a:prstGeom>
        </p:spPr>
        <p:txBody>
          <a:bodyPr wrap="square">
            <a:spAutoFit/>
          </a:bodyPr>
          <a:lstStyle/>
          <a:p>
            <a:pPr algn="just">
              <a:lnSpc>
                <a:spcPct val="112000"/>
              </a:lnSpc>
              <a:spcAft>
                <a:spcPts val="800"/>
              </a:spcAft>
            </a:pPr>
            <a:r>
              <a:rPr lang="nl-NL" sz="3600">
                <a:latin typeface="Times New Roman" panose="02020603050405020304" pitchFamily="18" charset="0"/>
                <a:cs typeface="Times New Roman" panose="02020603050405020304" pitchFamily="18" charset="0"/>
              </a:rPr>
              <a:t>= (-871,69) + (-1366,91) – (-2284,05) = 45,45 KJ</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72859" y="3658198"/>
            <a:ext cx="5649980" cy="763510"/>
          </a:xfrm>
          <a:prstGeom prst="rect">
            <a:avLst/>
          </a:prstGeom>
        </p:spPr>
      </p:pic>
      <p:pic>
        <p:nvPicPr>
          <p:cNvPr id="5" name="Picture 4"/>
          <p:cNvPicPr>
            <a:picLocks noChangeAspect="1"/>
          </p:cNvPicPr>
          <p:nvPr/>
        </p:nvPicPr>
        <p:blipFill>
          <a:blip r:embed="rId4"/>
          <a:stretch>
            <a:fillRect/>
          </a:stretch>
        </p:blipFill>
        <p:spPr>
          <a:xfrm>
            <a:off x="972859" y="4537161"/>
            <a:ext cx="1259861" cy="744463"/>
          </a:xfrm>
          <a:prstGeom prst="rect">
            <a:avLst/>
          </a:prstGeom>
        </p:spPr>
      </p:pic>
      <p:sp>
        <p:nvSpPr>
          <p:cNvPr id="6" name="Right Arrow 5"/>
          <p:cNvSpPr/>
          <p:nvPr/>
        </p:nvSpPr>
        <p:spPr>
          <a:xfrm>
            <a:off x="0" y="4628720"/>
            <a:ext cx="705123" cy="561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6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56963"/>
            <a:ext cx="6798276" cy="803189"/>
          </a:xfrm>
          <a:extLst/>
        </p:spPr>
        <p:txBody>
          <a:bodyPr>
            <a:normAutofit fontScale="90000"/>
          </a:bodyPr>
          <a:lstStyle/>
          <a:p>
            <a:pPr>
              <a:defRPr/>
            </a:pPr>
            <a:r>
              <a:rPr lang="en-US" sz="5400" b="1">
                <a:latin typeface="Times New Roman" panose="02020603050405020304" pitchFamily="18" charset="0"/>
                <a:cs typeface="Times New Roman" panose="02020603050405020304" pitchFamily="18" charset="0"/>
              </a:rPr>
              <a:t>PHIẾU HỌC TẬP SỐ </a:t>
            </a:r>
            <a:r>
              <a:rPr lang="en-US" sz="5400" b="1" smtClean="0">
                <a:latin typeface="Times New Roman" panose="02020603050405020304" pitchFamily="18" charset="0"/>
                <a:cs typeface="Times New Roman" panose="02020603050405020304" pitchFamily="18" charset="0"/>
              </a:rPr>
              <a:t>1</a:t>
            </a:r>
            <a:endParaRPr lang="en-US" sz="5400">
              <a:latin typeface="Times New Roman" panose="02020603050405020304" pitchFamily="18" charset="0"/>
              <a:cs typeface="Times New Roman" panose="02020603050405020304" pitchFamily="18" charset="0"/>
            </a:endParaRPr>
          </a:p>
        </p:txBody>
      </p:sp>
      <p:sp>
        <p:nvSpPr>
          <p:cNvPr id="18435" name="TextBox 7"/>
          <p:cNvSpPr txBox="1">
            <a:spLocks noChangeArrowheads="1"/>
          </p:cNvSpPr>
          <p:nvPr/>
        </p:nvSpPr>
        <p:spPr bwMode="auto">
          <a:xfrm>
            <a:off x="3581400" y="18288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1843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8" name="Title 1"/>
          <p:cNvSpPr txBox="1">
            <a:spLocks/>
          </p:cNvSpPr>
          <p:nvPr/>
        </p:nvSpPr>
        <p:spPr bwMode="auto">
          <a:xfrm>
            <a:off x="515275" y="4138828"/>
            <a:ext cx="11676725" cy="80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4400" b="1" smtClean="0">
                <a:solidFill>
                  <a:schemeClr val="tx1"/>
                </a:solidFill>
                <a:latin typeface="Times New Roman" panose="02020603050405020304" pitchFamily="18" charset="0"/>
                <a:cs typeface="Times New Roman" panose="02020603050405020304" pitchFamily="18" charset="0"/>
              </a:rPr>
              <a:t>Câu 3: </a:t>
            </a:r>
            <a:r>
              <a:rPr lang="nl-NL" sz="4000">
                <a:solidFill>
                  <a:schemeClr val="tx1"/>
                </a:solidFill>
                <a:latin typeface="Times New Roman" panose="02020603050405020304" pitchFamily="18" charset="0"/>
                <a:cs typeface="Times New Roman" panose="02020603050405020304" pitchFamily="18" charset="0"/>
              </a:rPr>
              <a:t>Xác định năng lượng trung bình của các liên kết O – H trong phân tử nước, biết rằng năng lượng liên kết H – H và O = O tương ứng bằng 435,9 KJ và 498,7 KJ, khi đốt cháy đẳng áp 2 mol H</a:t>
            </a:r>
            <a:r>
              <a:rPr lang="nl-NL" sz="4000" baseline="-25000">
                <a:solidFill>
                  <a:schemeClr val="tx1"/>
                </a:solidFill>
                <a:latin typeface="Times New Roman" panose="02020603050405020304" pitchFamily="18" charset="0"/>
                <a:cs typeface="Times New Roman" panose="02020603050405020304" pitchFamily="18" charset="0"/>
              </a:rPr>
              <a:t>2</a:t>
            </a:r>
            <a:r>
              <a:rPr lang="nl-NL" sz="4000">
                <a:solidFill>
                  <a:schemeClr val="tx1"/>
                </a:solidFill>
                <a:latin typeface="Times New Roman" panose="02020603050405020304" pitchFamily="18" charset="0"/>
                <a:cs typeface="Times New Roman" panose="02020603050405020304" pitchFamily="18" charset="0"/>
              </a:rPr>
              <a:t> tỏa ra 483,68 KJ.</a:t>
            </a:r>
            <a:endParaRPr lang="en-US" sz="4000">
              <a:solidFill>
                <a:schemeClr val="tx1"/>
              </a:solidFill>
              <a:latin typeface="Times New Roman" panose="02020603050405020304" pitchFamily="18" charset="0"/>
              <a:cs typeface="Times New Roman" panose="02020603050405020304" pitchFamily="18" charset="0"/>
            </a:endParaRPr>
          </a:p>
          <a:p>
            <a:pPr>
              <a:defRPr/>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38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bwMode="auto">
          <a:xfrm>
            <a:off x="-247137" y="32406"/>
            <a:ext cx="7309331" cy="79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97500" lnSpcReduction="1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b="1" smtClean="0">
                <a:latin typeface="Times New Roman" panose="02020603050405020304" pitchFamily="18" charset="0"/>
                <a:cs typeface="Times New Roman" panose="02020603050405020304" pitchFamily="18" charset="0"/>
              </a:rPr>
              <a:t>PHIẾU HỌC TẬP SỐ 1</a:t>
            </a:r>
            <a:endParaRPr lang="en-US" b="1">
              <a:latin typeface="Times New Roman" panose="02020603050405020304" pitchFamily="18" charset="0"/>
              <a:cs typeface="Times New Roman" panose="02020603050405020304" pitchFamily="18" charset="0"/>
            </a:endParaRPr>
          </a:p>
        </p:txBody>
      </p:sp>
      <p:sp>
        <p:nvSpPr>
          <p:cNvPr id="24" name="Title 1"/>
          <p:cNvSpPr txBox="1">
            <a:spLocks/>
          </p:cNvSpPr>
          <p:nvPr/>
        </p:nvSpPr>
        <p:spPr bwMode="auto">
          <a:xfrm>
            <a:off x="356736" y="-90332"/>
            <a:ext cx="11986054" cy="225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rmAutofit fontScale="25000" lnSpcReduction="20000"/>
            <a:scene3d>
              <a:camera prst="orthographicFront"/>
              <a:lightRig rig="freezing" dir="t">
                <a:rot lat="0" lon="0" rev="5640000"/>
              </a:lightRig>
            </a:scene3d>
            <a:sp3d prstMaterial="flat">
              <a:contourClr>
                <a:schemeClr val="tx2"/>
              </a:contourClr>
            </a:sp3d>
          </a:bodyPr>
          <a:lstStyle>
            <a:lvl1pPr algn="l" rtl="0" eaLnBrk="0" fontAlgn="base" hangingPunct="0">
              <a:spcBef>
                <a:spcPct val="0"/>
              </a:spcBef>
              <a:spcAft>
                <a:spcPct val="0"/>
              </a:spcAft>
              <a:buNone/>
              <a:defRPr sz="5000" b="0" kern="1200">
                <a:ln>
                  <a:noFill/>
                </a:ln>
                <a:solidFill>
                  <a:schemeClr val="tx2"/>
                </a:solidFill>
                <a:effectLst/>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nl-NL" sz="19200" b="1" u="sng">
                <a:solidFill>
                  <a:schemeClr val="tx1"/>
                </a:solidFill>
                <a:latin typeface="Times New Roman" panose="02020603050405020304" pitchFamily="18" charset="0"/>
                <a:cs typeface="Times New Roman" panose="02020603050405020304" pitchFamily="18" charset="0"/>
              </a:rPr>
              <a:t>Câu </a:t>
            </a:r>
            <a:r>
              <a:rPr lang="nl-NL" sz="19200" b="1" u="sng" smtClean="0">
                <a:solidFill>
                  <a:schemeClr val="tx1"/>
                </a:solidFill>
                <a:latin typeface="Times New Roman" panose="02020603050405020304" pitchFamily="18" charset="0"/>
                <a:cs typeface="Times New Roman" panose="02020603050405020304" pitchFamily="18" charset="0"/>
              </a:rPr>
              <a:t>3</a:t>
            </a:r>
            <a:r>
              <a:rPr lang="nl-NL" sz="17600" smtClean="0">
                <a:solidFill>
                  <a:schemeClr val="tx1"/>
                </a:solidFill>
                <a:latin typeface="Times New Roman" panose="02020603050405020304" pitchFamily="18" charset="0"/>
                <a:cs typeface="Times New Roman" panose="02020603050405020304" pitchFamily="18" charset="0"/>
              </a:rPr>
              <a:t>:</a:t>
            </a:r>
            <a:r>
              <a:rPr lang="nl-NL" sz="17600">
                <a:solidFill>
                  <a:schemeClr val="tx1"/>
                </a:solidFill>
                <a:latin typeface="Times New Roman" panose="02020603050405020304" pitchFamily="18" charset="0"/>
                <a:cs typeface="Times New Roman" panose="02020603050405020304" pitchFamily="18" charset="0"/>
              </a:rPr>
              <a:t> </a:t>
            </a:r>
            <a:r>
              <a:rPr lang="nl-NL" sz="17600" smtClean="0">
                <a:solidFill>
                  <a:schemeClr val="tx1"/>
                </a:solidFill>
                <a:latin typeface="Times New Roman" panose="02020603050405020304" pitchFamily="18" charset="0"/>
                <a:cs typeface="Times New Roman" panose="02020603050405020304" pitchFamily="18" charset="0"/>
              </a:rPr>
              <a:t>PT:</a:t>
            </a:r>
            <a:r>
              <a:rPr lang="nl-NL" sz="16000" smtClean="0">
                <a:solidFill>
                  <a:schemeClr val="tx1"/>
                </a:solidFill>
                <a:latin typeface="Times New Roman" panose="02020603050405020304" pitchFamily="18" charset="0"/>
                <a:cs typeface="Times New Roman" panose="02020603050405020304" pitchFamily="18" charset="0"/>
              </a:rPr>
              <a:t> </a:t>
            </a:r>
            <a:r>
              <a:rPr lang="nl-NL" sz="16000">
                <a:solidFill>
                  <a:schemeClr val="tx1"/>
                </a:solidFill>
                <a:latin typeface="Times New Roman" panose="02020603050405020304" pitchFamily="18" charset="0"/>
                <a:cs typeface="Times New Roman" panose="02020603050405020304" pitchFamily="18" charset="0"/>
              </a:rPr>
              <a:t>2H</a:t>
            </a:r>
            <a:r>
              <a:rPr lang="nl-NL" sz="16000" baseline="-25000">
                <a:solidFill>
                  <a:schemeClr val="tx1"/>
                </a:solidFill>
                <a:latin typeface="Times New Roman" panose="02020603050405020304" pitchFamily="18" charset="0"/>
                <a:cs typeface="Times New Roman" panose="02020603050405020304" pitchFamily="18" charset="0"/>
              </a:rPr>
              <a:t>2(k)</a:t>
            </a:r>
            <a:r>
              <a:rPr lang="nl-NL" sz="16000">
                <a:solidFill>
                  <a:schemeClr val="tx1"/>
                </a:solidFill>
                <a:latin typeface="Times New Roman" panose="02020603050405020304" pitchFamily="18" charset="0"/>
                <a:cs typeface="Times New Roman" panose="02020603050405020304" pitchFamily="18" charset="0"/>
              </a:rPr>
              <a:t> + O</a:t>
            </a:r>
            <a:r>
              <a:rPr lang="nl-NL" sz="16000" baseline="-25000">
                <a:solidFill>
                  <a:schemeClr val="tx1"/>
                </a:solidFill>
                <a:latin typeface="Times New Roman" panose="02020603050405020304" pitchFamily="18" charset="0"/>
                <a:cs typeface="Times New Roman" panose="02020603050405020304" pitchFamily="18" charset="0"/>
              </a:rPr>
              <a:t>2(k)</a:t>
            </a:r>
            <a:r>
              <a:rPr lang="nl-NL" sz="16000">
                <a:solidFill>
                  <a:schemeClr val="tx1"/>
                </a:solidFill>
                <a:latin typeface="Times New Roman" panose="02020603050405020304" pitchFamily="18" charset="0"/>
                <a:cs typeface="Times New Roman" panose="02020603050405020304" pitchFamily="18" charset="0"/>
              </a:rPr>
              <a:t> </a:t>
            </a:r>
            <a:r>
              <a:rPr lang="nl-NL" sz="55200" smtClean="0">
                <a:solidFill>
                  <a:schemeClr val="tx1"/>
                </a:solidFill>
                <a:latin typeface="Times New Roman" panose="02020603050405020304" pitchFamily="18" charset="0"/>
                <a:cs typeface="Times New Roman" panose="02020603050405020304" pitchFamily="18" charset="0"/>
              </a:rPr>
              <a:t> </a:t>
            </a:r>
            <a:r>
              <a:rPr lang="nl-NL" sz="24000" smtClean="0">
                <a:solidFill>
                  <a:schemeClr val="tx1"/>
                </a:solidFill>
                <a:latin typeface="Times New Roman" panose="02020603050405020304" pitchFamily="18" charset="0"/>
                <a:cs typeface="Times New Roman" panose="02020603050405020304" pitchFamily="18" charset="0"/>
              </a:rPr>
              <a:t>→</a:t>
            </a:r>
            <a:r>
              <a:rPr lang="nl-NL" sz="55200" smtClean="0">
                <a:solidFill>
                  <a:schemeClr val="tx1"/>
                </a:solidFill>
                <a:latin typeface="Times New Roman" panose="02020603050405020304" pitchFamily="18" charset="0"/>
                <a:cs typeface="Times New Roman" panose="02020603050405020304" pitchFamily="18" charset="0"/>
              </a:rPr>
              <a:t> </a:t>
            </a:r>
            <a:r>
              <a:rPr lang="nl-NL" sz="16000">
                <a:solidFill>
                  <a:schemeClr val="tx1"/>
                </a:solidFill>
                <a:latin typeface="Times New Roman" panose="02020603050405020304" pitchFamily="18" charset="0"/>
                <a:cs typeface="Times New Roman" panose="02020603050405020304" pitchFamily="18" charset="0"/>
              </a:rPr>
              <a:t>2H</a:t>
            </a:r>
            <a:r>
              <a:rPr lang="nl-NL" sz="16000" baseline="-25000">
                <a:solidFill>
                  <a:schemeClr val="tx1"/>
                </a:solidFill>
                <a:latin typeface="Times New Roman" panose="02020603050405020304" pitchFamily="18" charset="0"/>
                <a:cs typeface="Times New Roman" panose="02020603050405020304" pitchFamily="18" charset="0"/>
              </a:rPr>
              <a:t>2</a:t>
            </a:r>
            <a:r>
              <a:rPr lang="nl-NL" sz="16000">
                <a:solidFill>
                  <a:schemeClr val="tx1"/>
                </a:solidFill>
                <a:latin typeface="Times New Roman" panose="02020603050405020304" pitchFamily="18" charset="0"/>
                <a:cs typeface="Times New Roman" panose="02020603050405020304" pitchFamily="18" charset="0"/>
              </a:rPr>
              <a:t>O</a:t>
            </a:r>
            <a:r>
              <a:rPr lang="nl-NL" sz="16000" baseline="-25000">
                <a:solidFill>
                  <a:schemeClr val="tx1"/>
                </a:solidFill>
                <a:latin typeface="Times New Roman" panose="02020603050405020304" pitchFamily="18" charset="0"/>
                <a:cs typeface="Times New Roman" panose="02020603050405020304" pitchFamily="18" charset="0"/>
              </a:rPr>
              <a:t>(k</a:t>
            </a:r>
            <a:r>
              <a:rPr lang="nl-NL" sz="12800" baseline="-25000" smtClean="0">
                <a:latin typeface="Times New Roman" panose="02020603050405020304" pitchFamily="18" charset="0"/>
                <a:cs typeface="Times New Roman" panose="02020603050405020304" pitchFamily="18" charset="0"/>
              </a:rPr>
              <a:t>) </a:t>
            </a:r>
            <a:r>
              <a:rPr lang="nl-NL" sz="960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nl-NL" sz="9600">
                <a:solidFill>
                  <a:schemeClr val="tx1"/>
                </a:solidFill>
                <a:latin typeface="Times New Roman" panose="02020603050405020304" pitchFamily="18" charset="0"/>
                <a:cs typeface="Times New Roman" panose="02020603050405020304" pitchFamily="18" charset="0"/>
              </a:rPr>
              <a:t>H = - 483,68 KJ</a:t>
            </a:r>
            <a:endParaRPr lang="nl-NL" sz="24000" baseline="-25000" smtClean="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6119" y="2165067"/>
            <a:ext cx="11046940" cy="769441"/>
          </a:xfrm>
          <a:prstGeom prst="rect">
            <a:avLst/>
          </a:prstGeom>
          <a:noFill/>
        </p:spPr>
        <p:txBody>
          <a:bodyPr wrap="square" rtlCol="0">
            <a:spAutoFit/>
          </a:bodyPr>
          <a:lstStyle/>
          <a:p>
            <a:r>
              <a:rPr lang="nl-NL" sz="4400">
                <a:latin typeface="Times New Roman" panose="02020603050405020304" pitchFamily="18" charset="0"/>
                <a:cs typeface="Times New Roman" panose="02020603050405020304" pitchFamily="18" charset="0"/>
              </a:rPr>
              <a:t>Dựa vào hệ quả thứ 3 của định luật Hess ta có</a:t>
            </a:r>
            <a:r>
              <a:rPr lang="nl-NL" sz="4400" smtClean="0">
                <a:latin typeface="Times New Roman" panose="02020603050405020304" pitchFamily="18" charset="0"/>
                <a:cs typeface="Times New Roman" panose="02020603050405020304" pitchFamily="18" charset="0"/>
              </a:rPr>
              <a:t>:</a:t>
            </a:r>
            <a:endParaRPr lang="en-US" sz="4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19417" y="3034612"/>
            <a:ext cx="5150437" cy="761148"/>
          </a:xfrm>
          <a:prstGeom prst="rect">
            <a:avLst/>
          </a:prstGeom>
        </p:spPr>
      </p:pic>
      <p:pic>
        <p:nvPicPr>
          <p:cNvPr id="5" name="Picture 4"/>
          <p:cNvPicPr>
            <a:picLocks noChangeAspect="1"/>
          </p:cNvPicPr>
          <p:nvPr/>
        </p:nvPicPr>
        <p:blipFill>
          <a:blip r:embed="rId3"/>
          <a:stretch>
            <a:fillRect/>
          </a:stretch>
        </p:blipFill>
        <p:spPr>
          <a:xfrm>
            <a:off x="356736" y="3895865"/>
            <a:ext cx="19455467" cy="1294042"/>
          </a:xfrm>
          <a:prstGeom prst="rect">
            <a:avLst/>
          </a:prstGeom>
        </p:spPr>
      </p:pic>
      <p:pic>
        <p:nvPicPr>
          <p:cNvPr id="7" name="Picture 6"/>
          <p:cNvPicPr>
            <a:picLocks noChangeAspect="1"/>
          </p:cNvPicPr>
          <p:nvPr/>
        </p:nvPicPr>
        <p:blipFill>
          <a:blip r:embed="rId4"/>
          <a:stretch>
            <a:fillRect/>
          </a:stretch>
        </p:blipFill>
        <p:spPr>
          <a:xfrm>
            <a:off x="356737" y="4767467"/>
            <a:ext cx="522546" cy="522546"/>
          </a:xfrm>
          <a:prstGeom prst="rect">
            <a:avLst/>
          </a:prstGeom>
        </p:spPr>
      </p:pic>
      <p:pic>
        <p:nvPicPr>
          <p:cNvPr id="8" name="Picture 7"/>
          <p:cNvPicPr>
            <a:picLocks noChangeAspect="1"/>
          </p:cNvPicPr>
          <p:nvPr/>
        </p:nvPicPr>
        <p:blipFill>
          <a:blip r:embed="rId5"/>
          <a:stretch>
            <a:fillRect/>
          </a:stretch>
        </p:blipFill>
        <p:spPr>
          <a:xfrm>
            <a:off x="1175845" y="4665306"/>
            <a:ext cx="1171939" cy="717512"/>
          </a:xfrm>
          <a:prstGeom prst="rect">
            <a:avLst/>
          </a:prstGeom>
        </p:spPr>
      </p:pic>
      <p:sp>
        <p:nvSpPr>
          <p:cNvPr id="9" name="Rectangle 8"/>
          <p:cNvSpPr/>
          <p:nvPr/>
        </p:nvSpPr>
        <p:spPr>
          <a:xfrm>
            <a:off x="2347783" y="4820574"/>
            <a:ext cx="2990335"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 + 927,09 KJ</a:t>
            </a:r>
            <a:endParaRPr lang="en-US" sz="2800"/>
          </a:p>
        </p:txBody>
      </p:sp>
      <p:pic>
        <p:nvPicPr>
          <p:cNvPr id="20" name="Picture 19"/>
          <p:cNvPicPr>
            <a:picLocks noChangeAspect="1"/>
          </p:cNvPicPr>
          <p:nvPr/>
        </p:nvPicPr>
        <p:blipFill>
          <a:blip r:embed="rId4"/>
          <a:stretch>
            <a:fillRect/>
          </a:stretch>
        </p:blipFill>
        <p:spPr>
          <a:xfrm>
            <a:off x="332195" y="5538963"/>
            <a:ext cx="522546" cy="522546"/>
          </a:xfrm>
          <a:prstGeom prst="rect">
            <a:avLst/>
          </a:prstGeom>
        </p:spPr>
      </p:pic>
      <p:pic>
        <p:nvPicPr>
          <p:cNvPr id="11" name="Picture 10"/>
          <p:cNvPicPr>
            <a:picLocks noChangeAspect="1"/>
          </p:cNvPicPr>
          <p:nvPr/>
        </p:nvPicPr>
        <p:blipFill>
          <a:blip r:embed="rId6"/>
          <a:stretch>
            <a:fillRect/>
          </a:stretch>
        </p:blipFill>
        <p:spPr>
          <a:xfrm>
            <a:off x="1175845" y="5538086"/>
            <a:ext cx="13062702" cy="1049064"/>
          </a:xfrm>
          <a:prstGeom prst="rect">
            <a:avLst/>
          </a:prstGeom>
        </p:spPr>
      </p:pic>
    </p:spTree>
    <p:extLst>
      <p:ext uri="{BB962C8B-B14F-4D97-AF65-F5344CB8AC3E}">
        <p14:creationId xmlns:p14="http://schemas.microsoft.com/office/powerpoint/2010/main" val="30603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91</TotalTime>
  <Words>889</Words>
  <PresentationFormat>Custom</PresentationFormat>
  <Paragraphs>83</Paragraphs>
  <Slides>14</Slides>
  <Notes>0</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Flow</vt:lpstr>
      <vt:lpstr>1_Office Theme</vt:lpstr>
      <vt:lpstr>Clip</vt:lpstr>
      <vt:lpstr>PowerPoint Presentation</vt:lpstr>
      <vt:lpstr>PowerPoint Presentation</vt:lpstr>
      <vt:lpstr>KIẾN THỨC CẦN NHỚ</vt:lpstr>
      <vt:lpstr>KIẾN THỨC CẦN NHỚ</vt:lpstr>
      <vt:lpstr>KIẾN THỨC CẦN NHỚ</vt:lpstr>
      <vt:lpstr>VÍ DỤ MINH HOẠ</vt:lpstr>
      <vt:lpstr>PowerPoint Presentation</vt:lpstr>
      <vt:lpstr>PHIẾU HỌC TẬP SỐ 1</vt:lpstr>
      <vt:lpstr>PowerPoint Presentation</vt:lpstr>
      <vt:lpstr>PHIẾU HỌC TẬP SỐ 2</vt:lpstr>
      <vt:lpstr>PHIẾU HỌC TẬP SỐ 2 </vt:lpstr>
      <vt:lpstr>PowerPoint Presentation</vt:lpstr>
      <vt:lpstr>DẶN DÒ  – Làm bài tập SGK, SBT. – Chuẩn bị bài mới trước khi lên lớp.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2022-07-28T15:37:28Z</dcterms:created>
  <dcterms:modified xsi:type="dcterms:W3CDTF">2022-07-29T15:24:27Z</dcterms:modified>
</cp:coreProperties>
</file>