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9" r:id="rId12"/>
    <p:sldId id="268" r:id="rId13"/>
    <p:sldId id="267" r:id="rId14"/>
    <p:sldId id="266" r:id="rId15"/>
    <p:sldId id="270" r:id="rId16"/>
    <p:sldId id="271" r:id="rId17"/>
    <p:sldId id="272" r:id="rId18"/>
    <p:sldId id="274" r:id="rId19"/>
    <p:sldId id="273" r:id="rId20"/>
    <p:sldId id="275" r:id="rId21"/>
    <p:sldId id="276" r:id="rId22"/>
    <p:sldId id="278" r:id="rId23"/>
    <p:sldId id="277" r:id="rId24"/>
    <p:sldId id="279" r:id="rId25"/>
    <p:sldId id="281" r:id="rId26"/>
    <p:sldId id="280" r:id="rId27"/>
    <p:sldId id="282" r:id="rId28"/>
    <p:sldId id="284" r:id="rId29"/>
    <p:sldId id="283" r:id="rId30"/>
    <p:sldId id="285" r:id="rId31"/>
    <p:sldId id="286" r:id="rId32"/>
    <p:sldId id="287" r:id="rId33"/>
    <p:sldId id="288" r:id="rId34"/>
    <p:sldId id="289" r:id="rId35"/>
    <p:sldId id="291" r:id="rId36"/>
    <p:sldId id="290" r:id="rId37"/>
    <p:sldId id="293" r:id="rId38"/>
    <p:sldId id="292" r:id="rId39"/>
    <p:sldId id="295" r:id="rId40"/>
    <p:sldId id="300" r:id="rId41"/>
    <p:sldId id="296" r:id="rId42"/>
    <p:sldId id="299" r:id="rId43"/>
    <p:sldId id="298" r:id="rId44"/>
    <p:sldId id="297" r:id="rId45"/>
    <p:sldId id="303" r:id="rId46"/>
  </p:sldIdLst>
  <p:sldSz cx="18288000" cy="10287000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 Math" panose="02040503050406030204" pitchFamily="18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BB17"/>
    <a:srgbClr val="F46A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245" y="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102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0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4.svg"/><Relationship Id="rId7" Type="http://schemas.openxmlformats.org/officeDocument/2006/relationships/image" Target="../media/image20.svg"/><Relationship Id="rId12" Type="http://schemas.openxmlformats.org/officeDocument/2006/relationships/image" Target="../media/image10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2.svg"/><Relationship Id="rId5" Type="http://schemas.openxmlformats.org/officeDocument/2006/relationships/image" Target="../media/image18.svg"/><Relationship Id="rId10" Type="http://schemas.openxmlformats.org/officeDocument/2006/relationships/image" Target="../media/image1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2.svg"/><Relationship Id="rId7" Type="http://schemas.openxmlformats.org/officeDocument/2006/relationships/image" Target="../media/image10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15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112.svg"/><Relationship Id="rId7" Type="http://schemas.openxmlformats.org/officeDocument/2006/relationships/image" Target="../media/image117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14.svg"/><Relationship Id="rId10" Type="http://schemas.openxmlformats.org/officeDocument/2006/relationships/image" Target="../media/image122.png"/><Relationship Id="rId4" Type="http://schemas.openxmlformats.org/officeDocument/2006/relationships/image" Target="../media/image113.png"/><Relationship Id="rId9" Type="http://schemas.openxmlformats.org/officeDocument/2006/relationships/image" Target="../media/image77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12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5" Type="http://schemas.openxmlformats.org/officeDocument/2006/relationships/image" Target="../media/image127.pn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2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129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28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54.svg"/><Relationship Id="rId7" Type="http://schemas.openxmlformats.org/officeDocument/2006/relationships/image" Target="../media/image60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svg"/><Relationship Id="rId4" Type="http://schemas.openxmlformats.org/officeDocument/2006/relationships/image" Target="../media/image57.png"/><Relationship Id="rId9" Type="http://schemas.openxmlformats.org/officeDocument/2006/relationships/image" Target="../media/image1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svg"/><Relationship Id="rId3" Type="http://schemas.openxmlformats.org/officeDocument/2006/relationships/image" Target="../media/image80.png"/><Relationship Id="rId7" Type="http://schemas.openxmlformats.org/officeDocument/2006/relationships/image" Target="../media/image121.png"/><Relationship Id="rId12" Type="http://schemas.openxmlformats.org/officeDocument/2006/relationships/image" Target="../media/image70.sv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svg"/><Relationship Id="rId11" Type="http://schemas.openxmlformats.org/officeDocument/2006/relationships/image" Target="../media/image69.png"/><Relationship Id="rId5" Type="http://schemas.openxmlformats.org/officeDocument/2006/relationships/image" Target="../media/image82.png"/><Relationship Id="rId10" Type="http://schemas.openxmlformats.org/officeDocument/2006/relationships/image" Target="../media/image88.svg"/><Relationship Id="rId4" Type="http://schemas.openxmlformats.org/officeDocument/2006/relationships/image" Target="../media/image81.svg"/><Relationship Id="rId9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4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35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1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10" Type="http://schemas.openxmlformats.org/officeDocument/2006/relationships/image" Target="../media/image136.png"/><Relationship Id="rId4" Type="http://schemas.openxmlformats.org/officeDocument/2006/relationships/image" Target="../media/image19.png"/><Relationship Id="rId9" Type="http://schemas.openxmlformats.org/officeDocument/2006/relationships/image" Target="../media/image12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37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13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10" Type="http://schemas.openxmlformats.org/officeDocument/2006/relationships/image" Target="../media/image144.pn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2.svg"/><Relationship Id="rId7" Type="http://schemas.openxmlformats.org/officeDocument/2006/relationships/image" Target="../media/image68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10" Type="http://schemas.openxmlformats.org/officeDocument/2006/relationships/image" Target="../media/image145.pn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4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47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92.svg"/><Relationship Id="rId7" Type="http://schemas.openxmlformats.org/officeDocument/2006/relationships/image" Target="../media/image46.svg"/><Relationship Id="rId12" Type="http://schemas.openxmlformats.org/officeDocument/2006/relationships/image" Target="../media/image148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18.svg"/><Relationship Id="rId5" Type="http://schemas.openxmlformats.org/officeDocument/2006/relationships/image" Target="../media/image40.svg"/><Relationship Id="rId10" Type="http://schemas.openxmlformats.org/officeDocument/2006/relationships/image" Target="../media/image17.png"/><Relationship Id="rId4" Type="http://schemas.openxmlformats.org/officeDocument/2006/relationships/image" Target="../media/image39.png"/><Relationship Id="rId9" Type="http://schemas.openxmlformats.org/officeDocument/2006/relationships/image" Target="../media/image94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12" Type="http://schemas.openxmlformats.org/officeDocument/2006/relationships/image" Target="../media/image149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2.svg"/><Relationship Id="rId7" Type="http://schemas.openxmlformats.org/officeDocument/2006/relationships/image" Target="../media/image124.svg"/><Relationship Id="rId12" Type="http://schemas.openxmlformats.org/officeDocument/2006/relationships/image" Target="../media/image15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png"/><Relationship Id="rId11" Type="http://schemas.openxmlformats.org/officeDocument/2006/relationships/image" Target="../media/image77.svg"/><Relationship Id="rId5" Type="http://schemas.openxmlformats.org/officeDocument/2006/relationships/image" Target="../media/image114.svg"/><Relationship Id="rId10" Type="http://schemas.openxmlformats.org/officeDocument/2006/relationships/image" Target="../media/image76.png"/><Relationship Id="rId4" Type="http://schemas.openxmlformats.org/officeDocument/2006/relationships/image" Target="../media/image113.png"/><Relationship Id="rId9" Type="http://schemas.openxmlformats.org/officeDocument/2006/relationships/image" Target="../media/image117.sv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svg"/><Relationship Id="rId7" Type="http://schemas.openxmlformats.org/officeDocument/2006/relationships/image" Target="../media/image20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svg"/><Relationship Id="rId10" Type="http://schemas.openxmlformats.org/officeDocument/2006/relationships/image" Target="../media/image151.png"/><Relationship Id="rId4" Type="http://schemas.openxmlformats.org/officeDocument/2006/relationships/image" Target="../media/image17.png"/><Relationship Id="rId9" Type="http://schemas.openxmlformats.org/officeDocument/2006/relationships/image" Target="../media/image22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152.png"/><Relationship Id="rId4" Type="http://schemas.openxmlformats.org/officeDocument/2006/relationships/image" Target="../media/image3.png"/><Relationship Id="rId9" Type="http://schemas.openxmlformats.org/officeDocument/2006/relationships/image" Target="../media/image10.sv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png"/><Relationship Id="rId3" Type="http://schemas.openxmlformats.org/officeDocument/2006/relationships/image" Target="../media/image36.svg"/><Relationship Id="rId7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2.sv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1.svg"/><Relationship Id="rId7" Type="http://schemas.openxmlformats.org/officeDocument/2006/relationships/image" Target="../media/image122.svg"/><Relationship Id="rId12" Type="http://schemas.openxmlformats.org/officeDocument/2006/relationships/image" Target="../media/image15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1.png"/><Relationship Id="rId11" Type="http://schemas.openxmlformats.org/officeDocument/2006/relationships/image" Target="../media/image70.svg"/><Relationship Id="rId5" Type="http://schemas.openxmlformats.org/officeDocument/2006/relationships/image" Target="../media/image83.svg"/><Relationship Id="rId10" Type="http://schemas.openxmlformats.org/officeDocument/2006/relationships/image" Target="../media/image6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48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120.svg"/><Relationship Id="rId5" Type="http://schemas.openxmlformats.org/officeDocument/2006/relationships/image" Target="../media/image42.svg"/><Relationship Id="rId10" Type="http://schemas.openxmlformats.org/officeDocument/2006/relationships/image" Target="../media/image119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155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15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7" Type="http://schemas.openxmlformats.org/officeDocument/2006/relationships/image" Target="../media/image1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98.svg"/><Relationship Id="rId7" Type="http://schemas.openxmlformats.org/officeDocument/2006/relationships/image" Target="../media/image106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png"/><Relationship Id="rId11" Type="http://schemas.openxmlformats.org/officeDocument/2006/relationships/image" Target="../media/image110.svg"/><Relationship Id="rId5" Type="http://schemas.openxmlformats.org/officeDocument/2006/relationships/image" Target="../media/image100.svg"/><Relationship Id="rId10" Type="http://schemas.openxmlformats.org/officeDocument/2006/relationships/image" Target="../media/image109.png"/><Relationship Id="rId4" Type="http://schemas.openxmlformats.org/officeDocument/2006/relationships/image" Target="../media/image99.png"/><Relationship Id="rId9" Type="http://schemas.openxmlformats.org/officeDocument/2006/relationships/image" Target="../media/image108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8" Type="http://schemas.openxmlformats.org/officeDocument/2006/relationships/image" Target="../media/image51.sv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17" Type="http://schemas.openxmlformats.org/officeDocument/2006/relationships/image" Target="../media/image50.png"/><Relationship Id="rId2" Type="http://schemas.openxmlformats.org/officeDocument/2006/relationships/image" Target="../media/image39.png"/><Relationship Id="rId16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Relationship Id="rId14" Type="http://schemas.openxmlformats.org/officeDocument/2006/relationships/image" Target="../media/image5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svg"/><Relationship Id="rId7" Type="http://schemas.openxmlformats.org/officeDocument/2006/relationships/image" Target="../media/image58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svg"/><Relationship Id="rId4" Type="http://schemas.openxmlformats.org/officeDocument/2006/relationships/image" Target="../media/image55.png"/><Relationship Id="rId9" Type="http://schemas.openxmlformats.org/officeDocument/2006/relationships/image" Target="../media/image60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12.svg"/><Relationship Id="rId3" Type="http://schemas.openxmlformats.org/officeDocument/2006/relationships/image" Target="../media/image73.svg"/><Relationship Id="rId7" Type="http://schemas.openxmlformats.org/officeDocument/2006/relationships/image" Target="../media/image77.svg"/><Relationship Id="rId12" Type="http://schemas.openxmlformats.org/officeDocument/2006/relationships/image" Target="../media/image1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11" Type="http://schemas.openxmlformats.org/officeDocument/2006/relationships/image" Target="../media/image51.svg"/><Relationship Id="rId5" Type="http://schemas.openxmlformats.org/officeDocument/2006/relationships/image" Target="../media/image75.svg"/><Relationship Id="rId15" Type="http://schemas.openxmlformats.org/officeDocument/2006/relationships/image" Target="../media/image84.png"/><Relationship Id="rId10" Type="http://schemas.openxmlformats.org/officeDocument/2006/relationships/image" Target="../media/image50.pn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6.png"/><Relationship Id="rId3" Type="http://schemas.openxmlformats.org/officeDocument/2006/relationships/image" Target="../media/image81.svg"/><Relationship Id="rId7" Type="http://schemas.openxmlformats.org/officeDocument/2006/relationships/image" Target="../media/image86.svg"/><Relationship Id="rId12" Type="http://schemas.openxmlformats.org/officeDocument/2006/relationships/image" Target="../media/image9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3.svg"/><Relationship Id="rId10" Type="http://schemas.openxmlformats.org/officeDocument/2006/relationships/image" Target="../media/image89.png"/><Relationship Id="rId4" Type="http://schemas.openxmlformats.org/officeDocument/2006/relationships/image" Target="../media/image82.png"/><Relationship Id="rId9" Type="http://schemas.openxmlformats.org/officeDocument/2006/relationships/image" Target="../media/image8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1558013"/>
            <a:ext cx="16230600" cy="717097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22302" y="908556"/>
            <a:ext cx="3772950" cy="846988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933970">
            <a:off x="14264044" y="5895679"/>
            <a:ext cx="3386144" cy="39794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780252">
            <a:off x="15953698" y="98202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852934" y="7198530"/>
            <a:ext cx="2050864" cy="1530457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2187A332-01EA-5280-2053-41B53C17CE0D}"/>
              </a:ext>
            </a:extLst>
          </p:cNvPr>
          <p:cNvSpPr txBox="1"/>
          <p:nvPr/>
        </p:nvSpPr>
        <p:spPr>
          <a:xfrm>
            <a:off x="3467100" y="2940657"/>
            <a:ext cx="113538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MÔN TOÁN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7797774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 flipV="1">
            <a:off x="10958512" y="-24006"/>
            <a:ext cx="7315200" cy="351397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 flipH="1" flipV="1">
            <a:off x="12716144" y="-478734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2381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372551" y="233396"/>
            <a:ext cx="2017149" cy="2641504"/>
          </a:xfrm>
          <a:prstGeom prst="rect">
            <a:avLst/>
          </a:prstGeom>
        </p:spPr>
      </p:pic>
      <p:sp>
        <p:nvSpPr>
          <p:cNvPr id="17" name="Hình Bầu dục 16">
            <a:extLst>
              <a:ext uri="{FF2B5EF4-FFF2-40B4-BE49-F238E27FC236}">
                <a16:creationId xmlns:a16="http://schemas.microsoft.com/office/drawing/2014/main" id="{0EF2D4A7-A0D7-3D6D-0B0B-ABA7EB029AAF}"/>
              </a:ext>
            </a:extLst>
          </p:cNvPr>
          <p:cNvSpPr/>
          <p:nvPr/>
        </p:nvSpPr>
        <p:spPr>
          <a:xfrm>
            <a:off x="6043459" y="906448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/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câu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“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8; 9; 10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”.</a:t>
                </a: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07FAB063-C8F0-7FB1-00F0-309656CED2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562" y="2269824"/>
                <a:ext cx="13699449" cy="1824923"/>
              </a:xfrm>
              <a:prstGeom prst="rect">
                <a:avLst/>
              </a:prstGeom>
              <a:blipFill>
                <a:blip r:embed="rId12"/>
                <a:stretch>
                  <a:fillRect l="-1602" r="-1869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5890F6FD-3AEE-7D55-FDE0-CD9480A7C454}"/>
              </a:ext>
            </a:extLst>
          </p:cNvPr>
          <p:cNvSpPr txBox="1"/>
          <p:nvPr/>
        </p:nvSpPr>
        <p:spPr>
          <a:xfrm>
            <a:off x="6248400" y="443561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/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học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sinh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𝑏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0E715F58-7390-06EB-E124-85EDEB75E5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5718914"/>
                <a:ext cx="11201400" cy="3692101"/>
              </a:xfrm>
              <a:prstGeom prst="rect">
                <a:avLst/>
              </a:prstGeom>
              <a:blipFill>
                <a:blip r:embed="rId13"/>
                <a:stretch>
                  <a:fillRect l="-1904" r="-31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4477931" y="2024062"/>
            <a:ext cx="4324281" cy="82296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3835" y="369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81000" y="8569311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350441" y="190500"/>
            <a:ext cx="2579260" cy="1486592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F42345FA-A28E-4B87-2162-1FD195B36BBB}"/>
              </a:ext>
            </a:extLst>
          </p:cNvPr>
          <p:cNvSpPr txBox="1"/>
          <p:nvPr/>
        </p:nvSpPr>
        <p:spPr>
          <a:xfrm>
            <a:off x="2014460" y="725205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II. TÍNH CHẤT</a:t>
            </a:r>
          </a:p>
        </p:txBody>
      </p:sp>
      <p:sp>
        <p:nvSpPr>
          <p:cNvPr id="10" name="Hình chữ nhật: Góc Tròn 9">
            <a:extLst>
              <a:ext uri="{FF2B5EF4-FFF2-40B4-BE49-F238E27FC236}">
                <a16:creationId xmlns:a16="http://schemas.microsoft.com/office/drawing/2014/main" id="{A479BD20-F77B-96AE-6F20-0C4CE42AE97D}"/>
              </a:ext>
            </a:extLst>
          </p:cNvPr>
          <p:cNvSpPr/>
          <p:nvPr/>
        </p:nvSpPr>
        <p:spPr>
          <a:xfrm>
            <a:off x="2014460" y="2024062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/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a)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6+9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10+15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b) Cho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≠0,  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36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≠0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giá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trị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chung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tức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  <m:r>
                      <a:rPr lang="en-US" sz="36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  <m:r>
                      <a:rPr lang="en-US" sz="36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571500" indent="-571500" algn="just">
                  <a:lnSpc>
                    <a:spcPct val="150000"/>
                  </a:lnSpc>
                  <a:buFont typeface="Symbol" panose="05050102010706020507" pitchFamily="18" charset="2"/>
                  <a:buChar char="-"/>
                </a:pP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  <m:r>
                          <a:rPr lang="en-US" sz="36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63429752-28AB-7E6C-278E-76DD21B01C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2046" y="1621170"/>
                <a:ext cx="11315700" cy="7718267"/>
              </a:xfrm>
              <a:prstGeom prst="rect">
                <a:avLst/>
              </a:prstGeom>
              <a:blipFill>
                <a:blip r:embed="rId12"/>
                <a:stretch>
                  <a:fillRect l="-1670" r="-1616" b="-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733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342900"/>
            <a:ext cx="16230600" cy="93842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896050" y="908556"/>
            <a:ext cx="3772950" cy="846988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84136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/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25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: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2A20B18-6A25-78BE-E27C-D1D9491223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943100"/>
                <a:ext cx="10515600" cy="6885090"/>
              </a:xfrm>
              <a:prstGeom prst="rect">
                <a:avLst/>
              </a:prstGeom>
              <a:blipFill>
                <a:blip r:embed="rId8"/>
                <a:stretch>
                  <a:fillRect l="-2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9E647E6-21A7-4968-CA5D-0A22D59F2103}"/>
              </a:ext>
            </a:extLst>
          </p:cNvPr>
          <p:cNvSpPr txBox="1"/>
          <p:nvPr/>
        </p:nvSpPr>
        <p:spPr>
          <a:xfrm>
            <a:off x="7353300" y="126378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4271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1513821"/>
            <a:ext cx="15138353" cy="80822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62000" y="7004684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/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𝑘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Từ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⋅(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𝑘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d>
                        <m:d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𝑘</m:t>
                          </m:r>
                        </m:e>
                      </m:d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C57E812-6911-F787-C822-02B848E0DE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7292" y="1688673"/>
                <a:ext cx="7923722" cy="7788607"/>
              </a:xfrm>
              <a:prstGeom prst="rect">
                <a:avLst/>
              </a:prstGeom>
              <a:blipFill>
                <a:blip r:embed="rId12"/>
                <a:stretch>
                  <a:fillRect l="-23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162800" y="1714500"/>
            <a:ext cx="3601097" cy="77914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700401" y="628336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/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4400" b="1" u="sng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Kết luận:</a:t>
                </a:r>
                <a:endParaRPr lang="en-US" sz="4400" b="1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</m:oMath>
                </a14:m>
                <a:r>
                  <a:rPr lang="en-US" sz="40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, 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40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 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v</m:t>
                      </m:r>
                      <m:r>
                        <a:rPr lang="en-US" sz="4000" i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à 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≠−</m:t>
                      </m:r>
                      <m:r>
                        <a:rPr lang="en-US" sz="4000" i="1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𝑑</m:t>
                      </m:r>
                      <m:r>
                        <a:rPr lang="en-US" sz="4000" b="0" i="1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4B8D866-848F-58DA-DA7B-DE017AF23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3093380"/>
                <a:ext cx="9753600" cy="4267066"/>
              </a:xfrm>
              <a:prstGeom prst="rect">
                <a:avLst/>
              </a:prstGeom>
              <a:blipFill>
                <a:blip r:embed="rId10"/>
                <a:stretch>
                  <a:fillRect l="-21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7268" y="682710"/>
            <a:ext cx="16273463" cy="8458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28600" y="1231129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/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Nhận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b="1" u="sng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xét</a:t>
                </a:r>
                <a:r>
                  <a:rPr lang="en-US" sz="3600" b="1" u="sng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còn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mở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Chẳng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hạn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từ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𝑐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𝑒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𝑑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giả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thiết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các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đều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nghĩa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).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667DA50C-E31D-8054-3EA6-1CA5DB32D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1952" y="2118705"/>
                <a:ext cx="12115800" cy="5586209"/>
              </a:xfrm>
              <a:prstGeom prst="rect">
                <a:avLst/>
              </a:prstGeom>
              <a:blipFill>
                <a:blip r:embed="rId8"/>
                <a:stretch>
                  <a:fillRect l="-1560" r="-1510" b="-30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4079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411200" y="723900"/>
            <a:ext cx="4149398" cy="317617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4914900"/>
            <a:ext cx="2461156" cy="220161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570286" y="6440004"/>
            <a:ext cx="6067399" cy="4114800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73501966-4CE5-6F42-E2DB-962CB46D82CE}"/>
              </a:ext>
            </a:extLst>
          </p:cNvPr>
          <p:cNvSpPr/>
          <p:nvPr/>
        </p:nvSpPr>
        <p:spPr>
          <a:xfrm>
            <a:off x="914400" y="1441716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/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14D95E2-C40F-6B47-6990-F06085E9A9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500" y="1631534"/>
                <a:ext cx="9372600" cy="915764"/>
              </a:xfrm>
              <a:prstGeom prst="rect">
                <a:avLst/>
              </a:prstGeom>
              <a:blipFill>
                <a:blip r:embed="rId8"/>
                <a:stretch>
                  <a:fillRect l="-2276" t="-5333" r="-585"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762E1D2-6797-4CEE-BC6A-F9028D4F0A60}"/>
              </a:ext>
            </a:extLst>
          </p:cNvPr>
          <p:cNvSpPr txBox="1"/>
          <p:nvPr/>
        </p:nvSpPr>
        <p:spPr>
          <a:xfrm>
            <a:off x="8720137" y="3519053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/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3+7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=3.2=6;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=7.2=14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7C02D4CF-7B38-A222-B6F5-3359E2D3E2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200" y="4862512"/>
                <a:ext cx="10345748" cy="3575146"/>
              </a:xfrm>
              <a:prstGeom prst="rect">
                <a:avLst/>
              </a:prstGeom>
              <a:blipFill>
                <a:blip r:embed="rId9"/>
                <a:stretch>
                  <a:fillRect l="-2062" r="-1296" b="-64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392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7398" y="6820453"/>
            <a:ext cx="2933700" cy="322062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210276" y="3408419"/>
            <a:ext cx="2340463" cy="2246845"/>
          </a:xfrm>
          <a:prstGeom prst="rect">
            <a:avLst/>
          </a:prstGeom>
        </p:spPr>
      </p:pic>
      <p:sp>
        <p:nvSpPr>
          <p:cNvPr id="6" name="Hình Bầu dục 5">
            <a:extLst>
              <a:ext uri="{FF2B5EF4-FFF2-40B4-BE49-F238E27FC236}">
                <a16:creationId xmlns:a16="http://schemas.microsoft.com/office/drawing/2014/main" id="{4A891D84-2EFF-BC63-39D2-EADC0793C99A}"/>
              </a:ext>
            </a:extLst>
          </p:cNvPr>
          <p:cNvSpPr/>
          <p:nvPr/>
        </p:nvSpPr>
        <p:spPr>
          <a:xfrm>
            <a:off x="481513" y="143036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/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=3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F7881EC4-A8E1-AA33-D8E1-D467E1A5D9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10000" y="920378"/>
                <a:ext cx="7631195" cy="2136739"/>
              </a:xfrm>
              <a:prstGeom prst="rect">
                <a:avLst/>
              </a:prstGeom>
              <a:blipFill>
                <a:blip r:embed="rId14"/>
                <a:stretch>
                  <a:fillRect l="-2796" r="-4712"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9A1A65BE-6860-456F-D164-3B60058BC412}"/>
              </a:ext>
            </a:extLst>
          </p:cNvPr>
          <p:cNvSpPr txBox="1"/>
          <p:nvPr/>
        </p:nvSpPr>
        <p:spPr>
          <a:xfrm>
            <a:off x="8001000" y="3468282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/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2−4+3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=2.3=6;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=4.3=12;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=3.3=9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7DB04EDE-01A7-B293-1FD1-0E5805899F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826" y="4998497"/>
                <a:ext cx="10345748" cy="3715248"/>
              </a:xfrm>
              <a:prstGeom prst="rect">
                <a:avLst/>
              </a:prstGeom>
              <a:blipFill>
                <a:blip r:embed="rId15"/>
                <a:stretch>
                  <a:fillRect l="-2062" r="-1355" b="-24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338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04313" y="6759322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82453" y="-1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3474894" y="-1197126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09600" y="7658100"/>
            <a:ext cx="2067774" cy="2139999"/>
          </a:xfrm>
          <a:prstGeom prst="rect">
            <a:avLst/>
          </a:prstGeom>
        </p:spPr>
      </p:pic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987363E-CF95-3F45-6A02-293EF554A7E3}"/>
              </a:ext>
            </a:extLst>
          </p:cNvPr>
          <p:cNvSpPr/>
          <p:nvPr/>
        </p:nvSpPr>
        <p:spPr>
          <a:xfrm>
            <a:off x="2742590" y="183972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/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 i="1" smtClean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,</m:t>
                        </m:r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36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0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Như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ECED7AE7-F3B8-A453-14EE-07D8881811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47577" y="4327447"/>
                <a:ext cx="9514311" cy="4707251"/>
              </a:xfrm>
              <a:prstGeom prst="rect">
                <a:avLst/>
              </a:prstGeom>
              <a:blipFill>
                <a:blip r:embed="rId12"/>
                <a:stretch>
                  <a:fillRect l="-1986" r="-1345" b="-40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/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4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</m:oMath>
                </a14:m>
                <a:r>
                  <a:rPr lang="en-US" sz="40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4FF44CDD-3859-7CDA-5A2F-25EB5D426F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2482" y="1619410"/>
                <a:ext cx="7847918" cy="1824923"/>
              </a:xfrm>
              <a:prstGeom prst="rect">
                <a:avLst/>
              </a:prstGeom>
              <a:blipFill>
                <a:blip r:embed="rId13"/>
                <a:stretch>
                  <a:fillRect l="-2797" b="-13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046C788C-D65E-8D8E-2BFE-9976DA2F20CA}"/>
              </a:ext>
            </a:extLst>
          </p:cNvPr>
          <p:cNvSpPr txBox="1"/>
          <p:nvPr/>
        </p:nvSpPr>
        <p:spPr>
          <a:xfrm>
            <a:off x="7353300" y="371294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722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225600" y="-1866900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2209800" y="7999789"/>
            <a:ext cx="6183329" cy="419342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6400" y="5869981"/>
            <a:ext cx="5686507" cy="48387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8600" y="190500"/>
            <a:ext cx="1509599" cy="2786172"/>
          </a:xfrm>
          <a:prstGeom prst="rect">
            <a:avLst/>
          </a:prstGeom>
        </p:spPr>
      </p:pic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D4F0948B-C960-BF2C-8AA4-762125BEAAFF}"/>
              </a:ext>
            </a:extLst>
          </p:cNvPr>
          <p:cNvSpPr/>
          <p:nvPr/>
        </p:nvSpPr>
        <p:spPr>
          <a:xfrm>
            <a:off x="2182829" y="725838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/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567B3999-F4F4-0E16-43EB-DF8A473A5A1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9350" y="422977"/>
                <a:ext cx="8077200" cy="1824923"/>
              </a:xfrm>
              <a:prstGeom prst="rect">
                <a:avLst/>
              </a:prstGeom>
              <a:blipFill>
                <a:blip r:embed="rId8"/>
                <a:stretch>
                  <a:fillRect l="-2642" r="-4528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8710F67D-2B59-4156-6FE9-AD9B82EF5F67}"/>
              </a:ext>
            </a:extLst>
          </p:cNvPr>
          <p:cNvSpPr txBox="1"/>
          <p:nvPr/>
        </p:nvSpPr>
        <p:spPr>
          <a:xfrm>
            <a:off x="7353300" y="2622729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/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ea typeface="Yu Mincho" panose="02020400000000000000" pitchFamily="18" charset="-128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Theo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2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0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3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b="0" i="1" smtClean="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Yu Mincho" panose="02020400000000000000" pitchFamily="18" charset="-128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20B43EAF-572E-64FF-F225-7475545BBB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8297" y="3704515"/>
                <a:ext cx="11251406" cy="5680851"/>
              </a:xfrm>
              <a:prstGeom prst="rect">
                <a:avLst/>
              </a:prstGeom>
              <a:blipFill>
                <a:blip r:embed="rId9"/>
                <a:stretch>
                  <a:fillRect l="-18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668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0600" y="7587842"/>
            <a:ext cx="2579260" cy="148659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14135780" y="2031342"/>
            <a:ext cx="4324281" cy="82296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81000" y="-38100"/>
            <a:ext cx="2573837" cy="19207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6899053">
            <a:off x="659343" y="561874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400000" flipH="1" flipV="1">
            <a:off x="353353" y="5792789"/>
            <a:ext cx="4140858" cy="48475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64045" y="7969620"/>
            <a:ext cx="2519474" cy="1378839"/>
          </a:xfrm>
          <a:prstGeom prst="rect">
            <a:avLst/>
          </a:prstGeom>
        </p:spPr>
      </p:pic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C2FD8D26-C3E9-32CA-4807-7020412959CC}"/>
              </a:ext>
            </a:extLst>
          </p:cNvPr>
          <p:cNvSpPr txBox="1"/>
          <p:nvPr/>
        </p:nvSpPr>
        <p:spPr>
          <a:xfrm>
            <a:off x="5062512" y="774630"/>
            <a:ext cx="81629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/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Có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B6126348-93D8-190E-35BF-C37769767D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7137" y="2827631"/>
                <a:ext cx="8001000" cy="1054071"/>
              </a:xfrm>
              <a:prstGeom prst="rect">
                <a:avLst/>
              </a:prstGeom>
              <a:blipFill>
                <a:blip r:embed="rId14"/>
                <a:stretch>
                  <a:fillRect l="-3125" t="-1156" r="-1524" b="-109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/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solidFill>
                <a:srgbClr val="F46A61"/>
              </a:solidFill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Làm thế nào để biểu diễn sự bằng nhau của ba tỉ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nl-NL" sz="4000" i="0">
                        <a:solidFill>
                          <a:sysClr val="windowText" lastClr="00000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f>
                      <m:fPr>
                        <m:ctrlPr>
                          <a:rPr lang="en-US" sz="4000" i="1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4000" i="0">
                            <a:solidFill>
                              <a:sysClr val="windowText" lastClr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4000" dirty="0">
                    <a:solidFill>
                      <a:sysClr val="windowText" lastClr="000000"/>
                    </a:solidFill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?</a:t>
                </a:r>
                <a:endParaRPr lang="en-US" sz="40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DED947FA-76A2-463C-613A-3A4B10CF2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15155" y="5115494"/>
                <a:ext cx="9657688" cy="2453863"/>
              </a:xfrm>
              <a:prstGeom prst="wedgeRoundRectCallout">
                <a:avLst>
                  <a:gd name="adj1" fmla="val 40777"/>
                  <a:gd name="adj2" fmla="val 100346"/>
                  <a:gd name="adj3" fmla="val 16667"/>
                </a:avLst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763236" y="7091726"/>
            <a:ext cx="3057248" cy="311964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747688" y="-9525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3486489" y="117576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584645" y="179303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86805" y="8171108"/>
            <a:ext cx="2579260" cy="1486592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89D7D02E-C230-070C-0EA2-1121810333E8}"/>
              </a:ext>
            </a:extLst>
          </p:cNvPr>
          <p:cNvSpPr txBox="1"/>
          <p:nvPr/>
        </p:nvSpPr>
        <p:spPr>
          <a:xfrm>
            <a:off x="3529526" y="1933019"/>
            <a:ext cx="426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sp>
        <p:nvSpPr>
          <p:cNvPr id="9" name="Hình Bầu dục 8">
            <a:extLst>
              <a:ext uri="{FF2B5EF4-FFF2-40B4-BE49-F238E27FC236}">
                <a16:creationId xmlns:a16="http://schemas.microsoft.com/office/drawing/2014/main" id="{6AF5D41B-12FB-75B3-C0A7-08FE342731BC}"/>
              </a:ext>
            </a:extLst>
          </p:cNvPr>
          <p:cNvSpPr/>
          <p:nvPr/>
        </p:nvSpPr>
        <p:spPr>
          <a:xfrm>
            <a:off x="7683447" y="2866689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/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ty chi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168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cuối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năm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nhân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3; 5; 6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96772E73-4A40-638D-A2BF-445A0BCBCB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5297" y="4836288"/>
                <a:ext cx="12053151" cy="2748253"/>
              </a:xfrm>
              <a:prstGeom prst="rect">
                <a:avLst/>
              </a:prstGeom>
              <a:blipFill>
                <a:blip r:embed="rId14"/>
                <a:stretch>
                  <a:fillRect l="-1769" r="-1769" b="-86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5601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/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=168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3+5+6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168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=12.</m:t>
                      </m:r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=3.12=36 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36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=5.12=60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); 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=6.12=72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thưởng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tổ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60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triệu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đồng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9DD7052-8775-0BF6-45C2-A2A07BD68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0421" y="1448103"/>
                <a:ext cx="14546305" cy="8494441"/>
              </a:xfrm>
              <a:prstGeom prst="rect">
                <a:avLst/>
              </a:prstGeom>
              <a:blipFill>
                <a:blip r:embed="rId2"/>
                <a:stretch>
                  <a:fillRect l="-1299" r="-1257" b="-17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942832" y="10667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73200" y="36957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flipH="1">
            <a:off x="178558" y="4686300"/>
            <a:ext cx="2147550" cy="25761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flipH="1">
            <a:off x="16002000" y="5143500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6908775" y="-322501"/>
            <a:ext cx="1379225" cy="1427400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A14792BE-1BDA-39CA-665C-AAC531F1CE6F}"/>
              </a:ext>
            </a:extLst>
          </p:cNvPr>
          <p:cNvSpPr txBox="1"/>
          <p:nvPr/>
        </p:nvSpPr>
        <p:spPr>
          <a:xfrm>
            <a:off x="8267700" y="4953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7551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649200" y="1409700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04878" y="6489550"/>
            <a:ext cx="1875646" cy="325427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8130" y="7885079"/>
            <a:ext cx="3422426" cy="240192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4BB628A9-199C-2025-6A91-9AAC7F20A144}"/>
              </a:ext>
            </a:extLst>
          </p:cNvPr>
          <p:cNvSpPr/>
          <p:nvPr/>
        </p:nvSpPr>
        <p:spPr>
          <a:xfrm>
            <a:off x="7739196" y="1968835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/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Ở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9; 5; 4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ít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trông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4000" b="0" i="1" dirty="0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7BBEA54C-280F-0802-BF4A-4DBB2DCBA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3528613"/>
                <a:ext cx="12171657" cy="4673972"/>
              </a:xfrm>
              <a:prstGeom prst="rect">
                <a:avLst/>
              </a:prstGeom>
              <a:blipFill>
                <a:blip r:embed="rId12"/>
                <a:stretch>
                  <a:fillRect l="-1753" r="-2904" b="-29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3726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556366" y="788670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20376"/>
            <a:ext cx="4795763" cy="230372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6298" y="-295922"/>
            <a:ext cx="3706618" cy="433921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89186" y="5813482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5782497" y="552933"/>
            <a:ext cx="2017149" cy="264150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/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bắp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cải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hào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chua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d>
                      <m:dPr>
                        <m:ctrlPr>
                          <a:rPr lang="en-US" sz="3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d>
                      <m:dPr>
                        <m:ctrlPr>
                          <a:rPr lang="en-US" sz="3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pPr>
                          <m:e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 i="1" dirty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sup>
                        </m:sSup>
                      </m:e>
                    </m:d>
                    <m:r>
                      <a:rPr lang="en-US" sz="3600" b="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(</m:t>
                    </m:r>
                    <m:sSup>
                      <m:sSupPr>
                        <m:ctrlP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</m:t>
                        </m:r>
                      </m:e>
                      <m:sup>
                        <m:r>
                          <a:rPr lang="en-US" sz="3600" i="1" dirty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36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en-US" sz="3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=100</m:t>
                    </m:r>
                  </m:oMath>
                </a14:m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9−4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9+5+4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18</m:t>
                          </m:r>
                        </m:den>
                      </m:f>
                      <m:r>
                        <a:rPr lang="en-US" sz="36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=20.</m:t>
                      </m:r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rau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H’Maryam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𝑦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𝑧</m:t>
                      </m:r>
                      <m:r>
                        <a:rPr lang="en-US" sz="36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=20.18=360</m:t>
                      </m:r>
                      <m:d>
                        <m:dPr>
                          <m:ctrlPr>
                            <a:rPr lang="en-US" sz="3600" i="1" dirty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sSupPr>
                            <m:e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3600" i="1" dirty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36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BECD9EDB-95E0-8625-B19C-776E90BC39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0400" y="1591237"/>
                <a:ext cx="12207551" cy="8444491"/>
              </a:xfrm>
              <a:prstGeom prst="rect">
                <a:avLst/>
              </a:prstGeom>
              <a:blipFill>
                <a:blip r:embed="rId12"/>
                <a:stretch>
                  <a:fillRect l="-1498" r="-1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E6E7CF3-B3DA-73D1-E411-A866425F1958}"/>
              </a:ext>
            </a:extLst>
          </p:cNvPr>
          <p:cNvSpPr txBox="1"/>
          <p:nvPr/>
        </p:nvSpPr>
        <p:spPr>
          <a:xfrm>
            <a:off x="7513475" y="70842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366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0423" y="1521496"/>
            <a:ext cx="13568365" cy="724400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85800" y="6757792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856165" y="514265"/>
            <a:ext cx="1264194" cy="2817146"/>
          </a:xfrm>
          <a:prstGeom prst="rect">
            <a:avLst/>
          </a:prstGeom>
        </p:spPr>
      </p:pic>
      <p:sp>
        <p:nvSpPr>
          <p:cNvPr id="3" name="Hình chữ nhật: Góc Tròn 2">
            <a:extLst>
              <a:ext uri="{FF2B5EF4-FFF2-40B4-BE49-F238E27FC236}">
                <a16:creationId xmlns:a16="http://schemas.microsoft.com/office/drawing/2014/main" id="{CC002854-014A-97BC-3E72-8136A79E5EB6}"/>
              </a:ext>
            </a:extLst>
          </p:cNvPr>
          <p:cNvSpPr/>
          <p:nvPr/>
        </p:nvSpPr>
        <p:spPr>
          <a:xfrm>
            <a:off x="7353300" y="1691072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/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vào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n-US" sz="4000" i="1" dirty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bao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nhiêu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mét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khối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đầy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bể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bơi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1C999CCB-B7C6-54B5-9AFD-F5151115B6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7928" y="2884305"/>
                <a:ext cx="10933354" cy="5518242"/>
              </a:xfrm>
              <a:prstGeom prst="rect">
                <a:avLst/>
              </a:prstGeom>
              <a:blipFill>
                <a:blip r:embed="rId12"/>
                <a:stretch>
                  <a:fillRect l="-2008" r="-1952" b="-38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642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899053">
            <a:off x="309778" y="151288"/>
            <a:ext cx="2017149" cy="26415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37338" y="7268362"/>
            <a:ext cx="2781300" cy="325597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8615" y="6816279"/>
            <a:ext cx="2519474" cy="137883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468600" y="51365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/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Thể tích bể bơi là: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𝑉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36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𝑚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sup>
                        </m:sSup>
                      </m:e>
                    </m:d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144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;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</m:oMath>
                </a14:m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42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54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thỏa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mãn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b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nước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máy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bơm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42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48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  <m:r>
                      <a:rPr lang="en-US" sz="3600" i="1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54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  <m:r>
                      <a:rPr lang="en-US" sz="3600" i="1" baseline="30000" dirty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3A2637F8-47E4-8793-3CFE-403A38DDC2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18230" y="1729250"/>
                <a:ext cx="15240000" cy="7971798"/>
              </a:xfrm>
              <a:prstGeom prst="rect">
                <a:avLst/>
              </a:prstGeom>
              <a:blipFill>
                <a:blip r:embed="rId10"/>
                <a:stretch>
                  <a:fillRect l="-1200" b="-29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65EA2BD-89C8-0F62-F625-E6F065E7AA9D}"/>
              </a:ext>
            </a:extLst>
          </p:cNvPr>
          <p:cNvSpPr txBox="1"/>
          <p:nvPr/>
        </p:nvSpPr>
        <p:spPr>
          <a:xfrm>
            <a:off x="7347530" y="609764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501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57275" y="1381125"/>
            <a:ext cx="16230600" cy="713638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182" y="1817113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5850722" y="2182516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33868" y="5560521"/>
            <a:ext cx="2050864" cy="1530457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9BA0BFD-228E-5226-89E3-2E2C9918B552}"/>
              </a:ext>
            </a:extLst>
          </p:cNvPr>
          <p:cNvSpPr txBox="1"/>
          <p:nvPr/>
        </p:nvSpPr>
        <p:spPr>
          <a:xfrm>
            <a:off x="5172075" y="1758094"/>
            <a:ext cx="8001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/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tr.58)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=20</m:t>
                    </m:r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387FF859-00A7-3430-018F-A574C9052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3400" y="3243059"/>
                <a:ext cx="10058400" cy="3980129"/>
              </a:xfrm>
              <a:prstGeom prst="rect">
                <a:avLst/>
              </a:prstGeom>
              <a:blipFill>
                <a:blip r:embed="rId10"/>
                <a:stretch>
                  <a:fillRect l="-2182" r="-3515" b="-56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272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721662"/>
            <a:ext cx="16230600" cy="9296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868400" y="7581900"/>
            <a:ext cx="3284042" cy="243616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D6FE717-4FBA-27F5-6116-A50E78AEA5B8}"/>
              </a:ext>
            </a:extLst>
          </p:cNvPr>
          <p:cNvSpPr txBox="1"/>
          <p:nvPr/>
        </p:nvSpPr>
        <p:spPr>
          <a:xfrm>
            <a:off x="7353300" y="10287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/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14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7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28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 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6FCABCFF-D7E5-8924-50C2-0D40BBB21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6975" y="2376863"/>
                <a:ext cx="11488375" cy="5985998"/>
              </a:xfrm>
              <a:prstGeom prst="rect">
                <a:avLst/>
              </a:prstGeom>
              <a:blipFill>
                <a:blip r:embed="rId8"/>
                <a:stretch>
                  <a:fillRect l="-1857" b="-33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0056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752850" y="1028700"/>
            <a:ext cx="10782300" cy="1183685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453485" y="321081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556523" y="2337565"/>
            <a:ext cx="2340463" cy="224684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/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=18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8D0C090-0D64-BBE5-7435-B042F83106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91100" y="2535133"/>
                <a:ext cx="8305800" cy="4907882"/>
              </a:xfrm>
              <a:prstGeom prst="rect">
                <a:avLst/>
              </a:prstGeom>
              <a:blipFill>
                <a:blip r:embed="rId14"/>
                <a:stretch>
                  <a:fillRect l="-2643" r="-4332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2514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935200" y="7564840"/>
            <a:ext cx="3124200" cy="239143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392400" y="-288741"/>
            <a:ext cx="3267054" cy="221565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02342" y="7496605"/>
            <a:ext cx="4346611" cy="2947793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F719EB01-3EFA-1172-C53D-CB21FD9D800A}"/>
              </a:ext>
            </a:extLst>
          </p:cNvPr>
          <p:cNvSpPr txBox="1"/>
          <p:nvPr/>
        </p:nvSpPr>
        <p:spPr>
          <a:xfrm>
            <a:off x="8267700" y="647700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/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3+4+5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180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=15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=3.15=45;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=4.15=60;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=5.15=75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  <a:endParaRPr lang="en-US" sz="4000" i="1" dirty="0">
                  <a:solidFill>
                    <a:schemeClr val="bg1"/>
                  </a:solidFill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=4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=3.4=12;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=4.4=16;  </m:t>
                    </m:r>
                    <m:r>
                      <a:rPr lang="en-US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=5.4=20</m:t>
                    </m:r>
                  </m:oMath>
                </a14:m>
                <a:endParaRPr lang="en-US" sz="40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4910DC6-E94D-76AA-1B1C-B44BD5BA7A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0836" y="1562100"/>
                <a:ext cx="11955066" cy="7941469"/>
              </a:xfrm>
              <a:prstGeom prst="rect">
                <a:avLst/>
              </a:prstGeom>
              <a:blipFill>
                <a:blip r:embed="rId8"/>
                <a:stretch>
                  <a:fillRect l="-1785" r="-714" b="-23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2948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28700" y="2118706"/>
            <a:ext cx="16230600" cy="604958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81000" y="571500"/>
            <a:ext cx="3068275" cy="36806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3559201" y="6288128"/>
            <a:ext cx="3284042" cy="2436162"/>
          </a:xfrm>
          <a:prstGeom prst="rect">
            <a:avLst/>
          </a:prstGeom>
        </p:spPr>
      </p:pic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89BF569A-A7D8-F7BB-1FE3-F583089D4B97}"/>
              </a:ext>
            </a:extLst>
          </p:cNvPr>
          <p:cNvSpPr txBox="1"/>
          <p:nvPr/>
        </p:nvSpPr>
        <p:spPr>
          <a:xfrm>
            <a:off x="2819400" y="3009900"/>
            <a:ext cx="12649200" cy="3904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800" b="1" dirty="0">
                <a:latin typeface="Arial" panose="020B0604020202020204" pitchFamily="34" charset="0"/>
                <a:cs typeface="Arial" panose="020B0604020202020204" pitchFamily="34" charset="0"/>
              </a:rPr>
              <a:t>BÀI 6: DÃY TỈ SỐ BẰNG NHAU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E13A25DB-DBA9-FDF4-62D9-752317E0FA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40922" y="266700"/>
            <a:ext cx="3666078" cy="323281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C77AB47E-7012-DCBB-C4A4-5E2A409D8C7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79307" y="6438900"/>
            <a:ext cx="3415239" cy="3055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991522" y="715698"/>
            <a:ext cx="12304955" cy="83264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1805704" y="453390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/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3 (SGK – tr.58)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Cho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40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Chứng minh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den>
                    </m:f>
                    <m:r>
                      <a:rPr lang="en-US" sz="400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Tìm ba số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4000" b="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=−76</m:t>
                    </m:r>
                  </m:oMath>
                </a14:m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5" name="Hộp Văn bản 4">
                <a:extLst>
                  <a:ext uri="{FF2B5EF4-FFF2-40B4-BE49-F238E27FC236}">
                    <a16:creationId xmlns:a16="http://schemas.microsoft.com/office/drawing/2014/main" id="{A9096FB5-058E-A514-542D-C042329C84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5799" y="2624929"/>
                <a:ext cx="9296400" cy="4297523"/>
              </a:xfrm>
              <a:prstGeom prst="rect">
                <a:avLst/>
              </a:prstGeom>
              <a:blipFill>
                <a:blip r:embed="rId10"/>
                <a:stretch>
                  <a:fillRect l="-2295" r="-2033" b="-51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9331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93908" y="710865"/>
            <a:ext cx="15500183" cy="886527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/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⋅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20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24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đpcm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0184C711-8F5C-84F3-FADD-DB75583EC71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7283" y="2667631"/>
                <a:ext cx="9615486" cy="6080062"/>
              </a:xfrm>
              <a:prstGeom prst="rect">
                <a:avLst/>
              </a:prstGeom>
              <a:blipFill>
                <a:blip r:embed="rId10"/>
                <a:stretch>
                  <a:fillRect l="-22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481BB0-D3A0-2B7B-4F88-6403C7DF174D}"/>
              </a:ext>
            </a:extLst>
          </p:cNvPr>
          <p:cNvSpPr txBox="1"/>
          <p:nvPr/>
        </p:nvSpPr>
        <p:spPr>
          <a:xfrm>
            <a:off x="7353299" y="1485246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77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57200" y="6134100"/>
            <a:ext cx="3574021" cy="364696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632639" y="51062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44943" y="588809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852366" y="4534642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/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19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60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d>
                      <m:d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e>
                    </m:d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80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</m:t>
                    </m:r>
                  </m:oMath>
                </a14:m>
                <a:endParaRPr lang="en-US" sz="40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⋅(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96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084E434-06D1-A8CE-8634-1DC891DC4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717" y="1829740"/>
                <a:ext cx="10014400" cy="7228646"/>
              </a:xfrm>
              <a:prstGeom prst="rect">
                <a:avLst/>
              </a:prstGeom>
              <a:blipFill>
                <a:blip r:embed="rId14"/>
                <a:stretch>
                  <a:fillRect l="-2130" r="-2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1251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02472" y="643389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8834" y="842010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59594" y="234257"/>
            <a:ext cx="2050206" cy="245941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465878" y="6462474"/>
            <a:ext cx="1807834" cy="371010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BFDCEE80-DBBC-58BD-27CE-8372933304AC}"/>
              </a:ext>
            </a:extLst>
          </p:cNvPr>
          <p:cNvSpPr txBox="1"/>
          <p:nvPr/>
        </p:nvSpPr>
        <p:spPr>
          <a:xfrm>
            <a:off x="5334000" y="978640"/>
            <a:ext cx="7620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/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 (SGK – tr.58)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phần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trăm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(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loài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thực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thân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mềm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giống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cúc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21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%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Atriplex rosea ở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nhiệt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℃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lá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hấp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thụ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khí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oxygen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thải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môi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trường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15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8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FC6997C3-33DD-E41B-1C3A-A4DACAF21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3965" y="2340103"/>
                <a:ext cx="14935201" cy="6637651"/>
              </a:xfrm>
              <a:prstGeom prst="rect">
                <a:avLst/>
              </a:prstGeom>
              <a:blipFill>
                <a:blip r:embed="rId12"/>
                <a:stretch>
                  <a:fillRect l="-1265" r="-2041" b="-2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2176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30600" y="8119370"/>
            <a:ext cx="1613241" cy="161324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V="1">
            <a:off x="0" y="0"/>
            <a:ext cx="5638800" cy="27086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V="1">
            <a:off x="311749" y="-338821"/>
            <a:ext cx="3970558" cy="46482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-27072" y="5904117"/>
            <a:ext cx="3299115" cy="438288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7709878">
            <a:off x="16426309" y="167464"/>
            <a:ext cx="2017149" cy="2641504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067854E-1E8E-C324-8BFA-599CA23DC837}"/>
              </a:ext>
            </a:extLst>
          </p:cNvPr>
          <p:cNvSpPr txBox="1"/>
          <p:nvPr/>
        </p:nvSpPr>
        <p:spPr>
          <a:xfrm>
            <a:off x="7353300" y="495300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/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lượng khí oxygen thải ra môi trường và lượng khí carbon dioxide hấp thụ lần lượt là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 tỉ lệ phần trăm của lượng khí oxygen thải ra môi trường và lượng khí carbon dioxide hấp thụ trong quá trình quang hợp của lá cây Atriplex rosea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21%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=21%=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đó,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21</m:t>
                        </m:r>
                      </m:den>
                    </m:f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nl-NL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lượng khí carbon dioxide lá cây thu vào nhiều hơn lượng oxygen lá cây thải ra môi trường là </a:t>
                </a:r>
                <a14:m>
                  <m:oMath xmlns:m="http://schemas.openxmlformats.org/officeDocument/2006/math"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  <m:r>
                      <m:rPr>
                        <m:nor/>
                      </m:rPr>
                      <a:rPr lang="nl-NL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=15,8</m:t>
                    </m:r>
                  </m:oMath>
                </a14:m>
                <a:r>
                  <a:rPr lang="nl-NL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hay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nl-NL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15,8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EE889D58-4979-A9F6-C39E-49E8FEF619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6200" y="1300574"/>
                <a:ext cx="12071236" cy="8807347"/>
              </a:xfrm>
              <a:prstGeom prst="rect">
                <a:avLst/>
              </a:prstGeom>
              <a:blipFill>
                <a:blip r:embed="rId12"/>
                <a:stretch>
                  <a:fillRect l="-1566" r="-2525" b="-16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37340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32272" y="1453401"/>
            <a:ext cx="13823456" cy="738019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00121" y="542840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89561" y="7277100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94773" y="24547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705100" y="542840"/>
            <a:ext cx="1264194" cy="28171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/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dụng tính chất của dãy tỉ số bằng nhau, ta có: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21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,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79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0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2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21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 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kumimoji="0" lang="en-US" sz="3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oxygen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môi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trường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khí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carbon dioxide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hấp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thụ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20</m:t>
                    </m:r>
                    <m:r>
                      <m:rPr>
                        <m:nor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kumimoji="0" lang="en-US" sz="36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g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81C4F95B-215E-377A-FC91-72A88AA3FC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2613" y="2466804"/>
                <a:ext cx="10522773" cy="5353389"/>
              </a:xfrm>
              <a:prstGeom prst="rect">
                <a:avLst/>
              </a:prstGeom>
              <a:blipFill>
                <a:blip r:embed="rId12"/>
                <a:stretch>
                  <a:fillRect l="-1796" r="-1738" b="-34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500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38130" y="1028700"/>
            <a:ext cx="14811740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343451" y="1837388"/>
            <a:ext cx="3601097" cy="77914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00307" y="6903852"/>
            <a:ext cx="1875646" cy="325427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6549870" y="2284505"/>
            <a:ext cx="4105420" cy="493008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54507" flipV="1">
            <a:off x="1038759" y="1506220"/>
            <a:ext cx="3274388" cy="222063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/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tr.58)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48 m.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0D4CBCDB-F149-089C-E01A-263025DA92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04528" y="3722616"/>
                <a:ext cx="13048081" cy="3662990"/>
              </a:xfrm>
              <a:prstGeom prst="rect">
                <a:avLst/>
              </a:prstGeom>
              <a:blipFill>
                <a:blip r:embed="rId12"/>
                <a:stretch>
                  <a:fillRect l="-1449" r="-2383" b="-53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9096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567537" y="1219354"/>
            <a:ext cx="2579260" cy="148659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899053">
            <a:off x="257303" y="100856"/>
            <a:ext cx="1344717" cy="176093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>
            <a:off x="13793789" y="-353353"/>
            <a:ext cx="4140858" cy="48475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400000" flipH="1" flipV="1">
            <a:off x="250342" y="7102958"/>
            <a:ext cx="2933700" cy="34343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49476" y="5360212"/>
            <a:ext cx="2519474" cy="137883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/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𝑚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&gt;0)</m:t>
                    </m:r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giữa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độ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cạnh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chu vi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48</m:t>
                    </m:r>
                    <m:r>
                      <m:rPr>
                        <m:nor/>
                      </m:rPr>
                      <a:rPr lang="en-US" sz="36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m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2.(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360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=48</m:t>
                    </m:r>
                  </m:oMath>
                </a14:m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=24</m:t>
                    </m:r>
                  </m:oMath>
                </a14:m>
                <a:endParaRPr lang="en-US" sz="3600" i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3+5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en-US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36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3600" dirty="0">
                  <a:effectLst/>
                  <a:latin typeface="Cambria Math" panose="020405030504060302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=3.3=9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3600" b="0" i="0" smtClean="0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m</m:t>
                          </m:r>
                        </m:e>
                      </m:d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36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=5.3=15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m</m:t>
                      </m:r>
                      <m:r>
                        <a:rPr lang="en-US" sz="3600" b="0" i="0" smtClean="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dài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15 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rộng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mảnh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vườn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9 </m:t>
                    </m:r>
                    <m:r>
                      <a:rPr lang="en-US" sz="3600" i="1" dirty="0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𝑚</m:t>
                    </m:r>
                  </m:oMath>
                </a14:m>
                <a:r>
                  <a:rPr lang="en-US" sz="36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diện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tích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hình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chữ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nhật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6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𝑆</m:t>
                    </m:r>
                    <m:r>
                      <a:rPr lang="en-US" sz="36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=9.15=135</m:t>
                    </m:r>
                    <m:d>
                      <m:dPr>
                        <m:ctrlPr>
                          <a:rPr lang="en-US" sz="36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36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3600">
                                <a:effectLst/>
                                <a:latin typeface="Arial" panose="020B0604020202020204" pitchFamily="34" charset="0"/>
                                <a:ea typeface="Calibri" panose="020F0502020204030204" pitchFamily="34" charset="0"/>
                                <a:cs typeface="Arial" panose="020B0604020202020204" pitchFamily="34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m</m:t>
                            </m:r>
                          </m:e>
                          <m:sup>
                            <m:r>
                              <a:rPr lang="en-US" sz="36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e>
                    </m:d>
                  </m:oMath>
                </a14:m>
                <a:endParaRPr lang="en-US" sz="3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0C0A0F80-31E0-FD1C-B436-0C11B78366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6485" y="1219354"/>
                <a:ext cx="14264018" cy="8653907"/>
              </a:xfrm>
              <a:prstGeom prst="rect">
                <a:avLst/>
              </a:prstGeom>
              <a:blipFill>
                <a:blip r:embed="rId10"/>
                <a:stretch>
                  <a:fillRect l="-1325" r="-1282" b="-1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15313CA-606D-E72B-B838-88ED7CDA5109}"/>
              </a:ext>
            </a:extLst>
          </p:cNvPr>
          <p:cNvSpPr txBox="1"/>
          <p:nvPr/>
        </p:nvSpPr>
        <p:spPr>
          <a:xfrm>
            <a:off x="7353300" y="511468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219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87903" y="1426384"/>
            <a:ext cx="15712194" cy="743423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32012" y="632784"/>
            <a:ext cx="3772950" cy="846988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780252">
            <a:off x="16464382" y="5889562"/>
            <a:ext cx="1589836" cy="27583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18970" y="8337443"/>
            <a:ext cx="2050864" cy="153045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/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6 (SGK – tr.58)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đợt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ủng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hộ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vùng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lũ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lụt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5; 6; 8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biết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6BF1A7C1-2037-2AE5-C904-6FFF3B18ED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6370" y="2846044"/>
                <a:ext cx="13182600" cy="4594912"/>
              </a:xfrm>
              <a:prstGeom prst="rect">
                <a:avLst/>
              </a:prstGeom>
              <a:blipFill>
                <a:blip r:embed="rId10"/>
                <a:stretch>
                  <a:fillRect l="-1665" r="-1619" b="-47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74875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52400" y="0"/>
            <a:ext cx="2687814" cy="20574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87600" y="7638936"/>
            <a:ext cx="2667000" cy="23518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/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i="1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600" i="1">
                        <a:solidFill>
                          <a:schemeClr val="bg1"/>
                        </a:solidFill>
                      </a:rPr>
                      <m:t>𝑥</m:t>
                    </m:r>
                    <m:r>
                      <a:rPr lang="en-US" sz="3600">
                        <a:solidFill>
                          <a:schemeClr val="bg1"/>
                        </a:solidFill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</a:rPr>
                      <m:t>𝑦</m:t>
                    </m:r>
                    <m:r>
                      <a:rPr lang="en-US" sz="3600">
                        <a:solidFill>
                          <a:schemeClr val="bg1"/>
                        </a:solidFill>
                      </a:rPr>
                      <m:t>,</m:t>
                    </m:r>
                    <m:r>
                      <a:rPr lang="en-US" sz="3600" i="1">
                        <a:solidFill>
                          <a:schemeClr val="bg1"/>
                        </a:solidFill>
                      </a:rPr>
                      <m:t>𝑧</m:t>
                    </m:r>
                    <m:r>
                      <a:rPr lang="en-US" sz="3600">
                        <a:solidFill>
                          <a:schemeClr val="bg1"/>
                        </a:solidFill>
                      </a:rPr>
                      <m:t>∈</m:t>
                    </m:r>
                    <m:sSup>
                      <m:sSupPr>
                        <m:ctrlPr>
                          <a:rPr lang="en-US" sz="3600" i="1">
                            <a:solidFill>
                              <a:schemeClr val="bg1"/>
                            </a:solidFill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chemeClr val="bg1"/>
                            </a:solidFill>
                          </a:rPr>
                          <m:t>ℕ</m:t>
                        </m:r>
                      </m:e>
                      <m:sup>
                        <m:r>
                          <a:rPr lang="en-US" sz="3600" i="1">
                            <a:solidFill>
                              <a:schemeClr val="bg1"/>
                            </a:solidFill>
                          </a:rPr>
                          <m:t>∗</m:t>
                        </m:r>
                      </m:sup>
                    </m:sSup>
                    <m:r>
                      <a:rPr lang="en-US" sz="3600" b="0" i="0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(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5;6;8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sz="360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360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nhiều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hơn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3600" i="1" dirty="0" smtClea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= 24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24884753-C5B7-F48D-08E0-7773662E2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1307" y="3085474"/>
                <a:ext cx="11485386" cy="5565754"/>
              </a:xfrm>
              <a:prstGeom prst="rect">
                <a:avLst/>
              </a:prstGeom>
              <a:blipFill>
                <a:blip r:embed="rId8"/>
                <a:stretch>
                  <a:fillRect l="-1645" r="-1592" b="-31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C39FD037-E384-146B-3A1A-5D91C02FDEA0}"/>
              </a:ext>
            </a:extLst>
          </p:cNvPr>
          <p:cNvSpPr txBox="1"/>
          <p:nvPr/>
        </p:nvSpPr>
        <p:spPr>
          <a:xfrm>
            <a:off x="8382000" y="1244175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504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200" y="495300"/>
            <a:ext cx="2631556" cy="20143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225943" y="-315488"/>
            <a:ext cx="6067399" cy="41148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088178" y="6909316"/>
            <a:ext cx="6067399" cy="41148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A075304C-6F1A-B8E8-5D5C-C1881EE18547}"/>
              </a:ext>
            </a:extLst>
          </p:cNvPr>
          <p:cNvSpPr txBox="1"/>
          <p:nvPr/>
        </p:nvSpPr>
        <p:spPr>
          <a:xfrm>
            <a:off x="4191000" y="1187914"/>
            <a:ext cx="94488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3680A5A1-F793-63C5-D337-92FBEE95C066}"/>
              </a:ext>
            </a:extLst>
          </p:cNvPr>
          <p:cNvGrpSpPr/>
          <p:nvPr/>
        </p:nvGrpSpPr>
        <p:grpSpPr>
          <a:xfrm>
            <a:off x="6232759" y="3472832"/>
            <a:ext cx="6211654" cy="923330"/>
            <a:chOff x="6232759" y="3472832"/>
            <a:chExt cx="6211654" cy="923330"/>
          </a:xfrm>
        </p:grpSpPr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E4C374ED-22F6-3163-B034-ED8A23196325}"/>
                </a:ext>
              </a:extLst>
            </p:cNvPr>
            <p:cNvSpPr txBox="1"/>
            <p:nvPr/>
          </p:nvSpPr>
          <p:spPr>
            <a:xfrm>
              <a:off x="7643813" y="3472832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Khái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niệm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25D2C094-FE9C-26FE-D914-0BAA193EECDE}"/>
                </a:ext>
              </a:extLst>
            </p:cNvPr>
            <p:cNvSpPr txBox="1"/>
            <p:nvPr/>
          </p:nvSpPr>
          <p:spPr>
            <a:xfrm>
              <a:off x="6232759" y="3472832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E4642419-EA06-FDC1-E5ED-3584C4125605}"/>
              </a:ext>
            </a:extLst>
          </p:cNvPr>
          <p:cNvGrpSpPr/>
          <p:nvPr/>
        </p:nvGrpSpPr>
        <p:grpSpPr>
          <a:xfrm>
            <a:off x="6232759" y="5417828"/>
            <a:ext cx="6225941" cy="928092"/>
            <a:chOff x="6232759" y="5417828"/>
            <a:chExt cx="6225941" cy="928092"/>
          </a:xfrm>
        </p:grpSpPr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7DA73BAD-FC7F-8965-93B0-4CA8FD5E637F}"/>
                </a:ext>
              </a:extLst>
            </p:cNvPr>
            <p:cNvSpPr txBox="1"/>
            <p:nvPr/>
          </p:nvSpPr>
          <p:spPr>
            <a:xfrm>
              <a:off x="7658100" y="5417828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Hộp Văn bản 15">
              <a:extLst>
                <a:ext uri="{FF2B5EF4-FFF2-40B4-BE49-F238E27FC236}">
                  <a16:creationId xmlns:a16="http://schemas.microsoft.com/office/drawing/2014/main" id="{8DD022A5-9CCE-CFCA-7C69-D91FA97B6BE9}"/>
                </a:ext>
              </a:extLst>
            </p:cNvPr>
            <p:cNvSpPr txBox="1"/>
            <p:nvPr/>
          </p:nvSpPr>
          <p:spPr>
            <a:xfrm>
              <a:off x="6232759" y="542259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</p:grpSp>
      <p:grpSp>
        <p:nvGrpSpPr>
          <p:cNvPr id="20" name="Nhóm 19">
            <a:extLst>
              <a:ext uri="{FF2B5EF4-FFF2-40B4-BE49-F238E27FC236}">
                <a16:creationId xmlns:a16="http://schemas.microsoft.com/office/drawing/2014/main" id="{1CB8AF5C-6A93-9604-0638-97B1C4AD09E9}"/>
              </a:ext>
            </a:extLst>
          </p:cNvPr>
          <p:cNvGrpSpPr/>
          <p:nvPr/>
        </p:nvGrpSpPr>
        <p:grpSpPr>
          <a:xfrm>
            <a:off x="6232758" y="7429500"/>
            <a:ext cx="6187842" cy="923330"/>
            <a:chOff x="6232758" y="7429500"/>
            <a:chExt cx="6187842" cy="923330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82437809-4D7A-9211-F0E6-2813085F44A5}"/>
                </a:ext>
              </a:extLst>
            </p:cNvPr>
            <p:cNvSpPr txBox="1"/>
            <p:nvPr/>
          </p:nvSpPr>
          <p:spPr>
            <a:xfrm>
              <a:off x="7620000" y="7429500"/>
              <a:ext cx="48006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Ứng</a:t>
              </a:r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5400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endParaRPr lang="en-US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5EB0F8C-5E15-7697-7ABB-C55CA5B28A11}"/>
                </a:ext>
              </a:extLst>
            </p:cNvPr>
            <p:cNvSpPr txBox="1"/>
            <p:nvPr/>
          </p:nvSpPr>
          <p:spPr>
            <a:xfrm>
              <a:off x="6232758" y="7429500"/>
              <a:ext cx="104057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05000" y="7810500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011400" y="1664490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457200" y="166449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4243389" y="4421508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21807" y="-788314"/>
            <a:ext cx="3426782" cy="354647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/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Áp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chất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36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  <m: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36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24</m:t>
                          </m:r>
                        </m:num>
                        <m:den>
                          <m:r>
                            <a:rPr kumimoji="0" lang="en-US" sz="36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5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40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48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 </m:t>
                      </m:r>
                      <m:r>
                        <a:rPr kumimoji="0" lang="en-US" sz="3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8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kumimoji="0" lang="en-US" sz="3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64</m:t>
                      </m:r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Vậy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3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lớp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𝐴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𝐵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7</m:t>
                    </m:r>
                    <m:r>
                      <a:rPr kumimoji="0" lang="en-US" sz="36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𝐶</m:t>
                    </m:r>
                  </m:oMath>
                </a14:m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quyên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góp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lần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lượt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40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; 48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64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quyển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AD161F90-AC3D-78D1-6549-F59D3968EE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5471" y="2420643"/>
                <a:ext cx="11411264" cy="5336461"/>
              </a:xfrm>
              <a:prstGeom prst="rect">
                <a:avLst/>
              </a:prstGeom>
              <a:blipFill>
                <a:blip r:embed="rId12"/>
                <a:stretch>
                  <a:fillRect l="-1656" r="-1603" b="-3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74201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225872" y="-1435908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4" y="7734300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905000" y="8698264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283031" y="8472052"/>
            <a:ext cx="2952383" cy="32411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16144" y="-438082"/>
            <a:ext cx="5133774" cy="6009938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447683" y="-109508"/>
            <a:ext cx="2997648" cy="27953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6138917">
            <a:off x="80303" y="60545"/>
            <a:ext cx="2340463" cy="2246845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018E2226-82E7-BDDB-A236-8F2D41004E4D}"/>
              </a:ext>
            </a:extLst>
          </p:cNvPr>
          <p:cNvSpPr txBox="1"/>
          <p:nvPr/>
        </p:nvSpPr>
        <p:spPr>
          <a:xfrm>
            <a:off x="2519641" y="1891115"/>
            <a:ext cx="13099495" cy="6637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 7 (SGK – tr.58)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Sa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Nam,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loài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mãnh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liệt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chịu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đựng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tàn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biển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mặn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trưởng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lâu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dịp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36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bang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đảo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bàng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vuông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phong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mù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5; 4; 3.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chiến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bao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29132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6011778"/>
            <a:ext cx="3986847" cy="4068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467538" y="135465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725892" y="373122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754881" y="4412320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/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Gọi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𝑥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𝑦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𝑧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𝑧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∈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ℕ</m:t>
                        </m:r>
                      </m:e>
                      <m:sup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tổng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36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𝑦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𝑧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36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5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4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;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3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𝑥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𝑦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Yu Mincho" panose="02020400000000000000" pitchFamily="18" charset="-128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𝑧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Yu Mincho" panose="02020400000000000000" pitchFamily="18" charset="-128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DFE267F-C247-E384-7A08-70C9B650D4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48747" y="2575524"/>
                <a:ext cx="11712293" cy="6303970"/>
              </a:xfrm>
              <a:prstGeom prst="rect">
                <a:avLst/>
              </a:prstGeom>
              <a:blipFill>
                <a:blip r:embed="rId14"/>
                <a:stretch>
                  <a:fillRect l="-1874" r="-3071" b="-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B08D312-475C-BBA4-BA0A-CDD07F4BFD85}"/>
              </a:ext>
            </a:extLst>
          </p:cNvPr>
          <p:cNvSpPr txBox="1"/>
          <p:nvPr/>
        </p:nvSpPr>
        <p:spPr>
          <a:xfrm>
            <a:off x="7554450" y="1820261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5310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4213419" y="6252740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57200" y="233165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/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Áp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dụng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tính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chất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của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dẫy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𝑧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5+4+3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num>
                        <m:den>
                          <m: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=3</m:t>
                      </m:r>
                    </m:oMath>
                  </m:oMathPara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bàng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vuông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phong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,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mù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u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đã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trồng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được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lần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lượt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: 15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; 12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; 9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cây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. </a:t>
                </a:r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43C7BB9-C93E-CB21-90FB-29BD37811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6966" y="2740110"/>
                <a:ext cx="11354067" cy="4806252"/>
              </a:xfrm>
              <a:prstGeom prst="rect">
                <a:avLst/>
              </a:prstGeom>
              <a:blipFill>
                <a:blip r:embed="rId12"/>
                <a:stretch>
                  <a:fillRect l="-1933" r="-3169" b="-4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045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706600" y="-885980"/>
            <a:ext cx="4080322" cy="27672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005526" y="7886700"/>
            <a:ext cx="6126972" cy="415520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2400" y="0"/>
            <a:ext cx="1509599" cy="2786172"/>
          </a:xfrm>
          <a:prstGeom prst="rect">
            <a:avLst/>
          </a:prstGeom>
        </p:spPr>
      </p:pic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9F8A3480-9650-24BB-6673-9961CE6D13A0}"/>
              </a:ext>
            </a:extLst>
          </p:cNvPr>
          <p:cNvSpPr txBox="1"/>
          <p:nvPr/>
        </p:nvSpPr>
        <p:spPr>
          <a:xfrm>
            <a:off x="3505200" y="773224"/>
            <a:ext cx="10363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E7E26373-FA00-30E1-CC4C-85A4C6D6FAC3}"/>
              </a:ext>
            </a:extLst>
          </p:cNvPr>
          <p:cNvSpPr txBox="1"/>
          <p:nvPr/>
        </p:nvSpPr>
        <p:spPr>
          <a:xfrm>
            <a:off x="1325761" y="5799148"/>
            <a:ext cx="43588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Ghi nhớ kiến thức trong bài. 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4B33A5C9-6ABA-7DAB-C4B3-BC9C97A32798}"/>
              </a:ext>
            </a:extLst>
          </p:cNvPr>
          <p:cNvSpPr txBox="1"/>
          <p:nvPr/>
        </p:nvSpPr>
        <p:spPr>
          <a:xfrm>
            <a:off x="6812161" y="5799147"/>
            <a:ext cx="466367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Hoàn thành bài tập trong SBT.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908A1D-EE58-29BB-D413-0FE285A86944}"/>
              </a:ext>
            </a:extLst>
          </p:cNvPr>
          <p:cNvSpPr txBox="1"/>
          <p:nvPr/>
        </p:nvSpPr>
        <p:spPr>
          <a:xfrm>
            <a:off x="12603361" y="5676900"/>
            <a:ext cx="4358878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 “</a:t>
            </a:r>
            <a:r>
              <a:rPr lang="pt-BR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7. Đại lượng  tỉ lệ thuận</a:t>
            </a:r>
            <a:r>
              <a:rPr lang="pt-BR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Đồ họa 17" descr="Dolphin outline">
            <a:extLst>
              <a:ext uri="{FF2B5EF4-FFF2-40B4-BE49-F238E27FC236}">
                <a16:creationId xmlns:a16="http://schemas.microsoft.com/office/drawing/2014/main" id="{AAB9A1AD-C2F1-A377-6CFA-0478055A5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95600" y="3885314"/>
            <a:ext cx="1824923" cy="1824923"/>
          </a:xfrm>
          <a:prstGeom prst="rect">
            <a:avLst/>
          </a:prstGeom>
        </p:spPr>
      </p:pic>
      <p:pic>
        <p:nvPicPr>
          <p:cNvPr id="19" name="Đồ họa 18" descr="Dolphin outline">
            <a:extLst>
              <a:ext uri="{FF2B5EF4-FFF2-40B4-BE49-F238E27FC236}">
                <a16:creationId xmlns:a16="http://schemas.microsoft.com/office/drawing/2014/main" id="{6B86C851-6A34-1E58-FE74-F6DCFB9281F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64876" y="3885313"/>
            <a:ext cx="1824923" cy="1824923"/>
          </a:xfrm>
          <a:prstGeom prst="rect">
            <a:avLst/>
          </a:prstGeom>
        </p:spPr>
      </p:pic>
      <p:pic>
        <p:nvPicPr>
          <p:cNvPr id="20" name="Đồ họa 19" descr="Dolphin outline">
            <a:extLst>
              <a:ext uri="{FF2B5EF4-FFF2-40B4-BE49-F238E27FC236}">
                <a16:creationId xmlns:a16="http://schemas.microsoft.com/office/drawing/2014/main" id="{56F36EC9-EB35-948E-97E5-AD0ADF8434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7730" y="3974224"/>
            <a:ext cx="1824923" cy="182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66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11944" y="1709493"/>
            <a:ext cx="12864111" cy="686801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961014" y="1219987"/>
            <a:ext cx="2067774" cy="213999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26421" y="6472291"/>
            <a:ext cx="2778922" cy="259134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796165" y="1028700"/>
            <a:ext cx="2329698" cy="1396147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149" y="690972"/>
            <a:ext cx="1264194" cy="2817146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A7A6B6C-A3A2-0651-5C91-74F6E929FD30}"/>
              </a:ext>
            </a:extLst>
          </p:cNvPr>
          <p:cNvSpPr txBox="1"/>
          <p:nvPr/>
        </p:nvSpPr>
        <p:spPr>
          <a:xfrm>
            <a:off x="3600367" y="2616134"/>
            <a:ext cx="11087263" cy="54041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>
                <a:latin typeface="Arial" panose="020B0604020202020204" pitchFamily="34" charset="0"/>
                <a:cs typeface="Arial" panose="020B0604020202020204" pitchFamily="34" charset="0"/>
              </a:rPr>
              <a:t>HẸN GẶP LẠI CÁC EM TRONG BUỔI HỌC TIẾP THEO!</a:t>
            </a:r>
          </a:p>
        </p:txBody>
      </p:sp>
    </p:spTree>
    <p:extLst>
      <p:ext uri="{BB962C8B-B14F-4D97-AF65-F5344CB8AC3E}">
        <p14:creationId xmlns:p14="http://schemas.microsoft.com/office/powerpoint/2010/main" val="3392356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8637109" y="-1806327"/>
            <a:ext cx="7315200" cy="351397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059895" y="7501312"/>
            <a:ext cx="7315200" cy="35139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83352" y="8430768"/>
            <a:ext cx="7315200" cy="18562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28891" y="6784308"/>
            <a:ext cx="2809786" cy="308459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12774530" y="-581419"/>
            <a:ext cx="5133774" cy="600993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6138917">
            <a:off x="2174999" y="3232192"/>
            <a:ext cx="2340463" cy="224684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EA23006-238F-C0E2-CA62-579DC57E84A2}"/>
              </a:ext>
            </a:extLst>
          </p:cNvPr>
          <p:cNvSpPr txBox="1"/>
          <p:nvPr/>
        </p:nvSpPr>
        <p:spPr>
          <a:xfrm>
            <a:off x="1346669" y="857152"/>
            <a:ext cx="43359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latin typeface="Arial" panose="020B0604020202020204" pitchFamily="34" charset="0"/>
                <a:cs typeface="Arial" panose="020B0604020202020204" pitchFamily="34" charset="0"/>
              </a:rPr>
              <a:t>I. KHÁI NIỆM</a:t>
            </a:r>
          </a:p>
        </p:txBody>
      </p:sp>
      <p:sp>
        <p:nvSpPr>
          <p:cNvPr id="12" name="Hình chữ nhật: Góc Tròn 11">
            <a:extLst>
              <a:ext uri="{FF2B5EF4-FFF2-40B4-BE49-F238E27FC236}">
                <a16:creationId xmlns:a16="http://schemas.microsoft.com/office/drawing/2014/main" id="{8B5B9E02-1287-8842-5DB8-DFC2E3F6695C}"/>
              </a:ext>
            </a:extLst>
          </p:cNvPr>
          <p:cNvSpPr/>
          <p:nvPr/>
        </p:nvSpPr>
        <p:spPr>
          <a:xfrm>
            <a:off x="1346669" y="2201561"/>
            <a:ext cx="1451528" cy="9144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/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cặp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D50DF43E-F3A1-5F55-3658-F7BCA1C12C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6583" y="1880804"/>
                <a:ext cx="11912417" cy="1294585"/>
              </a:xfrm>
              <a:prstGeom prst="rect">
                <a:avLst/>
              </a:prstGeom>
              <a:blipFill>
                <a:blip r:embed="rId14"/>
                <a:stretch>
                  <a:fillRect l="-1790" b="-8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/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4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12=6.8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8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15)=12.(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12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>
                  <a:lnSpc>
                    <a:spcPct val="107000"/>
                  </a:lnSpc>
                  <a:spcBef>
                    <a:spcPts val="0"/>
                  </a:spcBef>
                  <a:spcAft>
                    <a:spcPts val="1200"/>
                  </a:spcAft>
                </a:pPr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Vì </a:t>
                </a:r>
                <a14:m>
                  <m:oMath xmlns:m="http://schemas.openxmlformats.org/officeDocument/2006/math"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4.(−15)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=6</m:t>
                    </m:r>
                    <m:r>
                      <a:rPr lang="en-US" sz="4000" b="0" i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(</m:t>
                    </m:r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10)</m:t>
                    </m:r>
                    <m:r>
                      <m:rPr>
                        <m:nor/>
                      </m:rPr>
                      <a:rPr lang="nl-NL" sz="4000" i="1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nl-NL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nên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nl-NL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nl-NL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15</m:t>
                        </m:r>
                      </m:den>
                    </m:f>
                  </m:oMath>
                </a14:m>
                <a:endParaRPr lang="en-US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8005E2B6-8CFD-968C-57A2-D08BD8ADF1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7287" y="4661412"/>
                <a:ext cx="9038984" cy="3206840"/>
              </a:xfrm>
              <a:prstGeom prst="rect">
                <a:avLst/>
              </a:prstGeom>
              <a:blipFill>
                <a:blip r:embed="rId15"/>
                <a:stretch>
                  <a:fillRect l="-2428" b="-26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488E3873-6D3A-8D9F-7558-60B3FAF7D085}"/>
              </a:ext>
            </a:extLst>
          </p:cNvPr>
          <p:cNvSpPr txBox="1"/>
          <p:nvPr/>
        </p:nvSpPr>
        <p:spPr>
          <a:xfrm>
            <a:off x="6922609" y="3550005"/>
            <a:ext cx="3429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/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f>
                      <m:fPr>
                        <m:ctrlPr>
                          <a:rPr lang="en-US" sz="4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4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12</m:t>
                        </m:r>
                      </m:den>
                    </m:f>
                    <m:f>
                      <m:fPr>
                        <m:ctrlPr>
                          <a:rPr lang="en-US" sz="4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391C7968-10FC-9844-A429-637F449362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9944" y="8189698"/>
                <a:ext cx="9986962" cy="966675"/>
              </a:xfrm>
              <a:prstGeom prst="rect">
                <a:avLst/>
              </a:prstGeom>
              <a:blipFill>
                <a:blip r:embed="rId16"/>
                <a:stretch>
                  <a:fillRect b="-113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6">
            <a:extLst>
              <a:ext uri="{FF2B5EF4-FFF2-40B4-BE49-F238E27FC236}">
                <a16:creationId xmlns:a16="http://schemas.microsoft.com/office/drawing/2014/main" id="{1A695B00-46B5-E698-3178-6678BEF1E50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1468408">
            <a:off x="16078548" y="7285154"/>
            <a:ext cx="1362751" cy="15050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2643323" y="-867008"/>
            <a:ext cx="6067399" cy="41148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 flipV="1">
            <a:off x="-1783572" y="5695019"/>
            <a:ext cx="8066719" cy="54707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73246" y="1509236"/>
            <a:ext cx="10741509" cy="726852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354282" y="4576420"/>
            <a:ext cx="6905018" cy="5875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85496" y="701411"/>
            <a:ext cx="1509599" cy="2786172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C800D16A-054F-CC51-AF94-2D0188A92D5B}"/>
              </a:ext>
            </a:extLst>
          </p:cNvPr>
          <p:cNvSpPr txBox="1"/>
          <p:nvPr/>
        </p:nvSpPr>
        <p:spPr>
          <a:xfrm>
            <a:off x="4533208" y="2716822"/>
            <a:ext cx="9273583" cy="41987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800" b="1" u="sng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 luận:</a:t>
            </a:r>
            <a:endParaRPr lang="en-US" sz="4800" b="1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nl-NL" sz="4400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tỉ số bằng nhau và được viết nối với nhau bởi các dấu đẳng thức tạo thành dãy tỉ số bằng nhau.</a:t>
            </a:r>
            <a:endParaRPr lang="en-US" sz="4400" dirty="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576602">
            <a:off x="15380512" y="6519078"/>
            <a:ext cx="2590991" cy="364928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02856" y="114300"/>
            <a:ext cx="3334325" cy="56012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737603">
            <a:off x="12787197" y="-771091"/>
            <a:ext cx="6067399" cy="41148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36132" y="7700107"/>
            <a:ext cx="2067774" cy="213999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/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b="1" u="sng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</a:t>
                </a:r>
                <a:r>
                  <a:rPr lang="en-US" sz="4000" b="1" u="sng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ý: </a:t>
                </a:r>
                <a:endParaRPr lang="en-US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cũng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marL="22860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342900" marR="0" lvl="0" indent="-34290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Font typeface="Symbol" panose="05050102010706020507" pitchFamily="18" charset="2"/>
                  <a:buChar char=""/>
                  <a:tabLst>
                    <a:tab pos="228600" algn="l"/>
                  </a:tabLst>
                </a:pP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Khi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𝑑</m:t>
                        </m:r>
                      </m:den>
                    </m:f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𝑒</m:t>
                        </m:r>
                      </m:num>
                      <m:den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𝑔</m:t>
                        </m:r>
                      </m:den>
                    </m:f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Yu Mincho" panose="02020400000000000000" pitchFamily="18" charset="-128"/>
                    <a:cs typeface="Arial" panose="020B0604020202020204" pitchFamily="34" charset="0"/>
                  </a:rPr>
                  <a:t> 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𝑐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𝑑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𝑒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, </m:t>
                    </m:r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khác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), ta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nói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lệ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𝑐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𝑒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:</m:t>
                    </m:r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𝑔</m:t>
                    </m:r>
                  </m:oMath>
                </a14:m>
                <a:r>
                  <a:rPr lang="en-US" sz="4000" dirty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E125C07E-75E1-E274-926A-10DC1E5BD8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2693" y="1642649"/>
                <a:ext cx="11727656" cy="6584175"/>
              </a:xfrm>
              <a:prstGeom prst="rect">
                <a:avLst/>
              </a:prstGeom>
              <a:blipFill>
                <a:blip r:embed="rId12"/>
                <a:stretch>
                  <a:fillRect l="-1871" r="-1819" b="-29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949617" y="1028700"/>
            <a:ext cx="14388767" cy="82296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499" y="7488856"/>
            <a:ext cx="2742859" cy="279883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563614">
            <a:off x="-609272" y="-245816"/>
            <a:ext cx="4059135" cy="27528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96419">
            <a:off x="14430320" y="292214"/>
            <a:ext cx="3492045" cy="17777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468408">
            <a:off x="1278351" y="1440519"/>
            <a:ext cx="1646879" cy="18188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32811" y="8136198"/>
            <a:ext cx="2579260" cy="1486592"/>
          </a:xfrm>
          <a:prstGeom prst="rect">
            <a:avLst/>
          </a:prstGeom>
        </p:spPr>
      </p:pic>
      <p:sp>
        <p:nvSpPr>
          <p:cNvPr id="10" name="Hình Bầu dục 9">
            <a:extLst>
              <a:ext uri="{FF2B5EF4-FFF2-40B4-BE49-F238E27FC236}">
                <a16:creationId xmlns:a16="http://schemas.microsoft.com/office/drawing/2014/main" id="{7F02319F-48A8-06A5-12F7-C3707B22D167}"/>
              </a:ext>
            </a:extLst>
          </p:cNvPr>
          <p:cNvSpPr/>
          <p:nvPr/>
        </p:nvSpPr>
        <p:spPr>
          <a:xfrm>
            <a:off x="3043804" y="2084040"/>
            <a:ext cx="2836852" cy="1295400"/>
          </a:xfrm>
          <a:prstGeom prst="ellipse">
            <a:avLst/>
          </a:prstGeom>
          <a:solidFill>
            <a:srgbClr val="F46A61"/>
          </a:solidFill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4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/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  <m:r>
                        <a:rPr lang="en-US" sz="4000" b="0" i="1" smtClean="0"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95D5DF2C-EAA5-B72B-380B-23C6B33A1A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6907" y="1356556"/>
                <a:ext cx="8686800" cy="2750368"/>
              </a:xfrm>
              <a:prstGeom prst="rect">
                <a:avLst/>
              </a:prstGeom>
              <a:blipFill>
                <a:blip r:embed="rId14"/>
                <a:stretch>
                  <a:fillRect l="-2526" r="-7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E392A00-BEA3-5D2F-B9A8-FEF8D16D9600}"/>
              </a:ext>
            </a:extLst>
          </p:cNvPr>
          <p:cNvSpPr txBox="1"/>
          <p:nvPr/>
        </p:nvSpPr>
        <p:spPr>
          <a:xfrm>
            <a:off x="7620000" y="4243406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/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−24</m:t>
                        </m:r>
                      </m:den>
                    </m:f>
                    <m:r>
                      <a:rPr lang="en-US" sz="3800" b="0" i="1" smtClean="0"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38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3800" b="0" i="1" smtClean="0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đôi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US" sz="3800" i="1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vậy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, ta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−24</m:t>
                          </m:r>
                        </m:den>
                      </m:f>
                      <m:r>
                        <a:rPr lang="en-US" sz="3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−10</m:t>
                          </m:r>
                        </m:num>
                        <m:den>
                          <m:r>
                            <a:rPr lang="en-US" sz="3800" b="0" i="1" smtClean="0"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3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A65ABA18-CBB0-51A7-9C6F-E727AE8965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479" y="5159993"/>
                <a:ext cx="12545042" cy="3863237"/>
              </a:xfrm>
              <a:prstGeom prst="rect">
                <a:avLst/>
              </a:prstGeom>
              <a:blipFill>
                <a:blip r:embed="rId15"/>
                <a:stretch>
                  <a:fillRect l="-1603" r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464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4148" y="7161629"/>
            <a:ext cx="550690" cy="81201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698037" y="5114925"/>
            <a:ext cx="577879" cy="77520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52013" y="1638300"/>
            <a:ext cx="2725649" cy="326966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5513079" y="5062015"/>
            <a:ext cx="2356837" cy="483679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224139" y="-26370"/>
            <a:ext cx="3426782" cy="3546476"/>
          </a:xfrm>
          <a:prstGeom prst="rect">
            <a:avLst/>
          </a:prstGeom>
        </p:spPr>
      </p:pic>
      <p:sp>
        <p:nvSpPr>
          <p:cNvPr id="14" name="Hình chữ nhật: Góc Tròn 13">
            <a:extLst>
              <a:ext uri="{FF2B5EF4-FFF2-40B4-BE49-F238E27FC236}">
                <a16:creationId xmlns:a16="http://schemas.microsoft.com/office/drawing/2014/main" id="{24159ED9-E788-C887-16E7-82592D1887DC}"/>
              </a:ext>
            </a:extLst>
          </p:cNvPr>
          <p:cNvSpPr/>
          <p:nvPr/>
        </p:nvSpPr>
        <p:spPr>
          <a:xfrm>
            <a:off x="2098648" y="723900"/>
            <a:ext cx="3581400" cy="1219200"/>
          </a:xfrm>
          <a:prstGeom prst="roundRect">
            <a:avLst/>
          </a:prstGeom>
          <a:solidFill>
            <a:srgbClr val="FABB17"/>
          </a:solidFill>
          <a:ln>
            <a:solidFill>
              <a:srgbClr val="FABB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/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dãy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bằng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nhau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0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40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54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53AA68DC-17DD-8DA3-24A6-77D792151B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03931" y="371684"/>
                <a:ext cx="8686800" cy="2830005"/>
              </a:xfrm>
              <a:prstGeom prst="rect">
                <a:avLst/>
              </a:prstGeom>
              <a:blipFill>
                <a:blip r:embed="rId12"/>
                <a:stretch>
                  <a:fillRect l="-2456" r="-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C6E8F8E-5110-49C5-A5A0-78CD69638B40}"/>
              </a:ext>
            </a:extLst>
          </p:cNvPr>
          <p:cNvSpPr txBox="1"/>
          <p:nvPr/>
        </p:nvSpPr>
        <p:spPr>
          <a:xfrm>
            <a:off x="8267699" y="3520106"/>
            <a:ext cx="1752600" cy="783193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/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</a:t>
                </a:r>
                <a:r>
                  <a:rPr lang="en-US" sz="4000" dirty="0" err="1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4000" dirty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8:8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32:8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36):(</m:t>
                          </m:r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9)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32</m:t>
                          </m:r>
                        </m:den>
                      </m:f>
                      <m:r>
                        <a:rPr lang="en-US" sz="3600">
                          <a:solidFill>
                            <a:schemeClr val="bg1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>
                              <a:solidFill>
                                <a:schemeClr val="bg1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36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93134CDB-E4BB-C861-CB1B-CB97BE0C2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6995" y="4686300"/>
                <a:ext cx="8414009" cy="4537845"/>
              </a:xfrm>
              <a:prstGeom prst="rect">
                <a:avLst/>
              </a:prstGeom>
              <a:blipFill>
                <a:blip r:embed="rId13"/>
                <a:stretch>
                  <a:fillRect l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2999</Words>
  <PresentationFormat>Tùy chỉnh</PresentationFormat>
  <Paragraphs>208</Paragraphs>
  <Slides>45</Slides>
  <Notes>0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45</vt:i4>
      </vt:variant>
    </vt:vector>
  </HeadingPairs>
  <TitlesOfParts>
    <vt:vector size="50" baseType="lpstr">
      <vt:lpstr>Arial</vt:lpstr>
      <vt:lpstr>Cambria Math</vt:lpstr>
      <vt:lpstr>Symbol</vt:lpstr>
      <vt:lpstr>Calibri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2006-08-16T00:00:00Z</dcterms:created>
  <dcterms:modified xsi:type="dcterms:W3CDTF">2022-10-03T07:50:12Z</dcterms:modified>
  <dc:identifier>DAFN8v5n_4A</dc:identifier>
</cp:coreProperties>
</file>