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8" r:id="rId3"/>
    <p:sldId id="257" r:id="rId4"/>
    <p:sldId id="259" r:id="rId5"/>
    <p:sldId id="267" r:id="rId6"/>
    <p:sldId id="268" r:id="rId7"/>
    <p:sldId id="270" r:id="rId8"/>
    <p:sldId id="272" r:id="rId9"/>
    <p:sldId id="274" r:id="rId10"/>
    <p:sldId id="275" r:id="rId11"/>
    <p:sldId id="277" r:id="rId12"/>
    <p:sldId id="303" r:id="rId13"/>
    <p:sldId id="304" r:id="rId14"/>
    <p:sldId id="305" r:id="rId15"/>
    <p:sldId id="279" r:id="rId16"/>
    <p:sldId id="291" r:id="rId17"/>
    <p:sldId id="263" r:id="rId18"/>
    <p:sldId id="294" r:id="rId19"/>
    <p:sldId id="297" r:id="rId20"/>
    <p:sldId id="293" r:id="rId21"/>
    <p:sldId id="265" r:id="rId22"/>
    <p:sldId id="266" r:id="rId23"/>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
      <p:font typeface="StoryBook Rough"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93974" autoAdjust="0"/>
  </p:normalViewPr>
  <p:slideViewPr>
    <p:cSldViewPr>
      <p:cViewPr varScale="1">
        <p:scale>
          <a:sx n="46" d="100"/>
          <a:sy n="46" d="100"/>
        </p:scale>
        <p:origin x="6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a:t>
            </a:fld>
            <a:endParaRPr lang="en-US"/>
          </a:p>
        </p:txBody>
      </p:sp>
    </p:spTree>
    <p:extLst>
      <p:ext uri="{BB962C8B-B14F-4D97-AF65-F5344CB8AC3E}">
        <p14:creationId xmlns:p14="http://schemas.microsoft.com/office/powerpoint/2010/main" val="2969614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8</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3054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17</a:t>
            </a:fld>
            <a:endParaRPr lang="en-US"/>
          </a:p>
        </p:txBody>
      </p:sp>
    </p:spTree>
    <p:extLst>
      <p:ext uri="{BB962C8B-B14F-4D97-AF65-F5344CB8AC3E}">
        <p14:creationId xmlns:p14="http://schemas.microsoft.com/office/powerpoint/2010/main" val="2526381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3" Type="http://schemas.openxmlformats.org/officeDocument/2006/relationships/image" Target="../media/image45.png"/><Relationship Id="rId18" Type="http://schemas.openxmlformats.org/officeDocument/2006/relationships/image" Target="../media/image4.svg"/><Relationship Id="rId3" Type="http://schemas.microsoft.com/office/2007/relationships/hdphoto" Target="../media/hdphoto3.wdp"/><Relationship Id="rId7" Type="http://schemas.openxmlformats.org/officeDocument/2006/relationships/image" Target="../media/image34.svg"/><Relationship Id="rId12" Type="http://schemas.openxmlformats.org/officeDocument/2006/relationships/image" Target="../media/image48.png"/><Relationship Id="rId17" Type="http://schemas.openxmlformats.org/officeDocument/2006/relationships/image" Target="../media/image3.png"/><Relationship Id="rId2" Type="http://schemas.openxmlformats.org/officeDocument/2006/relationships/image" Target="../media/image38.png"/><Relationship Id="rId16"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33.png"/><Relationship Id="rId24" Type="http://schemas.openxmlformats.org/officeDocument/2006/relationships/image" Target="../media/image50.png"/><Relationship Id="rId5" Type="http://schemas.openxmlformats.org/officeDocument/2006/relationships/image" Target="../media/image40.svg"/><Relationship Id="rId15" Type="http://schemas.openxmlformats.org/officeDocument/2006/relationships/image" Target="../media/image9.png"/><Relationship Id="rId4" Type="http://schemas.openxmlformats.org/officeDocument/2006/relationships/image" Target="../media/image39.png"/><Relationship Id="rId14"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5.wdp"/><Relationship Id="rId3" Type="http://schemas.openxmlformats.org/officeDocument/2006/relationships/image" Target="../media/image30.svg"/><Relationship Id="rId21" Type="http://schemas.openxmlformats.org/officeDocument/2006/relationships/image" Target="../media/image47.png"/><Relationship Id="rId7" Type="http://schemas.openxmlformats.org/officeDocument/2006/relationships/image" Target="../media/image17.svg"/><Relationship Id="rId12" Type="http://schemas.openxmlformats.org/officeDocument/2006/relationships/image" Target="../media/image46.png"/><Relationship Id="rId2" Type="http://schemas.openxmlformats.org/officeDocument/2006/relationships/image" Target="../media/image29.png"/><Relationship Id="rId20"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2.svg"/><Relationship Id="rId5" Type="http://schemas.openxmlformats.org/officeDocument/2006/relationships/image" Target="../media/image42.svg"/><Relationship Id="rId10" Type="http://schemas.openxmlformats.org/officeDocument/2006/relationships/image" Target="../media/image31.png"/><Relationship Id="rId4" Type="http://schemas.openxmlformats.org/officeDocument/2006/relationships/image" Target="../media/image41.png"/><Relationship Id="rId9" Type="http://schemas.openxmlformats.org/officeDocument/2006/relationships/image" Target="../media/image34.sv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26" Type="http://schemas.openxmlformats.org/officeDocument/2006/relationships/image" Target="../media/image65.png"/><Relationship Id="rId3" Type="http://schemas.microsoft.com/office/2007/relationships/hdphoto" Target="../media/hdphoto3.wdp"/><Relationship Id="rId7" Type="http://schemas.openxmlformats.org/officeDocument/2006/relationships/image" Target="../media/image10.svg"/><Relationship Id="rId33" Type="http://schemas.openxmlformats.org/officeDocument/2006/relationships/image" Target="../media/image6.svg"/><Relationship Id="rId2" Type="http://schemas.openxmlformats.org/officeDocument/2006/relationships/image" Target="../media/image38.png"/><Relationship Id="rId29"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6.wdp"/><Relationship Id="rId32" Type="http://schemas.openxmlformats.org/officeDocument/2006/relationships/image" Target="../media/image5.png"/><Relationship Id="rId5" Type="http://schemas.openxmlformats.org/officeDocument/2006/relationships/image" Target="../media/image40.svg"/><Relationship Id="rId28" Type="http://schemas.openxmlformats.org/officeDocument/2006/relationships/image" Target="../media/image67.png"/><Relationship Id="rId10" Type="http://schemas.openxmlformats.org/officeDocument/2006/relationships/image" Target="../media/image49.png"/><Relationship Id="rId31" Type="http://schemas.openxmlformats.org/officeDocument/2006/relationships/image" Target="../media/image70.png"/><Relationship Id="rId4" Type="http://schemas.openxmlformats.org/officeDocument/2006/relationships/image" Target="../media/image39.png"/><Relationship Id="rId9" Type="http://schemas.openxmlformats.org/officeDocument/2006/relationships/image" Target="../media/image4.svg"/><Relationship Id="rId27" Type="http://schemas.openxmlformats.org/officeDocument/2006/relationships/image" Target="../media/image66.png"/><Relationship Id="rId30" Type="http://schemas.openxmlformats.org/officeDocument/2006/relationships/image" Target="../media/image69.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7.wdp"/><Relationship Id="rId7" Type="http://schemas.openxmlformats.org/officeDocument/2006/relationships/image" Target="../media/image35.png"/><Relationship Id="rId12" Type="http://schemas.openxmlformats.org/officeDocument/2006/relationships/image" Target="../media/image10.svg"/><Relationship Id="rId2" Type="http://schemas.openxmlformats.org/officeDocument/2006/relationships/image" Target="../media/image52.png"/><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9.png"/><Relationship Id="rId5" Type="http://schemas.openxmlformats.org/officeDocument/2006/relationships/image" Target="../media/image46.png"/><Relationship Id="rId10" Type="http://schemas.openxmlformats.org/officeDocument/2006/relationships/image" Target="../media/image55.svg"/><Relationship Id="rId4" Type="http://schemas.openxmlformats.org/officeDocument/2006/relationships/image" Target="../media/image53.png"/><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8" Type="http://schemas.openxmlformats.org/officeDocument/2006/relationships/image" Target="../media/image10.svg"/><Relationship Id="rId3" Type="http://schemas.openxmlformats.org/officeDocument/2006/relationships/image" Target="../media/image56.png"/><Relationship Id="rId7" Type="http://schemas.openxmlformats.org/officeDocument/2006/relationships/image" Target="../media/image42.svg"/><Relationship Id="rId17" Type="http://schemas.openxmlformats.org/officeDocument/2006/relationships/image" Target="../media/image9.png"/><Relationship Id="rId2" Type="http://schemas.openxmlformats.org/officeDocument/2006/relationships/notesSlide" Target="../notesSlides/notesSlide4.xml"/><Relationship Id="rId16" Type="http://schemas.openxmlformats.org/officeDocument/2006/relationships/image" Target="../media/image73.png"/><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0.svg"/><Relationship Id="rId15" Type="http://schemas.openxmlformats.org/officeDocument/2006/relationships/image" Target="../media/image72.png"/><Relationship Id="rId19" Type="http://schemas.openxmlformats.org/officeDocument/2006/relationships/image" Target="../media/image57.png"/><Relationship Id="rId4" Type="http://schemas.openxmlformats.org/officeDocument/2006/relationships/image" Target="../media/image29.png"/><Relationship Id="rId9" Type="http://schemas.openxmlformats.org/officeDocument/2006/relationships/image" Target="../media/image17.sv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13" Type="http://schemas.openxmlformats.org/officeDocument/2006/relationships/image" Target="../media/image92.png"/><Relationship Id="rId3" Type="http://schemas.openxmlformats.org/officeDocument/2006/relationships/image" Target="../media/image58.png"/><Relationship Id="rId7" Type="http://schemas.openxmlformats.org/officeDocument/2006/relationships/image" Target="../media/image60.png"/><Relationship Id="rId12" Type="http://schemas.openxmlformats.org/officeDocument/2006/relationships/image" Target="../media/image8.svg"/><Relationship Id="rId2" Type="http://schemas.openxmlformats.org/officeDocument/2006/relationships/notesSlide" Target="../notesSlides/notesSlide5.xml"/><Relationship Id="rId16" Type="http://schemas.openxmlformats.org/officeDocument/2006/relationships/image" Target="../media/image95.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59.png"/><Relationship Id="rId15" Type="http://schemas.openxmlformats.org/officeDocument/2006/relationships/image" Target="../media/image94.png"/><Relationship Id="rId10" Type="http://schemas.openxmlformats.org/officeDocument/2006/relationships/image" Target="../media/image91.png"/><Relationship Id="rId4" Type="http://schemas.microsoft.com/office/2007/relationships/hdphoto" Target="../media/hdphoto9.wdp"/><Relationship Id="rId14" Type="http://schemas.openxmlformats.org/officeDocument/2006/relationships/image" Target="../media/image93.png"/></Relationships>
</file>

<file path=ppt/slides/_rels/slide18.xml.rels><?xml version="1.0" encoding="UTF-8" standalone="yes"?>
<Relationships xmlns="http://schemas.openxmlformats.org/package/2006/relationships"><Relationship Id="rId3" Type="http://schemas.openxmlformats.org/officeDocument/2006/relationships/image" Target="../media/image62.svg"/><Relationship Id="rId25" Type="http://schemas.microsoft.com/office/2007/relationships/hdphoto" Target="../media/hdphoto10.wdp"/><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10.svg"/><Relationship Id="rId24" Type="http://schemas.openxmlformats.org/officeDocument/2006/relationships/image" Target="../media/image74.png"/><Relationship Id="rId5" Type="http://schemas.openxmlformats.org/officeDocument/2006/relationships/image" Target="../media/image64.svg"/><Relationship Id="rId23" Type="http://schemas.openxmlformats.org/officeDocument/2006/relationships/image" Target="../media/image100.png"/><Relationship Id="rId10" Type="http://schemas.openxmlformats.org/officeDocument/2006/relationships/image" Target="../media/image9.png"/><Relationship Id="rId4" Type="http://schemas.openxmlformats.org/officeDocument/2006/relationships/image" Target="../media/image63.png"/><Relationship Id="rId9" Type="http://schemas.openxmlformats.org/officeDocument/2006/relationships/image" Target="../media/image99.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8.svg"/><Relationship Id="rId4" Type="http://schemas.openxmlformats.org/officeDocument/2006/relationships/image" Target="../media/image17.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77.png"/><Relationship Id="rId3" Type="http://schemas.microsoft.com/office/2007/relationships/hdphoto" Target="../media/hdphoto2.wdp"/><Relationship Id="rId7" Type="http://schemas.microsoft.com/office/2007/relationships/hdphoto" Target="../media/hdphoto12.wdp"/><Relationship Id="rId25" Type="http://schemas.openxmlformats.org/officeDocument/2006/relationships/image" Target="../media/image6.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76.png"/><Relationship Id="rId24" Type="http://schemas.openxmlformats.org/officeDocument/2006/relationships/image" Target="../media/image5.png"/><Relationship Id="rId5" Type="http://schemas.microsoft.com/office/2007/relationships/hdphoto" Target="../media/hdphoto11.wdp"/><Relationship Id="rId23" Type="http://schemas.openxmlformats.org/officeDocument/2006/relationships/image" Target="../media/image113.png"/><Relationship Id="rId4" Type="http://schemas.openxmlformats.org/officeDocument/2006/relationships/image" Target="../media/image75.png"/><Relationship Id="rId9" Type="http://schemas.microsoft.com/office/2007/relationships/hdphoto" Target="../media/hdphoto13.wdp"/><Relationship Id="rId22" Type="http://schemas.openxmlformats.org/officeDocument/2006/relationships/image" Target="../media/image112.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2.svg"/><Relationship Id="rId7" Type="http://schemas.openxmlformats.org/officeDocument/2006/relationships/image" Target="../media/image26.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4.svg"/><Relationship Id="rId4" Type="http://schemas.openxmlformats.org/officeDocument/2006/relationships/image" Target="../media/image71.png"/><Relationship Id="rId9" Type="http://schemas.openxmlformats.org/officeDocument/2006/relationships/image" Target="../media/image28.sv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svg"/><Relationship Id="rId3" Type="http://schemas.openxmlformats.org/officeDocument/2006/relationships/image" Target="../media/image79.svg"/><Relationship Id="rId7" Type="http://schemas.openxmlformats.org/officeDocument/2006/relationships/image" Target="../media/image2.svg"/><Relationship Id="rId12" Type="http://schemas.openxmlformats.org/officeDocument/2006/relationships/image" Target="../media/image9.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81.svg"/><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80.png"/><Relationship Id="rId9" Type="http://schemas.openxmlformats.org/officeDocument/2006/relationships/image" Target="../media/image4.sv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8" Type="http://schemas.openxmlformats.org/officeDocument/2006/relationships/image" Target="../media/image250.png"/><Relationship Id="rId3" Type="http://schemas.openxmlformats.org/officeDocument/2006/relationships/image" Target="../media/image37.png"/><Relationship Id="rId21" Type="http://schemas.openxmlformats.org/officeDocument/2006/relationships/image" Target="../media/image9.png"/><Relationship Id="rId7" Type="http://schemas.openxmlformats.org/officeDocument/2006/relationships/image" Target="../media/image40.svg"/><Relationship Id="rId12" Type="http://schemas.openxmlformats.org/officeDocument/2006/relationships/image" Target="../media/image223.png"/><Relationship Id="rId17" Type="http://schemas.openxmlformats.org/officeDocument/2006/relationships/image" Target="../media/image229.png"/><Relationship Id="rId2" Type="http://schemas.openxmlformats.org/officeDocument/2006/relationships/image" Target="../media/image36.png"/><Relationship Id="rId16" Type="http://schemas.openxmlformats.org/officeDocument/2006/relationships/image" Target="../media/image228.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39.png"/><Relationship Id="rId5" Type="http://schemas.microsoft.com/office/2007/relationships/hdphoto" Target="../media/hdphoto3.wdp"/><Relationship Id="rId15" Type="http://schemas.openxmlformats.org/officeDocument/2006/relationships/image" Target="../media/image227.png"/><Relationship Id="rId19" Type="http://schemas.openxmlformats.org/officeDocument/2006/relationships/image" Target="../media/image3.png"/><Relationship Id="rId4" Type="http://schemas.openxmlformats.org/officeDocument/2006/relationships/image" Target="../media/image38.png"/><Relationship Id="rId9" Type="http://schemas.openxmlformats.org/officeDocument/2006/relationships/image" Target="../media/image34.svg"/><Relationship Id="rId22" Type="http://schemas.openxmlformats.org/officeDocument/2006/relationships/image" Target="../media/image10.svg"/></Relationships>
</file>

<file path=ppt/slides/_rels/slide6.xml.rels><?xml version="1.0" encoding="UTF-8" standalone="yes"?>
<Relationships xmlns="http://schemas.openxmlformats.org/package/2006/relationships"><Relationship Id="rId18" Type="http://schemas.openxmlformats.org/officeDocument/2006/relationships/image" Target="../media/image33.png"/><Relationship Id="rId3" Type="http://schemas.openxmlformats.org/officeDocument/2006/relationships/image" Target="../media/image37.png"/><Relationship Id="rId21" Type="http://schemas.openxmlformats.org/officeDocument/2006/relationships/image" Target="../media/image39.png"/><Relationship Id="rId17" Type="http://schemas.openxmlformats.org/officeDocument/2006/relationships/image" Target="../media/image234.png"/><Relationship Id="rId2" Type="http://schemas.openxmlformats.org/officeDocument/2006/relationships/image" Target="../media/image36.png"/><Relationship Id="rId16" Type="http://schemas.openxmlformats.org/officeDocument/2006/relationships/image" Target="../media/image233.png"/><Relationship Id="rId20" Type="http://schemas.openxmlformats.org/officeDocument/2006/relationships/image" Target="../media/image26.png"/><Relationship Id="rId1" Type="http://schemas.openxmlformats.org/officeDocument/2006/relationships/slideLayout" Target="../slideLayouts/slideLayout7.xml"/><Relationship Id="rId24" Type="http://schemas.openxmlformats.org/officeDocument/2006/relationships/image" Target="../media/image10.svg"/><Relationship Id="rId23" Type="http://schemas.openxmlformats.org/officeDocument/2006/relationships/image" Target="../media/image9.png"/><Relationship Id="rId19" Type="http://schemas.openxmlformats.org/officeDocument/2006/relationships/image" Target="../media/image34.svg"/><Relationship Id="rId22" Type="http://schemas.openxmlformats.org/officeDocument/2006/relationships/image" Target="../media/image40.svg"/></Relationships>
</file>

<file path=ppt/slides/_rels/slide7.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34.svg"/><Relationship Id="rId3" Type="http://schemas.openxmlformats.org/officeDocument/2006/relationships/image" Target="../media/image30.svg"/><Relationship Id="rId21" Type="http://schemas.openxmlformats.org/officeDocument/2006/relationships/image" Target="../media/image3.png"/><Relationship Id="rId12" Type="http://schemas.openxmlformats.org/officeDocument/2006/relationships/image" Target="../media/image236.png"/><Relationship Id="rId17" Type="http://schemas.openxmlformats.org/officeDocument/2006/relationships/image" Target="../media/image33.png"/><Relationship Id="rId2" Type="http://schemas.openxmlformats.org/officeDocument/2006/relationships/image" Target="../media/image29.png"/><Relationship Id="rId16" Type="http://schemas.openxmlformats.org/officeDocument/2006/relationships/image" Target="../media/image40.svg"/><Relationship Id="rId20" Type="http://schemas.openxmlformats.org/officeDocument/2006/relationships/image" Target="../media/image10.svg"/><Relationship Id="rId1" Type="http://schemas.openxmlformats.org/officeDocument/2006/relationships/slideLayout" Target="../slideLayouts/slideLayout7.xml"/><Relationship Id="rId24" Type="http://schemas.openxmlformats.org/officeDocument/2006/relationships/image" Target="../media/image6.svg"/><Relationship Id="rId15" Type="http://schemas.openxmlformats.org/officeDocument/2006/relationships/image" Target="../media/image39.png"/><Relationship Id="rId23" Type="http://schemas.openxmlformats.org/officeDocument/2006/relationships/image" Target="../media/image5.png"/><Relationship Id="rId19" Type="http://schemas.openxmlformats.org/officeDocument/2006/relationships/image" Target="../media/image9.png"/><Relationship Id="rId14" Type="http://schemas.openxmlformats.org/officeDocument/2006/relationships/image" Target="../media/image42.svg"/><Relationship Id="rId22"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30.svg"/><Relationship Id="rId12"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10.png"/><Relationship Id="rId5" Type="http://schemas.openxmlformats.org/officeDocument/2006/relationships/image" Target="../media/image44.png"/><Relationship Id="rId10" Type="http://schemas.openxmlformats.org/officeDocument/2006/relationships/image" Target="../media/image30.png"/><Relationship Id="rId4" Type="http://schemas.openxmlformats.org/officeDocument/2006/relationships/image" Target="../media/image43.png"/><Relationship Id="rId9" Type="http://schemas.openxmlformats.org/officeDocument/2006/relationships/image" Target="../media/image42.sv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94168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230021"/>
            <a:ext cx="1224738" cy="1143000"/>
          </a:xfrm>
          <a:prstGeom prst="rect">
            <a:avLst/>
          </a:prstGeom>
        </p:spPr>
      </p:pic>
      <p:sp>
        <p:nvSpPr>
          <p:cNvPr id="10" name="TextBox 9"/>
          <p:cNvSpPr txBox="1"/>
          <p:nvPr/>
        </p:nvSpPr>
        <p:spPr>
          <a:xfrm>
            <a:off x="2076278" y="435791"/>
            <a:ext cx="3581400" cy="784830"/>
          </a:xfrm>
          <a:prstGeom prst="rect">
            <a:avLst/>
          </a:prstGeom>
          <a:noFill/>
        </p:spPr>
        <p:txBody>
          <a:bodyPr wrap="square" rtlCol="0">
            <a:spAutoFit/>
          </a:bodyPr>
          <a:lstStyle/>
          <a:p>
            <a:r>
              <a:rPr lang="nl-NL" sz="4500" b="1">
                <a:solidFill>
                  <a:prstClr val="black"/>
                </a:solidFill>
                <a:latin typeface="Arial" panose="020B0604020202020204" pitchFamily="34" charset="0"/>
                <a:cs typeface="Arial" panose="020B0604020202020204" pitchFamily="34" charset="0"/>
              </a:rPr>
              <a:t>HĐKP 2:</a:t>
            </a:r>
            <a:endParaRPr lang="en-US" sz="450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1466" y="-996671"/>
            <a:ext cx="2312542" cy="2300979"/>
          </a:xfrm>
          <a:prstGeom prst="rect">
            <a:avLst/>
          </a:prstGeom>
        </p:spPr>
      </p:pic>
      <p:pic>
        <p:nvPicPr>
          <p:cNvPr id="2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2792" y="9631954"/>
            <a:ext cx="8659085" cy="2902946"/>
          </a:xfrm>
          <a:prstGeom prst="rect">
            <a:avLst/>
          </a:prstGeom>
        </p:spPr>
      </p:pic>
      <p:pic>
        <p:nvPicPr>
          <p:cNvPr id="2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76800" y="9649266"/>
            <a:ext cx="9534701" cy="2868322"/>
          </a:xfrm>
          <a:prstGeom prst="rect">
            <a:avLst/>
          </a:prstGeom>
        </p:spPr>
      </p:pic>
      <p:pic>
        <p:nvPicPr>
          <p:cNvPr id="2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53408" y="9631954"/>
            <a:ext cx="8659085" cy="2868322"/>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533400" y="1454680"/>
                <a:ext cx="17074337" cy="2830775"/>
              </a:xfrm>
              <a:prstGeom prst="rect">
                <a:avLst/>
              </a:prstGeom>
            </p:spPr>
            <p:txBody>
              <a:bodyPr wrap="square">
                <a:spAutoFit/>
              </a:bodyPr>
              <a:lstStyle/>
              <a:p>
                <a:pPr algn="just">
                  <a:lnSpc>
                    <a:spcPct val="150000"/>
                  </a:lnSpc>
                </a:pPr>
                <a:r>
                  <a:rPr lang="vi-VN" sz="4000">
                    <a:solidFill>
                      <a:schemeClr val="bg1"/>
                    </a:solidFill>
                    <a:latin typeface="Arial" panose="020B0604020202020204" pitchFamily="34" charset="0"/>
                    <a:cs typeface="Arial" panose="020B0604020202020204" pitchFamily="34" charset="0"/>
                  </a:rPr>
                  <a:t>Cho hai đường thẳng xy và zt cắt nhau tại O (Hình 7). Ta gọi Oy là tia đối của tia Ox và gọi tia Ot là tia đối của tia Oz. Hãy cho biết quan hệ về cạnh, quan hệ về đỉnh của</a:t>
                </a:r>
                <a:r>
                  <a:rPr lang="en-US" sz="400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000" i="1">
                            <a:solidFill>
                              <a:schemeClr val="bg1"/>
                            </a:solidFill>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smtClean="0">
                                <a:solidFill>
                                  <a:schemeClr val="bg1"/>
                                </a:solidFill>
                                <a:latin typeface="Cambria Math" panose="02040503050406030204" pitchFamily="18" charset="0"/>
                                <a:ea typeface="Cambria Math" panose="02040503050406030204" pitchFamily="18" charset="0"/>
                              </a:rPr>
                            </m:ctrlPr>
                          </m:sSubPr>
                          <m:e>
                            <m:r>
                              <a:rPr lang="en-US" sz="4000" b="0" i="1" smtClean="0">
                                <a:solidFill>
                                  <a:schemeClr val="bg1"/>
                                </a:solidFill>
                                <a:latin typeface="Cambria Math" panose="02040503050406030204" pitchFamily="18" charset="0"/>
                                <a:ea typeface="Cambria Math" panose="02040503050406030204" pitchFamily="18" charset="0"/>
                              </a:rPr>
                              <m:t>𝑂</m:t>
                            </m:r>
                          </m:e>
                          <m:sub>
                            <m:r>
                              <a:rPr lang="en-US" sz="4000" b="0" i="1" smtClean="0">
                                <a:solidFill>
                                  <a:schemeClr val="bg1"/>
                                </a:solidFill>
                                <a:latin typeface="Cambria Math" panose="02040503050406030204" pitchFamily="18" charset="0"/>
                                <a:ea typeface="Cambria Math" panose="02040503050406030204" pitchFamily="18" charset="0"/>
                              </a:rPr>
                              <m:t>1</m:t>
                            </m:r>
                          </m:sub>
                        </m:sSub>
                      </m:e>
                    </m:acc>
                  </m:oMath>
                </a14:m>
                <a:r>
                  <a:rPr lang="vi-VN" sz="4000">
                    <a:solidFill>
                      <a:schemeClr val="bg1"/>
                    </a:solidFill>
                    <a:latin typeface="Arial" panose="020B0604020202020204" pitchFamily="34" charset="0"/>
                    <a:cs typeface="Arial" panose="020B0604020202020204" pitchFamily="34" charset="0"/>
                  </a:rPr>
                  <a:t> và</a:t>
                </a:r>
                <a14:m>
                  <m:oMath xmlns:m="http://schemas.openxmlformats.org/officeDocument/2006/math">
                    <m:r>
                      <a:rPr lang="en-US" sz="4000" b="0" i="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solidFill>
                              <a:schemeClr val="bg1"/>
                            </a:solidFill>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solidFill>
                                  <a:schemeClr val="bg1"/>
                                </a:solidFill>
                                <a:latin typeface="Cambria Math" panose="02040503050406030204" pitchFamily="18" charset="0"/>
                                <a:ea typeface="Cambria Math" panose="02040503050406030204" pitchFamily="18" charset="0"/>
                              </a:rPr>
                            </m:ctrlPr>
                          </m:sSubPr>
                          <m:e>
                            <m:r>
                              <a:rPr lang="en-US" sz="4000" i="1">
                                <a:solidFill>
                                  <a:schemeClr val="bg1"/>
                                </a:solidFill>
                                <a:latin typeface="Cambria Math" panose="02040503050406030204" pitchFamily="18" charset="0"/>
                                <a:ea typeface="Cambria Math" panose="02040503050406030204" pitchFamily="18" charset="0"/>
                              </a:rPr>
                              <m:t>𝑂</m:t>
                            </m:r>
                          </m:e>
                          <m:sub>
                            <m:r>
                              <a:rPr lang="en-US" sz="4000" b="0" i="1" smtClean="0">
                                <a:solidFill>
                                  <a:schemeClr val="bg1"/>
                                </a:solidFill>
                                <a:latin typeface="Cambria Math" panose="02040503050406030204" pitchFamily="18" charset="0"/>
                                <a:ea typeface="Cambria Math" panose="02040503050406030204" pitchFamily="18" charset="0"/>
                              </a:rPr>
                              <m:t>3</m:t>
                            </m:r>
                          </m:sub>
                        </m:sSub>
                      </m:e>
                    </m:acc>
                  </m:oMath>
                </a14:m>
                <a:r>
                  <a:rPr lang="vi-VN" sz="4000">
                    <a:solidFill>
                      <a:schemeClr val="bg1"/>
                    </a:solidFill>
                    <a:cs typeface="Arial" panose="020B0604020202020204" pitchFamily="34" charset="0"/>
                  </a:rPr>
                  <a:t>  </a:t>
                </a:r>
                <a:r>
                  <a:rPr lang="vi-VN" sz="4000">
                    <a:solidFill>
                      <a:schemeClr val="bg1"/>
                    </a:solidFill>
                    <a:latin typeface="Arial" panose="020B0604020202020204" pitchFamily="34" charset="0"/>
                    <a:cs typeface="Arial" panose="020B0604020202020204" pitchFamily="34" charset="0"/>
                  </a:rPr>
                  <a:t>.</a:t>
                </a:r>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33400" y="1454680"/>
                <a:ext cx="17074337" cy="2830775"/>
              </a:xfrm>
              <a:prstGeom prst="rect">
                <a:avLst/>
              </a:prstGeom>
              <a:blipFill rotWithShape="0">
                <a:blip r:embed="rId12"/>
                <a:stretch>
                  <a:fillRect l="-1286" r="-1286" b="-6250"/>
                </a:stretch>
              </a:blipFill>
            </p:spPr>
            <p:txBody>
              <a:bodyPr/>
              <a:lstStyle/>
              <a:p>
                <a:r>
                  <a:rPr lang="en-US">
                    <a:noFill/>
                  </a:rPr>
                  <a:t> </a:t>
                </a:r>
              </a:p>
            </p:txBody>
          </p:sp>
        </mc:Fallback>
      </mc:AlternateContent>
      <p:pic>
        <p:nvPicPr>
          <p:cNvPr id="4" name="Picture 3"/>
          <p:cNvPicPr>
            <a:picLocks noChangeAspect="1"/>
          </p:cNvPicPr>
          <p:nvPr/>
        </p:nvPicPr>
        <p:blipFill>
          <a:blip r:embed="rId13">
            <a:extLst>
              <a:ext uri="{BEBA8EAE-BF5A-486C-A8C5-ECC9F3942E4B}">
                <a14:imgProps xmlns:a14="http://schemas.microsoft.com/office/drawing/2010/main">
                  <a14:imgLayer r:embed="rId1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277600" y="3390900"/>
            <a:ext cx="6156218" cy="4473771"/>
          </a:xfrm>
          <a:prstGeom prst="rect">
            <a:avLst/>
          </a:prstGeom>
        </p:spPr>
      </p:pic>
      <p:sp>
        <p:nvSpPr>
          <p:cNvPr id="12" name="TextBox 11"/>
          <p:cNvSpPr txBox="1"/>
          <p:nvPr/>
        </p:nvSpPr>
        <p:spPr>
          <a:xfrm>
            <a:off x="4612918" y="4511814"/>
            <a:ext cx="2667000" cy="707886"/>
          </a:xfrm>
          <a:prstGeom prst="rect">
            <a:avLst/>
          </a:prstGeom>
          <a:noFill/>
        </p:spPr>
        <p:txBody>
          <a:bodyPr wrap="square" rtlCol="0">
            <a:spAutoFit/>
          </a:bodyPr>
          <a:lstStyle/>
          <a:p>
            <a:r>
              <a:rPr lang="en-US" sz="4000" b="1" u="sng">
                <a:solidFill>
                  <a:schemeClr val="bg1"/>
                </a:solidFill>
                <a:latin typeface="Arial" panose="020B0604020202020204" pitchFamily="34" charset="0"/>
                <a:cs typeface="Arial" panose="020B0604020202020204" pitchFamily="34" charset="0"/>
              </a:rPr>
              <a:t>Trả lời</a:t>
            </a:r>
          </a:p>
        </p:txBody>
      </p:sp>
      <p:pic>
        <p:nvPicPr>
          <p:cNvPr id="13"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6200000" flipH="1">
            <a:off x="16945695" y="8982795"/>
            <a:ext cx="1122987" cy="1104422"/>
          </a:xfrm>
          <a:prstGeom prst="rect">
            <a:avLst/>
          </a:prstGeom>
        </p:spPr>
      </p:pic>
      <p:pic>
        <p:nvPicPr>
          <p:cNvPr id="14" name="Picture 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2220005">
            <a:off x="9490354" y="9101906"/>
            <a:ext cx="753606" cy="1535123"/>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09600" y="5302187"/>
                <a:ext cx="17983200" cy="4829784"/>
              </a:xfrm>
              <a:prstGeom prst="rect">
                <a:avLst/>
              </a:prstGeom>
            </p:spPr>
            <p:txBody>
              <a:bodyPr wrap="square">
                <a:spAutoFit/>
              </a:bodyPr>
              <a:lstStyle/>
              <a:p>
                <a:pPr marL="571500" indent="-571500">
                  <a:lnSpc>
                    <a:spcPct val="150000"/>
                  </a:lnSpc>
                  <a:buFont typeface="Arial" panose="020B0604020202020204" pitchFamily="34" charset="0"/>
                  <a:buChar char="•"/>
                </a:pPr>
                <a14:m>
                  <m:oMath xmlns:m="http://schemas.openxmlformats.org/officeDocument/2006/math">
                    <m:acc>
                      <m:accPr>
                        <m:chr m:val="̂"/>
                        <m:ctrlPr>
                          <a:rPr lang="en-US" sz="4000" i="1" smtClean="0">
                            <a:solidFill>
                              <a:schemeClr val="bg1"/>
                            </a:solidFill>
                            <a:latin typeface="Cambria Math" panose="02040503050406030204" pitchFamily="18" charset="0"/>
                            <a:ea typeface="Times New Roman" panose="020206030504050203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cạnh Ox và Ot, đỉnh O</a:t>
                </a:r>
              </a:p>
              <a:p>
                <a:pPr marL="571500" indent="-571500">
                  <a:lnSpc>
                    <a:spcPct val="150000"/>
                  </a:lnSpc>
                  <a:buFont typeface="Arial" panose="020B0604020202020204" pitchFamily="34" charset="0"/>
                  <a:buChar char="•"/>
                </a:pPr>
                <a14:m>
                  <m:oMath xmlns:m="http://schemas.openxmlformats.org/officeDocument/2006/math">
                    <m:acc>
                      <m:accPr>
                        <m:chr m:val="̂"/>
                        <m:ctrlPr>
                          <a:rPr lang="en-US" sz="4000" i="1">
                            <a:solidFill>
                              <a:schemeClr val="bg1"/>
                            </a:solidFill>
                            <a:effectLst/>
                            <a:latin typeface="Cambria Math" panose="02040503050406030204" pitchFamily="18" charset="0"/>
                            <a:ea typeface="Times New Roman" panose="020206030504050203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cạnh Oy và Oz, đỉnh O</a:t>
                </a:r>
              </a:p>
              <a:p>
                <a:pPr>
                  <a:lnSpc>
                    <a:spcPct val="150000"/>
                  </a:lnSpc>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Ta có: </a:t>
                </a:r>
              </a:p>
              <a:p>
                <a:pPr>
                  <a:lnSpc>
                    <a:spcPct val="150000"/>
                  </a:lnSpc>
                </a:pPr>
                <a14:m>
                  <m:oMath xmlns:m="http://schemas.openxmlformats.org/officeDocument/2006/math">
                    <m:acc>
                      <m:accPr>
                        <m:chr m:val="̂"/>
                        <m:ctrlPr>
                          <a:rPr lang="en-US" sz="4000" i="1">
                            <a:solidFill>
                              <a:schemeClr val="bg1"/>
                            </a:solidFill>
                            <a:effectLst/>
                            <a:latin typeface="Cambria Math" panose="02040503050406030204" pitchFamily="18" charset="0"/>
                            <a:ea typeface="Times New Roman" panose="020206030504050203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solidFill>
                              <a:schemeClr val="bg1"/>
                            </a:solidFill>
                            <a:effectLst/>
                            <a:latin typeface="Cambria Math" panose="02040503050406030204" pitchFamily="18" charset="0"/>
                            <a:ea typeface="Times New Roman" panose="020206030504050203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mỗi cạnh của góc này là cạnh đối của một cạnh của góc kia.</a:t>
                </a:r>
              </a:p>
              <a:p>
                <a:pPr>
                  <a:lnSpc>
                    <a:spcPct val="150000"/>
                  </a:lnSpc>
                </a:pPr>
                <a14:m>
                  <m:oMath xmlns:m="http://schemas.openxmlformats.org/officeDocument/2006/math">
                    <m:acc>
                      <m:accPr>
                        <m:chr m:val="̂"/>
                        <m:ctrlPr>
                          <a:rPr lang="en-US" sz="4000" i="1">
                            <a:solidFill>
                              <a:schemeClr val="bg1"/>
                            </a:solidFill>
                            <a:effectLst/>
                            <a:latin typeface="Cambria Math" panose="02040503050406030204" pitchFamily="18" charset="0"/>
                            <a:ea typeface="Times New Roman" panose="020206030504050203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solidFill>
                              <a:schemeClr val="bg1"/>
                            </a:solidFill>
                            <a:effectLst/>
                            <a:latin typeface="Cambria Math" panose="02040503050406030204" pitchFamily="18" charset="0"/>
                            <a:ea typeface="Times New Roman" panose="020206030504050203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chung đỉnh.</a:t>
                </a:r>
              </a:p>
            </p:txBody>
          </p:sp>
        </mc:Choice>
        <mc:Fallback xmlns="">
          <p:sp>
            <p:nvSpPr>
              <p:cNvPr id="5" name="Rectangle 4"/>
              <p:cNvSpPr>
                <a:spLocks noRot="1" noChangeAspect="1" noMove="1" noResize="1" noEditPoints="1" noAdjustHandles="1" noChangeArrowheads="1" noChangeShapeType="1" noTextEdit="1"/>
              </p:cNvSpPr>
              <p:nvPr/>
            </p:nvSpPr>
            <p:spPr>
              <a:xfrm>
                <a:off x="609600" y="5302187"/>
                <a:ext cx="17983200" cy="4829784"/>
              </a:xfrm>
              <a:prstGeom prst="rect">
                <a:avLst/>
              </a:prstGeom>
              <a:blipFill rotWithShape="0">
                <a:blip r:embed="rId24"/>
                <a:stretch>
                  <a:fillRect l="-1186" b="-2020"/>
                </a:stretch>
              </a:blipFill>
            </p:spPr>
            <p:txBody>
              <a:bodyPr/>
              <a:lstStyle/>
              <a:p>
                <a:r>
                  <a:rPr lang="en-US">
                    <a:noFill/>
                  </a:rPr>
                  <a:t> </a:t>
                </a:r>
              </a:p>
            </p:txBody>
          </p:sp>
        </mc:Fallback>
      </mc:AlternateContent>
    </p:spTree>
    <p:extLst>
      <p:ext uri="{BB962C8B-B14F-4D97-AF65-F5344CB8AC3E}">
        <p14:creationId xmlns:p14="http://schemas.microsoft.com/office/powerpoint/2010/main" val="1893975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barn(inVertical)">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left)">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8" dur="500"/>
                                        <p:tgtEl>
                                          <p:spTgt spid="5">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wipe(up)">
                                      <p:cBhvr>
                                        <p:cTn id="5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6231" y="-1120629"/>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67800" y="-293726"/>
            <a:ext cx="11860181" cy="11141563"/>
          </a:xfrm>
          <a:prstGeom prst="rect">
            <a:avLst/>
          </a:prstGeom>
        </p:spPr>
      </p:pic>
      <p:grpSp>
        <p:nvGrpSpPr>
          <p:cNvPr id="4" name="Group 4"/>
          <p:cNvGrpSpPr/>
          <p:nvPr/>
        </p:nvGrpSpPr>
        <p:grpSpPr>
          <a:xfrm>
            <a:off x="1641879" y="2095500"/>
            <a:ext cx="15045921" cy="2389589"/>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sp>
        <p:nvSpPr>
          <p:cNvPr id="7" name="TextBox 6"/>
          <p:cNvSpPr txBox="1"/>
          <p:nvPr/>
        </p:nvSpPr>
        <p:spPr>
          <a:xfrm>
            <a:off x="7363685" y="585276"/>
            <a:ext cx="4038600" cy="861774"/>
          </a:xfrm>
          <a:prstGeom prst="rect">
            <a:avLst/>
          </a:prstGeom>
          <a:noFill/>
        </p:spPr>
        <p:txBody>
          <a:bodyPr wrap="square" rtlCol="0">
            <a:spAutoFit/>
          </a:bodyPr>
          <a:lstStyle/>
          <a:p>
            <a:r>
              <a:rPr lang="en-US" sz="5000" b="1">
                <a:solidFill>
                  <a:prstClr val="white"/>
                </a:solidFill>
                <a:latin typeface="Arial" panose="020B0604020202020204" pitchFamily="34" charset="0"/>
                <a:cs typeface="Arial" panose="020B0604020202020204" pitchFamily="34" charset="0"/>
              </a:rPr>
              <a:t>KẾT LUẬN</a:t>
            </a:r>
          </a:p>
        </p:txBody>
      </p:sp>
      <p:pic>
        <p:nvPicPr>
          <p:cNvPr id="13"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052434">
            <a:off x="15694096" y="376194"/>
            <a:ext cx="2186277" cy="1232265"/>
          </a:xfrm>
          <a:prstGeom prst="rect">
            <a:avLst/>
          </a:prstGeom>
        </p:spPr>
      </p:pic>
      <p:pic>
        <p:nvPicPr>
          <p:cNvPr id="14"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713088">
            <a:off x="15882675" y="3552221"/>
            <a:ext cx="570219" cy="839074"/>
          </a:xfrm>
          <a:prstGeom prst="rect">
            <a:avLst/>
          </a:prstGeom>
        </p:spPr>
      </p:pic>
      <p:pic>
        <p:nvPicPr>
          <p:cNvPr id="15"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48000" y="9432990"/>
            <a:ext cx="12469085" cy="4130384"/>
          </a:xfrm>
          <a:prstGeom prst="rect">
            <a:avLst/>
          </a:prstGeom>
        </p:spPr>
      </p:pic>
      <p:pic>
        <p:nvPicPr>
          <p:cNvPr id="16"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66357" y="9410700"/>
            <a:ext cx="12469085" cy="4130384"/>
          </a:xfrm>
          <a:prstGeom prst="rect">
            <a:avLst/>
          </a:prstGeom>
        </p:spPr>
      </p:pic>
      <p:pic>
        <p:nvPicPr>
          <p:cNvPr id="18"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50219" y="263700"/>
            <a:ext cx="982189" cy="2289000"/>
          </a:xfrm>
          <a:prstGeom prst="rect">
            <a:avLst/>
          </a:prstGeom>
        </p:spPr>
      </p:pic>
      <p:sp>
        <p:nvSpPr>
          <p:cNvPr id="9" name="Rectangle 8"/>
          <p:cNvSpPr/>
          <p:nvPr/>
        </p:nvSpPr>
        <p:spPr>
          <a:xfrm>
            <a:off x="2590800" y="2351489"/>
            <a:ext cx="13182600" cy="1938992"/>
          </a:xfrm>
          <a:prstGeom prst="rect">
            <a:avLst/>
          </a:prstGeom>
        </p:spPr>
        <p:txBody>
          <a:bodyPr wrap="square">
            <a:spAutoFit/>
          </a:bodyPr>
          <a:lstStyle/>
          <a:p>
            <a:pPr algn="just">
              <a:lnSpc>
                <a:spcPct val="150000"/>
              </a:lnSpc>
              <a:spcAft>
                <a:spcPts val="600"/>
              </a:spcAft>
            </a:pP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Hai góc đối đỉnh</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là hai  góc mà mỗi cạnh của góc này là tia đối của một cạnh của góc kia.</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7" name="Picture 16"/>
          <p:cNvPicPr>
            <a:picLocks noChangeAspect="1"/>
          </p:cNvPicPr>
          <p:nvPr/>
        </p:nvPicPr>
        <p:blipFill>
          <a:blip r:embed="rId12">
            <a:extLst>
              <a:ext uri="{BEBA8EAE-BF5A-486C-A8C5-ECC9F3942E4B}">
                <a14:imgProps xmlns:a14="http://schemas.microsoft.com/office/drawing/2010/main">
                  <a14:imgLayer r:embed="rId13">
                    <a14:imgEffect>
                      <a14:colorTemperature colorTemp="11500"/>
                    </a14:imgEffect>
                    <a14:imgEffect>
                      <a14:saturation sat="400000"/>
                    </a14:imgEffect>
                  </a14:imgLayer>
                </a14:imgProps>
              </a:ext>
            </a:extLst>
          </a:blip>
          <a:stretch>
            <a:fillRect/>
          </a:stretch>
        </p:blipFill>
        <p:spPr>
          <a:xfrm>
            <a:off x="-780778" y="5167285"/>
            <a:ext cx="5657578" cy="1123492"/>
          </a:xfrm>
          <a:prstGeom prst="rect">
            <a:avLst/>
          </a:prstGeom>
        </p:spPr>
      </p:pic>
      <p:sp>
        <p:nvSpPr>
          <p:cNvPr id="19" name="TextBox 9"/>
          <p:cNvSpPr txBox="1"/>
          <p:nvPr/>
        </p:nvSpPr>
        <p:spPr>
          <a:xfrm>
            <a:off x="1228771" y="4814168"/>
            <a:ext cx="3413358" cy="1538883"/>
          </a:xfrm>
          <a:prstGeom prst="rect">
            <a:avLst/>
          </a:prstGeom>
        </p:spPr>
        <p:txBody>
          <a:bodyPr wrap="square" lIns="0" tIns="0" rIns="0" bIns="0" rtlCol="0" anchor="t">
            <a:spAutoFit/>
          </a:bodyPr>
          <a:lstStyle/>
          <a:p>
            <a:pPr algn="ctr">
              <a:lnSpc>
                <a:spcPts val="11950"/>
              </a:lnSpc>
            </a:pPr>
            <a:r>
              <a:rPr lang="en-US" sz="5000" b="1">
                <a:solidFill>
                  <a:srgbClr val="5F9A80"/>
                </a:solidFill>
                <a:latin typeface="Arial" panose="020B0604020202020204" pitchFamily="34" charset="0"/>
                <a:cs typeface="Arial" panose="020B0604020202020204" pitchFamily="34" charset="0"/>
              </a:rPr>
              <a:t>* Chú ý:</a:t>
            </a:r>
          </a:p>
        </p:txBody>
      </p:sp>
      <p:sp>
        <p:nvSpPr>
          <p:cNvPr id="20" name="Isosceles Triangle 19"/>
          <p:cNvSpPr/>
          <p:nvPr/>
        </p:nvSpPr>
        <p:spPr>
          <a:xfrm>
            <a:off x="352470" y="5254906"/>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a:solidFill>
                  <a:prstClr val="white"/>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1" name="Rectangle 20"/>
              <p:cNvSpPr/>
              <p:nvPr/>
            </p:nvSpPr>
            <p:spPr>
              <a:xfrm>
                <a:off x="5349998" y="5199446"/>
                <a:ext cx="14462002" cy="3906454"/>
              </a:xfrm>
              <a:prstGeom prst="rect">
                <a:avLst/>
              </a:prstGeom>
            </p:spPr>
            <p:txBody>
              <a:bodyPr wrap="square">
                <a:spAutoFit/>
              </a:bodyPr>
              <a:lstStyle/>
              <a:p>
                <a:pPr>
                  <a:lnSpc>
                    <a:spcPct val="150000"/>
                  </a:lnSpc>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Khi </a:t>
                </a:r>
                <a14:m>
                  <m:oMath xmlns:m="http://schemas.openxmlformats.org/officeDocument/2006/math">
                    <m:acc>
                      <m:accPr>
                        <m:chr m:val="̂"/>
                        <m:ctrlPr>
                          <a:rPr lang="en-US" sz="4000" i="1">
                            <a:solidFill>
                              <a:schemeClr val="bg1"/>
                            </a:solidFill>
                            <a:effectLst/>
                            <a:latin typeface="Cambria Math" panose="020405030504060302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O</m:t>
                            </m:r>
                          </m:e>
                          <m:sub>
                            <m: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O</m:t>
                            </m:r>
                          </m:e>
                          <m:sub>
                            <m: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là hai góc đối đỉnh, ta còn nói:</a:t>
                </a:r>
              </a:p>
              <a:p>
                <a:pPr marL="571500" indent="-571500">
                  <a:lnSpc>
                    <a:spcPct val="150000"/>
                  </a:lnSpc>
                  <a:buFontTx/>
                  <a:buChar char="-"/>
                </a:pPr>
                <a14:m>
                  <m:oMath xmlns:m="http://schemas.openxmlformats.org/officeDocument/2006/math">
                    <m:acc>
                      <m:accPr>
                        <m:chr m:val="̂"/>
                        <m:ctrlPr>
                          <a:rPr lang="en-US" sz="4000" i="1">
                            <a:solidFill>
                              <a:schemeClr val="bg1"/>
                            </a:solidFill>
                            <a:effectLst/>
                            <a:latin typeface="Cambria Math" panose="020405030504060302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O</m:t>
                            </m:r>
                          </m:e>
                          <m:sub>
                            <m: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đối đỉnh với</a:t>
                </a:r>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O</m:t>
                            </m:r>
                          </m:e>
                          <m:sub>
                            <m: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571500" indent="-571500">
                  <a:lnSpc>
                    <a:spcPct val="150000"/>
                  </a:lnSpc>
                  <a:buFontTx/>
                  <a:buChar char="-"/>
                </a:pPr>
                <a14:m>
                  <m:oMath xmlns:m="http://schemas.openxmlformats.org/officeDocument/2006/math">
                    <m:acc>
                      <m:accPr>
                        <m:chr m:val="̂"/>
                        <m:ctrlPr>
                          <a:rPr lang="en-US" sz="4000" i="1">
                            <a:solidFill>
                              <a:schemeClr val="bg1"/>
                            </a:solidFill>
                            <a:effectLst/>
                            <a:latin typeface="Cambria Math" panose="020405030504060302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O</m:t>
                            </m:r>
                          </m:e>
                          <m:sub>
                            <m: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đối đỉnh với</a:t>
                </a:r>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O</m:t>
                            </m:r>
                          </m:e>
                          <m:sub>
                            <m: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571500" indent="-571500">
                  <a:lnSpc>
                    <a:spcPct val="150000"/>
                  </a:lnSpc>
                  <a:buFontTx/>
                  <a:buChar char="-"/>
                </a:pPr>
                <a14:m>
                  <m:oMath xmlns:m="http://schemas.openxmlformats.org/officeDocument/2006/math">
                    <m:acc>
                      <m:accPr>
                        <m:chr m:val="̂"/>
                        <m:ctrlPr>
                          <a:rPr lang="en-US" sz="4000" i="1">
                            <a:solidFill>
                              <a:schemeClr val="bg1"/>
                            </a:solidFill>
                            <a:effectLst/>
                            <a:latin typeface="Cambria Math" panose="020405030504060302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O</m:t>
                            </m:r>
                          </m:e>
                          <m:sub>
                            <m: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O</m:t>
                            </m:r>
                          </m:e>
                          <m:sub>
                            <m: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đối đỉnh với nhau</a:t>
                </a:r>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5349998" y="5199446"/>
                <a:ext cx="14462002" cy="3906454"/>
              </a:xfrm>
              <a:prstGeom prst="rect">
                <a:avLst/>
              </a:prstGeom>
              <a:blipFill rotWithShape="0">
                <a:blip r:embed="rId20"/>
                <a:stretch>
                  <a:fillRect l="-1518" b="-2652"/>
                </a:stretch>
              </a:blipFill>
            </p:spPr>
            <p:txBody>
              <a:bodyPr/>
              <a:lstStyle/>
              <a:p>
                <a:r>
                  <a:rPr lang="en-US">
                    <a:noFill/>
                  </a:rPr>
                  <a:t> </a:t>
                </a:r>
              </a:p>
            </p:txBody>
          </p:sp>
        </mc:Fallback>
      </mc:AlternateContent>
      <p:pic>
        <p:nvPicPr>
          <p:cNvPr id="22"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972" y="9420494"/>
            <a:ext cx="12469085" cy="4130384"/>
          </a:xfrm>
          <a:prstGeom prst="rect">
            <a:avLst/>
          </a:prstGeom>
        </p:spPr>
      </p:pic>
      <p:pic>
        <p:nvPicPr>
          <p:cNvPr id="6" name="Picture 5"/>
          <p:cNvPicPr>
            <a:picLocks noChangeAspect="1"/>
          </p:cNvPicPr>
          <p:nvPr/>
        </p:nvPicPr>
        <p:blipFill>
          <a:blip r:embed="rId21"/>
          <a:stretch>
            <a:fillRect/>
          </a:stretch>
        </p:blipFill>
        <p:spPr>
          <a:xfrm>
            <a:off x="15695204" y="7529867"/>
            <a:ext cx="1710589" cy="2215245"/>
          </a:xfrm>
          <a:prstGeom prst="rect">
            <a:avLst/>
          </a:prstGeom>
        </p:spPr>
      </p:pic>
    </p:spTree>
    <p:extLst>
      <p:ext uri="{BB962C8B-B14F-4D97-AF65-F5344CB8AC3E}">
        <p14:creationId xmlns:p14="http://schemas.microsoft.com/office/powerpoint/2010/main" val="39898168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500"/>
                                        <p:tgtEl>
                                          <p:spTgt spid="2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xEl>
                                              <p:pRg st="1" end="1"/>
                                            </p:txEl>
                                          </p:spTgt>
                                        </p:tgtEl>
                                        <p:attrNameLst>
                                          <p:attrName>style.visibility</p:attrName>
                                        </p:attrNameLst>
                                      </p:cBhvr>
                                      <p:to>
                                        <p:strVal val="visible"/>
                                      </p:to>
                                    </p:set>
                                    <p:animEffect transition="in" filter="barn(inVertical)">
                                      <p:cBhvr>
                                        <p:cTn id="47" dur="500"/>
                                        <p:tgtEl>
                                          <p:spTgt spid="2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1">
                                            <p:txEl>
                                              <p:pRg st="2" end="2"/>
                                            </p:txEl>
                                          </p:spTgt>
                                        </p:tgtEl>
                                        <p:attrNameLst>
                                          <p:attrName>style.visibility</p:attrName>
                                        </p:attrNameLst>
                                      </p:cBhvr>
                                      <p:to>
                                        <p:strVal val="visible"/>
                                      </p:to>
                                    </p:set>
                                    <p:animEffect transition="in" filter="randombar(horizontal)">
                                      <p:cBhvr>
                                        <p:cTn id="52" dur="500"/>
                                        <p:tgtEl>
                                          <p:spTgt spid="2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1">
                                            <p:txEl>
                                              <p:pRg st="3" end="3"/>
                                            </p:txEl>
                                          </p:spTgt>
                                        </p:tgtEl>
                                        <p:attrNameLst>
                                          <p:attrName>style.visibility</p:attrName>
                                        </p:attrNameLst>
                                      </p:cBhvr>
                                      <p:to>
                                        <p:strVal val="visible"/>
                                      </p:to>
                                    </p:set>
                                    <p:animEffect transition="in" filter="wipe(down)">
                                      <p:cBhvr>
                                        <p:cTn id="57"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9"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61345" y="1873624"/>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038620"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460253"/>
            </a:xfrm>
            <a:prstGeom prst="rect">
              <a:avLst/>
            </a:prstGeom>
            <a:noFill/>
          </p:spPr>
          <p:txBody>
            <a:bodyPr lIns="0" tIns="0" rIns="0" bIns="0" rtlCol="0" anchor="t">
              <a:spAutoFit/>
            </a:bodyPr>
            <a:lstStyle/>
            <a:p>
              <a:pPr algn="ctr">
                <a:lnSpc>
                  <a:spcPts val="4368"/>
                </a:lnSpc>
              </a:pPr>
              <a:r>
                <a:rPr lang="en-US" sz="7000" b="1">
                  <a:solidFill>
                    <a:prstClr val="black"/>
                  </a:solidFill>
                  <a:latin typeface="Arial" panose="020B0604020202020204" pitchFamily="34" charset="0"/>
                  <a:cs typeface="Arial" panose="020B0604020202020204" pitchFamily="34" charset="0"/>
                </a:rPr>
                <a:t>03</a:t>
              </a:r>
            </a:p>
          </p:txBody>
        </p:sp>
      </p:grpSp>
      <p:sp>
        <p:nvSpPr>
          <p:cNvPr id="13" name="Rectangle 12"/>
          <p:cNvSpPr/>
          <p:nvPr/>
        </p:nvSpPr>
        <p:spPr>
          <a:xfrm>
            <a:off x="4343400" y="2476500"/>
            <a:ext cx="9460452" cy="3124381"/>
          </a:xfrm>
          <a:prstGeom prst="rect">
            <a:avLst/>
          </a:prstGeom>
        </p:spPr>
        <p:txBody>
          <a:bodyPr wrap="square">
            <a:spAutoFit/>
          </a:bodyPr>
          <a:lstStyle/>
          <a:p>
            <a:pPr algn="ctr">
              <a:lnSpc>
                <a:spcPct val="150000"/>
              </a:lnSpc>
              <a:tabLst>
                <a:tab pos="360045" algn="l"/>
                <a:tab pos="720090" algn="l"/>
              </a:tabLst>
            </a:pPr>
            <a:r>
              <a:rPr lang="en-US" sz="7000" b="1">
                <a:solidFill>
                  <a:prstClr val="black"/>
                </a:solidFill>
                <a:latin typeface="Arial" panose="020B0604020202020204" pitchFamily="34" charset="0"/>
                <a:ea typeface="Calibri" panose="020F0502020204030204" pitchFamily="34" charset="0"/>
                <a:cs typeface="Arial" panose="020B0604020202020204" pitchFamily="34" charset="0"/>
              </a:rPr>
              <a:t>Tính chất của hai góc đối đỉnh</a:t>
            </a: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8153400" y="7429500"/>
            <a:ext cx="1859128" cy="339291"/>
          </a:xfrm>
          <a:prstGeom prst="rect">
            <a:avLst/>
          </a:prstGeom>
        </p:spPr>
      </p:pic>
    </p:spTree>
    <p:extLst>
      <p:ext uri="{BB962C8B-B14F-4D97-AF65-F5344CB8AC3E}">
        <p14:creationId xmlns:p14="http://schemas.microsoft.com/office/powerpoint/2010/main" val="3186633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94168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230021"/>
            <a:ext cx="1224738" cy="1143000"/>
          </a:xfrm>
          <a:prstGeom prst="rect">
            <a:avLst/>
          </a:prstGeom>
        </p:spPr>
      </p:pic>
      <p:sp>
        <p:nvSpPr>
          <p:cNvPr id="10" name="TextBox 9"/>
          <p:cNvSpPr txBox="1"/>
          <p:nvPr/>
        </p:nvSpPr>
        <p:spPr>
          <a:xfrm>
            <a:off x="2076278" y="435791"/>
            <a:ext cx="3581400" cy="784830"/>
          </a:xfrm>
          <a:prstGeom prst="rect">
            <a:avLst/>
          </a:prstGeom>
          <a:noFill/>
        </p:spPr>
        <p:txBody>
          <a:bodyPr wrap="square" rtlCol="0">
            <a:spAutoFit/>
          </a:bodyPr>
          <a:lstStyle/>
          <a:p>
            <a:r>
              <a:rPr lang="nl-NL" sz="4500" b="1">
                <a:solidFill>
                  <a:prstClr val="black"/>
                </a:solidFill>
                <a:latin typeface="Arial" panose="020B0604020202020204" pitchFamily="34" charset="0"/>
                <a:cs typeface="Arial" panose="020B0604020202020204" pitchFamily="34" charset="0"/>
              </a:rPr>
              <a:t>HĐKP 3:</a:t>
            </a:r>
            <a:endParaRPr lang="en-US" sz="450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1466" y="-996671"/>
            <a:ext cx="2312542" cy="2300979"/>
          </a:xfrm>
          <a:prstGeom prst="rect">
            <a:avLst/>
          </a:prstGeom>
        </p:spPr>
      </p:pic>
      <p:sp>
        <p:nvSpPr>
          <p:cNvPr id="12" name="TextBox 11"/>
          <p:cNvSpPr txBox="1"/>
          <p:nvPr/>
        </p:nvSpPr>
        <p:spPr>
          <a:xfrm>
            <a:off x="2734017" y="8349343"/>
            <a:ext cx="2667000" cy="707886"/>
          </a:xfrm>
          <a:prstGeom prst="rect">
            <a:avLst/>
          </a:prstGeom>
          <a:noFill/>
        </p:spPr>
        <p:txBody>
          <a:bodyPr wrap="square" rtlCol="0">
            <a:spAutoFit/>
          </a:bodyPr>
          <a:lstStyle/>
          <a:p>
            <a:r>
              <a:rPr lang="en-US" sz="4000" b="1" u="sng">
                <a:solidFill>
                  <a:prstClr val="white"/>
                </a:solidFill>
                <a:latin typeface="Arial" panose="020B0604020202020204" pitchFamily="34" charset="0"/>
                <a:cs typeface="Arial" panose="020B0604020202020204" pitchFamily="34" charset="0"/>
              </a:rPr>
              <a:t>Trả lời:</a:t>
            </a:r>
          </a:p>
        </p:txBody>
      </p:sp>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417830" flipH="1">
            <a:off x="16630799" y="537575"/>
            <a:ext cx="1122987" cy="1104422"/>
          </a:xfrm>
          <a:prstGeom prst="rect">
            <a:avLst/>
          </a:prstGeom>
        </p:spPr>
      </p:pic>
      <p:pic>
        <p:nvPicPr>
          <p:cNvPr id="1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0005">
            <a:off x="17094099" y="8528294"/>
            <a:ext cx="753606" cy="1535123"/>
          </a:xfrm>
          <a:prstGeom prst="rect">
            <a:avLst/>
          </a:prstGeom>
        </p:spPr>
      </p:pic>
      <p:sp>
        <p:nvSpPr>
          <p:cNvPr id="8" name="Rectangle 7"/>
          <p:cNvSpPr/>
          <p:nvPr/>
        </p:nvSpPr>
        <p:spPr>
          <a:xfrm>
            <a:off x="5404332" y="473214"/>
            <a:ext cx="4349268" cy="707886"/>
          </a:xfrm>
          <a:prstGeom prst="rect">
            <a:avLst/>
          </a:prstGeom>
        </p:spPr>
        <p:txBody>
          <a:bodyPr wrap="none">
            <a:spAutoFit/>
          </a:bodyPr>
          <a:lstStyle/>
          <a:p>
            <a:r>
              <a:rPr lang="en-US" sz="4000">
                <a:solidFill>
                  <a:schemeClr val="bg1"/>
                </a:solidFill>
                <a:latin typeface="Arial" panose="020B0604020202020204" pitchFamily="34" charset="0"/>
                <a:cs typeface="Arial" panose="020B0604020202020204" pitchFamily="34" charset="0"/>
              </a:rPr>
              <a:t>Quan sát Hình 10.</a:t>
            </a:r>
          </a:p>
        </p:txBody>
      </p:sp>
      <p:pic>
        <p:nvPicPr>
          <p:cNvPr id="9" name="Picture 8"/>
          <p:cNvPicPr>
            <a:picLocks noChangeAspect="1"/>
          </p:cNvPicPr>
          <p:nvPr/>
        </p:nvPicPr>
        <p:blipFill>
          <a:blip r:embed="rId10">
            <a:extLst>
              <a:ext uri="{BEBA8EAE-BF5A-486C-A8C5-ECC9F3942E4B}">
                <a14:imgProps xmlns:a14="http://schemas.microsoft.com/office/drawing/2010/main">
                  <a14:imgLayer r:embed="rId11">
                    <a14:imgEffect>
                      <a14:brightnessContrast bright="98000" contrast="100000"/>
                    </a14:imgEffect>
                  </a14:imgLayer>
                </a14:imgProps>
              </a:ext>
              <a:ext uri="{28A0092B-C50C-407E-A947-70E740481C1C}">
                <a14:useLocalDpi xmlns:a14="http://schemas.microsoft.com/office/drawing/2010/main" val="0"/>
              </a:ext>
            </a:extLst>
          </a:blip>
          <a:stretch>
            <a:fillRect/>
          </a:stretch>
        </p:blipFill>
        <p:spPr>
          <a:xfrm>
            <a:off x="-4011" y="1562100"/>
            <a:ext cx="7736171" cy="5888336"/>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8686800" y="1861628"/>
                <a:ext cx="9067800" cy="1847109"/>
              </a:xfrm>
              <a:prstGeom prst="rect">
                <a:avLst/>
              </a:prstGeom>
            </p:spPr>
            <p:txBody>
              <a:bodyPr wrap="square">
                <a:spAutoFit/>
              </a:bodyPr>
              <a:lstStyle/>
              <a:p>
                <a:pPr algn="just">
                  <a:lnSpc>
                    <a:spcPct val="150000"/>
                  </a:lnSpc>
                </a:pPr>
                <a:r>
                  <a:rPr lang="vi-VN" sz="4000">
                    <a:solidFill>
                      <a:schemeClr val="bg1"/>
                    </a:solidFill>
                  </a:rPr>
                  <a:t>a) Hãy dùng thước đo góc để đo </a:t>
                </a:r>
                <a14:m>
                  <m:oMath xmlns:m="http://schemas.openxmlformats.org/officeDocument/2006/math">
                    <m:acc>
                      <m:accPr>
                        <m:chr m:val="̂"/>
                        <m:ctrlPr>
                          <a:rPr lang="en-US" sz="4000" i="1">
                            <a:solidFill>
                              <a:prstClr val="white"/>
                            </a:solidFill>
                            <a:latin typeface="Cambria Math" panose="02040503050406030204" pitchFamily="18" charset="0"/>
                          </a:rPr>
                        </m:ctrlPr>
                      </m:accPr>
                      <m:e>
                        <m:sSub>
                          <m:sSubPr>
                            <m:ctrlP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a:solidFill>
                                  <a:prstClr val="white"/>
                                </a:solidFill>
                                <a:latin typeface="Cambria Math" panose="02040503050406030204" pitchFamily="18" charset="0"/>
                                <a:ea typeface="Cambria Math" panose="02040503050406030204" pitchFamily="18" charset="0"/>
                                <a:cs typeface="Cambria Math" panose="02040503050406030204" pitchFamily="18" charset="0"/>
                              </a:rPr>
                              <m:t>O</m:t>
                            </m:r>
                          </m:e>
                          <m:sub>
                            <m:r>
                              <a:rPr lang="en-US" sz="4000">
                                <a:solidFill>
                                  <a:prstClr val="white"/>
                                </a:solidFill>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vi-VN" sz="4000">
                    <a:solidFill>
                      <a:schemeClr val="bg1"/>
                    </a:solidFill>
                  </a:rPr>
                  <a:t> và </a:t>
                </a:r>
                <a14:m>
                  <m:oMath xmlns:m="http://schemas.openxmlformats.org/officeDocument/2006/math">
                    <m:acc>
                      <m:accPr>
                        <m:chr m:val="̂"/>
                        <m:ctrlPr>
                          <a:rPr lang="en-US" sz="4000" i="1">
                            <a:solidFill>
                              <a:schemeClr val="bg1"/>
                            </a:solidFill>
                            <a:latin typeface="Cambria Math" panose="02040503050406030204" pitchFamily="18" charset="0"/>
                          </a:rPr>
                        </m:ctrlPr>
                      </m:accPr>
                      <m:e>
                        <m:sSub>
                          <m:sSubPr>
                            <m:ctrlPr>
                              <a:rPr lang="en-US" sz="4000" i="1">
                                <a:solidFill>
                                  <a:schemeClr val="bg1"/>
                                </a:solidFill>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a:solidFill>
                                  <a:schemeClr val="bg1"/>
                                </a:solidFill>
                                <a:latin typeface="Cambria Math" panose="02040503050406030204" pitchFamily="18" charset="0"/>
                                <a:ea typeface="Cambria Math" panose="02040503050406030204" pitchFamily="18" charset="0"/>
                                <a:cs typeface="Cambria Math" panose="02040503050406030204" pitchFamily="18" charset="0"/>
                              </a:rPr>
                              <m:t>O</m:t>
                            </m:r>
                          </m:e>
                          <m:sub>
                            <m:r>
                              <a:rPr lang="en-US" sz="4000" b="0" i="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vi-VN" sz="4000">
                    <a:solidFill>
                      <a:schemeClr val="bg1"/>
                    </a:solidFill>
                  </a:rPr>
                  <a:t>. So sánh số đo hai góc đó.</a:t>
                </a:r>
              </a:p>
            </p:txBody>
          </p:sp>
        </mc:Choice>
        <mc:Fallback xmlns="">
          <p:sp>
            <p:nvSpPr>
              <p:cNvPr id="15" name="Rectangle 14"/>
              <p:cNvSpPr>
                <a:spLocks noRot="1" noChangeAspect="1" noMove="1" noResize="1" noEditPoints="1" noAdjustHandles="1" noChangeArrowheads="1" noChangeShapeType="1" noTextEdit="1"/>
              </p:cNvSpPr>
              <p:nvPr/>
            </p:nvSpPr>
            <p:spPr>
              <a:xfrm>
                <a:off x="8686800" y="1861628"/>
                <a:ext cx="9067800" cy="1847109"/>
              </a:xfrm>
              <a:prstGeom prst="rect">
                <a:avLst/>
              </a:prstGeom>
              <a:blipFill rotWithShape="0">
                <a:blip r:embed="rId26"/>
                <a:stretch>
                  <a:fillRect l="-2352" r="-2285" b="-132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8648700" y="4154313"/>
                <a:ext cx="9144000" cy="1969193"/>
              </a:xfrm>
              <a:prstGeom prst="rect">
                <a:avLst/>
              </a:prstGeom>
            </p:spPr>
            <p:txBody>
              <a:bodyPr>
                <a:spAutoFit/>
              </a:bodyPr>
              <a:lstStyle/>
              <a:p>
                <a:pPr lvl="0" algn="just">
                  <a:lnSpc>
                    <a:spcPct val="150000"/>
                  </a:lnSpc>
                </a:pPr>
                <a:r>
                  <a:rPr lang="vi-VN" sz="4000">
                    <a:solidFill>
                      <a:prstClr val="white"/>
                    </a:solidFill>
                  </a:rPr>
                  <a:t>b) Hãy dùng thước đo góc để đo </a:t>
                </a:r>
                <a14:m>
                  <m:oMath xmlns:m="http://schemas.openxmlformats.org/officeDocument/2006/math">
                    <m:acc>
                      <m:accPr>
                        <m:chr m:val="̂"/>
                        <m:ctrlPr>
                          <a:rPr lang="en-US" sz="4000" i="1">
                            <a:solidFill>
                              <a:prstClr val="white"/>
                            </a:solidFill>
                            <a:latin typeface="Cambria Math" panose="02040503050406030204" pitchFamily="18" charset="0"/>
                          </a:rPr>
                        </m:ctrlPr>
                      </m:accPr>
                      <m:e>
                        <m:sSub>
                          <m:sSubPr>
                            <m:ctrlP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a:solidFill>
                                  <a:prstClr val="white"/>
                                </a:solidFill>
                                <a:latin typeface="Cambria Math" panose="02040503050406030204" pitchFamily="18" charset="0"/>
                                <a:ea typeface="Cambria Math" panose="02040503050406030204" pitchFamily="18" charset="0"/>
                                <a:cs typeface="Cambria Math" panose="02040503050406030204" pitchFamily="18" charset="0"/>
                              </a:rPr>
                              <m:t>O</m:t>
                            </m:r>
                          </m:e>
                          <m:sub>
                            <m:r>
                              <a:rPr lang="en-US" sz="4000">
                                <a:solidFill>
                                  <a:prstClr val="white"/>
                                </a:solidFill>
                                <a:latin typeface="Cambria Math" panose="02040503050406030204" pitchFamily="18" charset="0"/>
                                <a:ea typeface="Cambria Math" panose="02040503050406030204" pitchFamily="18" charset="0"/>
                                <a:cs typeface="Cambria Math" panose="02040503050406030204" pitchFamily="18" charset="0"/>
                              </a:rPr>
                              <m:t>2</m:t>
                            </m:r>
                          </m:sub>
                        </m:sSub>
                      </m:e>
                    </m:acc>
                  </m:oMath>
                </a14:m>
                <a:r>
                  <a:rPr lang="vi-VN" sz="4000">
                    <a:solidFill>
                      <a:prstClr val="white"/>
                    </a:solidFill>
                  </a:rPr>
                  <a:t> và </a:t>
                </a:r>
                <a14:m>
                  <m:oMath xmlns:m="http://schemas.openxmlformats.org/officeDocument/2006/math">
                    <m:acc>
                      <m:accPr>
                        <m:chr m:val="̂"/>
                        <m:ctrlPr>
                          <a:rPr lang="en-US" sz="4000" i="1">
                            <a:solidFill>
                              <a:prstClr val="white"/>
                            </a:solidFill>
                            <a:latin typeface="Cambria Math" panose="02040503050406030204" pitchFamily="18" charset="0"/>
                          </a:rPr>
                        </m:ctrlPr>
                      </m:accPr>
                      <m:e>
                        <m:sSub>
                          <m:sSubPr>
                            <m:ctrlP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a:solidFill>
                                  <a:prstClr val="white"/>
                                </a:solidFill>
                                <a:latin typeface="Cambria Math" panose="02040503050406030204" pitchFamily="18" charset="0"/>
                                <a:ea typeface="Cambria Math" panose="02040503050406030204" pitchFamily="18" charset="0"/>
                                <a:cs typeface="Cambria Math" panose="02040503050406030204" pitchFamily="18" charset="0"/>
                              </a:rPr>
                              <m:t>O</m:t>
                            </m:r>
                          </m:e>
                          <m:sub>
                            <m:r>
                              <a:rPr lang="en-US" sz="4000">
                                <a:solidFill>
                                  <a:prstClr val="white"/>
                                </a:solidFill>
                                <a:latin typeface="Cambria Math" panose="02040503050406030204" pitchFamily="18" charset="0"/>
                                <a:ea typeface="Cambria Math" panose="02040503050406030204" pitchFamily="18" charset="0"/>
                                <a:cs typeface="Cambria Math" panose="02040503050406030204" pitchFamily="18" charset="0"/>
                              </a:rPr>
                              <m:t>4</m:t>
                            </m:r>
                          </m:sub>
                        </m:sSub>
                      </m:e>
                    </m:acc>
                  </m:oMath>
                </a14:m>
                <a:r>
                  <a:rPr lang="vi-VN" sz="4000">
                    <a:solidFill>
                      <a:prstClr val="white"/>
                    </a:solidFill>
                  </a:rPr>
                  <a:t>. So sánh số đo hai góc đó.</a:t>
                </a:r>
              </a:p>
            </p:txBody>
          </p:sp>
        </mc:Choice>
        <mc:Fallback xmlns="">
          <p:sp>
            <p:nvSpPr>
              <p:cNvPr id="16" name="Rectangle 15"/>
              <p:cNvSpPr>
                <a:spLocks noRot="1" noChangeAspect="1" noMove="1" noResize="1" noEditPoints="1" noAdjustHandles="1" noChangeArrowheads="1" noChangeShapeType="1" noTextEdit="1"/>
              </p:cNvSpPr>
              <p:nvPr/>
            </p:nvSpPr>
            <p:spPr>
              <a:xfrm>
                <a:off x="8648700" y="4154313"/>
                <a:ext cx="9144000" cy="1969193"/>
              </a:xfrm>
              <a:prstGeom prst="rect">
                <a:avLst/>
              </a:prstGeom>
              <a:blipFill rotWithShape="0">
                <a:blip r:embed="rId27"/>
                <a:stretch>
                  <a:fillRect l="-2400" r="-2333" b="-5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997318" y="7536624"/>
                <a:ext cx="9144000" cy="1045864"/>
              </a:xfrm>
              <a:prstGeom prst="rect">
                <a:avLst/>
              </a:prstGeom>
            </p:spPr>
            <p:txBody>
              <a:bodyPr>
                <a:spAutoFit/>
              </a:bodyPr>
              <a:lstStyle/>
              <a:p>
                <a:pPr>
                  <a:lnSpc>
                    <a:spcPct val="150000"/>
                  </a:lnSpc>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acc>
                      <m:accPr>
                        <m:chr m:val="̂"/>
                        <m:ctrlPr>
                          <a:rPr lang="en-US" sz="4000" i="1">
                            <a:solidFill>
                              <a:schemeClr val="bg1"/>
                            </a:solidFill>
                            <a:effectLst/>
                            <a:latin typeface="Cambria Math" panose="02040503050406030204" pitchFamily="18" charset="0"/>
                            <a:ea typeface="Times New Roman" panose="020206030504050203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 </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135</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chemeClr val="bg1"/>
                            </a:solidFill>
                            <a:effectLst/>
                            <a:latin typeface="Cambria Math" panose="02040503050406030204" pitchFamily="18" charset="0"/>
                            <a:ea typeface="Times New Roman" panose="020206030504050203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ub>
                        </m:sSub>
                      </m:e>
                    </m:acc>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 </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135</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p:txBody>
          </p:sp>
        </mc:Choice>
        <mc:Fallback xmlns="">
          <p:sp>
            <p:nvSpPr>
              <p:cNvPr id="17" name="Rectangle 16"/>
              <p:cNvSpPr>
                <a:spLocks noRot="1" noChangeAspect="1" noMove="1" noResize="1" noEditPoints="1" noAdjustHandles="1" noChangeArrowheads="1" noChangeShapeType="1" noTextEdit="1"/>
              </p:cNvSpPr>
              <p:nvPr/>
            </p:nvSpPr>
            <p:spPr>
              <a:xfrm>
                <a:off x="5997318" y="7536624"/>
                <a:ext cx="9144000" cy="1045864"/>
              </a:xfrm>
              <a:prstGeom prst="rect">
                <a:avLst/>
              </a:prstGeom>
              <a:blipFill rotWithShape="0">
                <a:blip r:embed="rId28"/>
                <a:stretch>
                  <a:fillRect l="-2400" b="-122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019800" y="8953500"/>
                <a:ext cx="4694555" cy="1045864"/>
              </a:xfrm>
              <a:prstGeom prst="rect">
                <a:avLst/>
              </a:prstGeom>
            </p:spPr>
            <p:txBody>
              <a:bodyPr wrap="none">
                <a:spAutoFit/>
              </a:bodyPr>
              <a:lstStyle/>
              <a:p>
                <a:pPr lvl="0">
                  <a:lnSpc>
                    <a:spcPct val="150000"/>
                  </a:lnSpc>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acc>
                      <m:accPr>
                        <m:chr m:val="̂"/>
                        <m:ctrlPr>
                          <a:rPr lang="en-US" sz="4000" i="1">
                            <a:solidFill>
                              <a:prstClr val="white"/>
                            </a:solidFill>
                            <a:latin typeface="Cambria Math" panose="02040503050406030204" pitchFamily="18" charset="0"/>
                            <a:ea typeface="Times New Roman" panose="02020603050405020304" pitchFamily="18" charset="0"/>
                          </a:rPr>
                        </m:ctrlPr>
                      </m:accPr>
                      <m:e>
                        <m:sSub>
                          <m:sSubPr>
                            <m:ctrlP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t>2</m:t>
                            </m:r>
                          </m:sub>
                        </m:sSub>
                      </m:e>
                    </m:acc>
                  </m:oMath>
                </a14:m>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45</a:t>
                </a:r>
                <a:r>
                  <a:rPr lang="en-US" sz="4000" baseline="30000">
                    <a:solidFill>
                      <a:prstClr val="white"/>
                    </a:solidFill>
                    <a:latin typeface="Arial" panose="020B0604020202020204" pitchFamily="34" charset="0"/>
                    <a:ea typeface="Times New Roman" panose="02020603050405020304" pitchFamily="18" charset="0"/>
                    <a:cs typeface="Arial" panose="020B0604020202020204" pitchFamily="34" charset="0"/>
                  </a:rPr>
                  <a:t>o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white"/>
                            </a:solidFill>
                            <a:latin typeface="Cambria Math" panose="02040503050406030204" pitchFamily="18" charset="0"/>
                            <a:ea typeface="Times New Roman" panose="02020603050405020304" pitchFamily="18" charset="0"/>
                          </a:rPr>
                        </m:ctrlPr>
                      </m:accPr>
                      <m:e>
                        <m:sSub>
                          <m:sSubPr>
                            <m:ctrlP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t>2</m:t>
                            </m:r>
                          </m:sub>
                        </m:sSub>
                      </m:e>
                    </m:acc>
                  </m:oMath>
                </a14:m>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45</a:t>
                </a:r>
                <a:r>
                  <a:rPr lang="en-US" sz="4000" baseline="30000">
                    <a:solidFill>
                      <a:prstClr val="white"/>
                    </a:solidFill>
                    <a:latin typeface="Arial" panose="020B0604020202020204" pitchFamily="34" charset="0"/>
                    <a:ea typeface="Times New Roman" panose="02020603050405020304" pitchFamily="18" charset="0"/>
                    <a:cs typeface="Arial" panose="020B0604020202020204" pitchFamily="34" charset="0"/>
                  </a:rPr>
                  <a:t>o</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6019800" y="8953500"/>
                <a:ext cx="4694555" cy="1045864"/>
              </a:xfrm>
              <a:prstGeom prst="rect">
                <a:avLst/>
              </a:prstGeom>
              <a:blipFill rotWithShape="0">
                <a:blip r:embed="rId29"/>
                <a:stretch>
                  <a:fillRect l="-4675" r="-1299" b="-12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2416590" y="7565753"/>
                <a:ext cx="2590800" cy="104586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ctr">
                  <a:lnSpc>
                    <a:spcPct val="150000"/>
                  </a:lnSpc>
                </a:pPr>
                <a14:m>
                  <m:oMath xmlns:m="http://schemas.openxmlformats.org/officeDocument/2006/math">
                    <m:r>
                      <a:rPr lang="en-US" sz="4000" i="1" smtClean="0">
                        <a:solidFill>
                          <a:schemeClr val="tx1"/>
                        </a:solidFill>
                        <a:latin typeface="Cambria Math" panose="02040503050406030204" pitchFamily="18" charset="0"/>
                        <a:ea typeface="Times New Roman" panose="02020603050405020304" pitchFamily="18" charset="0"/>
                      </a:rPr>
                      <m:t>⇒</m:t>
                    </m:r>
                  </m:oMath>
                </a14:m>
                <a:r>
                  <a:rPr lang="en-US" sz="400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tx1"/>
                            </a:solidFill>
                            <a:latin typeface="Cambria Math" panose="02040503050406030204" pitchFamily="18" charset="0"/>
                            <a:ea typeface="Times New Roman" panose="02020603050405020304" pitchFamily="18" charset="0"/>
                          </a:rPr>
                        </m:ctrlPr>
                      </m:accPr>
                      <m:e>
                        <m:sSub>
                          <m:sSubPr>
                            <m:ctrlP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tx1"/>
                            </a:solidFill>
                            <a:latin typeface="Cambria Math" panose="02040503050406030204" pitchFamily="18" charset="0"/>
                            <a:ea typeface="Times New Roman" panose="02020603050405020304" pitchFamily="18" charset="0"/>
                          </a:rPr>
                        </m:ctrlPr>
                      </m:accPr>
                      <m:e>
                        <m:sSub>
                          <m:sSubPr>
                            <m:ctrlP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3</m:t>
                            </m:r>
                          </m:sub>
                        </m:sSub>
                      </m:e>
                    </m:acc>
                  </m:oMath>
                </a14:m>
                <a:endParaRPr lang="en-US" sz="400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2416590" y="7565753"/>
                <a:ext cx="2590800" cy="1045864"/>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2420600" y="9000680"/>
                <a:ext cx="2586790" cy="10458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lnSpc>
                    <a:spcPct val="150000"/>
                  </a:lnSpc>
                </a:pPr>
                <a14:m>
                  <m:oMath xmlns:m="http://schemas.openxmlformats.org/officeDocument/2006/math">
                    <m:r>
                      <a:rPr lang="en-US" sz="4000" i="1" smtClean="0">
                        <a:solidFill>
                          <a:schemeClr val="tx1"/>
                        </a:solidFill>
                        <a:latin typeface="Cambria Math" panose="02040503050406030204" pitchFamily="18" charset="0"/>
                        <a:ea typeface="Times New Roman" panose="02020603050405020304" pitchFamily="18" charset="0"/>
                      </a:rPr>
                      <m:t>⇒</m:t>
                    </m:r>
                  </m:oMath>
                </a14:m>
                <a:r>
                  <a:rPr lang="en-US" sz="400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tx1"/>
                            </a:solidFill>
                            <a:latin typeface="Cambria Math" panose="02040503050406030204" pitchFamily="18" charset="0"/>
                            <a:ea typeface="Times New Roman" panose="02020603050405020304" pitchFamily="18" charset="0"/>
                          </a:rPr>
                        </m:ctrlPr>
                      </m:accPr>
                      <m:e>
                        <m:sSub>
                          <m:sSubPr>
                            <m:ctrlP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2</m:t>
                            </m:r>
                          </m:sub>
                        </m:sSub>
                      </m:e>
                    </m:acc>
                  </m:oMath>
                </a14:m>
                <a:r>
                  <a:rPr lang="en-US" sz="400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tx1"/>
                            </a:solidFill>
                            <a:latin typeface="Cambria Math" panose="02040503050406030204" pitchFamily="18" charset="0"/>
                            <a:ea typeface="Times New Roman" panose="02020603050405020304" pitchFamily="18" charset="0"/>
                          </a:rPr>
                        </m:ctrlPr>
                      </m:accPr>
                      <m:e>
                        <m:sSub>
                          <m:sSubPr>
                            <m:ctrlP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4</m:t>
                            </m:r>
                          </m:sub>
                        </m:sSub>
                      </m:e>
                    </m:acc>
                  </m:oMath>
                </a14:m>
                <a:endParaRPr lang="en-US" sz="400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2420600" y="9000680"/>
                <a:ext cx="2586790" cy="1045864"/>
              </a:xfrm>
              <a:prstGeom prst="rect">
                <a:avLst/>
              </a:prstGeom>
              <a:blipFill rotWithShape="0">
                <a:blip r:embed="rId31"/>
                <a:stretch>
                  <a:fillRect/>
                </a:stretch>
              </a:blipFill>
            </p:spPr>
            <p:txBody>
              <a:bodyPr/>
              <a:lstStyle/>
              <a:p>
                <a:r>
                  <a:rPr lang="en-US">
                    <a:noFill/>
                  </a:rPr>
                  <a:t> </a:t>
                </a:r>
              </a:p>
            </p:txBody>
          </p:sp>
        </mc:Fallback>
      </mc:AlternateContent>
      <p:pic>
        <p:nvPicPr>
          <p:cNvPr id="25" name="Picture 6"/>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rot="16395877">
            <a:off x="228069" y="8521239"/>
            <a:ext cx="1664165" cy="1549232"/>
          </a:xfrm>
          <a:prstGeom prst="rect">
            <a:avLst/>
          </a:prstGeom>
        </p:spPr>
      </p:pic>
    </p:spTree>
    <p:extLst>
      <p:ext uri="{BB962C8B-B14F-4D97-AF65-F5344CB8AC3E}">
        <p14:creationId xmlns:p14="http://schemas.microsoft.com/office/powerpoint/2010/main" val="40150359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28" dur="500"/>
                                        <p:tgtEl>
                                          <p:spTgt spid="1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righ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randombar(horizontal)">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8" grpId="0"/>
      <p:bldP spid="16" grpId="0"/>
      <p:bldP spid="17" grpId="0"/>
      <p:bldP spid="18" grpId="0"/>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a:xfrm>
            <a:off x="12152070" y="6332684"/>
            <a:ext cx="6544433" cy="6544433"/>
          </a:xfrm>
          <a:prstGeom prst="rect">
            <a:avLst/>
          </a:prstGeom>
        </p:spPr>
      </p:pic>
      <p:pic>
        <p:nvPicPr>
          <p:cNvPr id="33" name="Picture 4"/>
          <p:cNvPicPr>
            <a:picLocks noChangeAspect="1"/>
          </p:cNvPicPr>
          <p:nvPr/>
        </p:nvPicPr>
        <p:blipFill>
          <a:blip r:embed="rId4">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Lst>
          </a:blip>
          <a:srcRect/>
          <a:stretch>
            <a:fillRect/>
          </a:stretch>
        </p:blipFill>
        <p:spPr>
          <a:xfrm>
            <a:off x="-1447800" y="-2620133"/>
            <a:ext cx="6544433" cy="6544433"/>
          </a:xfrm>
          <a:prstGeom prst="rect">
            <a:avLst/>
          </a:prstGeom>
        </p:spPr>
      </p:pic>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Lst>
          </a:blip>
          <a:stretch>
            <a:fillRect/>
          </a:stretch>
        </p:blipFill>
        <p:spPr>
          <a:xfrm>
            <a:off x="-490293" y="696443"/>
            <a:ext cx="5657578" cy="1585097"/>
          </a:xfrm>
          <a:prstGeom prst="rect">
            <a:avLst/>
          </a:prstGeom>
        </p:spPr>
      </p:pic>
      <p:sp>
        <p:nvSpPr>
          <p:cNvPr id="25" name="TextBox 9"/>
          <p:cNvSpPr txBox="1"/>
          <p:nvPr/>
        </p:nvSpPr>
        <p:spPr>
          <a:xfrm>
            <a:off x="728907" y="605140"/>
            <a:ext cx="3413358" cy="1300099"/>
          </a:xfrm>
          <a:prstGeom prst="rect">
            <a:avLst/>
          </a:prstGeom>
        </p:spPr>
        <p:txBody>
          <a:bodyPr wrap="square" lIns="0" tIns="0" rIns="0" bIns="0" rtlCol="0" anchor="t">
            <a:spAutoFit/>
          </a:bodyPr>
          <a:lstStyle/>
          <a:p>
            <a:pPr algn="ctr">
              <a:lnSpc>
                <a:spcPts val="11950"/>
              </a:lnSpc>
            </a:pPr>
            <a:r>
              <a:rPr lang="en-US" sz="5000" b="1">
                <a:solidFill>
                  <a:srgbClr val="5F9A80"/>
                </a:solidFill>
                <a:latin typeface="Arial" panose="020B0604020202020204" pitchFamily="34" charset="0"/>
                <a:cs typeface="Arial" panose="020B0604020202020204" pitchFamily="34" charset="0"/>
              </a:rPr>
              <a:t>KẾT LUẬN</a:t>
            </a:r>
          </a:p>
        </p:txBody>
      </p:sp>
      <p:pic>
        <p:nvPicPr>
          <p:cNvPr id="37" name="Picture 23"/>
          <p:cNvPicPr>
            <a:picLocks noChangeAspect="1"/>
          </p:cNvPicPr>
          <p:nvPr/>
        </p:nvPicPr>
        <p:blipFill>
          <a:blip r:embed="rId7">
            <a:duotone>
              <a:prstClr val="black"/>
              <a:srgbClr val="438F79">
                <a:tint val="45000"/>
                <a:satMod val="400000"/>
              </a:srgbClr>
            </a:duotone>
            <a:extLst>
              <a:ext uri="{BEBA8EAE-BF5A-486C-A8C5-ECC9F3942E4B}">
                <a14:imgProps xmlns:a14="http://schemas.microsoft.com/office/drawing/2010/main">
                  <a14:imgLayer r:embed="rId8">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15544800" y="232209"/>
            <a:ext cx="1859128" cy="339291"/>
          </a:xfrm>
          <a:prstGeom prst="rect">
            <a:avLst/>
          </a:prstGeom>
        </p:spPr>
      </p:pic>
      <p:pic>
        <p:nvPicPr>
          <p:cNvPr id="1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209800" y="3543300"/>
            <a:ext cx="2904420" cy="6362700"/>
          </a:xfrm>
          <a:prstGeom prst="rect">
            <a:avLst/>
          </a:prstGeom>
        </p:spPr>
      </p:pic>
      <p:pic>
        <p:nvPicPr>
          <p:cNvPr id="13"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6988925" flipH="1">
            <a:off x="15613885" y="7737450"/>
            <a:ext cx="2333862" cy="1680380"/>
          </a:xfrm>
          <a:prstGeom prst="rect">
            <a:avLst/>
          </a:prstGeom>
        </p:spPr>
      </p:pic>
      <p:grpSp>
        <p:nvGrpSpPr>
          <p:cNvPr id="6" name="Group 5"/>
          <p:cNvGrpSpPr/>
          <p:nvPr/>
        </p:nvGrpSpPr>
        <p:grpSpPr>
          <a:xfrm>
            <a:off x="7587850" y="1450891"/>
            <a:ext cx="8620956" cy="6395461"/>
            <a:chOff x="7078591" y="1471994"/>
            <a:chExt cx="8620956" cy="6395461"/>
          </a:xfrm>
        </p:grpSpPr>
        <p:sp>
          <p:nvSpPr>
            <p:cNvPr id="5" name="Oval Callout 4"/>
            <p:cNvSpPr/>
            <p:nvPr/>
          </p:nvSpPr>
          <p:spPr>
            <a:xfrm>
              <a:off x="7078591" y="1471994"/>
              <a:ext cx="8620956" cy="6395461"/>
            </a:xfrm>
            <a:prstGeom prst="wedgeEllipseCallout">
              <a:avLst>
                <a:gd name="adj1" fmla="val -53025"/>
                <a:gd name="adj2" fmla="val 30644"/>
              </a:avLst>
            </a:prstGeom>
            <a:solidFill>
              <a:srgbClr val="438F79"/>
            </a:solidFill>
            <a:ln>
              <a:solidFill>
                <a:srgbClr val="4C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745301" y="3726120"/>
              <a:ext cx="5499404" cy="1824923"/>
            </a:xfrm>
            <a:prstGeom prst="rect">
              <a:avLst/>
            </a:prstGeom>
          </p:spPr>
          <p:txBody>
            <a:bodyPr wrap="square">
              <a:spAutoFit/>
            </a:bodyPr>
            <a:lstStyle/>
            <a:p>
              <a:pPr algn="ctr">
                <a:lnSpc>
                  <a:spcPct val="150000"/>
                </a:lnSpc>
                <a:spcAft>
                  <a:spcPts val="600"/>
                </a:spcAft>
              </a:pP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Hai góc đối đỉnh thì bằng nhau. </a:t>
              </a:r>
              <a:endPar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92271272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32" name="Group 31"/>
          <p:cNvGrpSpPr/>
          <p:nvPr/>
        </p:nvGrpSpPr>
        <p:grpSpPr>
          <a:xfrm>
            <a:off x="381000" y="2476500"/>
            <a:ext cx="17526000" cy="6959765"/>
            <a:chOff x="381000" y="2476500"/>
            <a:chExt cx="17526000" cy="6959765"/>
          </a:xfrm>
        </p:grpSpPr>
        <p:grpSp>
          <p:nvGrpSpPr>
            <p:cNvPr id="4" name="Group 4"/>
            <p:cNvGrpSpPr/>
            <p:nvPr/>
          </p:nvGrpSpPr>
          <p:grpSpPr>
            <a:xfrm>
              <a:off x="381000" y="2476500"/>
              <a:ext cx="17526000" cy="6959765"/>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pic>
          <p:nvPicPr>
            <p:cNvPr id="25" name="Picture 24"/>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116729" y="3065688"/>
              <a:ext cx="6714071" cy="4815445"/>
            </a:xfrm>
            <a:prstGeom prst="rect">
              <a:avLst/>
            </a:prstGeom>
          </p:spPr>
        </p:pic>
      </p:grpSp>
      <p:pic>
        <p:nvPicPr>
          <p:cNvPr id="2" name="Picture 2"/>
          <p:cNvPicPr>
            <a:picLocks noChangeAspect="1"/>
          </p:cNvPicPr>
          <p:nvPr/>
        </p:nvPicPr>
        <p:blipFill>
          <a:blip r:embed="rId4">
            <a:alphaModFix amt="20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4">
            <a:alphaModFix amt="20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58200" y="-495300"/>
            <a:ext cx="11141563" cy="11141563"/>
          </a:xfrm>
          <a:prstGeom prst="rect">
            <a:avLst/>
          </a:prstGeom>
        </p:spPr>
      </p:pic>
      <p:grpSp>
        <p:nvGrpSpPr>
          <p:cNvPr id="7" name="Group 2"/>
          <p:cNvGrpSpPr/>
          <p:nvPr/>
        </p:nvGrpSpPr>
        <p:grpSpPr>
          <a:xfrm rot="-5400000">
            <a:off x="2073349" y="-1698551"/>
            <a:ext cx="132473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04799" y="582607"/>
            <a:ext cx="4938032" cy="1015663"/>
          </a:xfrm>
          <a:prstGeom prst="rect">
            <a:avLst/>
          </a:prstGeom>
        </p:spPr>
        <p:txBody>
          <a:bodyPr wrap="square">
            <a:spAutoFit/>
          </a:bodyPr>
          <a:lstStyle/>
          <a:p>
            <a:pPr algn="just">
              <a:lnSpc>
                <a:spcPct val="150000"/>
              </a:lnSpc>
              <a:spcAft>
                <a:spcPts val="800"/>
              </a:spcAft>
            </a:pPr>
            <a:r>
              <a:rPr lang="nl-NL" sz="4000" b="1">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a:solidFill>
                  <a:prstClr val="black"/>
                </a:solidFill>
                <a:latin typeface="Arial" panose="020B0604020202020204" pitchFamily="34" charset="0"/>
                <a:ea typeface="Times New Roman" panose="02020603050405020304" pitchFamily="18" charset="0"/>
                <a:cs typeface="Arial" panose="020B0604020202020204" pitchFamily="34" charset="0"/>
              </a:rPr>
              <a:t>3</a:t>
            </a:r>
            <a:r>
              <a:rPr lang="nl-NL" sz="4000" b="1">
                <a:solidFill>
                  <a:prstClr val="black"/>
                </a:solidFill>
                <a:latin typeface="Arial" panose="020B0604020202020204" pitchFamily="34" charset="0"/>
                <a:ea typeface="Times New Roman" panose="02020603050405020304" pitchFamily="18" charset="0"/>
                <a:cs typeface="Arial" panose="020B0604020202020204" pitchFamily="34" charset="0"/>
              </a:rPr>
              <a:t> (SGK – tr</a:t>
            </a:r>
            <a:r>
              <a:rPr lang="en-US" sz="4000" b="1">
                <a:solidFill>
                  <a:prstClr val="black"/>
                </a:solidFill>
                <a:latin typeface="Arial" panose="020B0604020202020204" pitchFamily="34" charset="0"/>
                <a:ea typeface="Times New Roman" panose="02020603050405020304" pitchFamily="18" charset="0"/>
                <a:cs typeface="Arial" panose="020B0604020202020204" pitchFamily="34" charset="0"/>
              </a:rPr>
              <a:t>71</a:t>
            </a:r>
            <a:r>
              <a:rPr lang="nl-NL" sz="4000" b="1">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083448" y="2680037"/>
            <a:ext cx="16747352" cy="1015663"/>
          </a:xfrm>
          <a:prstGeom prst="rect">
            <a:avLst/>
          </a:prstGeom>
          <a:noFill/>
        </p:spPr>
        <p:txBody>
          <a:bodyPr wrap="square" rtlCol="0">
            <a:spAutoFit/>
          </a:bodyPr>
          <a:lstStyle/>
          <a:p>
            <a:pPr>
              <a:lnSpc>
                <a:spcPct val="150000"/>
              </a:lnSpc>
            </a:pPr>
            <a:r>
              <a:rPr lang="en-US" sz="4000">
                <a:solidFill>
                  <a:prstClr val="black"/>
                </a:solidFill>
                <a:latin typeface="Arial" panose="020B0604020202020204" pitchFamily="34" charset="0"/>
                <a:cs typeface="Arial" panose="020B0604020202020204" pitchFamily="34" charset="0"/>
              </a:rPr>
              <a:t>Trong hình 11 ta có:</a:t>
            </a:r>
          </a:p>
        </p:txBody>
      </p:sp>
      <p:pic>
        <p:nvPicPr>
          <p:cNvPr id="1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1067308">
            <a:off x="16129727" y="589117"/>
            <a:ext cx="1713028" cy="965525"/>
          </a:xfrm>
          <a:prstGeom prst="rect">
            <a:avLst/>
          </a:prstGeom>
        </p:spPr>
      </p:pic>
      <p:pic>
        <p:nvPicPr>
          <p:cNvPr id="2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182679">
            <a:off x="16499535" y="7855540"/>
            <a:ext cx="1366620" cy="2010974"/>
          </a:xfrm>
          <a:prstGeom prst="rect">
            <a:avLst/>
          </a:prstGeom>
        </p:spPr>
      </p:pic>
      <mc:AlternateContent xmlns:mc="http://schemas.openxmlformats.org/markup-compatibility/2006" xmlns:a14="http://schemas.microsoft.com/office/drawing/2010/main">
        <mc:Choice Requires="a14">
          <p:sp>
            <p:nvSpPr>
              <p:cNvPr id="28" name="TextBox 27"/>
              <p:cNvSpPr txBox="1"/>
              <p:nvPr/>
            </p:nvSpPr>
            <p:spPr>
              <a:xfrm>
                <a:off x="1196066" y="3798244"/>
                <a:ext cx="8610600" cy="1878656"/>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𝐵𝑂𝐷</m:t>
                        </m:r>
                      </m:e>
                    </m:acc>
                  </m:oMath>
                </a14:m>
                <a:r>
                  <a:rPr lang="en-US" sz="4000">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𝐴𝑂𝐶</m:t>
                        </m:r>
                      </m:e>
                    </m:acc>
                  </m:oMath>
                </a14:m>
                <a:r>
                  <a:rPr lang="en-US" sz="4000">
                    <a:latin typeface="Arial" panose="020B0604020202020204" pitchFamily="34" charset="0"/>
                    <a:cs typeface="Arial" panose="020B0604020202020204" pitchFamily="34" charset="0"/>
                  </a:rPr>
                  <a:t> là hai góc đối đỉnh nên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𝐵𝑂𝐷</m:t>
                        </m:r>
                      </m:e>
                    </m:acc>
                    <m:r>
                      <a:rPr lang="en-US" sz="4000" b="0" i="0" smtClean="0">
                        <a:latin typeface="Cambria Math" panose="02040503050406030204" pitchFamily="18" charset="0"/>
                        <a:cs typeface="Arial" panose="020B0604020202020204" pitchFamily="34" charset="0"/>
                      </a:rPr>
                      <m:t>=</m:t>
                    </m:r>
                    <m:acc>
                      <m:accPr>
                        <m:chr m:val="̂"/>
                        <m:ctrlPr>
                          <a:rPr lang="en-US"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𝐴𝑂𝐶</m:t>
                        </m:r>
                      </m:e>
                    </m:acc>
                    <m:r>
                      <a:rPr lang="en-US" sz="4000" b="0" i="1" smtClean="0">
                        <a:latin typeface="Cambria Math" panose="02040503050406030204" pitchFamily="18" charset="0"/>
                        <a:cs typeface="Arial" panose="020B0604020202020204" pitchFamily="34" charset="0"/>
                      </a:rPr>
                      <m:t>=35</m:t>
                    </m:r>
                    <m:r>
                      <a:rPr lang="en-US" sz="4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a:latin typeface="Arial" panose="020B0604020202020204" pitchFamily="34" charset="0"/>
                    <a:cs typeface="Arial" panose="020B0604020202020204" pitchFamily="34" charset="0"/>
                  </a:rPr>
                  <a:t> </a:t>
                </a:r>
              </a:p>
            </p:txBody>
          </p:sp>
        </mc:Choice>
        <mc:Fallback xmlns="">
          <p:sp>
            <p:nvSpPr>
              <p:cNvPr id="28" name="TextBox 27"/>
              <p:cNvSpPr txBox="1">
                <a:spLocks noRot="1" noChangeAspect="1" noMove="1" noResize="1" noEditPoints="1" noAdjustHandles="1" noChangeArrowheads="1" noChangeShapeType="1" noTextEdit="1"/>
              </p:cNvSpPr>
              <p:nvPr/>
            </p:nvSpPr>
            <p:spPr>
              <a:xfrm>
                <a:off x="1196066" y="3798244"/>
                <a:ext cx="8610600" cy="1878656"/>
              </a:xfrm>
              <a:prstGeom prst="rect">
                <a:avLst/>
              </a:prstGeom>
              <a:blipFill rotWithShape="0">
                <a:blip r:embed="rId15"/>
                <a:stretch>
                  <a:fillRect l="-2477" r="-37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219200" y="5931844"/>
                <a:ext cx="8610600" cy="1878656"/>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𝐶𝑂𝐵</m:t>
                        </m:r>
                      </m:e>
                    </m:acc>
                  </m:oMath>
                </a14:m>
                <a:r>
                  <a:rPr lang="en-US" sz="4000">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𝐴𝑂𝐷</m:t>
                        </m:r>
                      </m:e>
                    </m:acc>
                  </m:oMath>
                </a14:m>
                <a:r>
                  <a:rPr lang="en-US" sz="4000">
                    <a:latin typeface="Arial" panose="020B0604020202020204" pitchFamily="34" charset="0"/>
                    <a:cs typeface="Arial" panose="020B0604020202020204" pitchFamily="34" charset="0"/>
                  </a:rPr>
                  <a:t> là hai góc đối đỉnh nên </a:t>
                </a:r>
                <a14:m>
                  <m:oMath xmlns:m="http://schemas.openxmlformats.org/officeDocument/2006/math">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𝐶</m:t>
                        </m:r>
                        <m:r>
                          <a:rPr lang="en-US" sz="4000" i="1">
                            <a:latin typeface="Cambria Math" panose="02040503050406030204" pitchFamily="18" charset="0"/>
                          </a:rPr>
                          <m:t>𝑂</m:t>
                        </m:r>
                        <m:r>
                          <a:rPr lang="en-US" sz="4000" b="0" i="1" smtClean="0">
                            <a:latin typeface="Cambria Math" panose="02040503050406030204" pitchFamily="18" charset="0"/>
                          </a:rPr>
                          <m:t>𝐵</m:t>
                        </m:r>
                      </m:e>
                    </m:acc>
                    <m:r>
                      <a:rPr lang="en-US" sz="4000" b="0" i="0" smtClean="0">
                        <a:latin typeface="Cambria Math" panose="02040503050406030204" pitchFamily="18" charset="0"/>
                        <a:cs typeface="Arial" panose="020B0604020202020204" pitchFamily="34" charset="0"/>
                      </a:rPr>
                      <m:t>=</m:t>
                    </m:r>
                    <m:acc>
                      <m:accPr>
                        <m:chr m:val="̂"/>
                        <m:ctrlPr>
                          <a:rPr lang="en-US"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𝐴𝑂</m:t>
                        </m:r>
                        <m:r>
                          <a:rPr lang="en-US" sz="4000" b="0" i="1" smtClean="0">
                            <a:latin typeface="Cambria Math" panose="02040503050406030204" pitchFamily="18" charset="0"/>
                            <a:cs typeface="Arial" panose="020B0604020202020204" pitchFamily="34" charset="0"/>
                          </a:rPr>
                          <m:t>𝐷</m:t>
                        </m:r>
                      </m:e>
                    </m:acc>
                    <m:r>
                      <a:rPr lang="en-US" sz="4000" b="0" i="1" smtClean="0">
                        <a:latin typeface="Cambria Math" panose="02040503050406030204" pitchFamily="18" charset="0"/>
                        <a:cs typeface="Arial" panose="020B0604020202020204" pitchFamily="34" charset="0"/>
                      </a:rPr>
                      <m:t>=145</m:t>
                    </m:r>
                    <m:r>
                      <a:rPr lang="en-US" sz="4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a:latin typeface="Arial" panose="020B0604020202020204" pitchFamily="34" charset="0"/>
                    <a:cs typeface="Arial" panose="020B0604020202020204" pitchFamily="34" charset="0"/>
                  </a:rPr>
                  <a:t> </a:t>
                </a:r>
              </a:p>
            </p:txBody>
          </p:sp>
        </mc:Choice>
        <mc:Fallback xmlns="">
          <p:sp>
            <p:nvSpPr>
              <p:cNvPr id="29" name="TextBox 28"/>
              <p:cNvSpPr txBox="1">
                <a:spLocks noRot="1" noChangeAspect="1" noMove="1" noResize="1" noEditPoints="1" noAdjustHandles="1" noChangeArrowheads="1" noChangeShapeType="1" noTextEdit="1"/>
              </p:cNvSpPr>
              <p:nvPr/>
            </p:nvSpPr>
            <p:spPr>
              <a:xfrm>
                <a:off x="1219200" y="5931844"/>
                <a:ext cx="8610600" cy="1878656"/>
              </a:xfrm>
              <a:prstGeom prst="rect">
                <a:avLst/>
              </a:prstGeom>
              <a:blipFill rotWithShape="0">
                <a:blip r:embed="rId16"/>
                <a:stretch>
                  <a:fillRect l="-2477" r="-3539"/>
                </a:stretch>
              </a:blipFill>
            </p:spPr>
            <p:txBody>
              <a:bodyPr/>
              <a:lstStyle/>
              <a:p>
                <a:r>
                  <a:rPr lang="en-US">
                    <a:noFill/>
                  </a:rPr>
                  <a:t> </a:t>
                </a:r>
              </a:p>
            </p:txBody>
          </p:sp>
        </mc:Fallback>
      </mc:AlternateContent>
      <p:pic>
        <p:nvPicPr>
          <p:cNvPr id="30"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2695810" flipH="1" flipV="1">
            <a:off x="8687537" y="8595599"/>
            <a:ext cx="1571888" cy="1131759"/>
          </a:xfrm>
          <a:prstGeom prst="rect">
            <a:avLst/>
          </a:prstGeom>
        </p:spPr>
      </p:pic>
      <p:pic>
        <p:nvPicPr>
          <p:cNvPr id="31" name="Picture 22"/>
          <p:cNvPicPr>
            <a:picLocks noChangeAspect="1"/>
          </p:cNvPicPr>
          <p:nvPr/>
        </p:nvPicPr>
        <p:blipFill>
          <a:blip r:embed="rId19" cstate="print">
            <a:duotone>
              <a:prstClr val="black"/>
              <a:srgbClr val="438F79">
                <a:tint val="45000"/>
                <a:satMod val="400000"/>
              </a:srgbClr>
            </a:duotone>
            <a:extLst>
              <a:ext uri="{BEBA8EAE-BF5A-486C-A8C5-ECC9F3942E4B}">
                <a14:imgProps xmlns:a14="http://schemas.microsoft.com/office/drawing/2010/main">
                  <a14:imgLayer r:embed="rId2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20132325">
            <a:off x="64320" y="8528953"/>
            <a:ext cx="2137318" cy="1204669"/>
          </a:xfrm>
          <a:prstGeom prst="rect">
            <a:avLst/>
          </a:prstGeom>
        </p:spPr>
      </p:pic>
    </p:spTree>
    <p:extLst>
      <p:ext uri="{BB962C8B-B14F-4D97-AF65-F5344CB8AC3E}">
        <p14:creationId xmlns:p14="http://schemas.microsoft.com/office/powerpoint/2010/main" val="34889881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8">
                                            <p:txEl>
                                              <p:pRg st="0" end="0"/>
                                            </p:txEl>
                                          </p:spTgt>
                                        </p:tgtEl>
                                        <p:attrNameLst>
                                          <p:attrName>style.visibility</p:attrName>
                                        </p:attrNameLst>
                                      </p:cBhvr>
                                      <p:to>
                                        <p:strVal val="visible"/>
                                      </p:to>
                                    </p:set>
                                    <p:animEffect transition="in" filter="barn(inVertical)">
                                      <p:cBhvr>
                                        <p:cTn id="26" dur="500"/>
                                        <p:tgtEl>
                                          <p:spTgt spid="2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31"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63688" y="-2180379"/>
            <a:ext cx="1297790" cy="6187166"/>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rot="6772189">
            <a:off x="17019845" y="6277942"/>
            <a:ext cx="1745519" cy="983837"/>
          </a:xfrm>
          <a:prstGeom prst="rect">
            <a:avLst/>
          </a:prstGeom>
        </p:spPr>
      </p:pic>
      <p:pic>
        <p:nvPicPr>
          <p:cNvPr id="23" name="Picture 23"/>
          <p:cNvPicPr>
            <a:picLocks noChangeAspect="1"/>
          </p:cNvPicPr>
          <p:nvPr/>
        </p:nvPicPr>
        <p:blipFill>
          <a:blip r:embed="rId5">
            <a:duotone>
              <a:prstClr val="black"/>
              <a:srgbClr val="4CA289">
                <a:tint val="45000"/>
                <a:satMod val="400000"/>
              </a:srgbClr>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a:xfrm>
            <a:off x="1066800" y="9334500"/>
            <a:ext cx="2621128" cy="478356"/>
          </a:xfrm>
          <a:prstGeom prst="rect">
            <a:avLst/>
          </a:prstGeom>
        </p:spPr>
      </p:pic>
      <p:sp>
        <p:nvSpPr>
          <p:cNvPr id="24" name="TextBox 23"/>
          <p:cNvSpPr txBox="1"/>
          <p:nvPr/>
        </p:nvSpPr>
        <p:spPr>
          <a:xfrm>
            <a:off x="319763" y="549414"/>
            <a:ext cx="5715000" cy="707886"/>
          </a:xfrm>
          <a:prstGeom prst="rect">
            <a:avLst/>
          </a:prstGeom>
          <a:noFill/>
        </p:spPr>
        <p:txBody>
          <a:bodyPr wrap="square" rtlCol="0">
            <a:spAutoFit/>
          </a:bodyPr>
          <a:lstStyle/>
          <a:p>
            <a:r>
              <a:rPr lang="en-US" sz="4000" b="1">
                <a:solidFill>
                  <a:schemeClr val="bg1"/>
                </a:solidFill>
                <a:latin typeface="Arial" panose="020B0604020202020204" pitchFamily="34" charset="0"/>
                <a:cs typeface="Arial" panose="020B0604020202020204" pitchFamily="34" charset="0"/>
              </a:rPr>
              <a:t>Bài 1: (SGK – tr.72)</a:t>
            </a:r>
          </a:p>
        </p:txBody>
      </p:sp>
      <p:sp>
        <p:nvSpPr>
          <p:cNvPr id="27" name="Oval Callout 26"/>
          <p:cNvSpPr/>
          <p:nvPr/>
        </p:nvSpPr>
        <p:spPr>
          <a:xfrm>
            <a:off x="11088975" y="4202455"/>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4" name="Picture 3"/>
          <p:cNvPicPr>
            <a:picLocks noChangeAspect="1"/>
          </p:cNvPicPr>
          <p:nvPr/>
        </p:nvPicPr>
        <p:blipFill>
          <a:blip r:embed="rId7"/>
          <a:stretch>
            <a:fillRect/>
          </a:stretch>
        </p:blipFill>
        <p:spPr>
          <a:xfrm>
            <a:off x="-225492" y="2289345"/>
            <a:ext cx="6321492" cy="5072063"/>
          </a:xfrm>
          <a:prstGeom prst="rect">
            <a:avLst/>
          </a:prstGeom>
        </p:spPr>
      </p:pic>
      <p:sp>
        <p:nvSpPr>
          <p:cNvPr id="5" name="Rectangle 4"/>
          <p:cNvSpPr/>
          <p:nvPr/>
        </p:nvSpPr>
        <p:spPr>
          <a:xfrm>
            <a:off x="6268049" y="549414"/>
            <a:ext cx="4349268"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Quan sát Hình 14.</a:t>
            </a:r>
            <a:endParaRPr lang="en-US" sz="40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6336455" y="1441620"/>
                <a:ext cx="11052108" cy="2635080"/>
              </a:xfrm>
              <a:prstGeom prst="rect">
                <a:avLst/>
              </a:prstGeom>
            </p:spPr>
            <p:txBody>
              <a:bodyPr wrap="square">
                <a:spAutoFit/>
              </a:bodyPr>
              <a:lstStyle/>
              <a:p>
                <a:pPr lvl="0"/>
                <a:r>
                  <a:rPr lang="en-US" sz="4000">
                    <a:solidFill>
                      <a:srgbClr val="000000"/>
                    </a:solidFill>
                    <a:latin typeface="Arial" panose="020B0604020202020204" pitchFamily="34" charset="0"/>
                    <a:cs typeface="Arial" panose="020B0604020202020204" pitchFamily="34" charset="0"/>
                  </a:rPr>
                  <a:t>a) Tìm các góc kề với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b="0" i="1" smtClean="0">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𝑂</m:t>
                        </m:r>
                        <m:r>
                          <a:rPr lang="en-US" sz="4000" b="0" i="1" smtClean="0">
                            <a:solidFill>
                              <a:srgbClr val="000000"/>
                            </a:solidFill>
                            <a:latin typeface="Cambria Math" panose="02040503050406030204" pitchFamily="18" charset="0"/>
                            <a:cs typeface="Arial" panose="020B0604020202020204" pitchFamily="34" charset="0"/>
                          </a:rPr>
                          <m:t>𝑦</m:t>
                        </m:r>
                      </m:e>
                    </m:acc>
                  </m:oMath>
                </a14:m>
                <a:endParaRPr lang="en-US" sz="4000">
                  <a:solidFill>
                    <a:srgbClr val="000000"/>
                  </a:solidFill>
                  <a:latin typeface="Arial" panose="020B0604020202020204" pitchFamily="34" charset="0"/>
                  <a:cs typeface="Arial" panose="020B0604020202020204" pitchFamily="34" charset="0"/>
                </a:endParaRPr>
              </a:p>
              <a:p>
                <a:pPr algn="just">
                  <a:lnSpc>
                    <a:spcPct val="150000"/>
                  </a:lnSpc>
                </a:pPr>
                <a:r>
                  <a:rPr lang="en-US" sz="4000">
                    <a:solidFill>
                      <a:srgbClr val="000000"/>
                    </a:solidFill>
                    <a:latin typeface="Arial" panose="020B0604020202020204" pitchFamily="34" charset="0"/>
                    <a:cs typeface="Arial" panose="020B0604020202020204" pitchFamily="34" charset="0"/>
                  </a:rPr>
                  <a:t>b) Tìm số đo của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b="0" i="1" smtClean="0">
                            <a:solidFill>
                              <a:srgbClr val="000000"/>
                            </a:solidFill>
                            <a:latin typeface="Cambria Math" panose="02040503050406030204" pitchFamily="18" charset="0"/>
                            <a:cs typeface="Arial" panose="020B0604020202020204" pitchFamily="34" charset="0"/>
                          </a:rPr>
                          <m:t>𝑡</m:t>
                        </m:r>
                        <m:r>
                          <a:rPr lang="en-US" sz="4000" i="1">
                            <a:solidFill>
                              <a:srgbClr val="000000"/>
                            </a:solidFill>
                            <a:latin typeface="Cambria Math" panose="02040503050406030204" pitchFamily="18" charset="0"/>
                            <a:cs typeface="Arial" panose="020B0604020202020204" pitchFamily="34" charset="0"/>
                          </a:rPr>
                          <m:t>𝑂</m:t>
                        </m:r>
                        <m:r>
                          <a:rPr lang="en-US" sz="4000" b="0" i="1" smtClean="0">
                            <a:solidFill>
                              <a:srgbClr val="000000"/>
                            </a:solidFill>
                            <a:latin typeface="Cambria Math" panose="02040503050406030204" pitchFamily="18" charset="0"/>
                            <a:cs typeface="Arial" panose="020B0604020202020204" pitchFamily="34" charset="0"/>
                          </a:rPr>
                          <m:t>𝑧</m:t>
                        </m:r>
                      </m:e>
                    </m:acc>
                  </m:oMath>
                </a14:m>
                <a:r>
                  <a:rPr lang="en-US" sz="4000">
                    <a:solidFill>
                      <a:srgbClr val="000000"/>
                    </a:solidFill>
                    <a:latin typeface="Arial" panose="020B0604020202020204" pitchFamily="34" charset="0"/>
                    <a:cs typeface="Arial" panose="020B0604020202020204" pitchFamily="34" charset="0"/>
                  </a:rPr>
                  <a:t> nếu cho biết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i="1">
                            <a:solidFill>
                              <a:srgbClr val="000000"/>
                            </a:solidFill>
                            <a:latin typeface="Cambria Math" panose="02040503050406030204" pitchFamily="18" charset="0"/>
                            <a:cs typeface="Arial" panose="020B0604020202020204" pitchFamily="34" charset="0"/>
                          </a:rPr>
                          <m:t>𝑥𝑂𝑦</m:t>
                        </m:r>
                      </m:e>
                    </m:acc>
                    <m:r>
                      <a:rPr lang="en-US" sz="4000" b="0" i="1" smtClean="0">
                        <a:solidFill>
                          <a:srgbClr val="000000"/>
                        </a:solidFill>
                        <a:latin typeface="Cambria Math" panose="02040503050406030204" pitchFamily="18" charset="0"/>
                        <a:cs typeface="Arial" panose="020B0604020202020204" pitchFamily="34" charset="0"/>
                      </a:rPr>
                      <m:t>=20</m:t>
                    </m:r>
                    <m:r>
                      <a:rPr lang="en-US" sz="4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0" i="0">
                    <a:solidFill>
                      <a:srgbClr val="000000"/>
                    </a:solidFill>
                    <a:effectLst/>
                    <a:latin typeface="Arial" panose="020B0604020202020204" pitchFamily="34"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i="1">
                            <a:solidFill>
                              <a:srgbClr val="000000"/>
                            </a:solidFill>
                            <a:latin typeface="Cambria Math" panose="02040503050406030204" pitchFamily="18" charset="0"/>
                            <a:cs typeface="Arial" panose="020B0604020202020204" pitchFamily="34" charset="0"/>
                          </a:rPr>
                          <m:t>𝑥𝑂𝑡</m:t>
                        </m:r>
                      </m:e>
                    </m:acc>
                    <m:r>
                      <a:rPr lang="en-US" sz="4000" i="1">
                        <a:solidFill>
                          <a:srgbClr val="000000"/>
                        </a:solidFill>
                        <a:latin typeface="Cambria Math" panose="02040503050406030204" pitchFamily="18" charset="0"/>
                        <a:cs typeface="Arial" panose="020B0604020202020204" pitchFamily="34" charset="0"/>
                      </a:rPr>
                      <m:t>=90</m:t>
                    </m:r>
                    <m:r>
                      <a:rPr lang="en-US" sz="4000" i="1">
                        <a:solidFill>
                          <a:srgbClr val="000000"/>
                        </a:solidFill>
                        <a:latin typeface="Cambria Math" panose="02040503050406030204" pitchFamily="18" charset="0"/>
                        <a:ea typeface="Cambria Math" panose="02040503050406030204" pitchFamily="18" charset="0"/>
                        <a:cs typeface="Arial" panose="020B0604020202020204" pitchFamily="34" charset="0"/>
                      </a:rPr>
                      <m:t>°; </m:t>
                    </m:r>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i="1">
                            <a:solidFill>
                              <a:srgbClr val="000000"/>
                            </a:solidFill>
                            <a:latin typeface="Cambria Math" panose="02040503050406030204" pitchFamily="18" charset="0"/>
                            <a:cs typeface="Arial" panose="020B0604020202020204" pitchFamily="34" charset="0"/>
                          </a:rPr>
                          <m:t>𝑦𝑂𝑧</m:t>
                        </m:r>
                      </m:e>
                    </m:acc>
                    <m:r>
                      <a:rPr lang="en-US" sz="4000" i="1">
                        <a:solidFill>
                          <a:srgbClr val="000000"/>
                        </a:solidFill>
                        <a:latin typeface="Cambria Math" panose="02040503050406030204" pitchFamily="18" charset="0"/>
                        <a:cs typeface="Arial" panose="020B0604020202020204" pitchFamily="34" charset="0"/>
                      </a:rPr>
                      <m:t>=</m:t>
                    </m:r>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i="1">
                            <a:solidFill>
                              <a:srgbClr val="000000"/>
                            </a:solidFill>
                            <a:latin typeface="Cambria Math" panose="02040503050406030204" pitchFamily="18" charset="0"/>
                            <a:cs typeface="Arial" panose="020B0604020202020204" pitchFamily="34" charset="0"/>
                          </a:rPr>
                          <m:t>𝑡𝑂𝑧</m:t>
                        </m:r>
                      </m:e>
                    </m:acc>
                  </m:oMath>
                </a14:m>
                <a:endParaRPr lang="en-US" sz="4000" b="0" i="0">
                  <a:solidFill>
                    <a:srgbClr val="000000"/>
                  </a:solidFill>
                  <a:effectLst/>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336455" y="1441620"/>
                <a:ext cx="11052108" cy="2635080"/>
              </a:xfrm>
              <a:prstGeom prst="rect">
                <a:avLst/>
              </a:prstGeom>
              <a:blipFill rotWithShape="0">
                <a:blip r:embed="rId10"/>
                <a:stretch>
                  <a:fillRect l="-1931" t="-3464" r="-1986"/>
                </a:stretch>
              </a:blipFill>
            </p:spPr>
            <p:txBody>
              <a:bodyPr/>
              <a:lstStyle/>
              <a:p>
                <a:r>
                  <a:rPr lang="en-US">
                    <a:noFill/>
                  </a:rPr>
                  <a:t> </a:t>
                </a:r>
              </a:p>
            </p:txBody>
          </p:sp>
        </mc:Fallback>
      </mc:AlternateContent>
      <p:pic>
        <p:nvPicPr>
          <p:cNvPr id="19"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47344">
            <a:off x="16758744" y="276744"/>
            <a:ext cx="1538963" cy="106048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6336455" y="5245674"/>
                <a:ext cx="12332545" cy="3906454"/>
              </a:xfrm>
              <a:prstGeom prst="rect">
                <a:avLst/>
              </a:prstGeom>
            </p:spPr>
            <p:txBody>
              <a:bodyPr wrap="square">
                <a:spAutoFit/>
              </a:bodyPr>
              <a:lstStyle/>
              <a:p>
                <a:pPr>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 Các góc kề với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𝑥𝑂𝑦</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𝑦𝑂𝑧</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𝑦𝑂𝑡</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𝑥𝑂𝑦</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𝑦𝑂𝑧</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𝑧𝑂𝑡</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𝑥𝑂𝑡</m:t>
                        </m:r>
                      </m:e>
                    </m:acc>
                  </m:oMath>
                </a14:m>
                <a:r>
                  <a:rPr lang="en-US" sz="4000">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14:m>
                  <m:oMath xmlns:m="http://schemas.openxmlformats.org/officeDocument/2006/math">
                    <m:r>
                      <a:rPr lang="en-US" sz="4000" i="1" smtClean="0">
                        <a:effectLst/>
                        <a:latin typeface="Cambria Math" panose="02040503050406030204" pitchFamily="18" charset="0"/>
                        <a:ea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𝑦𝑂𝑧</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𝑧𝑂𝑡</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𝑦𝑂𝑧</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𝑧𝑂𝑡</m:t>
                        </m:r>
                      </m:e>
                    </m:acc>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336455" y="5245674"/>
                <a:ext cx="12332545" cy="3906454"/>
              </a:xfrm>
              <a:prstGeom prst="rect">
                <a:avLst/>
              </a:prstGeom>
              <a:blipFill rotWithShape="0">
                <a:blip r:embed="rId13"/>
                <a:stretch>
                  <a:fillRect l="-1729" b="-2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149566" y="8295910"/>
                <a:ext cx="6457345" cy="728020"/>
              </a:xfrm>
              <a:prstGeom prst="rect">
                <a:avLst/>
              </a:prstGeom>
            </p:spPr>
            <p:txBody>
              <a:bodyPr wrap="none">
                <a:spAutoFit/>
              </a:bodyPr>
              <a:lstStyle/>
              <a:p>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rPr>
                      <m:t>⇒</m:t>
                    </m:r>
                  </m:oMath>
                </a14:m>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2.</m:t>
                    </m:r>
                    <m:acc>
                      <m:accPr>
                        <m:chr m:val="̂"/>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𝑧𝑂𝑡</m:t>
                        </m:r>
                      </m:e>
                    </m:acc>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−2</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=7</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oMath>
                </a14:m>
                <a:endParaRPr lang="en-US"/>
              </a:p>
            </p:txBody>
          </p:sp>
        </mc:Choice>
        <mc:Fallback xmlns="">
          <p:sp>
            <p:nvSpPr>
              <p:cNvPr id="9" name="Rectangle 8"/>
              <p:cNvSpPr>
                <a:spLocks noRot="1" noChangeAspect="1" noMove="1" noResize="1" noEditPoints="1" noAdjustHandles="1" noChangeArrowheads="1" noChangeShapeType="1" noTextEdit="1"/>
              </p:cNvSpPr>
              <p:nvPr/>
            </p:nvSpPr>
            <p:spPr>
              <a:xfrm>
                <a:off x="10149566" y="8295910"/>
                <a:ext cx="6457345" cy="728020"/>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1206153" y="9109001"/>
                <a:ext cx="4725076" cy="923779"/>
              </a:xfrm>
              <a:prstGeom prst="rect">
                <a:avLst/>
              </a:prstGeom>
            </p:spPr>
            <p:txBody>
              <a:bodyPr wrap="none">
                <a:spAutoFit/>
              </a:bodyPr>
              <a:lstStyle/>
              <a:p>
                <a:pPr lvl="0">
                  <a:lnSpc>
                    <a:spcPct val="150000"/>
                  </a:lnSpc>
                </a:pPr>
                <a14:m>
                  <m:oMath xmlns:m="http://schemas.openxmlformats.org/officeDocument/2006/math">
                    <m:acc>
                      <m:accPr>
                        <m:chr m:val="̂"/>
                        <m:ctrlPr>
                          <a:rPr lang="en-US" sz="4000" i="1" smtClean="0">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𝑧𝑂𝑡</m:t>
                        </m:r>
                      </m:e>
                    </m:acc>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=7</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b="0" i="1" smtClean="0">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2</m:t>
                    </m:r>
                    <m:r>
                      <a:rPr lang="en-US" sz="4000" i="1">
                        <a:solidFill>
                          <a:prstClr val="black"/>
                        </a:solidFill>
                        <a:latin typeface="Cambria Math" panose="02040503050406030204" pitchFamily="18" charset="0"/>
                        <a:ea typeface="Times New Roman" panose="02020603050405020304" pitchFamily="18" charset="0"/>
                      </a:rPr>
                      <m:t> </m:t>
                    </m:r>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=3</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5</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 </a:t>
                </a:r>
              </a:p>
            </p:txBody>
          </p:sp>
        </mc:Choice>
        <mc:Fallback xmlns="">
          <p:sp>
            <p:nvSpPr>
              <p:cNvPr id="10" name="Rectangle 9"/>
              <p:cNvSpPr>
                <a:spLocks noRot="1" noChangeAspect="1" noMove="1" noResize="1" noEditPoints="1" noAdjustHandles="1" noChangeArrowheads="1" noChangeShapeType="1" noTextEdit="1"/>
              </p:cNvSpPr>
              <p:nvPr/>
            </p:nvSpPr>
            <p:spPr>
              <a:xfrm>
                <a:off x="11206153" y="9109001"/>
                <a:ext cx="4725076" cy="923779"/>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065923" y="9334500"/>
                <a:ext cx="83067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oMath>
                  </m:oMathPara>
                </a14:m>
                <a:endParaRPr lang="en-US" sz="4000"/>
              </a:p>
            </p:txBody>
          </p:sp>
        </mc:Choice>
        <mc:Fallback xmlns="">
          <p:sp>
            <p:nvSpPr>
              <p:cNvPr id="11" name="Rectangle 10"/>
              <p:cNvSpPr>
                <a:spLocks noRot="1" noChangeAspect="1" noMove="1" noResize="1" noEditPoints="1" noAdjustHandles="1" noChangeArrowheads="1" noChangeShapeType="1" noTextEdit="1"/>
              </p:cNvSpPr>
              <p:nvPr/>
            </p:nvSpPr>
            <p:spPr>
              <a:xfrm>
                <a:off x="10065923" y="9334500"/>
                <a:ext cx="830677" cy="707886"/>
              </a:xfrm>
              <a:prstGeom prst="rect">
                <a:avLst/>
              </a:prstGeom>
              <a:blipFill rotWithShape="0">
                <a:blip r:embed="rId16"/>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wipe(up)">
                                      <p:cBhvr>
                                        <p:cTn id="40" dur="500"/>
                                        <p:tgtEl>
                                          <p:spTgt spid="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Effect transition="in" filter="wipe(left)">
                                      <p:cBhvr>
                                        <p:cTn id="45" dur="500"/>
                                        <p:tgtEl>
                                          <p:spTgt spid="8">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500"/>
                                        <p:tgtEl>
                                          <p:spTgt spid="8">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arn(inVertical)">
                                      <p:cBhvr>
                                        <p:cTn id="60" dur="500"/>
                                        <p:tgtEl>
                                          <p:spTgt spid="1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arn(inVertical)">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5" grpId="0"/>
      <p:bldP spid="7"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6935">
            <a:off x="-111125" y="8700729"/>
            <a:ext cx="1928747" cy="192874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7703516" y="135633"/>
            <a:ext cx="381794" cy="41783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7003036" y="158358"/>
            <a:ext cx="665059" cy="727835"/>
          </a:xfrm>
          <a:prstGeom prst="rect">
            <a:avLst/>
          </a:prstGeom>
        </p:spPr>
      </p:pic>
      <p:sp>
        <p:nvSpPr>
          <p:cNvPr id="12" name="TextBox 11"/>
          <p:cNvSpPr txBox="1"/>
          <p:nvPr/>
        </p:nvSpPr>
        <p:spPr>
          <a:xfrm>
            <a:off x="670560" y="209923"/>
            <a:ext cx="17465040" cy="1015663"/>
          </a:xfrm>
          <a:prstGeom prst="rect">
            <a:avLst/>
          </a:prstGeom>
          <a:noFill/>
        </p:spPr>
        <p:txBody>
          <a:bodyPr wrap="square" rtlCol="0">
            <a:spAutoFit/>
          </a:bodyPr>
          <a:lstStyle/>
          <a:p>
            <a:pPr lvl="0">
              <a:lnSpc>
                <a:spcPct val="150000"/>
              </a:lnSpc>
            </a:pPr>
            <a:r>
              <a:rPr lang="en-US" sz="4000" b="1">
                <a:solidFill>
                  <a:prstClr val="white"/>
                </a:solidFill>
                <a:latin typeface="Arial" panose="020B0604020202020204" pitchFamily="34" charset="0"/>
                <a:cs typeface="Arial" panose="020B0604020202020204" pitchFamily="34" charset="0"/>
              </a:rPr>
              <a:t>Bài 2:(SGK – tr.72)</a:t>
            </a:r>
            <a:endParaRPr lang="vi-VN" sz="4000">
              <a:solidFill>
                <a:prstClr val="white"/>
              </a:solidFill>
            </a:endParaRPr>
          </a:p>
        </p:txBody>
      </p:sp>
      <p:sp>
        <p:nvSpPr>
          <p:cNvPr id="14" name="Oval Callout 13"/>
          <p:cNvSpPr/>
          <p:nvPr/>
        </p:nvSpPr>
        <p:spPr>
          <a:xfrm>
            <a:off x="8487959" y="26289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2" name="Rectangle 1"/>
              <p:cNvSpPr/>
              <p:nvPr/>
            </p:nvSpPr>
            <p:spPr>
              <a:xfrm>
                <a:off x="670560" y="1299598"/>
                <a:ext cx="15642821" cy="923779"/>
              </a:xfrm>
              <a:prstGeom prst="rect">
                <a:avLst/>
              </a:prstGeom>
            </p:spPr>
            <p:txBody>
              <a:bodyPr wrap="square">
                <a:spAutoFit/>
              </a:bodyPr>
              <a:lstStyle/>
              <a:p>
                <a:pPr>
                  <a:lnSpc>
                    <a:spcPct val="150000"/>
                  </a:lnSpc>
                </a:pPr>
                <a:r>
                  <a:rPr lang="en-US" sz="4000">
                    <a:solidFill>
                      <a:schemeClr val="bg1"/>
                    </a:solidFill>
                    <a:latin typeface="Arial" panose="020B0604020202020204" pitchFamily="34" charset="0"/>
                    <a:cs typeface="Arial" panose="020B0604020202020204" pitchFamily="34" charset="0"/>
                  </a:rPr>
                  <a:t>Cho hai góc </a:t>
                </a:r>
                <a14:m>
                  <m:oMath xmlns:m="http://schemas.openxmlformats.org/officeDocument/2006/math">
                    <m:acc>
                      <m:accPr>
                        <m:chr m:val="̂"/>
                        <m:ctrlPr>
                          <a:rPr lang="en-US" sz="4000" i="1">
                            <a:solidFill>
                              <a:schemeClr val="bg1"/>
                            </a:solidFill>
                            <a:latin typeface="Cambria Math" panose="02040503050406030204" pitchFamily="18" charset="0"/>
                            <a:cs typeface="Arial" panose="020B0604020202020204" pitchFamily="34" charset="0"/>
                          </a:rPr>
                        </m:ctrlPr>
                      </m:accPr>
                      <m:e>
                        <m:r>
                          <a:rPr lang="en-US" sz="4000" i="1">
                            <a:solidFill>
                              <a:schemeClr val="bg1"/>
                            </a:solidFill>
                            <a:latin typeface="Cambria Math" panose="02040503050406030204" pitchFamily="18" charset="0"/>
                            <a:cs typeface="Arial" panose="020B0604020202020204" pitchFamily="34" charset="0"/>
                          </a:rPr>
                          <m:t>𝑥𝑂𝑦</m:t>
                        </m:r>
                      </m:e>
                    </m:acc>
                  </m:oMath>
                </a14:m>
                <a:r>
                  <a:rPr lang="en-US" sz="4000">
                    <a:solidFill>
                      <a:schemeClr val="bg1"/>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smtClean="0">
                            <a:solidFill>
                              <a:schemeClr val="bg1"/>
                            </a:solidFill>
                            <a:latin typeface="Cambria Math" panose="02040503050406030204" pitchFamily="18" charset="0"/>
                            <a:cs typeface="Arial" panose="020B0604020202020204" pitchFamily="34" charset="0"/>
                          </a:rPr>
                        </m:ctrlPr>
                      </m:accPr>
                      <m:e>
                        <m:r>
                          <a:rPr lang="en-US" sz="4000" b="0" i="1" smtClean="0">
                            <a:solidFill>
                              <a:schemeClr val="bg1"/>
                            </a:solidFill>
                            <a:latin typeface="Cambria Math" panose="02040503050406030204" pitchFamily="18" charset="0"/>
                            <a:cs typeface="Arial" panose="020B0604020202020204" pitchFamily="34" charset="0"/>
                          </a:rPr>
                          <m:t>𝑦</m:t>
                        </m:r>
                        <m:r>
                          <a:rPr lang="en-US" sz="4000" i="1">
                            <a:solidFill>
                              <a:schemeClr val="bg1"/>
                            </a:solidFill>
                            <a:latin typeface="Cambria Math" panose="02040503050406030204" pitchFamily="18" charset="0"/>
                            <a:cs typeface="Arial" panose="020B0604020202020204" pitchFamily="34" charset="0"/>
                          </a:rPr>
                          <m:t>𝑂</m:t>
                        </m:r>
                        <m:r>
                          <a:rPr lang="en-US" sz="4000" b="0" i="1" smtClean="0">
                            <a:solidFill>
                              <a:schemeClr val="bg1"/>
                            </a:solidFill>
                            <a:latin typeface="Cambria Math" panose="02040503050406030204" pitchFamily="18" charset="0"/>
                            <a:cs typeface="Arial" panose="020B0604020202020204" pitchFamily="34" charset="0"/>
                          </a:rPr>
                          <m:t>𝑧</m:t>
                        </m:r>
                      </m:e>
                    </m:acc>
                  </m:oMath>
                </a14:m>
                <a:r>
                  <a:rPr lang="en-US" sz="4000">
                    <a:solidFill>
                      <a:schemeClr val="bg1"/>
                    </a:solidFill>
                    <a:latin typeface="Arial" panose="020B0604020202020204" pitchFamily="34" charset="0"/>
                    <a:cs typeface="Arial" panose="020B0604020202020204" pitchFamily="34" charset="0"/>
                  </a:rPr>
                  <a:t> kề bù với nhau. Biết </a:t>
                </a:r>
                <a14:m>
                  <m:oMath xmlns:m="http://schemas.openxmlformats.org/officeDocument/2006/math">
                    <m:acc>
                      <m:accPr>
                        <m:chr m:val="̂"/>
                        <m:ctrlPr>
                          <a:rPr lang="en-US" sz="4000" i="1">
                            <a:solidFill>
                              <a:schemeClr val="bg1"/>
                            </a:solidFill>
                            <a:latin typeface="Cambria Math" panose="02040503050406030204" pitchFamily="18" charset="0"/>
                            <a:cs typeface="Arial" panose="020B0604020202020204" pitchFamily="34" charset="0"/>
                          </a:rPr>
                        </m:ctrlPr>
                      </m:accPr>
                      <m:e>
                        <m:r>
                          <a:rPr lang="en-US" sz="4000" i="1">
                            <a:solidFill>
                              <a:schemeClr val="bg1"/>
                            </a:solidFill>
                            <a:latin typeface="Cambria Math" panose="02040503050406030204" pitchFamily="18" charset="0"/>
                            <a:cs typeface="Arial" panose="020B0604020202020204" pitchFamily="34" charset="0"/>
                          </a:rPr>
                          <m:t>𝑥𝑂𝑦</m:t>
                        </m:r>
                      </m:e>
                    </m:acc>
                    <m:r>
                      <a:rPr lang="en-US" sz="4000" b="0" i="1" smtClean="0">
                        <a:solidFill>
                          <a:schemeClr val="bg1"/>
                        </a:solidFill>
                        <a:latin typeface="Cambria Math" panose="02040503050406030204" pitchFamily="18" charset="0"/>
                        <a:cs typeface="Arial" panose="020B0604020202020204" pitchFamily="34" charset="0"/>
                      </a:rPr>
                      <m:t>=25</m:t>
                    </m:r>
                    <m:r>
                      <a:rPr lang="en-US" sz="40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a:solidFill>
                      <a:schemeClr val="bg1"/>
                    </a:solidFill>
                    <a:latin typeface="Arial" panose="020B0604020202020204" pitchFamily="34" charset="0"/>
                    <a:cs typeface="Arial" panose="020B0604020202020204" pitchFamily="34" charset="0"/>
                  </a:rPr>
                  <a:t>. Tính </a:t>
                </a:r>
                <a14:m>
                  <m:oMath xmlns:m="http://schemas.openxmlformats.org/officeDocument/2006/math">
                    <m:acc>
                      <m:accPr>
                        <m:chr m:val="̂"/>
                        <m:ctrlPr>
                          <a:rPr lang="en-US" sz="4000" i="1">
                            <a:solidFill>
                              <a:prstClr val="white"/>
                            </a:solidFill>
                            <a:latin typeface="Cambria Math" panose="02040503050406030204" pitchFamily="18" charset="0"/>
                            <a:cs typeface="Arial" panose="020B0604020202020204" pitchFamily="34" charset="0"/>
                          </a:rPr>
                        </m:ctrlPr>
                      </m:accPr>
                      <m:e>
                        <m:r>
                          <a:rPr lang="en-US" sz="4000" i="1">
                            <a:solidFill>
                              <a:prstClr val="white"/>
                            </a:solidFill>
                            <a:latin typeface="Cambria Math" panose="02040503050406030204" pitchFamily="18" charset="0"/>
                            <a:cs typeface="Arial" panose="020B0604020202020204" pitchFamily="34" charset="0"/>
                          </a:rPr>
                          <m:t>𝑦𝑂𝑧</m:t>
                        </m:r>
                      </m:e>
                    </m:acc>
                    <m:r>
                      <a:rPr lang="en-US" sz="4000" b="0" i="0" smtClean="0">
                        <a:solidFill>
                          <a:prstClr val="white"/>
                        </a:solidFill>
                        <a:latin typeface="Cambria Math" panose="02040503050406030204" pitchFamily="18" charset="0"/>
                        <a:cs typeface="Arial" panose="020B0604020202020204" pitchFamily="34" charset="0"/>
                      </a:rPr>
                      <m:t>.</m:t>
                    </m:r>
                  </m:oMath>
                </a14:m>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70560" y="1299598"/>
                <a:ext cx="15642821" cy="923779"/>
              </a:xfrm>
              <a:prstGeom prst="rect">
                <a:avLst/>
              </a:prstGeom>
              <a:blipFill rotWithShape="0">
                <a:blip r:embed="rId9"/>
                <a:stretch>
                  <a:fillRect l="-1364" b="-26974"/>
                </a:stretch>
              </a:blipFill>
            </p:spPr>
            <p:txBody>
              <a:bodyPr/>
              <a:lstStyle/>
              <a:p>
                <a:r>
                  <a:rPr lang="en-US">
                    <a:noFill/>
                  </a:rPr>
                  <a:t> </a:t>
                </a:r>
              </a:p>
            </p:txBody>
          </p:sp>
        </mc:Fallback>
      </mc:AlternateContent>
      <p:pic>
        <p:nvPicPr>
          <p:cNvPr id="13"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6988925" flipH="1">
            <a:off x="16953650" y="8944893"/>
            <a:ext cx="963961" cy="123738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828800" y="3695700"/>
                <a:ext cx="9144000" cy="4976234"/>
              </a:xfrm>
              <a:prstGeom prst="rect">
                <a:avLst/>
              </a:prstGeom>
            </p:spPr>
            <p:txBody>
              <a:bodyPr>
                <a:spAutoFit/>
              </a:bodyPr>
              <a:lstStyle/>
              <a:p>
                <a:pPr>
                  <a:lnSpc>
                    <a:spcPct val="200000"/>
                  </a:lnSpc>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Vì hai góc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𝑥𝑂𝑦</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𝑦𝑂𝑧</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kề bù với nhau</a:t>
                </a:r>
              </a:p>
              <a:p>
                <a:pPr>
                  <a:lnSpc>
                    <a:spcPct val="200000"/>
                  </a:lnSpc>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𝑥𝑂𝑦</m:t>
                        </m:r>
                      </m:e>
                    </m:acc>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𝑦𝑂𝑧</m:t>
                        </m:r>
                      </m:e>
                    </m:acc>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=18</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200000"/>
                  </a:lnSpc>
                </a:pP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2</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5</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𝑦𝑂𝑧</m:t>
                        </m:r>
                      </m:e>
                    </m:acc>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=18</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200000"/>
                  </a:lnSpc>
                </a:pP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𝑦𝑂𝑧</m:t>
                        </m:r>
                      </m:e>
                    </m:acc>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=18</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−2</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5</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=15</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5</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28800" y="3695700"/>
                <a:ext cx="9144000" cy="4976234"/>
              </a:xfrm>
              <a:prstGeom prst="rect">
                <a:avLst/>
              </a:prstGeom>
              <a:blipFill rotWithShape="0">
                <a:blip r:embed="rId23"/>
                <a:stretch>
                  <a:fillRect l="-2333"/>
                </a:stretch>
              </a:blipFill>
            </p:spPr>
            <p:txBody>
              <a:bodyPr/>
              <a:lstStyle/>
              <a:p>
                <a:r>
                  <a:rPr lang="en-US">
                    <a:noFill/>
                  </a:rPr>
                  <a:t> </a:t>
                </a:r>
              </a:p>
            </p:txBody>
          </p:sp>
        </mc:Fallback>
      </mc:AlternateContent>
      <p:pic>
        <p:nvPicPr>
          <p:cNvPr id="4" name="Picture 3"/>
          <p:cNvPicPr>
            <a:picLocks noChangeAspect="1"/>
          </p:cNvPicPr>
          <p:nvPr/>
        </p:nvPicPr>
        <p:blipFill>
          <a:blip r:embed="rId24">
            <a:extLst>
              <a:ext uri="{BEBA8EAE-BF5A-486C-A8C5-ECC9F3942E4B}">
                <a14:imgProps xmlns:a14="http://schemas.microsoft.com/office/drawing/2010/main">
                  <a14:imgLayer r:embed="rId2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735164" y="4076701"/>
            <a:ext cx="6790836" cy="4114799"/>
          </a:xfrm>
          <a:prstGeom prst="rect">
            <a:avLst/>
          </a:prstGeom>
        </p:spPr>
      </p:pic>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553">
            <a:off x="546235" y="364411"/>
            <a:ext cx="1174066" cy="1689303"/>
          </a:xfrm>
          <a:prstGeom prst="rect">
            <a:avLst/>
          </a:prstGeom>
        </p:spPr>
      </p:pic>
      <p:sp>
        <p:nvSpPr>
          <p:cNvPr id="9" name="TextBox 9"/>
          <p:cNvSpPr txBox="1"/>
          <p:nvPr/>
        </p:nvSpPr>
        <p:spPr>
          <a:xfrm>
            <a:off x="9849620" y="5964024"/>
            <a:ext cx="3059645" cy="688975"/>
          </a:xfrm>
          <a:prstGeom prst="rect">
            <a:avLst/>
          </a:prstGeom>
        </p:spPr>
        <p:txBody>
          <a:bodyPr lIns="0" tIns="0" rIns="0" bIns="0" rtlCol="0" anchor="t">
            <a:spAutoFit/>
          </a:bodyPr>
          <a:lstStyle/>
          <a:p>
            <a:pPr algn="ctr">
              <a:lnSpc>
                <a:spcPts val="5599"/>
              </a:lnSpc>
            </a:pPr>
            <a:r>
              <a:rPr lang="en-US" sz="3999">
                <a:solidFill>
                  <a:srgbClr val="5F9A80"/>
                </a:solidFill>
                <a:latin typeface="StoryBook Rough"/>
              </a:rPr>
              <a:t>Topics</a:t>
            </a:r>
          </a:p>
        </p:txBody>
      </p:sp>
      <p:sp>
        <p:nvSpPr>
          <p:cNvPr id="10" name="TextBox 10"/>
          <p:cNvSpPr txBox="1"/>
          <p:nvPr/>
        </p:nvSpPr>
        <p:spPr>
          <a:xfrm>
            <a:off x="14341942" y="5964024"/>
            <a:ext cx="3059645" cy="688975"/>
          </a:xfrm>
          <a:prstGeom prst="rect">
            <a:avLst/>
          </a:prstGeom>
        </p:spPr>
        <p:txBody>
          <a:bodyPr lIns="0" tIns="0" rIns="0" bIns="0" rtlCol="0" anchor="t">
            <a:spAutoFit/>
          </a:bodyPr>
          <a:lstStyle/>
          <a:p>
            <a:pPr algn="ctr">
              <a:lnSpc>
                <a:spcPts val="5599"/>
              </a:lnSpc>
            </a:pPr>
            <a:r>
              <a:rPr lang="en-US" sz="3999">
                <a:solidFill>
                  <a:srgbClr val="5F9A80"/>
                </a:solidFill>
                <a:latin typeface="StoryBook Rough"/>
              </a:rPr>
              <a:t>Requirements</a:t>
            </a:r>
          </a:p>
        </p:txBody>
      </p:sp>
      <p:sp>
        <p:nvSpPr>
          <p:cNvPr id="12"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a:solidFill>
                  <a:srgbClr val="FFFF00"/>
                </a:solidFill>
                <a:latin typeface="Arial" panose="020B0604020202020204" pitchFamily="34" charset="0"/>
              </a:rPr>
              <a:t>KHỞI ĐỘNG</a:t>
            </a:r>
          </a:p>
        </p:txBody>
      </p:sp>
      <p:pic>
        <p:nvPicPr>
          <p:cNvPr id="16"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903607">
            <a:off x="16940511" y="196988"/>
            <a:ext cx="1096703" cy="1233510"/>
          </a:xfrm>
          <a:prstGeom prst="rect">
            <a:avLst/>
          </a:prstGeom>
        </p:spPr>
      </p:pic>
      <p:sp>
        <p:nvSpPr>
          <p:cNvPr id="17" name="Rectangle 16"/>
          <p:cNvSpPr/>
          <p:nvPr/>
        </p:nvSpPr>
        <p:spPr>
          <a:xfrm>
            <a:off x="838200" y="2774872"/>
            <a:ext cx="8383711" cy="4708981"/>
          </a:xfrm>
          <a:prstGeom prst="rect">
            <a:avLst/>
          </a:prstGeom>
        </p:spPr>
        <p:txBody>
          <a:bodyPr wrap="square">
            <a:spAutoFit/>
          </a:bodyPr>
          <a:lstStyle/>
          <a:p>
            <a:pPr algn="just">
              <a:lnSpc>
                <a:spcPct val="150000"/>
              </a:lnSpc>
            </a:pPr>
            <a:r>
              <a:rPr lang="nl-NL" sz="4000">
                <a:solidFill>
                  <a:schemeClr val="bg1"/>
                </a:solidFill>
                <a:latin typeface="Arial" panose="020B0604020202020204" pitchFamily="34" charset="0"/>
                <a:ea typeface="Calibri" panose="020F0502020204030204" pitchFamily="34" charset="0"/>
                <a:cs typeface="Arial" panose="020B0604020202020204" pitchFamily="34" charset="0"/>
              </a:rPr>
              <a:t>Trên mặt đồng hồ sau, em hãy    quan sát hai góc: </a:t>
            </a:r>
          </a:p>
          <a:p>
            <a:pPr marL="571500" indent="-571500" algn="just">
              <a:lnSpc>
                <a:spcPct val="150000"/>
              </a:lnSpc>
              <a:buFontTx/>
              <a:buChar char="-"/>
            </a:pPr>
            <a:r>
              <a:rPr lang="nl-NL" sz="4000">
                <a:solidFill>
                  <a:schemeClr val="bg1"/>
                </a:solidFill>
                <a:latin typeface="Arial" panose="020B0604020202020204" pitchFamily="34" charset="0"/>
                <a:ea typeface="Calibri" panose="020F0502020204030204" pitchFamily="34" charset="0"/>
                <a:cs typeface="Arial" panose="020B0604020202020204" pitchFamily="34" charset="0"/>
              </a:rPr>
              <a:t>Góc tạo bởi kim giờ và kim phút; </a:t>
            </a:r>
          </a:p>
          <a:p>
            <a:pPr marL="571500" indent="-571500" algn="just">
              <a:lnSpc>
                <a:spcPct val="150000"/>
              </a:lnSpc>
              <a:buFontTx/>
              <a:buChar char="-"/>
            </a:pPr>
            <a:r>
              <a:rPr lang="nl-NL" sz="4000">
                <a:solidFill>
                  <a:schemeClr val="bg1"/>
                </a:solidFill>
                <a:latin typeface="Arial" panose="020B0604020202020204" pitchFamily="34" charset="0"/>
                <a:ea typeface="Calibri" panose="020F0502020204030204" pitchFamily="34" charset="0"/>
                <a:cs typeface="Arial" panose="020B0604020202020204" pitchFamily="34" charset="0"/>
              </a:rPr>
              <a:t>Góc tạo bởi kim phút và kim giây. </a:t>
            </a:r>
          </a:p>
          <a:p>
            <a:pPr algn="just">
              <a:lnSpc>
                <a:spcPct val="150000"/>
              </a:lnSpc>
            </a:pPr>
            <a:r>
              <a:rPr lang="nl-NL" sz="4000">
                <a:solidFill>
                  <a:schemeClr val="bg1"/>
                </a:solidFill>
                <a:latin typeface="Arial" panose="020B0604020202020204" pitchFamily="34" charset="0"/>
                <a:ea typeface="Calibri" panose="020F0502020204030204" pitchFamily="34" charset="0"/>
                <a:cs typeface="Arial" panose="020B0604020202020204" pitchFamily="34" charset="0"/>
              </a:rPr>
              <a:t>Hai góc đó có liên hệ gì đặc biệt?</a:t>
            </a:r>
            <a:endPar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Lst>
          </a:blip>
          <a:stretch>
            <a:fillRect/>
          </a:stretch>
        </p:blipFill>
        <p:spPr>
          <a:xfrm>
            <a:off x="10179856" y="2285601"/>
            <a:ext cx="7221731" cy="6492930"/>
          </a:xfrm>
          <a:prstGeom prst="rect">
            <a:avLst/>
          </a:prstGeom>
        </p:spPr>
      </p:pic>
      <p:pic>
        <p:nvPicPr>
          <p:cNvPr id="13" name="Picture 7"/>
          <p:cNvPicPr>
            <a:picLocks noChangeAspect="1"/>
          </p:cNvPicPr>
          <p:nvPr/>
        </p:nvPicPr>
        <p:blipFill>
          <a:blip r:embed="rId9">
            <a:biLevel thresh="25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751578">
            <a:off x="15974716" y="8546809"/>
            <a:ext cx="1156870" cy="797188"/>
          </a:xfrm>
          <a:prstGeom prst="rect">
            <a:avLst/>
          </a:prstGeom>
        </p:spPr>
      </p:pic>
      <p:pic>
        <p:nvPicPr>
          <p:cNvPr id="15"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9964311">
            <a:off x="646118" y="8167945"/>
            <a:ext cx="2142963" cy="2401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a:xfrm>
            <a:off x="290134" y="9258300"/>
            <a:ext cx="2109416" cy="384968"/>
          </a:xfrm>
          <a:prstGeom prst="rect">
            <a:avLst/>
          </a:prstGeom>
        </p:spPr>
      </p:pic>
      <p:sp>
        <p:nvSpPr>
          <p:cNvPr id="24" name="TextBox 23"/>
          <p:cNvSpPr txBox="1"/>
          <p:nvPr/>
        </p:nvSpPr>
        <p:spPr>
          <a:xfrm>
            <a:off x="7036530" y="662094"/>
            <a:ext cx="57150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Bài 5:(SGK – tr.72)</a:t>
            </a:r>
          </a:p>
        </p:txBody>
      </p:sp>
      <p:sp>
        <p:nvSpPr>
          <p:cNvPr id="27" name="Oval Callout 26"/>
          <p:cNvSpPr/>
          <p:nvPr/>
        </p:nvSpPr>
        <p:spPr>
          <a:xfrm>
            <a:off x="12794957" y="3853186"/>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p:pic>
        <p:nvPicPr>
          <p:cNvPr id="31" name="Picture 22"/>
          <p:cNvPicPr>
            <a:picLocks noChangeAspect="1"/>
          </p:cNvPicPr>
          <p:nvPr/>
        </p:nvPicPr>
        <p:blipFill>
          <a:blip r:embed="rId4" cstate="print">
            <a:duotone>
              <a:prstClr val="black"/>
              <a:srgbClr val="438F79">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rot="21067308">
            <a:off x="16142445" y="386184"/>
            <a:ext cx="1713028" cy="965525"/>
          </a:xfrm>
          <a:prstGeom prst="rect">
            <a:avLst/>
          </a:prstGeom>
        </p:spPr>
      </p:pic>
      <p:pic>
        <p:nvPicPr>
          <p:cNvPr id="32" name="Picture 5"/>
          <p:cNvPicPr>
            <a:picLocks noChangeAspect="1"/>
          </p:cNvPicPr>
          <p:nvPr/>
        </p:nvPicPr>
        <p:blipFill>
          <a:blip r:embed="rId6">
            <a:duotone>
              <a:prstClr val="black"/>
              <a:srgbClr val="438F79">
                <a:tint val="45000"/>
                <a:satMod val="400000"/>
              </a:srgb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rot="786935">
            <a:off x="-108107" y="23811"/>
            <a:ext cx="1861678" cy="1861678"/>
          </a:xfrm>
          <a:prstGeom prst="rect">
            <a:avLst/>
          </a:prstGeom>
        </p:spPr>
      </p:pic>
      <p:sp>
        <p:nvSpPr>
          <p:cNvPr id="2" name="Rectangle 1"/>
          <p:cNvSpPr/>
          <p:nvPr/>
        </p:nvSpPr>
        <p:spPr>
          <a:xfrm>
            <a:off x="1940404" y="1526257"/>
            <a:ext cx="15509396" cy="1824923"/>
          </a:xfrm>
          <a:prstGeom prst="rect">
            <a:avLst/>
          </a:prstGeom>
        </p:spPr>
        <p:txBody>
          <a:bodyPr wrap="square">
            <a:spAutoFit/>
          </a:bodyPr>
          <a:lstStyle/>
          <a:p>
            <a:pPr>
              <a:lnSpc>
                <a:spcPct val="150000"/>
              </a:lnSpc>
            </a:pPr>
            <a:r>
              <a:rPr lang="en-US" sz="4000">
                <a:solidFill>
                  <a:srgbClr val="000000"/>
                </a:solidFill>
                <a:latin typeface="Arial" panose="020B0604020202020204" pitchFamily="34" charset="0"/>
                <a:cs typeface="Arial" panose="020B0604020202020204" pitchFamily="34" charset="0"/>
              </a:rPr>
              <a:t>Cặp cạnh nào của các ô cửa sổ (Hình 16) vuông góc với nhau? Hãy dùng kí hiệu (⊥) để biểu diễn chúng.</a:t>
            </a:r>
            <a:endParaRPr lang="en-US" sz="400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saturation sat="400000"/>
                    </a14:imgEffect>
                    <a14:imgEffect>
                      <a14:brightnessContrast bright="20000" contrast="-40000"/>
                    </a14:imgEffect>
                  </a14:imgLayer>
                </a14:imgProps>
              </a:ext>
            </a:extLst>
          </a:blip>
          <a:stretch>
            <a:fillRect/>
          </a:stretch>
        </p:blipFill>
        <p:spPr>
          <a:xfrm>
            <a:off x="1727440" y="4152598"/>
            <a:ext cx="7967662" cy="518190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395758" y="7084980"/>
                <a:ext cx="2463242"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571500" indent="-571500" algn="ctr">
                  <a:lnSpc>
                    <a:spcPct val="150000"/>
                  </a:lnSpc>
                  <a:spcAft>
                    <a:spcPts val="600"/>
                  </a:spcAft>
                  <a:buFont typeface="Arial" panose="020B0604020202020204" pitchFamily="34" charset="0"/>
                  <a:buChar char="•"/>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a:t>
                </a:r>
              </a:p>
            </p:txBody>
          </p:sp>
        </mc:Choice>
        <mc:Fallback xmlns="">
          <p:sp>
            <p:nvSpPr>
              <p:cNvPr id="4" name="Rectangle 3"/>
              <p:cNvSpPr>
                <a:spLocks noRot="1" noChangeAspect="1" noMove="1" noResize="1" noEditPoints="1" noAdjustHandles="1" noChangeArrowheads="1" noChangeShapeType="1" noTextEdit="1"/>
              </p:cNvSpPr>
              <p:nvPr/>
            </p:nvSpPr>
            <p:spPr>
              <a:xfrm>
                <a:off x="12395758" y="7084980"/>
                <a:ext cx="2463242" cy="1015663"/>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391746" y="5536194"/>
                <a:ext cx="2467254" cy="1015663"/>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marL="571500" lvl="0" indent="-571500" algn="ctr">
                  <a:lnSpc>
                    <a:spcPct val="150000"/>
                  </a:lnSpc>
                  <a:spcAft>
                    <a:spcPts val="600"/>
                  </a:spcAft>
                  <a:buFont typeface="Arial" panose="020B0604020202020204" pitchFamily="34" charset="0"/>
                  <a:buChar cha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a:solidFill>
                          <a:schemeClr val="bg1"/>
                        </a:solidFill>
                        <a:latin typeface="Cambria Math" panose="02040503050406030204" pitchFamily="18" charset="0"/>
                        <a:ea typeface="Times New Roman" panose="02020603050405020304" pitchFamily="18" charset="0"/>
                      </a:rPr>
                      <m:t>⊥</m:t>
                    </m:r>
                  </m:oMath>
                </a14:m>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b;</a:t>
                </a:r>
              </a:p>
            </p:txBody>
          </p:sp>
        </mc:Choice>
        <mc:Fallback xmlns="">
          <p:sp>
            <p:nvSpPr>
              <p:cNvPr id="5" name="Rectangle 4"/>
              <p:cNvSpPr>
                <a:spLocks noRot="1" noChangeAspect="1" noMove="1" noResize="1" noEditPoints="1" noAdjustHandles="1" noChangeArrowheads="1" noChangeShapeType="1" noTextEdit="1"/>
              </p:cNvSpPr>
              <p:nvPr/>
            </p:nvSpPr>
            <p:spPr>
              <a:xfrm>
                <a:off x="12391746" y="5536194"/>
                <a:ext cx="2467254" cy="1015663"/>
              </a:xfrm>
              <a:prstGeom prst="rect">
                <a:avLst/>
              </a:prstGeom>
              <a:blipFill rotWithShape="0">
                <a:blip r:embed="rId23"/>
                <a:stretch>
                  <a:fillRect/>
                </a:stretch>
              </a:blipFill>
            </p:spPr>
            <p:txBody>
              <a:bodyPr/>
              <a:lstStyle/>
              <a:p>
                <a:r>
                  <a:rPr lang="en-US">
                    <a:noFill/>
                  </a:rPr>
                  <a:t> </a:t>
                </a:r>
              </a:p>
            </p:txBody>
          </p:sp>
        </mc:Fallback>
      </mc:AlternateContent>
      <p:pic>
        <p:nvPicPr>
          <p:cNvPr id="22"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6498693" y="8115300"/>
            <a:ext cx="1636907" cy="1738029"/>
          </a:xfrm>
          <a:prstGeom prst="rect">
            <a:avLst/>
          </a:prstGeom>
        </p:spPr>
      </p:pic>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2" grpId="0"/>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17" name="Group 16"/>
          <p:cNvGrpSpPr/>
          <p:nvPr/>
        </p:nvGrpSpPr>
        <p:grpSpPr>
          <a:xfrm>
            <a:off x="6564629" y="3774280"/>
            <a:ext cx="5130550"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7079701" y="4649933"/>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1" name="Group 20"/>
          <p:cNvGrpSpPr/>
          <p:nvPr/>
        </p:nvGrpSpPr>
        <p:grpSpPr>
          <a:xfrm>
            <a:off x="12062458" y="3774280"/>
            <a:ext cx="5130554" cy="3657600"/>
            <a:chOff x="12448416" y="3527258"/>
            <a:chExt cx="5839584"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541218" y="3768628"/>
              <a:ext cx="5605404" cy="3170099"/>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a:t>
              </a:r>
              <a:r>
                <a:rPr lang="vi-VN" sz="4000" kern="0">
                  <a:latin typeface="Arial"/>
                  <a:ea typeface="Calibri" panose="020F0502020204030204" pitchFamily="34" charset="0"/>
                  <a:cs typeface="Times New Roman" panose="02020603050405020304" pitchFamily="18" charset="0"/>
                  <a:sym typeface="Arial"/>
                </a:rPr>
                <a:t>Chuẩn bị trước </a:t>
              </a:r>
              <a:endParaRPr lang="en-US" sz="4000" ker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2. </a:t>
              </a:r>
              <a:endParaRPr lang="en-US" sz="4000" b="1" ker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Tia phân giác”.</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73443" y="7697865"/>
            <a:ext cx="1835902" cy="1438680"/>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31372" flipH="1">
            <a:off x="15721113" y="5378088"/>
            <a:ext cx="1617647" cy="1269853"/>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16543">
            <a:off x="867499" y="7229465"/>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087330">
            <a:off x="3258948" y="989215"/>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741990" y="287449"/>
            <a:ext cx="2142963" cy="2401079"/>
          </a:xfrm>
          <a:prstGeom prst="rect">
            <a:avLst/>
          </a:prstGeom>
        </p:spPr>
      </p:pic>
      <p:sp>
        <p:nvSpPr>
          <p:cNvPr id="11" name="Rectangle 10"/>
          <p:cNvSpPr/>
          <p:nvPr/>
        </p:nvSpPr>
        <p:spPr>
          <a:xfrm>
            <a:off x="1390996" y="1397516"/>
            <a:ext cx="15525404" cy="2907784"/>
          </a:xfrm>
          <a:prstGeom prst="rect">
            <a:avLst/>
          </a:prstGeom>
        </p:spPr>
        <p:txBody>
          <a:bodyPr wrap="none">
            <a:spAutoFit/>
          </a:bodyPr>
          <a:lstStyle/>
          <a:p>
            <a:pPr lvl="0" algn="ctr">
              <a:lnSpc>
                <a:spcPct val="150000"/>
              </a:lnSpc>
              <a:defRPr/>
            </a:pPr>
            <a:r>
              <a:rPr lang="nn-NO" sz="6500" b="1" kern="0">
                <a:solidFill>
                  <a:schemeClr val="bg1"/>
                </a:solidFill>
                <a:latin typeface="Arial" panose="020B0604020202020204" pitchFamily="34" charset="0"/>
                <a:cs typeface="Arial" panose="020B0604020202020204" pitchFamily="34" charset="0"/>
              </a:rPr>
              <a:t>CHƯƠNG 4: </a:t>
            </a:r>
          </a:p>
          <a:p>
            <a:pPr lvl="0" algn="ctr">
              <a:lnSpc>
                <a:spcPct val="150000"/>
              </a:lnSpc>
              <a:defRPr/>
            </a:pPr>
            <a:r>
              <a:rPr lang="nn-NO" sz="6500" b="1" kern="0">
                <a:solidFill>
                  <a:schemeClr val="bg1"/>
                </a:solidFill>
                <a:latin typeface="Arial" panose="020B0604020202020204" pitchFamily="34" charset="0"/>
                <a:cs typeface="Arial" panose="020B0604020202020204" pitchFamily="34" charset="0"/>
              </a:rPr>
              <a:t>GÓC VÀ ĐƯỜNG THẲNG SONG SONG</a:t>
            </a:r>
            <a:endParaRPr lang="en-US" sz="6500" b="1" kern="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810000" y="4914900"/>
            <a:ext cx="10668000" cy="2907784"/>
          </a:xfrm>
          <a:prstGeom prst="rect">
            <a:avLst/>
          </a:prstGeom>
        </p:spPr>
        <p:txBody>
          <a:bodyPr wrap="square">
            <a:spAutoFit/>
          </a:bodyPr>
          <a:lstStyle/>
          <a:p>
            <a:pPr lvl="0" algn="ctr">
              <a:lnSpc>
                <a:spcPct val="150000"/>
              </a:lnSpc>
              <a:defRPr/>
            </a:pPr>
            <a:r>
              <a:rPr lang="vi-VN" sz="6500" b="1" kern="0">
                <a:solidFill>
                  <a:srgbClr val="FFFF00"/>
                </a:solidFill>
                <a:ea typeface="Calibri" panose="020F0502020204030204" pitchFamily="34" charset="0"/>
                <a:cs typeface="Arial" panose="020B0604020202020204" pitchFamily="34" charset="0"/>
              </a:rPr>
              <a:t>BÀI 1: CÁC GÓC Ở VỊ TRÍ ĐẶC BIỆT</a:t>
            </a:r>
            <a:endParaRPr kumimoji="0" lang="en-US" sz="6500" b="1"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5066336" y="7872524"/>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15240000" y="8039100"/>
            <a:ext cx="550236" cy="3483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5790236" y="8039100"/>
            <a:ext cx="531784" cy="34830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71600" y="1866900"/>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038620"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627544"/>
            </a:xfrm>
            <a:prstGeom prst="rect">
              <a:avLst/>
            </a:prstGeom>
            <a:noFill/>
          </p:spPr>
          <p:txBody>
            <a:bodyPr lIns="0" tIns="0" rIns="0" bIns="0" rtlCol="0" anchor="t">
              <a:spAutoFit/>
            </a:bodyPr>
            <a:lstStyle/>
            <a:p>
              <a:pPr algn="ctr">
                <a:lnSpc>
                  <a:spcPts val="4368"/>
                </a:lnSpc>
              </a:pPr>
              <a:r>
                <a:rPr lang="en-US" sz="7000" b="1">
                  <a:latin typeface="Arial" panose="020B0604020202020204" pitchFamily="34" charset="0"/>
                  <a:cs typeface="Arial" panose="020B0604020202020204" pitchFamily="34" charset="0"/>
                </a:rPr>
                <a:t>01</a:t>
              </a:r>
            </a:p>
          </p:txBody>
        </p:sp>
      </p:grpSp>
      <p:sp>
        <p:nvSpPr>
          <p:cNvPr id="13" name="Rectangle 12"/>
          <p:cNvSpPr/>
          <p:nvPr/>
        </p:nvSpPr>
        <p:spPr>
          <a:xfrm>
            <a:off x="5914606" y="3046776"/>
            <a:ext cx="6963194" cy="1708160"/>
          </a:xfrm>
          <a:prstGeom prst="rect">
            <a:avLst/>
          </a:prstGeom>
        </p:spPr>
        <p:txBody>
          <a:bodyPr wrap="square">
            <a:spAutoFit/>
          </a:bodyPr>
          <a:lstStyle/>
          <a:p>
            <a:pPr algn="just">
              <a:lnSpc>
                <a:spcPct val="150000"/>
              </a:lnSpc>
              <a:tabLst>
                <a:tab pos="360045" algn="l"/>
                <a:tab pos="720090" algn="l"/>
              </a:tabLst>
            </a:pPr>
            <a:r>
              <a:rPr lang="en-US" sz="7000" b="1">
                <a:latin typeface="Arial" panose="020B0604020202020204" pitchFamily="34" charset="0"/>
                <a:ea typeface="Calibri" panose="020F0502020204030204" pitchFamily="34" charset="0"/>
                <a:cs typeface="Arial" panose="020B0604020202020204" pitchFamily="34" charset="0"/>
              </a:rPr>
              <a:t>Hai góc kề bù</a:t>
            </a:r>
            <a:endParaRPr lang="en-US" sz="700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8542839" y="7471209"/>
            <a:ext cx="1859128" cy="33929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12" name="Group 11"/>
          <p:cNvGrpSpPr/>
          <p:nvPr/>
        </p:nvGrpSpPr>
        <p:grpSpPr>
          <a:xfrm>
            <a:off x="10704788" y="1687456"/>
            <a:ext cx="6537705" cy="7501317"/>
            <a:chOff x="10616670" y="1834206"/>
            <a:chExt cx="5904130" cy="5920028"/>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326200" y="1834206"/>
              <a:ext cx="5194600" cy="5819878"/>
            </a:xfrm>
            <a:prstGeom prst="rect">
              <a:avLst/>
            </a:prstGeom>
          </p:spPr>
        </p:pic>
        <p:pic>
          <p:nvPicPr>
            <p:cNvPr id="5" name="Picture 4"/>
            <p:cNvPicPr>
              <a:picLocks noChangeAspect="1"/>
            </p:cNvPicPr>
            <p:nvPr/>
          </p:nvPicPr>
          <p:blipFill>
            <a:blip r:embed="rId3"/>
            <a:stretch>
              <a:fillRect/>
            </a:stretch>
          </p:blipFill>
          <p:spPr>
            <a:xfrm rot="2683242">
              <a:off x="10616670" y="5150997"/>
              <a:ext cx="2836650" cy="800100"/>
            </a:xfrm>
            <a:prstGeom prst="rect">
              <a:avLst/>
            </a:prstGeom>
          </p:spPr>
        </p:pic>
        <p:pic>
          <p:nvPicPr>
            <p:cNvPr id="25" name="Picture 24"/>
            <p:cNvPicPr>
              <a:picLocks noChangeAspect="1"/>
            </p:cNvPicPr>
            <p:nvPr/>
          </p:nvPicPr>
          <p:blipFill>
            <a:blip r:embed="rId3"/>
            <a:stretch>
              <a:fillRect/>
            </a:stretch>
          </p:blipFill>
          <p:spPr>
            <a:xfrm rot="2683242">
              <a:off x="12496830" y="6830121"/>
              <a:ext cx="2540680" cy="924113"/>
            </a:xfrm>
            <a:prstGeom prst="rect">
              <a:avLst/>
            </a:prstGeom>
          </p:spPr>
        </p:pic>
        <p:pic>
          <p:nvPicPr>
            <p:cNvPr id="29" name="Picture 28"/>
            <p:cNvPicPr>
              <a:picLocks noChangeAspect="1"/>
            </p:cNvPicPr>
            <p:nvPr/>
          </p:nvPicPr>
          <p:blipFill>
            <a:blip r:embed="rId3"/>
            <a:stretch>
              <a:fillRect/>
            </a:stretch>
          </p:blipFill>
          <p:spPr>
            <a:xfrm rot="199902">
              <a:off x="12853230" y="6738871"/>
              <a:ext cx="1993968" cy="725259"/>
            </a:xfrm>
            <a:prstGeom prst="rect">
              <a:avLst/>
            </a:prstGeom>
          </p:spPr>
        </p:pic>
      </p:grpSp>
      <p:grpSp>
        <p:nvGrpSpPr>
          <p:cNvPr id="2" name="Group 2"/>
          <p:cNvGrpSpPr/>
          <p:nvPr/>
        </p:nvGrpSpPr>
        <p:grpSpPr>
          <a:xfrm rot="-5400000">
            <a:off x="1508761" y="-1562101"/>
            <a:ext cx="16002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4" cstate="print">
            <a:duotone>
              <a:prstClr val="black"/>
              <a:schemeClr val="tx1">
                <a:tint val="45000"/>
                <a:satMod val="400000"/>
              </a:schemeClr>
            </a:duotone>
            <a:extLst>
              <a:ext uri="{BEBA8EAE-BF5A-486C-A8C5-ECC9F3942E4B}">
                <a14:imgProps xmlns:a14="http://schemas.microsoft.com/office/drawing/2010/main">
                  <a14:imgLayer r:embed="rId5">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0263" y="647699"/>
            <a:ext cx="1224738" cy="1143000"/>
          </a:xfrm>
          <a:prstGeom prst="rect">
            <a:avLst/>
          </a:prstGeom>
        </p:spPr>
      </p:pic>
      <p:sp>
        <p:nvSpPr>
          <p:cNvPr id="10" name="TextBox 9"/>
          <p:cNvSpPr txBox="1"/>
          <p:nvPr/>
        </p:nvSpPr>
        <p:spPr>
          <a:xfrm>
            <a:off x="2057401" y="826784"/>
            <a:ext cx="3581400" cy="784830"/>
          </a:xfrm>
          <a:prstGeom prst="rect">
            <a:avLst/>
          </a:prstGeom>
          <a:noFill/>
        </p:spPr>
        <p:txBody>
          <a:bodyPr wrap="square" rtlCol="0">
            <a:spAutoFit/>
          </a:bodyPr>
          <a:lstStyle/>
          <a:p>
            <a:r>
              <a:rPr lang="nl-NL" sz="4500" b="1">
                <a:latin typeface="Arial" panose="020B0604020202020204" pitchFamily="34" charset="0"/>
                <a:cs typeface="Arial" panose="020B0604020202020204" pitchFamily="34" charset="0"/>
              </a:rPr>
              <a:t>HĐKP 1:</a:t>
            </a:r>
            <a:endParaRPr lang="en-US" sz="4500">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72465" y="-1880758"/>
            <a:ext cx="3124200" cy="3108579"/>
          </a:xfrm>
          <a:prstGeom prst="rect">
            <a:avLst/>
          </a:prstGeom>
        </p:spPr>
      </p:pic>
      <p:pic>
        <p:nvPicPr>
          <p:cNvPr id="22"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52792" y="9498958"/>
            <a:ext cx="8659085" cy="2902946"/>
          </a:xfrm>
          <a:prstGeom prst="rect">
            <a:avLst/>
          </a:prstGeom>
        </p:spPr>
      </p:pic>
      <p:pic>
        <p:nvPicPr>
          <p:cNvPr id="23"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76800" y="9516270"/>
            <a:ext cx="9534701" cy="2868322"/>
          </a:xfrm>
          <a:prstGeom prst="rect">
            <a:avLst/>
          </a:prstGeom>
        </p:spPr>
      </p:pic>
      <p:pic>
        <p:nvPicPr>
          <p:cNvPr id="24"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953408" y="9498958"/>
            <a:ext cx="8659085" cy="2868322"/>
          </a:xfrm>
          <a:prstGeom prst="rect">
            <a:avLst/>
          </a:prstGeom>
        </p:spPr>
      </p:pic>
      <p:grpSp>
        <p:nvGrpSpPr>
          <p:cNvPr id="11" name="Group 10"/>
          <p:cNvGrpSpPr/>
          <p:nvPr/>
        </p:nvGrpSpPr>
        <p:grpSpPr>
          <a:xfrm>
            <a:off x="680263" y="2353313"/>
            <a:ext cx="7801493" cy="3671583"/>
            <a:chOff x="304800" y="2781300"/>
            <a:chExt cx="7801493" cy="3671583"/>
          </a:xfrm>
        </p:grpSpPr>
        <p:sp>
          <p:nvSpPr>
            <p:cNvPr id="8" name="Rectangle 7"/>
            <p:cNvSpPr/>
            <p:nvPr/>
          </p:nvSpPr>
          <p:spPr>
            <a:xfrm>
              <a:off x="304800" y="2781300"/>
              <a:ext cx="7801493" cy="3671583"/>
            </a:xfrm>
            <a:prstGeom prst="rect">
              <a:avLst/>
            </a:prstGeom>
          </p:spPr>
          <p:txBody>
            <a:bodyPr wrap="square">
              <a:spAutoFit/>
            </a:bodyPr>
            <a:lstStyle/>
            <a:p>
              <a:pPr algn="just">
                <a:lnSpc>
                  <a:spcPct val="150000"/>
                </a:lnSpc>
              </a:pPr>
              <a:r>
                <a:rPr lang="en-US" sz="4000">
                  <a:solidFill>
                    <a:schemeClr val="bg1"/>
                  </a:solidFill>
                  <a:latin typeface="Arial" panose="020B0604020202020204" pitchFamily="34" charset="0"/>
                  <a:cs typeface="Arial" panose="020B0604020202020204" pitchFamily="34" charset="0"/>
                </a:rPr>
                <a:t>a) Quan sát Hình 1 và cho biết hai góc         và         có:</a:t>
              </a:r>
            </a:p>
            <a:p>
              <a:pPr algn="just">
                <a:lnSpc>
                  <a:spcPct val="150000"/>
                </a:lnSpc>
              </a:pPr>
              <a:r>
                <a:rPr lang="en-US" sz="4000">
                  <a:solidFill>
                    <a:schemeClr val="bg1"/>
                  </a:solidFill>
                  <a:latin typeface="Arial" panose="020B0604020202020204" pitchFamily="34" charset="0"/>
                  <a:cs typeface="Arial" panose="020B0604020202020204" pitchFamily="34" charset="0"/>
                </a:rPr>
                <a:t>- Cạnh nào chung?</a:t>
              </a:r>
            </a:p>
            <a:p>
              <a:pPr algn="just">
                <a:lnSpc>
                  <a:spcPct val="150000"/>
                </a:lnSpc>
              </a:pPr>
              <a:r>
                <a:rPr lang="en-US" sz="4000">
                  <a:solidFill>
                    <a:schemeClr val="bg1"/>
                  </a:solidFill>
                  <a:latin typeface="Arial" panose="020B0604020202020204" pitchFamily="34" charset="0"/>
                  <a:cs typeface="Arial" panose="020B0604020202020204" pitchFamily="34" charset="0"/>
                </a:rPr>
                <a:t>- Điểm trong nào chung?</a:t>
              </a:r>
              <a:endParaRPr lang="en-US" sz="4000" b="0" i="0">
                <a:solidFill>
                  <a:schemeClr val="bg1"/>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057401" y="3889071"/>
                  <a:ext cx="1214563" cy="728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𝑥𝑂𝑦</m:t>
                            </m:r>
                          </m:e>
                        </m:acc>
                      </m:oMath>
                    </m:oMathPara>
                  </a14:m>
                  <a:endParaRPr lang="en-US" sz="400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057401" y="3889071"/>
                  <a:ext cx="1214563" cy="728020"/>
                </a:xfrm>
                <a:prstGeom prst="rect">
                  <a:avLst/>
                </a:prstGeom>
                <a:blipFill rotWithShape="0">
                  <a:blip r:embed="rId12"/>
                  <a:stretch>
                    <a:fillRect/>
                  </a:stretch>
                </a:blipFill>
              </p:spPr>
              <p:txBody>
                <a:bodyPr/>
                <a:lstStyle/>
                <a:p>
                  <a:r>
                    <a:rPr lang="en-US">
                      <a:noFill/>
                    </a:rPr>
                    <a:t> </a:t>
                  </a:r>
                </a:p>
              </p:txBody>
            </p:sp>
          </mc:Fallback>
        </mc:AlternateContent>
      </p:grpSp>
      <p:grpSp>
        <p:nvGrpSpPr>
          <p:cNvPr id="19" name="Group 18"/>
          <p:cNvGrpSpPr/>
          <p:nvPr/>
        </p:nvGrpSpPr>
        <p:grpSpPr>
          <a:xfrm>
            <a:off x="649782" y="6203350"/>
            <a:ext cx="11161217" cy="1969193"/>
            <a:chOff x="649782" y="6203350"/>
            <a:chExt cx="11161217" cy="1969193"/>
          </a:xfrm>
        </p:grpSpPr>
        <mc:AlternateContent xmlns:mc="http://schemas.openxmlformats.org/markup-compatibility/2006" xmlns:a14="http://schemas.microsoft.com/office/drawing/2010/main">
          <mc:Choice Requires="a14">
            <p:sp>
              <p:nvSpPr>
                <p:cNvPr id="17" name="Rectangle 16"/>
                <p:cNvSpPr/>
                <p:nvPr/>
              </p:nvSpPr>
              <p:spPr>
                <a:xfrm>
                  <a:off x="649782" y="6203350"/>
                  <a:ext cx="11161217" cy="1969193"/>
                </a:xfrm>
                <a:prstGeom prst="rect">
                  <a:avLst/>
                </a:prstGeom>
              </p:spPr>
              <p:txBody>
                <a:bodyPr wrap="square">
                  <a:spAutoFit/>
                </a:bodyPr>
                <a:lstStyle/>
                <a:p>
                  <a:pPr>
                    <a:lnSpc>
                      <a:spcPct val="150000"/>
                    </a:lnSpc>
                  </a:pPr>
                  <a:r>
                    <a:rPr lang="en-US" sz="4000">
                      <a:solidFill>
                        <a:schemeClr val="bg1"/>
                      </a:solidFill>
                      <a:latin typeface="Arial" panose="020B0604020202020204" pitchFamily="34" charset="0"/>
                      <a:cs typeface="Arial" panose="020B0604020202020204" pitchFamily="34" charset="0"/>
                    </a:rPr>
                    <a:t>b) Hãy đo các góc                         trong Hình 1 rồi so sánh tổng số đo của </a:t>
                  </a:r>
                  <a14:m>
                    <m:oMath xmlns:m="http://schemas.openxmlformats.org/officeDocument/2006/math">
                      <m:acc>
                        <m:accPr>
                          <m:chr m:val="̂"/>
                          <m:ctrlPr>
                            <a:rPr lang="en-US" sz="4000" i="1" smtClean="0">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𝑥𝑂𝑦</m:t>
                          </m:r>
                        </m:e>
                      </m:acc>
                    </m:oMath>
                  </a14:m>
                  <a:r>
                    <a:rPr lang="en-US" sz="4000">
                      <a:solidFill>
                        <a:schemeClr val="bg1"/>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𝑦𝑂𝑧</m:t>
                          </m:r>
                        </m:e>
                      </m:acc>
                    </m:oMath>
                  </a14:m>
                  <a:r>
                    <a:rPr lang="en-US" sz="4000">
                      <a:solidFill>
                        <a:schemeClr val="bg1"/>
                      </a:solidFill>
                      <a:latin typeface="Arial" panose="020B0604020202020204" pitchFamily="34" charset="0"/>
                      <a:cs typeface="Arial" panose="020B0604020202020204" pitchFamily="34" charset="0"/>
                    </a:rPr>
                    <a:t> với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𝑥𝑂𝑧</m:t>
                          </m:r>
                        </m:e>
                      </m:acc>
                    </m:oMath>
                  </a14:m>
                  <a:r>
                    <a:rPr lang="en-US" sz="4000">
                      <a:solidFill>
                        <a:schemeClr val="bg1"/>
                      </a:solidFill>
                      <a:latin typeface="Arial" panose="020B0604020202020204" pitchFamily="34" charset="0"/>
                      <a:cs typeface="Arial" panose="020B0604020202020204" pitchFamily="34" charset="0"/>
                    </a:rPr>
                    <a:t>.</a:t>
                  </a:r>
                </a:p>
              </p:txBody>
            </p:sp>
          </mc:Choice>
          <mc:Fallback xmlns="">
            <p:sp>
              <p:nvSpPr>
                <p:cNvPr id="17" name="Rectangle 16"/>
                <p:cNvSpPr>
                  <a:spLocks noRot="1" noChangeAspect="1" noMove="1" noResize="1" noEditPoints="1" noAdjustHandles="1" noChangeArrowheads="1" noChangeShapeType="1" noTextEdit="1"/>
                </p:cNvSpPr>
                <p:nvPr/>
              </p:nvSpPr>
              <p:spPr>
                <a:xfrm>
                  <a:off x="649782" y="6203350"/>
                  <a:ext cx="11161217" cy="1969193"/>
                </a:xfrm>
                <a:prstGeom prst="rect">
                  <a:avLst/>
                </a:prstGeom>
                <a:blipFill rotWithShape="0">
                  <a:blip r:embed="rId15"/>
                  <a:stretch>
                    <a:fillRect l="-1967" b="-6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827862" y="6358909"/>
                  <a:ext cx="3533468" cy="728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𝑥𝑂𝑦</m:t>
                            </m:r>
                          </m:e>
                        </m:acc>
                        <m:r>
                          <a:rPr lang="en-US" sz="4000" b="0" i="1" smtClean="0">
                            <a:solidFill>
                              <a:schemeClr val="bg1"/>
                            </a:solidFill>
                            <a:latin typeface="Cambria Math" panose="02040503050406030204" pitchFamily="18" charset="0"/>
                          </a:rPr>
                          <m:t>; </m:t>
                        </m:r>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𝑦𝑂𝑧</m:t>
                            </m:r>
                          </m:e>
                        </m:acc>
                        <m:r>
                          <a:rPr lang="en-US" sz="4000" b="0" i="1" smtClean="0">
                            <a:solidFill>
                              <a:schemeClr val="bg1"/>
                            </a:solidFill>
                            <a:latin typeface="Cambria Math" panose="02040503050406030204" pitchFamily="18" charset="0"/>
                          </a:rPr>
                          <m:t>;</m:t>
                        </m:r>
                        <m:acc>
                          <m:accPr>
                            <m:chr m:val="̂"/>
                            <m:ctrlPr>
                              <a:rPr lang="en-US" sz="4000" i="1">
                                <a:solidFill>
                                  <a:schemeClr val="bg1"/>
                                </a:solidFill>
                                <a:latin typeface="Cambria Math" panose="02040503050406030204" pitchFamily="18" charset="0"/>
                              </a:rPr>
                            </m:ctrlPr>
                          </m:accPr>
                          <m:e>
                            <m:r>
                              <a:rPr lang="en-US" sz="4000" b="0" i="1" smtClean="0">
                                <a:solidFill>
                                  <a:schemeClr val="bg1"/>
                                </a:solidFill>
                                <a:latin typeface="Cambria Math" panose="02040503050406030204" pitchFamily="18" charset="0"/>
                              </a:rPr>
                              <m:t>𝑥</m:t>
                            </m:r>
                            <m:r>
                              <a:rPr lang="en-US" sz="4000" i="1">
                                <a:solidFill>
                                  <a:schemeClr val="bg1"/>
                                </a:solidFill>
                                <a:latin typeface="Cambria Math" panose="02040503050406030204" pitchFamily="18" charset="0"/>
                              </a:rPr>
                              <m:t>𝑂𝑧</m:t>
                            </m:r>
                          </m:e>
                        </m:acc>
                      </m:oMath>
                    </m:oMathPara>
                  </a14:m>
                  <a:endParaRPr lang="en-US" sz="4000">
                    <a:solidFill>
                      <a:schemeClr val="bg1"/>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4827862" y="6358909"/>
                  <a:ext cx="3533468" cy="728020"/>
                </a:xfrm>
                <a:prstGeom prst="rect">
                  <a:avLst/>
                </a:prstGeom>
                <a:blipFill rotWithShape="0">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Rectangle 26"/>
              <p:cNvSpPr/>
              <p:nvPr/>
            </p:nvSpPr>
            <p:spPr>
              <a:xfrm>
                <a:off x="4294053" y="3453464"/>
                <a:ext cx="1190519" cy="728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chemeClr val="bg1"/>
                              </a:solidFill>
                              <a:latin typeface="Cambria Math" panose="02040503050406030204" pitchFamily="18" charset="0"/>
                            </a:rPr>
                          </m:ctrlPr>
                        </m:accPr>
                        <m:e>
                          <m:r>
                            <a:rPr lang="en-US" sz="4000" b="0" i="1" smtClean="0">
                              <a:solidFill>
                                <a:schemeClr val="bg1"/>
                              </a:solidFill>
                              <a:latin typeface="Cambria Math" panose="02040503050406030204" pitchFamily="18" charset="0"/>
                            </a:rPr>
                            <m:t>𝑦</m:t>
                          </m:r>
                          <m:r>
                            <a:rPr lang="en-US" sz="4000" i="1">
                              <a:solidFill>
                                <a:schemeClr val="bg1"/>
                              </a:solidFill>
                              <a:latin typeface="Cambria Math" panose="02040503050406030204" pitchFamily="18" charset="0"/>
                            </a:rPr>
                            <m:t>𝑂</m:t>
                          </m:r>
                          <m:r>
                            <a:rPr lang="en-US" sz="4000" b="0" i="1" smtClean="0">
                              <a:solidFill>
                                <a:schemeClr val="bg1"/>
                              </a:solidFill>
                              <a:latin typeface="Cambria Math" panose="02040503050406030204" pitchFamily="18" charset="0"/>
                            </a:rPr>
                            <m:t>𝑧</m:t>
                          </m:r>
                        </m:e>
                      </m:acc>
                    </m:oMath>
                  </m:oMathPara>
                </a14:m>
                <a:endParaRPr lang="en-US" sz="4000">
                  <a:solidFill>
                    <a:schemeClr val="bg1"/>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4294053" y="3453464"/>
                <a:ext cx="1190519" cy="728020"/>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80263" y="8343900"/>
                <a:ext cx="13169952" cy="728533"/>
              </a:xfrm>
              <a:prstGeom prst="rect">
                <a:avLst/>
              </a:prstGeom>
            </p:spPr>
            <p:txBody>
              <a:bodyPr wrap="none">
                <a:spAutoFit/>
              </a:bodyPr>
              <a:lstStyle/>
              <a:p>
                <a:r>
                  <a:rPr lang="en-US" sz="4000">
                    <a:solidFill>
                      <a:schemeClr val="bg1"/>
                    </a:solidFill>
                    <a:latin typeface="Arial" panose="020B0604020202020204" pitchFamily="34" charset="0"/>
                    <a:cs typeface="Arial" panose="020B0604020202020204" pitchFamily="34" charset="0"/>
                  </a:rPr>
                  <a:t>c) Tính tổng số đo của hai góc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b="0" i="1" smtClean="0">
                            <a:solidFill>
                              <a:schemeClr val="bg1"/>
                            </a:solidFill>
                            <a:latin typeface="Cambria Math" panose="02040503050406030204" pitchFamily="18" charset="0"/>
                          </a:rPr>
                          <m:t>𝑚</m:t>
                        </m:r>
                        <m:r>
                          <a:rPr lang="en-US" sz="4000" i="1">
                            <a:solidFill>
                              <a:schemeClr val="bg1"/>
                            </a:solidFill>
                            <a:latin typeface="Cambria Math" panose="02040503050406030204" pitchFamily="18" charset="0"/>
                          </a:rPr>
                          <m:t>𝑂</m:t>
                        </m:r>
                        <m:r>
                          <a:rPr lang="en-US" sz="4000" b="0" i="1" smtClean="0">
                            <a:solidFill>
                              <a:schemeClr val="bg1"/>
                            </a:solidFill>
                            <a:latin typeface="Cambria Math" panose="02040503050406030204" pitchFamily="18" charset="0"/>
                          </a:rPr>
                          <m:t>𝑛</m:t>
                        </m:r>
                      </m:e>
                    </m:acc>
                  </m:oMath>
                </a14:m>
                <a:r>
                  <a:rPr lang="en-US" sz="4000">
                    <a:solidFill>
                      <a:schemeClr val="bg1"/>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b="0" i="1" smtClean="0">
                            <a:solidFill>
                              <a:schemeClr val="bg1"/>
                            </a:solidFill>
                            <a:latin typeface="Cambria Math" panose="02040503050406030204" pitchFamily="18" charset="0"/>
                          </a:rPr>
                          <m:t>𝑛</m:t>
                        </m:r>
                        <m:r>
                          <a:rPr lang="en-US" sz="4000" i="1">
                            <a:solidFill>
                              <a:schemeClr val="bg1"/>
                            </a:solidFill>
                            <a:latin typeface="Cambria Math" panose="02040503050406030204" pitchFamily="18" charset="0"/>
                          </a:rPr>
                          <m:t>𝑂</m:t>
                        </m:r>
                        <m:r>
                          <a:rPr lang="en-US" sz="4000" b="0" i="1" smtClean="0">
                            <a:solidFill>
                              <a:schemeClr val="bg1"/>
                            </a:solidFill>
                            <a:latin typeface="Cambria Math" panose="02040503050406030204" pitchFamily="18" charset="0"/>
                          </a:rPr>
                          <m:t>𝑝</m:t>
                        </m:r>
                      </m:e>
                    </m:acc>
                  </m:oMath>
                </a14:m>
                <a:r>
                  <a:rPr lang="en-US" sz="4000">
                    <a:solidFill>
                      <a:schemeClr val="bg1"/>
                    </a:solidFill>
                    <a:latin typeface="Arial" panose="020B0604020202020204" pitchFamily="34" charset="0"/>
                    <a:cs typeface="Arial" panose="020B0604020202020204" pitchFamily="34" charset="0"/>
                  </a:rPr>
                  <a:t> trong Hình 2.</a:t>
                </a:r>
              </a:p>
            </p:txBody>
          </p:sp>
        </mc:Choice>
        <mc:Fallback xmlns="">
          <p:sp>
            <p:nvSpPr>
              <p:cNvPr id="28" name="Rectangle 27"/>
              <p:cNvSpPr>
                <a:spLocks noRot="1" noChangeAspect="1" noMove="1" noResize="1" noEditPoints="1" noAdjustHandles="1" noChangeArrowheads="1" noChangeShapeType="1" noTextEdit="1"/>
              </p:cNvSpPr>
              <p:nvPr/>
            </p:nvSpPr>
            <p:spPr>
              <a:xfrm>
                <a:off x="680263" y="8343900"/>
                <a:ext cx="13169952" cy="728533"/>
              </a:xfrm>
              <a:prstGeom prst="rect">
                <a:avLst/>
              </a:prstGeom>
              <a:blipFill rotWithShape="0">
                <a:blip r:embed="rId18"/>
                <a:stretch>
                  <a:fillRect l="-1667" t="-12605" r="-648" b="-35294"/>
                </a:stretch>
              </a:blipFill>
            </p:spPr>
            <p:txBody>
              <a:bodyPr/>
              <a:lstStyle/>
              <a:p>
                <a:r>
                  <a:rPr lang="en-US">
                    <a:noFill/>
                  </a:rPr>
                  <a:t> </a:t>
                </a:r>
              </a:p>
            </p:txBody>
          </p:sp>
        </mc:Fallback>
      </mc:AlternateContent>
      <p:pic>
        <p:nvPicPr>
          <p:cNvPr id="21" name="Picture 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006402">
            <a:off x="16231476" y="6738150"/>
            <a:ext cx="1561043" cy="3179902"/>
          </a:xfrm>
          <a:prstGeom prst="rect">
            <a:avLst/>
          </a:prstGeom>
        </p:spPr>
      </p:pic>
      <p:pic>
        <p:nvPicPr>
          <p:cNvPr id="30"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0088099" flipH="1">
            <a:off x="16311281" y="328968"/>
            <a:ext cx="1793290" cy="1291168"/>
          </a:xfrm>
          <a:prstGeom prst="rect">
            <a:avLst/>
          </a:prstGeom>
        </p:spPr>
      </p:pic>
      <p:sp>
        <p:nvSpPr>
          <p:cNvPr id="13" name="Rectangle 12"/>
          <p:cNvSpPr/>
          <p:nvPr/>
        </p:nvSpPr>
        <p:spPr>
          <a:xfrm>
            <a:off x="11814848" y="1235214"/>
            <a:ext cx="2035367"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4000">
                <a:solidFill>
                  <a:schemeClr val="tx1"/>
                </a:solidFill>
                <a:latin typeface="Arial" panose="020B0604020202020204" pitchFamily="34" charset="0"/>
                <a:cs typeface="Arial" panose="020B0604020202020204" pitchFamily="34" charset="0"/>
              </a:rPr>
              <a:t>Hình 1</a:t>
            </a:r>
            <a:endParaRPr lang="en-US">
              <a:solidFill>
                <a:schemeClr val="tx1"/>
              </a:solidFill>
            </a:endParaRPr>
          </a:p>
        </p:txBody>
      </p:sp>
    </p:spTree>
    <p:extLst>
      <p:ext uri="{BB962C8B-B14F-4D97-AF65-F5344CB8AC3E}">
        <p14:creationId xmlns:p14="http://schemas.microsoft.com/office/powerpoint/2010/main" val="52917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28"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19" name="Group 18"/>
          <p:cNvGrpSpPr/>
          <p:nvPr/>
        </p:nvGrpSpPr>
        <p:grpSpPr>
          <a:xfrm>
            <a:off x="11292840" y="3162300"/>
            <a:ext cx="6537705" cy="7501317"/>
            <a:chOff x="10616670" y="1834206"/>
            <a:chExt cx="5904130" cy="5920028"/>
          </a:xfrm>
        </p:grpSpPr>
        <p:pic>
          <p:nvPicPr>
            <p:cNvPr id="21" name="Picture 20"/>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326200" y="1834206"/>
              <a:ext cx="5194600" cy="5819878"/>
            </a:xfrm>
            <a:prstGeom prst="rect">
              <a:avLst/>
            </a:prstGeom>
          </p:spPr>
        </p:pic>
        <p:pic>
          <p:nvPicPr>
            <p:cNvPr id="22" name="Picture 21"/>
            <p:cNvPicPr>
              <a:picLocks noChangeAspect="1"/>
            </p:cNvPicPr>
            <p:nvPr/>
          </p:nvPicPr>
          <p:blipFill>
            <a:blip r:embed="rId3"/>
            <a:stretch>
              <a:fillRect/>
            </a:stretch>
          </p:blipFill>
          <p:spPr>
            <a:xfrm rot="2683242">
              <a:off x="10616670" y="5150997"/>
              <a:ext cx="2836650" cy="800100"/>
            </a:xfrm>
            <a:prstGeom prst="rect">
              <a:avLst/>
            </a:prstGeom>
          </p:spPr>
        </p:pic>
        <p:pic>
          <p:nvPicPr>
            <p:cNvPr id="23" name="Picture 22"/>
            <p:cNvPicPr>
              <a:picLocks noChangeAspect="1"/>
            </p:cNvPicPr>
            <p:nvPr/>
          </p:nvPicPr>
          <p:blipFill>
            <a:blip r:embed="rId3"/>
            <a:stretch>
              <a:fillRect/>
            </a:stretch>
          </p:blipFill>
          <p:spPr>
            <a:xfrm rot="2683242">
              <a:off x="12496830" y="6830121"/>
              <a:ext cx="2540680" cy="924113"/>
            </a:xfrm>
            <a:prstGeom prst="rect">
              <a:avLst/>
            </a:prstGeom>
          </p:spPr>
        </p:pic>
        <p:pic>
          <p:nvPicPr>
            <p:cNvPr id="25" name="Picture 24"/>
            <p:cNvPicPr>
              <a:picLocks noChangeAspect="1"/>
            </p:cNvPicPr>
            <p:nvPr/>
          </p:nvPicPr>
          <p:blipFill>
            <a:blip r:embed="rId3"/>
            <a:stretch>
              <a:fillRect/>
            </a:stretch>
          </p:blipFill>
          <p:spPr>
            <a:xfrm rot="199902">
              <a:off x="12853230" y="6738871"/>
              <a:ext cx="1993968" cy="725259"/>
            </a:xfrm>
            <a:prstGeom prst="rect">
              <a:avLst/>
            </a:prstGeom>
          </p:spPr>
        </p:pic>
      </p:grpSp>
      <p:grpSp>
        <p:nvGrpSpPr>
          <p:cNvPr id="2" name="Group 2"/>
          <p:cNvGrpSpPr/>
          <p:nvPr/>
        </p:nvGrpSpPr>
        <p:grpSpPr>
          <a:xfrm rot="-5400000">
            <a:off x="1104899" y="-914401"/>
            <a:ext cx="1371601" cy="41910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7" name="TextBox 16"/>
          <p:cNvSpPr txBox="1"/>
          <p:nvPr/>
        </p:nvSpPr>
        <p:spPr>
          <a:xfrm>
            <a:off x="990600" y="800100"/>
            <a:ext cx="2667000" cy="707886"/>
          </a:xfrm>
          <a:prstGeom prst="rect">
            <a:avLst/>
          </a:prstGeom>
          <a:noFill/>
        </p:spPr>
        <p:txBody>
          <a:bodyPr wrap="square" rtlCol="0">
            <a:spAutoFit/>
          </a:bodyPr>
          <a:lstStyle/>
          <a:p>
            <a:r>
              <a:rPr lang="en-US" sz="4000" b="1" u="sng">
                <a:latin typeface="Arial" panose="020B0604020202020204" pitchFamily="34" charset="0"/>
                <a:cs typeface="Arial" panose="020B0604020202020204" pitchFamily="34" charset="0"/>
              </a:rPr>
              <a:t>Trả lời</a:t>
            </a:r>
          </a:p>
        </p:txBody>
      </p:sp>
      <mc:AlternateContent xmlns:mc="http://schemas.openxmlformats.org/markup-compatibility/2006" xmlns:a14="http://schemas.microsoft.com/office/drawing/2010/main">
        <mc:Choice Requires="a14">
          <p:sp>
            <p:nvSpPr>
              <p:cNvPr id="4" name="Rectangle 3"/>
              <p:cNvSpPr/>
              <p:nvPr/>
            </p:nvSpPr>
            <p:spPr>
              <a:xfrm>
                <a:off x="533400" y="2125988"/>
                <a:ext cx="10744200" cy="1969193"/>
              </a:xfrm>
              <a:prstGeom prst="rect">
                <a:avLst/>
              </a:prstGeom>
            </p:spPr>
            <p:txBody>
              <a:bodyPr wrap="square">
                <a:spAutoFit/>
              </a:bodyPr>
              <a:lstStyle/>
              <a:p>
                <a:pPr>
                  <a:lnSpc>
                    <a:spcPct val="150000"/>
                  </a:lnSpc>
                </a:pPr>
                <a:r>
                  <a:rPr lang="vi-VN" sz="4000">
                    <a:solidFill>
                      <a:schemeClr val="bg1"/>
                    </a:solidFill>
                  </a:rPr>
                  <a:t>a) Hai góc </a:t>
                </a:r>
                <a14:m>
                  <m:oMath xmlns:m="http://schemas.openxmlformats.org/officeDocument/2006/math">
                    <m:acc>
                      <m:accPr>
                        <m:chr m:val="̂"/>
                        <m:ctrlPr>
                          <a:rPr lang="en-US" sz="4000" i="1">
                            <a:solidFill>
                              <a:prstClr val="white"/>
                            </a:solidFill>
                            <a:latin typeface="Cambria Math" panose="02040503050406030204" pitchFamily="18" charset="0"/>
                          </a:rPr>
                        </m:ctrlPr>
                      </m:accPr>
                      <m:e>
                        <m:r>
                          <a:rPr lang="en-US" sz="4000" i="1">
                            <a:solidFill>
                              <a:prstClr val="white"/>
                            </a:solidFill>
                            <a:latin typeface="Cambria Math" panose="02040503050406030204" pitchFamily="18" charset="0"/>
                          </a:rPr>
                          <m:t>𝑥𝑂𝑦</m:t>
                        </m:r>
                      </m:e>
                    </m:acc>
                  </m:oMath>
                </a14:m>
                <a:r>
                  <a:rPr lang="en-US" sz="4000">
                    <a:solidFill>
                      <a:prstClr val="white"/>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a:solidFill>
                              <a:prstClr val="white"/>
                            </a:solidFill>
                            <a:latin typeface="Cambria Math" panose="02040503050406030204" pitchFamily="18" charset="0"/>
                          </a:rPr>
                        </m:ctrlPr>
                      </m:accPr>
                      <m:e>
                        <m:r>
                          <a:rPr lang="en-US" sz="4000" i="1">
                            <a:solidFill>
                              <a:prstClr val="white"/>
                            </a:solidFill>
                            <a:latin typeface="Cambria Math" panose="02040503050406030204" pitchFamily="18" charset="0"/>
                          </a:rPr>
                          <m:t>𝑦𝑂𝑧</m:t>
                        </m:r>
                      </m:e>
                    </m:acc>
                  </m:oMath>
                </a14:m>
                <a:r>
                  <a:rPr lang="en-US" sz="4000">
                    <a:solidFill>
                      <a:schemeClr val="bg1"/>
                    </a:solidFill>
                  </a:rPr>
                  <a:t> </a:t>
                </a:r>
                <a:r>
                  <a:rPr lang="vi-VN" sz="4000">
                    <a:solidFill>
                      <a:schemeClr val="bg1"/>
                    </a:solidFill>
                  </a:rPr>
                  <a:t>có cạnh Oy chung, không có điểm trong chung.</a:t>
                </a:r>
                <a:endParaRPr lang="en-US" sz="400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33400" y="2125988"/>
                <a:ext cx="10744200" cy="1969193"/>
              </a:xfrm>
              <a:prstGeom prst="rect">
                <a:avLst/>
              </a:prstGeom>
              <a:blipFill rotWithShape="0">
                <a:blip r:embed="rId16"/>
                <a:stretch>
                  <a:fillRect l="-2043" b="-65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33400" y="4333654"/>
                <a:ext cx="10591800" cy="2922723"/>
              </a:xfrm>
              <a:prstGeom prst="rect">
                <a:avLst/>
              </a:prstGeom>
            </p:spPr>
            <p:txBody>
              <a:bodyPr wrap="square">
                <a:spAutoFit/>
              </a:bodyPr>
              <a:lstStyle/>
              <a:p>
                <a:pPr>
                  <a:lnSpc>
                    <a:spcPct val="150000"/>
                  </a:lnSpc>
                </a:pPr>
                <a:r>
                  <a:rPr lang="en-US" sz="4000">
                    <a:solidFill>
                      <a:schemeClr val="bg1"/>
                    </a:solidFill>
                    <a:latin typeface="Arial" panose="020B0604020202020204" pitchFamily="34" charset="0"/>
                    <a:cs typeface="Arial" panose="020B0604020202020204" pitchFamily="34" charset="0"/>
                  </a:rPr>
                  <a:t>b) Có : </a:t>
                </a:r>
              </a:p>
              <a:p>
                <a:pPr>
                  <a:lnSpc>
                    <a:spcPct val="150000"/>
                  </a:lnSpc>
                </a:pP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𝑥𝑂𝑦</m:t>
                        </m:r>
                      </m:e>
                    </m:acc>
                  </m:oMath>
                </a14:m>
                <a:r>
                  <a:rPr lang="en-US" sz="400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 30</m:t>
                    </m:r>
                    <m:r>
                      <a:rPr lang="en-US" sz="4000"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a:solidFill>
                      <a:schemeClr val="bg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𝑦𝑂𝑧</m:t>
                        </m:r>
                      </m:e>
                    </m:acc>
                  </m:oMath>
                </a14:m>
                <a:r>
                  <a:rPr lang="en-US" sz="400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=45</m:t>
                    </m:r>
                    <m:r>
                      <a:rPr lang="en-US" sz="4000"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a:solidFill>
                      <a:schemeClr val="bg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𝑥𝑂𝑧</m:t>
                        </m:r>
                      </m:e>
                    </m:acc>
                  </m:oMath>
                </a14:m>
                <a:r>
                  <a:rPr lang="en-US" sz="400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=75</m:t>
                    </m:r>
                    <m:r>
                      <a:rPr lang="en-US" sz="4000"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4000">
                  <a:solidFill>
                    <a:schemeClr val="bg1"/>
                  </a:solidFill>
                  <a:latin typeface="Arial" panose="020B0604020202020204" pitchFamily="34"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4000" i="1">
                          <a:solidFill>
                            <a:schemeClr val="bg1"/>
                          </a:solidFill>
                          <a:latin typeface="Cambria Math" panose="02040503050406030204" pitchFamily="18" charset="0"/>
                        </a:rPr>
                        <m:t>⇒</m:t>
                      </m:r>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𝑥𝑂𝑦</m:t>
                          </m:r>
                        </m:e>
                      </m:acc>
                      <m:r>
                        <a:rPr lang="en-US" sz="4000" i="1">
                          <a:solidFill>
                            <a:schemeClr val="bg1"/>
                          </a:solidFill>
                          <a:latin typeface="Cambria Math" panose="02040503050406030204" pitchFamily="18" charset="0"/>
                        </a:rPr>
                        <m:t>+</m:t>
                      </m:r>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𝑦𝑂𝑧</m:t>
                          </m:r>
                        </m:e>
                      </m:acc>
                      <m:r>
                        <a:rPr lang="en-US" sz="4000" i="1">
                          <a:solidFill>
                            <a:schemeClr val="bg1"/>
                          </a:solidFill>
                          <a:latin typeface="Cambria Math" panose="02040503050406030204" pitchFamily="18" charset="0"/>
                        </a:rPr>
                        <m:t>=</m:t>
                      </m:r>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𝑥𝑂𝑧</m:t>
                          </m:r>
                        </m:e>
                      </m:acc>
                    </m:oMath>
                  </m:oMathPara>
                </a14:m>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33400" y="4333654"/>
                <a:ext cx="10591800" cy="2922723"/>
              </a:xfrm>
              <a:prstGeom prst="rect">
                <a:avLst/>
              </a:prstGeom>
              <a:blipFill rotWithShape="0">
                <a:blip r:embed="rId17"/>
                <a:stretch>
                  <a:fillRect l="-2073"/>
                </a:stretch>
              </a:blipFill>
            </p:spPr>
            <p:txBody>
              <a:bodyPr/>
              <a:lstStyle/>
              <a:p>
                <a:r>
                  <a:rPr lang="en-US">
                    <a:noFill/>
                  </a:rPr>
                  <a:t> </a:t>
                </a:r>
              </a:p>
            </p:txBody>
          </p:sp>
        </mc:Fallback>
      </mc:AlternateContent>
      <p:pic>
        <p:nvPicPr>
          <p:cNvPr id="30" name="Picture 12"/>
          <p:cNvPicPr>
            <a:picLocks noChangeAspect="1"/>
          </p:cNvPicPr>
          <p:nvPr/>
        </p:nvPicPr>
        <p:blipFill>
          <a:blip r:embed="rId18">
            <a:alphaModFix amt="21999"/>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30625" y="9502660"/>
            <a:ext cx="8659085" cy="2902946"/>
          </a:xfrm>
          <a:prstGeom prst="rect">
            <a:avLst/>
          </a:prstGeom>
        </p:spPr>
      </p:pic>
      <p:pic>
        <p:nvPicPr>
          <p:cNvPr id="31" name="Picture 12"/>
          <p:cNvPicPr>
            <a:picLocks noChangeAspect="1"/>
          </p:cNvPicPr>
          <p:nvPr/>
        </p:nvPicPr>
        <p:blipFill>
          <a:blip r:embed="rId18">
            <a:alphaModFix amt="21999"/>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4979321" y="9519972"/>
            <a:ext cx="9534701" cy="2868322"/>
          </a:xfrm>
          <a:prstGeom prst="rect">
            <a:avLst/>
          </a:prstGeom>
        </p:spPr>
      </p:pic>
      <p:pic>
        <p:nvPicPr>
          <p:cNvPr id="32" name="Picture 12"/>
          <p:cNvPicPr>
            <a:picLocks noChangeAspect="1"/>
          </p:cNvPicPr>
          <p:nvPr/>
        </p:nvPicPr>
        <p:blipFill>
          <a:blip r:embed="rId18">
            <a:alphaModFix amt="21999"/>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1277600" y="9590378"/>
            <a:ext cx="8659085" cy="286832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33400" y="7200900"/>
                <a:ext cx="9144000" cy="1969963"/>
              </a:xfrm>
              <a:prstGeom prst="rect">
                <a:avLst/>
              </a:prstGeom>
            </p:spPr>
            <p:txBody>
              <a:bodyPr>
                <a:spAutoFit/>
              </a:bodyPr>
              <a:lstStyle/>
              <a:p>
                <a:pPr>
                  <a:lnSpc>
                    <a:spcPct val="150000"/>
                  </a:lnSpc>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Có:</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𝑚𝑂𝑛</m:t>
                          </m:r>
                        </m:e>
                      </m:acc>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𝑛𝑂𝑝</m:t>
                          </m:r>
                        </m:e>
                      </m:acc>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+14</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7</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=18</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oMath>
                  </m:oMathPara>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33400" y="7200900"/>
                <a:ext cx="9144000" cy="1969963"/>
              </a:xfrm>
              <a:prstGeom prst="rect">
                <a:avLst/>
              </a:prstGeom>
              <a:blipFill rotWithShape="0">
                <a:blip r:embed="rId20"/>
                <a:stretch>
                  <a:fillRect l="-2400"/>
                </a:stretch>
              </a:blipFill>
            </p:spPr>
            <p:txBody>
              <a:bodyPr/>
              <a:lstStyle/>
              <a:p>
                <a:r>
                  <a:rPr lang="en-US">
                    <a:noFill/>
                  </a:rPr>
                  <a:t> </a:t>
                </a:r>
              </a:p>
            </p:txBody>
          </p:sp>
        </mc:Fallback>
      </mc:AlternateContent>
      <p:sp>
        <p:nvSpPr>
          <p:cNvPr id="26" name="Rectangle 25"/>
          <p:cNvSpPr/>
          <p:nvPr/>
        </p:nvSpPr>
        <p:spPr>
          <a:xfrm>
            <a:off x="12387660" y="2633858"/>
            <a:ext cx="2035367"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4000">
                <a:solidFill>
                  <a:schemeClr val="tx1"/>
                </a:solidFill>
                <a:latin typeface="Arial" panose="020B0604020202020204" pitchFamily="34" charset="0"/>
                <a:cs typeface="Arial" panose="020B0604020202020204" pitchFamily="34" charset="0"/>
              </a:rPr>
              <a:t>Hình 1</a:t>
            </a:r>
            <a:endParaRPr lang="en-US">
              <a:solidFill>
                <a:schemeClr val="tx1"/>
              </a:solidFill>
            </a:endParaRPr>
          </a:p>
        </p:txBody>
      </p:sp>
      <p:pic>
        <p:nvPicPr>
          <p:cNvPr id="27" name="Picture 10"/>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6192890" y="-1600593"/>
            <a:ext cx="3124200" cy="3108579"/>
          </a:xfrm>
          <a:prstGeom prst="rect">
            <a:avLst/>
          </a:prstGeom>
        </p:spPr>
      </p:pic>
      <p:pic>
        <p:nvPicPr>
          <p:cNvPr id="28" name="Picture 8"/>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10088099" flipH="1">
            <a:off x="16231706" y="609133"/>
            <a:ext cx="1793290" cy="1291168"/>
          </a:xfrm>
          <a:prstGeom prst="rect">
            <a:avLst/>
          </a:prstGeom>
        </p:spPr>
      </p:pic>
    </p:spTree>
    <p:extLst>
      <p:ext uri="{BB962C8B-B14F-4D97-AF65-F5344CB8AC3E}">
        <p14:creationId xmlns:p14="http://schemas.microsoft.com/office/powerpoint/2010/main" val="24613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fade">
                                      <p:cBhvr>
                                        <p:cTn id="30" dur="500"/>
                                        <p:tgtEl>
                                          <p:spTgt spid="2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4">
                                            <p:txEl>
                                              <p:pRg st="1" end="1"/>
                                            </p:txEl>
                                          </p:spTgt>
                                        </p:tgtEl>
                                        <p:attrNameLst>
                                          <p:attrName>style.visibility</p:attrName>
                                        </p:attrNameLst>
                                      </p:cBhvr>
                                      <p:to>
                                        <p:strVal val="visible"/>
                                      </p:to>
                                    </p:set>
                                    <p:animEffect transition="in" filter="wipe(left)">
                                      <p:cBhvr>
                                        <p:cTn id="35" dur="500"/>
                                        <p:tgtEl>
                                          <p:spTgt spid="2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40" dur="500"/>
                                        <p:tgtEl>
                                          <p:spTgt spid="2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5"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51049" y="-293726"/>
            <a:ext cx="11141563" cy="11141563"/>
          </a:xfrm>
          <a:prstGeom prst="rect">
            <a:avLst/>
          </a:prstGeom>
        </p:spPr>
      </p:pic>
      <p:grpSp>
        <p:nvGrpSpPr>
          <p:cNvPr id="4" name="Group 4"/>
          <p:cNvGrpSpPr/>
          <p:nvPr/>
        </p:nvGrpSpPr>
        <p:grpSpPr>
          <a:xfrm>
            <a:off x="1371600" y="2324100"/>
            <a:ext cx="15544800" cy="47244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sp>
        <p:nvSpPr>
          <p:cNvPr id="7" name="TextBox 6"/>
          <p:cNvSpPr txBox="1"/>
          <p:nvPr/>
        </p:nvSpPr>
        <p:spPr>
          <a:xfrm>
            <a:off x="7543800" y="800100"/>
            <a:ext cx="4038600" cy="861774"/>
          </a:xfrm>
          <a:prstGeom prst="rect">
            <a:avLst/>
          </a:prstGeom>
          <a:noFill/>
        </p:spPr>
        <p:txBody>
          <a:bodyPr wrap="square" rtlCol="0">
            <a:spAutoFit/>
          </a:bodyPr>
          <a:lstStyle/>
          <a:p>
            <a:r>
              <a:rPr lang="en-US" sz="5000" b="1">
                <a:solidFill>
                  <a:prstClr val="white"/>
                </a:solidFill>
                <a:latin typeface="Arial" panose="020B0604020202020204" pitchFamily="34" charset="0"/>
                <a:cs typeface="Arial" panose="020B0604020202020204" pitchFamily="34" charset="0"/>
              </a:rPr>
              <a:t>KẾT LUẬN</a:t>
            </a:r>
          </a:p>
        </p:txBody>
      </p:sp>
      <mc:AlternateContent xmlns:mc="http://schemas.openxmlformats.org/markup-compatibility/2006" xmlns:a14="http://schemas.microsoft.com/office/drawing/2010/main">
        <mc:Choice Requires="a14">
          <p:sp>
            <p:nvSpPr>
              <p:cNvPr id="8" name="Rectangle 7"/>
              <p:cNvSpPr/>
              <p:nvPr/>
            </p:nvSpPr>
            <p:spPr>
              <a:xfrm>
                <a:off x="1828800" y="2762675"/>
                <a:ext cx="14451719" cy="378565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b="1" i="1">
                    <a:latin typeface="Arial" panose="020B0604020202020204" pitchFamily="34" charset="0"/>
                    <a:ea typeface="Calibri" panose="020F0502020204030204" pitchFamily="34" charset="0"/>
                    <a:cs typeface="Arial" panose="020B0604020202020204" pitchFamily="34" charset="0"/>
                  </a:rPr>
                  <a:t>Hai góc kề nhau</a:t>
                </a:r>
                <a:r>
                  <a:rPr lang="en-US" sz="4000">
                    <a:latin typeface="Arial" panose="020B0604020202020204" pitchFamily="34" charset="0"/>
                    <a:ea typeface="Calibri" panose="020F0502020204030204" pitchFamily="34" charset="0"/>
                    <a:cs typeface="Arial" panose="020B0604020202020204" pitchFamily="34" charset="0"/>
                  </a:rPr>
                  <a:t> là hai góc có một cạnh chung và không có điểm trong chung.</a:t>
                </a:r>
              </a:p>
              <a:p>
                <a:pPr marL="571500" indent="-571500" algn="just">
                  <a:lnSpc>
                    <a:spcPct val="150000"/>
                  </a:lnSpc>
                  <a:buFont typeface="Arial" panose="020B0604020202020204" pitchFamily="34" charset="0"/>
                  <a:buChar char="•"/>
                </a:pPr>
                <a:r>
                  <a:rPr lang="en-US" sz="4000" b="1" i="1">
                    <a:latin typeface="Arial" panose="020B0604020202020204" pitchFamily="34" charset="0"/>
                    <a:ea typeface="Calibri" panose="020F0502020204030204" pitchFamily="34" charset="0"/>
                    <a:cs typeface="Arial" panose="020B0604020202020204" pitchFamily="34" charset="0"/>
                  </a:rPr>
                  <a:t>Hai góc bù nhau </a:t>
                </a:r>
                <a:r>
                  <a:rPr lang="en-US" sz="4000">
                    <a:latin typeface="Arial" panose="020B0604020202020204" pitchFamily="34" charset="0"/>
                    <a:ea typeface="Calibri" panose="020F0502020204030204" pitchFamily="34" charset="0"/>
                    <a:cs typeface="Arial" panose="020B0604020202020204" pitchFamily="34" charset="0"/>
                  </a:rPr>
                  <a:t>là hai góc có tổng số đo bằng </a:t>
                </a:r>
                <a14:m>
                  <m:oMath xmlns:m="http://schemas.openxmlformats.org/officeDocument/2006/math">
                    <m:r>
                      <a:rPr lang="en-US" sz="4000" i="1" smtClean="0">
                        <a:latin typeface="Cambria Math" panose="02040503050406030204" pitchFamily="18" charset="0"/>
                        <a:ea typeface="Calibri" panose="020F0502020204030204" pitchFamily="34" charset="0"/>
                        <a:cs typeface="Arial" panose="020B0604020202020204" pitchFamily="34" charset="0"/>
                      </a:rPr>
                      <m:t>180</m:t>
                    </m:r>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a:latin typeface="Arial" panose="020B0604020202020204" pitchFamily="34" charset="0"/>
                    <a:ea typeface="Calibri" panose="020F0502020204030204" pitchFamily="34" charset="0"/>
                    <a:cs typeface="Arial" panose="020B0604020202020204" pitchFamily="34" charset="0"/>
                  </a:rPr>
                  <a:t>Hai góc vừa kề nhau, vừa bù nhau gọi là </a:t>
                </a:r>
                <a:r>
                  <a:rPr lang="en-US" sz="4000" b="1" i="1">
                    <a:latin typeface="Arial" panose="020B0604020202020204" pitchFamily="34" charset="0"/>
                    <a:ea typeface="Calibri" panose="020F0502020204030204" pitchFamily="34" charset="0"/>
                    <a:cs typeface="Arial" panose="020B0604020202020204" pitchFamily="34" charset="0"/>
                  </a:rPr>
                  <a:t>hai góc kề bù.</a:t>
                </a:r>
              </a:p>
            </p:txBody>
          </p:sp>
        </mc:Choice>
        <mc:Fallback xmlns="">
          <p:sp>
            <p:nvSpPr>
              <p:cNvPr id="8" name="Rectangle 7"/>
              <p:cNvSpPr>
                <a:spLocks noRot="1" noChangeAspect="1" noMove="1" noResize="1" noEditPoints="1" noAdjustHandles="1" noChangeArrowheads="1" noChangeShapeType="1" noTextEdit="1"/>
              </p:cNvSpPr>
              <p:nvPr/>
            </p:nvSpPr>
            <p:spPr>
              <a:xfrm>
                <a:off x="1828800" y="2762675"/>
                <a:ext cx="14451719" cy="3785652"/>
              </a:xfrm>
              <a:prstGeom prst="rect">
                <a:avLst/>
              </a:prstGeom>
              <a:blipFill rotWithShape="0">
                <a:blip r:embed="rId12"/>
                <a:stretch>
                  <a:fillRect l="-1350" r="-1476" b="-3060"/>
                </a:stretch>
              </a:blipFill>
            </p:spPr>
            <p:txBody>
              <a:bodyPr/>
              <a:lstStyle/>
              <a:p>
                <a:r>
                  <a:rPr lang="en-US">
                    <a:noFill/>
                  </a:rPr>
                  <a:t> </a:t>
                </a:r>
              </a:p>
            </p:txBody>
          </p:sp>
        </mc:Fallback>
      </mc:AlternateContent>
      <p:pic>
        <p:nvPicPr>
          <p:cNvPr id="13"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9145859">
            <a:off x="136511" y="330866"/>
            <a:ext cx="2186277" cy="1232265"/>
          </a:xfrm>
          <a:prstGeom prst="rect">
            <a:avLst/>
          </a:prstGeom>
        </p:spPr>
      </p:pic>
      <p:pic>
        <p:nvPicPr>
          <p:cNvPr id="14"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6265279" y="-399540"/>
            <a:ext cx="2404550" cy="2392527"/>
          </a:xfrm>
          <a:prstGeom prst="rect">
            <a:avLst/>
          </a:prstGeom>
        </p:spPr>
      </p:pic>
      <p:pic>
        <p:nvPicPr>
          <p:cNvPr id="15" name="Picture 12"/>
          <p:cNvPicPr>
            <a:picLocks noChangeAspect="1"/>
          </p:cNvPicPr>
          <p:nvPr/>
        </p:nvPicPr>
        <p:blipFill>
          <a:blip r:embed="rId17">
            <a:alphaModFix amt="21999"/>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328346" y="8420100"/>
            <a:ext cx="8659085" cy="2902946"/>
          </a:xfrm>
          <a:prstGeom prst="rect">
            <a:avLst/>
          </a:prstGeom>
        </p:spPr>
      </p:pic>
      <p:pic>
        <p:nvPicPr>
          <p:cNvPr id="16" name="Picture 12"/>
          <p:cNvPicPr>
            <a:picLocks noChangeAspect="1"/>
          </p:cNvPicPr>
          <p:nvPr/>
        </p:nvPicPr>
        <p:blipFill>
          <a:blip r:embed="rId17">
            <a:alphaModFix amt="21999"/>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5181600" y="8437412"/>
            <a:ext cx="9534701" cy="2868322"/>
          </a:xfrm>
          <a:prstGeom prst="rect">
            <a:avLst/>
          </a:prstGeom>
        </p:spPr>
      </p:pic>
      <p:pic>
        <p:nvPicPr>
          <p:cNvPr id="17" name="Picture 12"/>
          <p:cNvPicPr>
            <a:picLocks noChangeAspect="1"/>
          </p:cNvPicPr>
          <p:nvPr/>
        </p:nvPicPr>
        <p:blipFill>
          <a:blip r:embed="rId17">
            <a:alphaModFix amt="21999"/>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1479879" y="8507818"/>
            <a:ext cx="8659085" cy="2868322"/>
          </a:xfrm>
          <a:prstGeom prst="rect">
            <a:avLst/>
          </a:prstGeom>
        </p:spPr>
      </p:pic>
      <p:pic>
        <p:nvPicPr>
          <p:cNvPr id="18" name="Picture 8"/>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0088099" flipH="1">
            <a:off x="15468451" y="560028"/>
            <a:ext cx="2609968" cy="1879176"/>
          </a:xfrm>
          <a:prstGeom prst="rect">
            <a:avLst/>
          </a:prstGeom>
        </p:spPr>
      </p:pic>
      <p:pic>
        <p:nvPicPr>
          <p:cNvPr id="19" name="Picture 4"/>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814577">
            <a:off x="16087643" y="7167795"/>
            <a:ext cx="1390289" cy="2832070"/>
          </a:xfrm>
          <a:prstGeom prst="rect">
            <a:avLst/>
          </a:prstGeom>
        </p:spPr>
      </p:pic>
      <p:pic>
        <p:nvPicPr>
          <p:cNvPr id="20" name="Picture 6"/>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14728357">
            <a:off x="648442" y="7837436"/>
            <a:ext cx="1769883" cy="1879220"/>
          </a:xfrm>
          <a:prstGeom prst="rect">
            <a:avLst/>
          </a:prstGeom>
        </p:spPr>
      </p:pic>
    </p:spTree>
    <p:extLst>
      <p:ext uri="{BB962C8B-B14F-4D97-AF65-F5344CB8AC3E}">
        <p14:creationId xmlns:p14="http://schemas.microsoft.com/office/powerpoint/2010/main" val="13375229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35" name="Group 34"/>
          <p:cNvGrpSpPr/>
          <p:nvPr/>
        </p:nvGrpSpPr>
        <p:grpSpPr>
          <a:xfrm>
            <a:off x="609600" y="2019300"/>
            <a:ext cx="17068800" cy="7924800"/>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159649" y="5490520"/>
              <a:ext cx="3488551" cy="4411359"/>
              <a:chOff x="1127859" y="5566720"/>
              <a:chExt cx="3367941" cy="4377379"/>
            </a:xfrm>
          </p:grpSpPr>
          <p:pic>
            <p:nvPicPr>
              <p:cNvPr id="14" name="Picture 13"/>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7859" y="5566720"/>
                <a:ext cx="3367941" cy="4317881"/>
              </a:xfrm>
              <a:prstGeom prst="rect">
                <a:avLst/>
              </a:prstGeom>
            </p:spPr>
          </p:pic>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2188955" y="9232093"/>
              <a:ext cx="1696298" cy="707886"/>
            </a:xfrm>
            <a:prstGeom prst="rect">
              <a:avLst/>
            </a:prstGeom>
          </p:spPr>
          <p:txBody>
            <a:bodyPr wrap="none">
              <a:spAutoFit/>
            </a:bodyPr>
            <a:lstStyle/>
            <a:p>
              <a:r>
                <a:rPr lang="en-US" sz="4000">
                  <a:latin typeface="Arial" panose="020B0604020202020204" pitchFamily="34" charset="0"/>
                  <a:cs typeface="Arial" panose="020B0604020202020204" pitchFamily="34" charset="0"/>
                </a:rPr>
                <a:t>Hình 1</a:t>
              </a:r>
              <a:endParaRPr lang="en-US"/>
            </a:p>
          </p:txBody>
        </p:sp>
        <p:grpSp>
          <p:nvGrpSpPr>
            <p:cNvPr id="27" name="Group 26"/>
            <p:cNvGrpSpPr/>
            <p:nvPr/>
          </p:nvGrpSpPr>
          <p:grpSpPr>
            <a:xfrm>
              <a:off x="5410200" y="6033198"/>
              <a:ext cx="6478831" cy="3266041"/>
              <a:chOff x="5332169" y="6033198"/>
              <a:chExt cx="6478831" cy="3266041"/>
            </a:xfrm>
          </p:grpSpPr>
          <p:pic>
            <p:nvPicPr>
              <p:cNvPr id="24" name="Picture 23"/>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332169" y="6033198"/>
                <a:ext cx="6478831" cy="3266041"/>
              </a:xfrm>
              <a:prstGeom prst="rect">
                <a:avLst/>
              </a:prstGeom>
            </p:spPr>
          </p:pic>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4874198" cy="4111460"/>
              <a:chOff x="12450737" y="5290984"/>
              <a:chExt cx="4874198" cy="4111460"/>
            </a:xfrm>
          </p:grpSpPr>
          <p:pic>
            <p:nvPicPr>
              <p:cNvPr id="29" name="Picture 28"/>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12709247" y="5600700"/>
                <a:ext cx="4615688" cy="3801744"/>
              </a:xfrm>
              <a:prstGeom prst="rect">
                <a:avLst/>
              </a:prstGeom>
            </p:spPr>
          </p:pic>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7832447" y="9129999"/>
              <a:ext cx="1696298" cy="707886"/>
            </a:xfrm>
            <a:prstGeom prst="rect">
              <a:avLst/>
            </a:prstGeom>
          </p:spPr>
          <p:txBody>
            <a:bodyPr wrap="none">
              <a:spAutoFit/>
            </a:bodyPr>
            <a:lstStyle/>
            <a:p>
              <a:r>
                <a:rPr lang="en-US" sz="4000">
                  <a:latin typeface="Arial" panose="020B0604020202020204" pitchFamily="34" charset="0"/>
                  <a:cs typeface="Arial" panose="020B0604020202020204" pitchFamily="34" charset="0"/>
                </a:rPr>
                <a:t>Hình 2</a:t>
              </a:r>
              <a:endParaRPr lang="en-US"/>
            </a:p>
          </p:txBody>
        </p:sp>
        <p:sp>
          <p:nvSpPr>
            <p:cNvPr id="34" name="Rectangle 33"/>
            <p:cNvSpPr/>
            <p:nvPr/>
          </p:nvSpPr>
          <p:spPr>
            <a:xfrm>
              <a:off x="14351765" y="9088392"/>
              <a:ext cx="1696298" cy="707886"/>
            </a:xfrm>
            <a:prstGeom prst="rect">
              <a:avLst/>
            </a:prstGeom>
          </p:spPr>
          <p:txBody>
            <a:bodyPr wrap="none">
              <a:spAutoFit/>
            </a:bodyPr>
            <a:lstStyle/>
            <a:p>
              <a:r>
                <a:rPr lang="en-US" sz="4000">
                  <a:latin typeface="Arial" panose="020B0604020202020204" pitchFamily="34" charset="0"/>
                  <a:cs typeface="Arial" panose="020B0604020202020204" pitchFamily="34" charset="0"/>
                </a:rPr>
                <a:t>Hình 3</a:t>
              </a:r>
              <a:endParaRPr lang="en-US"/>
            </a:p>
          </p:txBody>
        </p:sp>
      </p:grpSp>
      <p:pic>
        <p:nvPicPr>
          <p:cNvPr id="2" name="Picture 2"/>
          <p:cNvPicPr>
            <a:picLocks noChangeAspect="1"/>
          </p:cNvPicPr>
          <p:nvPr/>
        </p:nvPicPr>
        <p:blipFill>
          <a:blip r:embed="rId6">
            <a:alphaModFix amt="20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4563" y="-293726"/>
            <a:ext cx="11141563" cy="11141563"/>
          </a:xfrm>
          <a:prstGeom prst="rect">
            <a:avLst/>
          </a:prstGeom>
        </p:spPr>
      </p:pic>
      <p:pic>
        <p:nvPicPr>
          <p:cNvPr id="3" name="Picture 3"/>
          <p:cNvPicPr>
            <a:picLocks noChangeAspect="1"/>
          </p:cNvPicPr>
          <p:nvPr/>
        </p:nvPicPr>
        <p:blipFill>
          <a:blip r:embed="rId6">
            <a:alphaModFix amt="20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51049" y="-293726"/>
            <a:ext cx="11141563" cy="11141563"/>
          </a:xfrm>
          <a:prstGeom prst="rect">
            <a:avLst/>
          </a:prstGeom>
        </p:spPr>
      </p:pic>
      <p:grpSp>
        <p:nvGrpSpPr>
          <p:cNvPr id="7" name="Group 2"/>
          <p:cNvGrpSpPr/>
          <p:nvPr/>
        </p:nvGrpSpPr>
        <p:grpSpPr>
          <a:xfrm rot="-5400000">
            <a:off x="2012115" y="-1850951"/>
            <a:ext cx="132473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243565" y="430207"/>
            <a:ext cx="4938032" cy="1015663"/>
          </a:xfrm>
          <a:prstGeom prst="rect">
            <a:avLst/>
          </a:prstGeom>
        </p:spPr>
        <p:txBody>
          <a:bodyPr wrap="square">
            <a:spAutoFit/>
          </a:bodyPr>
          <a:lstStyle/>
          <a:p>
            <a:pPr lvl="0" algn="just">
              <a:lnSpc>
                <a:spcPct val="150000"/>
              </a:lnSpc>
              <a:spcAft>
                <a:spcPts val="800"/>
              </a:spcAft>
            </a:pPr>
            <a:r>
              <a:rPr lang="nl-NL" sz="4000" b="1">
                <a:latin typeface="Arial" panose="020B0604020202020204" pitchFamily="34" charset="0"/>
                <a:ea typeface="Times New Roman" panose="02020603050405020304" pitchFamily="18" charset="0"/>
                <a:cs typeface="Arial" panose="020B0604020202020204" pitchFamily="34" charset="0"/>
              </a:rPr>
              <a:t>Ví dụ </a:t>
            </a:r>
            <a:r>
              <a:rPr lang="en-US" sz="4000" b="1">
                <a:latin typeface="Arial" panose="020B0604020202020204" pitchFamily="34" charset="0"/>
                <a:ea typeface="Times New Roman" panose="02020603050405020304" pitchFamily="18" charset="0"/>
                <a:cs typeface="Arial" panose="020B0604020202020204" pitchFamily="34" charset="0"/>
              </a:rPr>
              <a:t>1</a:t>
            </a:r>
            <a:r>
              <a:rPr lang="nl-NL" sz="4000" b="1">
                <a:latin typeface="Arial" panose="020B0604020202020204" pitchFamily="34" charset="0"/>
                <a:ea typeface="Times New Roman" panose="02020603050405020304" pitchFamily="18" charset="0"/>
                <a:cs typeface="Arial" panose="020B0604020202020204" pitchFamily="34" charset="0"/>
              </a:rPr>
              <a:t> (SGK – tr</a:t>
            </a:r>
            <a:r>
              <a:rPr lang="en-US" sz="4000" b="1">
                <a:latin typeface="Arial" panose="020B0604020202020204" pitchFamily="34" charset="0"/>
                <a:ea typeface="Times New Roman" panose="02020603050405020304" pitchFamily="18" charset="0"/>
                <a:cs typeface="Arial" panose="020B0604020202020204" pitchFamily="34" charset="0"/>
              </a:rPr>
              <a:t>69</a:t>
            </a:r>
            <a:r>
              <a:rPr lang="nl-NL" sz="4000" b="1">
                <a:latin typeface="Arial" panose="020B0604020202020204" pitchFamily="34" charset="0"/>
                <a:ea typeface="Times New Roman" panose="02020603050405020304" pitchFamily="18" charset="0"/>
                <a:cs typeface="Arial" panose="020B0604020202020204" pitchFamily="34" charset="0"/>
              </a:rPr>
              <a:t>)</a:t>
            </a:r>
            <a:endParaRPr lang="en-US" sz="4000">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067308">
            <a:off x="16129727" y="589117"/>
            <a:ext cx="1713028" cy="965525"/>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356360" y="2417597"/>
                <a:ext cx="15923077" cy="728020"/>
              </a:xfrm>
              <a:prstGeom prst="rect">
                <a:avLst/>
              </a:prstGeom>
            </p:spPr>
            <p:txBody>
              <a:bodyPr wrap="none">
                <a:spAutoFit/>
              </a:bodyPr>
              <a:lstStyle/>
              <a:p>
                <a:pPr marL="571500" indent="-571500">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Trong hình 1,  </a:t>
                </a:r>
                <a14:m>
                  <m:oMath xmlns:m="http://schemas.openxmlformats.org/officeDocument/2006/math">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𝑥𝑂𝑦</m:t>
                        </m:r>
                      </m:e>
                    </m:acc>
                  </m:oMath>
                </a14:m>
                <a:r>
                  <a:rPr lang="en-US" sz="4000">
                    <a:solidFill>
                      <a:schemeClr val="tx1"/>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𝑦𝑂𝑧</m:t>
                        </m:r>
                      </m:e>
                    </m:acc>
                  </m:oMath>
                </a14:m>
                <a:r>
                  <a:rPr lang="en-US" sz="4000">
                    <a:solidFill>
                      <a:schemeClr val="tx1"/>
                    </a:solidFill>
                  </a:rPr>
                  <a:t> </a:t>
                </a:r>
                <a:r>
                  <a:rPr lang="en-US" sz="4000">
                    <a:solidFill>
                      <a:schemeClr val="tx1"/>
                    </a:solidFill>
                    <a:latin typeface="Arial" panose="020B0604020202020204" pitchFamily="34" charset="0"/>
                    <a:cs typeface="Arial" panose="020B0604020202020204" pitchFamily="34" charset="0"/>
                  </a:rPr>
                  <a:t>là hai góc kề nhau với </a:t>
                </a:r>
                <a:r>
                  <a:rPr lang="vi-VN" sz="4000"/>
                  <a:t>cạnh chung</a:t>
                </a:r>
                <a:r>
                  <a:rPr lang="en-US" sz="4000"/>
                  <a:t> </a:t>
                </a:r>
                <a:r>
                  <a:rPr lang="en-US" sz="4000">
                    <a:latin typeface="Arial" panose="020B0604020202020204" pitchFamily="34" charset="0"/>
                    <a:cs typeface="Arial" panose="020B0604020202020204" pitchFamily="34" charset="0"/>
                  </a:rPr>
                  <a:t>là</a:t>
                </a:r>
                <a:r>
                  <a:rPr lang="en-US" sz="4000"/>
                  <a:t> </a:t>
                </a:r>
                <a:r>
                  <a:rPr lang="vi-VN" sz="4000"/>
                  <a:t>Oy</a:t>
                </a:r>
                <a:endParaRPr lang="en-US">
                  <a:solidFill>
                    <a:schemeClr val="tx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1356360" y="2417597"/>
                <a:ext cx="15923077" cy="728020"/>
              </a:xfrm>
              <a:prstGeom prst="rect">
                <a:avLst/>
              </a:prstGeom>
              <a:blipFill rotWithShape="0">
                <a:blip r:embed="rId10"/>
                <a:stretch>
                  <a:fillRect l="-1225" t="-14286" r="-306" b="-33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341036" y="3424880"/>
                <a:ext cx="15769088" cy="728020"/>
              </a:xfrm>
              <a:prstGeom prst="rect">
                <a:avLst/>
              </a:prstGeom>
            </p:spPr>
            <p:txBody>
              <a:bodyPr wrap="square">
                <a:spAutoFit/>
              </a:bodyPr>
              <a:lstStyle/>
              <a:p>
                <a:pPr marL="571500" lvl="0" indent="-571500">
                  <a:buFont typeface="Arial" panose="020B0604020202020204" pitchFamily="34" charset="0"/>
                  <a:buChar char="•"/>
                </a:pPr>
                <a:r>
                  <a:rPr lang="en-US" sz="4000">
                    <a:solidFill>
                      <a:prstClr val="black"/>
                    </a:solidFill>
                    <a:latin typeface="Arial" panose="020B0604020202020204" pitchFamily="34" charset="0"/>
                    <a:cs typeface="Arial" panose="020B0604020202020204" pitchFamily="34" charset="0"/>
                  </a:rPr>
                  <a:t>Trong hình 2,</a:t>
                </a:r>
                <a:r>
                  <a:rPr lang="vi-VN" sz="4000">
                    <a:solidFill>
                      <a:prstClr val="black"/>
                    </a:solidFill>
                  </a:rPr>
                  <a:t> </a:t>
                </a:r>
                <a14:m>
                  <m:oMath xmlns:m="http://schemas.openxmlformats.org/officeDocument/2006/math">
                    <m:acc>
                      <m:accPr>
                        <m:chr m:val="̂"/>
                        <m:ctrlPr>
                          <a:rPr lang="en-US" sz="4000" i="1">
                            <a:solidFill>
                              <a:prstClr val="black"/>
                            </a:solidFill>
                            <a:latin typeface="Cambria Math" panose="02040503050406030204" pitchFamily="18" charset="0"/>
                          </a:rPr>
                        </m:ctrlPr>
                      </m:accPr>
                      <m:e>
                        <m:r>
                          <a:rPr lang="en-US" sz="4000" b="0" i="1" smtClean="0">
                            <a:solidFill>
                              <a:prstClr val="black"/>
                            </a:solidFill>
                            <a:latin typeface="Cambria Math" panose="02040503050406030204" pitchFamily="18" charset="0"/>
                          </a:rPr>
                          <m:t>𝑚</m:t>
                        </m:r>
                        <m:r>
                          <a:rPr lang="en-US" sz="4000" i="1">
                            <a:solidFill>
                              <a:prstClr val="black"/>
                            </a:solidFill>
                            <a:latin typeface="Cambria Math" panose="02040503050406030204" pitchFamily="18" charset="0"/>
                          </a:rPr>
                          <m:t>𝑂</m:t>
                        </m:r>
                        <m:r>
                          <a:rPr lang="en-US" sz="4000" b="0" i="1" smtClean="0">
                            <a:solidFill>
                              <a:prstClr val="black"/>
                            </a:solidFill>
                            <a:latin typeface="Cambria Math" panose="02040503050406030204" pitchFamily="18" charset="0"/>
                          </a:rPr>
                          <m:t>𝑛</m:t>
                        </m:r>
                      </m:e>
                    </m:acc>
                  </m:oMath>
                </a14:m>
                <a:r>
                  <a:rPr lang="en-US" sz="4000">
                    <a:solidFill>
                      <a:prstClr val="black"/>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a:solidFill>
                              <a:prstClr val="black"/>
                            </a:solidFill>
                            <a:latin typeface="Cambria Math" panose="02040503050406030204" pitchFamily="18" charset="0"/>
                          </a:rPr>
                        </m:ctrlPr>
                      </m:accPr>
                      <m:e>
                        <m:r>
                          <a:rPr lang="en-US" sz="4000" b="0" i="1" smtClean="0">
                            <a:solidFill>
                              <a:prstClr val="black"/>
                            </a:solidFill>
                            <a:latin typeface="Cambria Math" panose="02040503050406030204" pitchFamily="18" charset="0"/>
                          </a:rPr>
                          <m:t>𝑛</m:t>
                        </m:r>
                        <m:r>
                          <a:rPr lang="en-US" sz="4000" i="1">
                            <a:solidFill>
                              <a:prstClr val="black"/>
                            </a:solidFill>
                            <a:latin typeface="Cambria Math" panose="02040503050406030204" pitchFamily="18" charset="0"/>
                          </a:rPr>
                          <m:t>𝑂</m:t>
                        </m:r>
                        <m:r>
                          <a:rPr lang="en-US" sz="4000" b="0" i="1" smtClean="0">
                            <a:solidFill>
                              <a:prstClr val="black"/>
                            </a:solidFill>
                            <a:latin typeface="Cambria Math" panose="02040503050406030204" pitchFamily="18" charset="0"/>
                          </a:rPr>
                          <m:t>𝑝</m:t>
                        </m:r>
                      </m:e>
                    </m:acc>
                  </m:oMath>
                </a14:m>
                <a:r>
                  <a:rPr lang="en-US" sz="4000">
                    <a:solidFill>
                      <a:prstClr val="black"/>
                    </a:solidFill>
                  </a:rPr>
                  <a:t> </a:t>
                </a:r>
                <a:r>
                  <a:rPr lang="en-US" sz="4000">
                    <a:solidFill>
                      <a:prstClr val="black"/>
                    </a:solidFill>
                    <a:latin typeface="Arial" panose="020B0604020202020204" pitchFamily="34" charset="0"/>
                    <a:cs typeface="Arial" panose="020B0604020202020204" pitchFamily="34" charset="0"/>
                  </a:rPr>
                  <a:t>là hai góc kề bù</a:t>
                </a:r>
                <a:endParaRPr lang="en-US">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1341036" y="3424880"/>
                <a:ext cx="15769088" cy="728020"/>
              </a:xfrm>
              <a:prstGeom prst="rect">
                <a:avLst/>
              </a:prstGeom>
              <a:blipFill rotWithShape="0">
                <a:blip r:embed="rId11"/>
                <a:stretch>
                  <a:fillRect l="-1237" t="-14286" b="-33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371600" y="4457700"/>
                <a:ext cx="15769088" cy="728020"/>
              </a:xfrm>
              <a:prstGeom prst="rect">
                <a:avLst/>
              </a:prstGeom>
            </p:spPr>
            <p:txBody>
              <a:bodyPr wrap="square">
                <a:spAutoFit/>
              </a:bodyPr>
              <a:lstStyle/>
              <a:p>
                <a:pPr marL="571500" lvl="0" indent="-571500">
                  <a:buFont typeface="Arial" panose="020B0604020202020204" pitchFamily="34" charset="0"/>
                  <a:buChar char="•"/>
                </a:pPr>
                <a:r>
                  <a:rPr lang="en-US" sz="4000">
                    <a:solidFill>
                      <a:prstClr val="black"/>
                    </a:solidFill>
                    <a:latin typeface="Arial" panose="020B0604020202020204" pitchFamily="34" charset="0"/>
                    <a:cs typeface="Arial" panose="020B0604020202020204" pitchFamily="34" charset="0"/>
                  </a:rPr>
                  <a:t>Trong hình 3,</a:t>
                </a:r>
                <a:r>
                  <a:rPr lang="vi-VN" sz="4000">
                    <a:solidFill>
                      <a:prstClr val="black"/>
                    </a:solidFill>
                  </a:rPr>
                  <a:t> </a:t>
                </a:r>
                <a14:m>
                  <m:oMath xmlns:m="http://schemas.openxmlformats.org/officeDocument/2006/math">
                    <m:acc>
                      <m:accPr>
                        <m:chr m:val="̂"/>
                        <m:ctrlPr>
                          <a:rPr lang="en-US" sz="4000" i="1">
                            <a:solidFill>
                              <a:prstClr val="black"/>
                            </a:solidFill>
                            <a:latin typeface="Cambria Math" panose="02040503050406030204" pitchFamily="18" charset="0"/>
                          </a:rPr>
                        </m:ctrlPr>
                      </m:accPr>
                      <m:e>
                        <m:r>
                          <a:rPr lang="en-US" sz="4000" b="0" i="1" smtClean="0">
                            <a:solidFill>
                              <a:prstClr val="black"/>
                            </a:solidFill>
                            <a:latin typeface="Cambria Math" panose="02040503050406030204" pitchFamily="18" charset="0"/>
                          </a:rPr>
                          <m:t>𝑢</m:t>
                        </m:r>
                        <m:r>
                          <a:rPr lang="en-US" sz="4000" i="1">
                            <a:solidFill>
                              <a:prstClr val="black"/>
                            </a:solidFill>
                            <a:latin typeface="Cambria Math" panose="02040503050406030204" pitchFamily="18" charset="0"/>
                          </a:rPr>
                          <m:t>𝑂</m:t>
                        </m:r>
                        <m:r>
                          <a:rPr lang="en-US" sz="4000" b="0" i="1" smtClean="0">
                            <a:solidFill>
                              <a:prstClr val="black"/>
                            </a:solidFill>
                            <a:latin typeface="Cambria Math" panose="02040503050406030204" pitchFamily="18" charset="0"/>
                          </a:rPr>
                          <m:t>𝑣</m:t>
                        </m:r>
                      </m:e>
                    </m:acc>
                  </m:oMath>
                </a14:m>
                <a:r>
                  <a:rPr lang="en-US" sz="4000">
                    <a:solidFill>
                      <a:prstClr val="black"/>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a:solidFill>
                              <a:prstClr val="black"/>
                            </a:solidFill>
                            <a:latin typeface="Cambria Math" panose="02040503050406030204" pitchFamily="18" charset="0"/>
                          </a:rPr>
                        </m:ctrlPr>
                      </m:accPr>
                      <m:e>
                        <m:r>
                          <a:rPr lang="en-US" sz="4000" b="0" i="1" smtClean="0">
                            <a:solidFill>
                              <a:prstClr val="black"/>
                            </a:solidFill>
                            <a:latin typeface="Cambria Math" panose="02040503050406030204" pitchFamily="18" charset="0"/>
                          </a:rPr>
                          <m:t>𝑣</m:t>
                        </m:r>
                        <m:r>
                          <a:rPr lang="en-US" sz="4000" i="1">
                            <a:solidFill>
                              <a:prstClr val="black"/>
                            </a:solidFill>
                            <a:latin typeface="Cambria Math" panose="02040503050406030204" pitchFamily="18" charset="0"/>
                          </a:rPr>
                          <m:t>𝑂</m:t>
                        </m:r>
                        <m:r>
                          <a:rPr lang="en-US" sz="4000" b="0" i="1" smtClean="0">
                            <a:solidFill>
                              <a:prstClr val="black"/>
                            </a:solidFill>
                            <a:latin typeface="Cambria Math" panose="02040503050406030204" pitchFamily="18" charset="0"/>
                          </a:rPr>
                          <m:t>𝑡</m:t>
                        </m:r>
                      </m:e>
                    </m:acc>
                  </m:oMath>
                </a14:m>
                <a:r>
                  <a:rPr lang="en-US" sz="4000">
                    <a:solidFill>
                      <a:prstClr val="black"/>
                    </a:solidFill>
                  </a:rPr>
                  <a:t> </a:t>
                </a:r>
                <a:r>
                  <a:rPr lang="en-US" sz="4000">
                    <a:solidFill>
                      <a:prstClr val="black"/>
                    </a:solidFill>
                    <a:latin typeface="Arial" panose="020B0604020202020204" pitchFamily="34" charset="0"/>
                    <a:cs typeface="Arial" panose="020B0604020202020204" pitchFamily="34" charset="0"/>
                  </a:rPr>
                  <a:t>là hai góc kề nhau với cạnh chung là Ov</a:t>
                </a:r>
              </a:p>
            </p:txBody>
          </p:sp>
        </mc:Choice>
        <mc:Fallback xmlns="">
          <p:sp>
            <p:nvSpPr>
              <p:cNvPr id="22" name="Rectangle 21"/>
              <p:cNvSpPr>
                <a:spLocks noRot="1" noChangeAspect="1" noMove="1" noResize="1" noEditPoints="1" noAdjustHandles="1" noChangeArrowheads="1" noChangeShapeType="1" noTextEdit="1"/>
              </p:cNvSpPr>
              <p:nvPr/>
            </p:nvSpPr>
            <p:spPr>
              <a:xfrm>
                <a:off x="1371600" y="4457700"/>
                <a:ext cx="15769088" cy="728020"/>
              </a:xfrm>
              <a:prstGeom prst="rect">
                <a:avLst/>
              </a:prstGeom>
              <a:blipFill rotWithShape="0">
                <a:blip r:embed="rId12"/>
                <a:stretch>
                  <a:fillRect l="-1237" t="-14167" r="-580" b="-32500"/>
                </a:stretch>
              </a:blipFill>
            </p:spPr>
            <p:txBody>
              <a:bodyPr/>
              <a:lstStyle/>
              <a:p>
                <a:r>
                  <a:rPr lang="en-US">
                    <a:noFill/>
                  </a:rPr>
                  <a:t> </a:t>
                </a:r>
              </a:p>
            </p:txBody>
          </p:sp>
        </mc:Fallback>
      </mc:AlternateContent>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barn(inVertical)">
                                      <p:cBhvr>
                                        <p:cTn id="26" dur="500"/>
                                        <p:tgtEl>
                                          <p:spTgt spid="2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61345" y="1873624"/>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038620"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460253"/>
            </a:xfrm>
            <a:prstGeom prst="rect">
              <a:avLst/>
            </a:prstGeom>
            <a:noFill/>
          </p:spPr>
          <p:txBody>
            <a:bodyPr lIns="0" tIns="0" rIns="0" bIns="0" rtlCol="0" anchor="t">
              <a:spAutoFit/>
            </a:bodyPr>
            <a:lstStyle/>
            <a:p>
              <a:pPr algn="ctr">
                <a:lnSpc>
                  <a:spcPts val="4368"/>
                </a:lnSpc>
              </a:pPr>
              <a:r>
                <a:rPr lang="en-US" sz="7000" b="1">
                  <a:solidFill>
                    <a:prstClr val="black"/>
                  </a:solidFill>
                  <a:latin typeface="Arial" panose="020B0604020202020204" pitchFamily="34" charset="0"/>
                  <a:cs typeface="Arial" panose="020B0604020202020204" pitchFamily="34" charset="0"/>
                </a:rPr>
                <a:t>02</a:t>
              </a:r>
            </a:p>
          </p:txBody>
        </p:sp>
      </p:grpSp>
      <p:sp>
        <p:nvSpPr>
          <p:cNvPr id="13" name="Rectangle 12"/>
          <p:cNvSpPr/>
          <p:nvPr/>
        </p:nvSpPr>
        <p:spPr>
          <a:xfrm>
            <a:off x="4413773" y="3162300"/>
            <a:ext cx="9460452" cy="1534203"/>
          </a:xfrm>
          <a:prstGeom prst="rect">
            <a:avLst/>
          </a:prstGeom>
        </p:spPr>
        <p:txBody>
          <a:bodyPr wrap="square">
            <a:spAutoFit/>
          </a:bodyPr>
          <a:lstStyle/>
          <a:p>
            <a:pPr algn="ctr">
              <a:lnSpc>
                <a:spcPct val="150000"/>
              </a:lnSpc>
              <a:tabLst>
                <a:tab pos="360045" algn="l"/>
                <a:tab pos="720090" algn="l"/>
              </a:tabLst>
            </a:pPr>
            <a:r>
              <a:rPr lang="en-US" sz="7000" b="1">
                <a:solidFill>
                  <a:prstClr val="black"/>
                </a:solidFill>
                <a:latin typeface="Arial" panose="020B0604020202020204" pitchFamily="34" charset="0"/>
                <a:ea typeface="Calibri" panose="020F0502020204030204" pitchFamily="34" charset="0"/>
                <a:cs typeface="Arial" panose="020B0604020202020204" pitchFamily="34" charset="0"/>
              </a:rPr>
              <a:t>Hai góc đối đỉnh</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8542839" y="7471209"/>
            <a:ext cx="1859128" cy="339291"/>
          </a:xfrm>
          <a:prstGeom prst="rect">
            <a:avLst/>
          </a:prstGeom>
        </p:spPr>
      </p:pic>
    </p:spTree>
    <p:extLst>
      <p:ext uri="{BB962C8B-B14F-4D97-AF65-F5344CB8AC3E}">
        <p14:creationId xmlns:p14="http://schemas.microsoft.com/office/powerpoint/2010/main" val="329131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973</Words>
  <PresentationFormat>Custom</PresentationFormat>
  <Paragraphs>119</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Cambria Math</vt:lpstr>
      <vt:lpstr>Arial</vt:lpstr>
      <vt:lpstr>Times New Roman</vt:lpstr>
      <vt:lpstr>Calibri</vt:lpstr>
      <vt:lpstr>Kavoon</vt:lpstr>
      <vt:lpstr>StoryBook Rough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2022-10-19T06:07:22Z</dcterms:modified>
  <dc:identifier>DAFODxhJNsQ</dc:identifier>
</cp:coreProperties>
</file>