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47" r:id="rId2"/>
    <p:sldId id="351" r:id="rId3"/>
    <p:sldId id="352" r:id="rId4"/>
    <p:sldId id="353" r:id="rId5"/>
    <p:sldId id="348" r:id="rId6"/>
    <p:sldId id="349" r:id="rId7"/>
    <p:sldId id="346" r:id="rId8"/>
    <p:sldId id="345" r:id="rId9"/>
    <p:sldId id="344" r:id="rId10"/>
    <p:sldId id="350" r:id="rId11"/>
    <p:sldId id="332" r:id="rId12"/>
    <p:sldId id="331" r:id="rId13"/>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00"/>
    <a:srgbClr val="660066"/>
    <a:srgbClr val="0099FF"/>
    <a:srgbClr val="0000FF"/>
    <a:srgbClr val="FF3300"/>
    <a:srgbClr val="66FF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p:restoredTop sz="94660"/>
  </p:normalViewPr>
  <p:slideViewPr>
    <p:cSldViewPr showGuides="1">
      <p:cViewPr varScale="1">
        <p:scale>
          <a:sx n="70" d="100"/>
          <a:sy n="70" d="100"/>
        </p:scale>
        <p:origin x="1190" y="3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vert="horz" wrap="square" lIns="91440" tIns="45720" rIns="91440" bIns="45720" numCol="1" rtlCol="0" anchor="t" anchorCtr="0" compatLnSpc="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685800" rtl="0" eaLnBrk="0" fontAlgn="base" latinLnBrk="0" hangingPunct="0">
              <a:lnSpc>
                <a:spcPct val="90000"/>
              </a:lnSpc>
              <a:spcBef>
                <a:spcPts val="750"/>
              </a:spcBef>
              <a:spcAft>
                <a:spcPct val="0"/>
              </a:spcAft>
              <a:buClrTx/>
              <a:buSzTx/>
              <a:buFont typeface="Arial" panose="020B0604020202020204" pitchFamily="34" charset="0"/>
              <a:buNone/>
              <a:defRPr/>
            </a:pPr>
            <a:endParaRPr kumimoji="0" lang="en-US" sz="24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628650" y="365125"/>
            <a:ext cx="7886700" cy="1325563"/>
          </a:xfrm>
          <a:prstGeom prst="rect">
            <a:avLst/>
          </a:prstGeom>
          <a:noFill/>
          <a:ln w="9525">
            <a:noFill/>
          </a:ln>
        </p:spPr>
        <p:txBody>
          <a:bodyPr anchor="ctr"/>
          <a:lstStyle/>
          <a:p>
            <a:pPr lvl="0"/>
            <a:r>
              <a:rPr lang="en-US" altLang="en-US" dirty="0"/>
              <a:t>Click to edit Master title style</a:t>
            </a:r>
          </a:p>
        </p:txBody>
      </p:sp>
      <p:sp>
        <p:nvSpPr>
          <p:cNvPr id="1027" name="Text Placeholder 2"/>
          <p:cNvSpPr>
            <a:spLocks noGrp="1"/>
          </p:cNvSpPr>
          <p:nvPr>
            <p:ph type="body" idx="1"/>
          </p:nvPr>
        </p:nvSpPr>
        <p:spPr>
          <a:xfrm>
            <a:off x="628650" y="1825625"/>
            <a:ext cx="7886700" cy="4351338"/>
          </a:xfrm>
          <a:prstGeom prst="rect">
            <a:avLst/>
          </a:prstGeom>
          <a:noFill/>
          <a:ln w="9525">
            <a:noFill/>
          </a:ln>
        </p:spPr>
        <p:txBody>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en-US"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lstStyle>
            <a:lvl1pPr algn="r">
              <a:defRPr sz="900">
                <a:solidFill>
                  <a:srgbClr val="898989"/>
                </a:solidFill>
              </a:defRPr>
            </a:lvl1pPr>
          </a:lstStyle>
          <a:p>
            <a:pPr lvl="0" eaLnBrk="1" hangingPunct="1"/>
            <a:fld id="{9A0DB2DC-4C9A-4742-B13C-FB6460FD3503}" type="slidenum">
              <a:rPr lang="en-US" altLang="en-US" dirty="0">
                <a:latin typeface="Calibri" panose="020F0502020204030204" pitchFamily="34" charset="0"/>
              </a:rPr>
              <a:t>‹#›</a:t>
            </a:fld>
            <a:endParaRPr lang="en-US" altLang="en-US"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4"/>
          <p:cNvSpPr txBox="1"/>
          <p:nvPr/>
        </p:nvSpPr>
        <p:spPr>
          <a:xfrm>
            <a:off x="304800" y="628650"/>
            <a:ext cx="8839200" cy="1569660"/>
          </a:xfrm>
          <a:prstGeom prst="rect">
            <a:avLst/>
          </a:prstGeom>
          <a:noFill/>
          <a:ln w="9525">
            <a:noFill/>
          </a:ln>
        </p:spPr>
        <p:txBody>
          <a:bodyPr wrap="square">
            <a:spAutoFit/>
          </a:bodyPr>
          <a:lstStyle/>
          <a:p>
            <a:pPr eaLnBrk="1" hangingPunct="1"/>
            <a:r>
              <a:rPr lang="en-US" altLang="en-US" sz="3200" b="1" dirty="0" err="1" smtClean="0">
                <a:latin typeface="Times New Roman" panose="02020603050405020304" pitchFamily="18" charset="0"/>
                <a:cs typeface="Times New Roman" panose="02020603050405020304" pitchFamily="18" charset="0"/>
              </a:rPr>
              <a:t>Tập</a:t>
            </a:r>
            <a:r>
              <a:rPr lang="en-US" altLang="en-US" sz="3200" b="1" dirty="0" smtClean="0">
                <a:latin typeface="Times New Roman" panose="02020603050405020304" pitchFamily="18" charset="0"/>
                <a:cs typeface="Times New Roman" panose="02020603050405020304" pitchFamily="18" charset="0"/>
              </a:rPr>
              <a:t> </a:t>
            </a:r>
            <a:r>
              <a:rPr lang="en-US" altLang="en-US" sz="3200" b="1" dirty="0" err="1" smtClean="0">
                <a:latin typeface="Times New Roman" panose="02020603050405020304" pitchFamily="18" charset="0"/>
                <a:cs typeface="Times New Roman" panose="02020603050405020304" pitchFamily="18" charset="0"/>
              </a:rPr>
              <a:t>làm</a:t>
            </a:r>
            <a:r>
              <a:rPr lang="en-US" altLang="en-US" sz="3200" b="1" dirty="0" smtClean="0">
                <a:latin typeface="Times New Roman" panose="02020603050405020304" pitchFamily="18" charset="0"/>
                <a:cs typeface="Times New Roman" panose="02020603050405020304" pitchFamily="18" charset="0"/>
              </a:rPr>
              <a:t> </a:t>
            </a:r>
            <a:r>
              <a:rPr lang="en-US" altLang="en-US" sz="3200" b="1" dirty="0" err="1" smtClean="0">
                <a:latin typeface="Times New Roman" panose="02020603050405020304" pitchFamily="18" charset="0"/>
                <a:cs typeface="Times New Roman" panose="02020603050405020304" pitchFamily="18" charset="0"/>
              </a:rPr>
              <a:t>văn</a:t>
            </a:r>
            <a:r>
              <a:rPr lang="en-US" altLang="en-US" sz="3200" b="1" dirty="0" smtClean="0">
                <a:latin typeface="Times New Roman" panose="02020603050405020304" pitchFamily="18" charset="0"/>
                <a:cs typeface="Times New Roman" panose="02020603050405020304" pitchFamily="18" charset="0"/>
              </a:rPr>
              <a:t> : </a:t>
            </a:r>
          </a:p>
          <a:p>
            <a:pPr algn="ctr" eaLnBrk="1" hangingPunct="1"/>
            <a:r>
              <a:rPr lang="en-US" altLang="en-US" sz="3200" b="1" dirty="0" smtClean="0">
                <a:solidFill>
                  <a:srgbClr val="FF0000"/>
                </a:solidFill>
                <a:latin typeface="Times New Roman" panose="02020603050405020304" pitchFamily="18" charset="0"/>
                <a:cs typeface="Times New Roman" panose="02020603050405020304" pitchFamily="18" charset="0"/>
              </a:rPr>
              <a:t>LUYỆN NÓI </a:t>
            </a:r>
            <a:r>
              <a:rPr lang="en-US" altLang="en-US" sz="3200" b="1" dirty="0">
                <a:solidFill>
                  <a:srgbClr val="FF0000"/>
                </a:solidFill>
                <a:latin typeface="Times New Roman" panose="02020603050405020304" pitchFamily="18" charset="0"/>
                <a:cs typeface="Times New Roman" panose="02020603050405020304" pitchFamily="18" charset="0"/>
              </a:rPr>
              <a:t>TỰ SỰ KẾT HỢP VỚI NGHỊ LUẬN VÀ MIÊU TẢ NỘI TÂM</a:t>
            </a:r>
            <a:endParaRPr lang="en-US" altLang="en-US" sz="3200" b="1" dirty="0">
              <a:solidFill>
                <a:srgbClr val="FF0000"/>
              </a:solidFill>
              <a:latin typeface="Times New Roman" panose="02020603050405020304" pitchFamily="18" charset="0"/>
              <a:ea typeface="Times New Roman" panose="02020603050405020304" pitchFamily="18" charset="0"/>
            </a:endParaRPr>
          </a:p>
        </p:txBody>
      </p:sp>
      <p:pic>
        <p:nvPicPr>
          <p:cNvPr id="3075" name="Picture 6" descr="Rèn luyện kỹ năng quyết đoán - MISA SME.NET"/>
          <p:cNvPicPr>
            <a:picLocks noChangeAspect="1"/>
          </p:cNvPicPr>
          <p:nvPr/>
        </p:nvPicPr>
        <p:blipFill>
          <a:blip r:embed="rId2"/>
          <a:stretch>
            <a:fillRect/>
          </a:stretch>
        </p:blipFill>
        <p:spPr>
          <a:xfrm>
            <a:off x="228600" y="2282825"/>
            <a:ext cx="4343400" cy="3943350"/>
          </a:xfrm>
          <a:prstGeom prst="rect">
            <a:avLst/>
          </a:prstGeom>
          <a:noFill/>
          <a:ln w="9525">
            <a:noFill/>
          </a:ln>
        </p:spPr>
      </p:pic>
      <p:pic>
        <p:nvPicPr>
          <p:cNvPr id="3076" name="Picture 8" descr="Run tay chân, mất bình tĩnh trước đám đông phải làm sao - DVO - Báo Đất Việt"/>
          <p:cNvPicPr>
            <a:picLocks noChangeAspect="1"/>
          </p:cNvPicPr>
          <p:nvPr/>
        </p:nvPicPr>
        <p:blipFill>
          <a:blip r:embed="rId3"/>
          <a:stretch>
            <a:fillRect/>
          </a:stretch>
        </p:blipFill>
        <p:spPr>
          <a:xfrm>
            <a:off x="4800600" y="2362200"/>
            <a:ext cx="4114800" cy="3863975"/>
          </a:xfrm>
          <a:prstGeom prst="rect">
            <a:avLst/>
          </a:prstGeom>
          <a:noFill/>
          <a:ln w="9525">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Suy nghĩ của em về nhân vật ông Hai trong truyện ngắn Làng của Kim Lân"/>
          <p:cNvPicPr>
            <a:picLocks noChangeAspect="1"/>
          </p:cNvPicPr>
          <p:nvPr/>
        </p:nvPicPr>
        <p:blipFill>
          <a:blip r:embed="rId2"/>
          <a:stretch>
            <a:fillRect/>
          </a:stretch>
        </p:blipFill>
        <p:spPr>
          <a:xfrm>
            <a:off x="6248400" y="2525713"/>
            <a:ext cx="2771775" cy="3743325"/>
          </a:xfrm>
          <a:prstGeom prst="rect">
            <a:avLst/>
          </a:prstGeom>
          <a:noFill/>
          <a:ln w="9525">
            <a:noFill/>
          </a:ln>
        </p:spPr>
      </p:pic>
      <p:sp>
        <p:nvSpPr>
          <p:cNvPr id="4" name="Rectangle 3"/>
          <p:cNvSpPr/>
          <p:nvPr/>
        </p:nvSpPr>
        <p:spPr>
          <a:xfrm>
            <a:off x="304800" y="838200"/>
            <a:ext cx="6096000" cy="5262563"/>
          </a:xfrm>
          <a:prstGeom prst="rect">
            <a:avLst/>
          </a:prstGeom>
        </p:spPr>
        <p:txBody>
          <a:bodyPr>
            <a:spAutoFit/>
          </a:bodyPr>
          <a:lstStyle/>
          <a:p>
            <a:pPr eaLnBrk="1" hangingPunct="1"/>
            <a:r>
              <a:rPr lang="vi-VN" altLang="x-none" sz="2400" b="1" dirty="0">
                <a:latin typeface="Times New Roman" panose="02020603050405020304" pitchFamily="18" charset="0"/>
              </a:rPr>
              <a:t>I. Mở bài:</a:t>
            </a:r>
            <a:r>
              <a:rPr lang="vi-VN" altLang="x-none" sz="2400" dirty="0">
                <a:latin typeface="Times New Roman" panose="02020603050405020304" pitchFamily="18" charset="0"/>
              </a:rPr>
              <a:t> Giới thiệu ngắn gọn về bản thân: mọi người thường gọi tôi là ông Hai, tôi ở cái làng chợ Dầu từ lúc sinh ra.</a:t>
            </a:r>
          </a:p>
          <a:p>
            <a:pPr eaLnBrk="1" hangingPunct="1"/>
            <a:r>
              <a:rPr lang="vi-VN" altLang="x-none" sz="2400" b="1" dirty="0">
                <a:latin typeface="Times New Roman" panose="02020603050405020304" pitchFamily="18" charset="0"/>
              </a:rPr>
              <a:t>II.Thân bài</a:t>
            </a:r>
            <a:endParaRPr lang="vi-VN" altLang="x-none" sz="2400" dirty="0">
              <a:latin typeface="Times New Roman" panose="02020603050405020304" pitchFamily="18" charset="0"/>
            </a:endParaRPr>
          </a:p>
          <a:p>
            <a:pPr eaLnBrk="1" hangingPunct="1"/>
            <a:r>
              <a:rPr lang="vi-VN" altLang="x-none" sz="2400" dirty="0">
                <a:latin typeface="Times New Roman" panose="02020603050405020304" pitchFamily="18" charset="0"/>
              </a:rPr>
              <a:t>- Kể lại tâm trạng của bản thân khi ở nơi tản cư: nhớ làng, phấn chấn khi ở phòng thông tin bước ra.</a:t>
            </a:r>
          </a:p>
          <a:p>
            <a:pPr eaLnBrk="1" hangingPunct="1"/>
            <a:r>
              <a:rPr lang="vi-VN" altLang="x-none" sz="2400" dirty="0">
                <a:latin typeface="Times New Roman" panose="02020603050405020304" pitchFamily="18" charset="0"/>
              </a:rPr>
              <a:t>- Kể lại tâm trạng của bản thân từ khi nghe được tin dữ: làng Chợ Dầu là Việt gian (Miêu tả nội tâm, đối thoại, độc thoại, nghị luận...)</a:t>
            </a:r>
          </a:p>
          <a:p>
            <a:pPr eaLnBrk="1" hangingPunct="1"/>
            <a:r>
              <a:rPr lang="vi-VN" altLang="x-none" sz="2400" dirty="0">
                <a:latin typeface="Times New Roman" panose="02020603050405020304" pitchFamily="18" charset="0"/>
              </a:rPr>
              <a:t>- Kể lại tâm trạng của bản thân khi nghe được tin cải chính.</a:t>
            </a:r>
          </a:p>
          <a:p>
            <a:pPr eaLnBrk="1" hangingPunct="1"/>
            <a:r>
              <a:rPr lang="vi-VN" altLang="x-none" sz="2400" b="1" dirty="0">
                <a:latin typeface="Times New Roman" panose="02020603050405020304" pitchFamily="18" charset="0"/>
              </a:rPr>
              <a:t>III.Kết bài:</a:t>
            </a:r>
            <a:r>
              <a:rPr lang="vi-VN" altLang="x-none" sz="2400" dirty="0">
                <a:latin typeface="Times New Roman" panose="02020603050405020304" pitchFamily="18" charset="0"/>
              </a:rPr>
              <a:t> Khẳng định lại tình cảm của ông Hai đối với làng, với kháng chiến, với Cụ Hồ.</a:t>
            </a:r>
          </a:p>
        </p:txBody>
      </p:sp>
      <p:sp>
        <p:nvSpPr>
          <p:cNvPr id="9220" name="Rectangle 4"/>
          <p:cNvSpPr/>
          <p:nvPr/>
        </p:nvSpPr>
        <p:spPr>
          <a:xfrm>
            <a:off x="381000" y="228600"/>
            <a:ext cx="6537325" cy="461963"/>
          </a:xfrm>
          <a:prstGeom prst="rect">
            <a:avLst/>
          </a:prstGeom>
          <a:noFill/>
          <a:ln w="9525">
            <a:noFill/>
          </a:ln>
        </p:spPr>
        <p:txBody>
          <a:bodyPr wrap="none">
            <a:spAutoFit/>
          </a:bodyPr>
          <a:lstStyle/>
          <a:p>
            <a:pPr eaLnBrk="1" hangingPunct="1"/>
            <a:r>
              <a:rPr lang="en-US" altLang="en-US" sz="2400" b="1" u="sng" dirty="0">
                <a:latin typeface="Times New Roman" panose="02020603050405020304" pitchFamily="18" charset="0"/>
              </a:rPr>
              <a:t>Đề 4:</a:t>
            </a:r>
            <a:r>
              <a:rPr lang="en-US" altLang="en-US" sz="2400" b="1" dirty="0">
                <a:latin typeface="Times New Roman" panose="02020603050405020304" pitchFamily="18" charset="0"/>
              </a:rPr>
              <a:t> Đóng vai ông Hai kể lại truyện  ngắn Làng</a:t>
            </a:r>
            <a:endParaRPr lang="en-US" altLang="en-US" sz="2400" b="1"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7"/>
          <p:cNvPicPr>
            <a:picLocks noChangeAspect="1"/>
          </p:cNvPicPr>
          <p:nvPr/>
        </p:nvPicPr>
        <p:blipFill>
          <a:blip r:embed="rId2"/>
          <a:stretch>
            <a:fillRect/>
          </a:stretch>
        </p:blipFill>
        <p:spPr>
          <a:xfrm>
            <a:off x="7543800" y="6172200"/>
            <a:ext cx="1600200" cy="685800"/>
          </a:xfrm>
          <a:prstGeom prst="rect">
            <a:avLst/>
          </a:prstGeom>
          <a:noFill/>
          <a:ln w="9525">
            <a:noFill/>
          </a:ln>
        </p:spPr>
      </p:pic>
      <p:sp>
        <p:nvSpPr>
          <p:cNvPr id="10243" name="Text Box 49"/>
          <p:cNvSpPr txBox="1"/>
          <p:nvPr/>
        </p:nvSpPr>
        <p:spPr>
          <a:xfrm>
            <a:off x="3733800" y="3124200"/>
            <a:ext cx="5257800" cy="461963"/>
          </a:xfrm>
          <a:prstGeom prst="rect">
            <a:avLst/>
          </a:prstGeom>
          <a:noFill/>
          <a:ln w="9525">
            <a:noFill/>
          </a:ln>
        </p:spPr>
        <p:txBody>
          <a:bodyPr>
            <a:spAutoFit/>
          </a:bodyPr>
          <a:lstStyle/>
          <a:p>
            <a:pPr algn="just" eaLnBrk="1" hangingPunct="1">
              <a:spcBef>
                <a:spcPct val="50000"/>
              </a:spcBef>
            </a:pPr>
            <a:endParaRPr lang="en-US" altLang="en-US" sz="2400" b="1" dirty="0">
              <a:solidFill>
                <a:srgbClr val="0000FF"/>
              </a:solidFill>
              <a:latin typeface="Times New Roman" panose="02020603050405020304" pitchFamily="18" charset="0"/>
              <a:ea typeface="Times New Roman" panose="02020603050405020304" pitchFamily="18" charset="0"/>
            </a:endParaRPr>
          </a:p>
        </p:txBody>
      </p:sp>
      <p:sp>
        <p:nvSpPr>
          <p:cNvPr id="135225" name="Text Box 57"/>
          <p:cNvSpPr txBox="1"/>
          <p:nvPr/>
        </p:nvSpPr>
        <p:spPr>
          <a:xfrm>
            <a:off x="152400" y="152400"/>
            <a:ext cx="5486400" cy="461963"/>
          </a:xfrm>
          <a:prstGeom prst="rect">
            <a:avLst/>
          </a:prstGeom>
          <a:noFill/>
          <a:ln w="9525">
            <a:noFill/>
          </a:ln>
        </p:spPr>
        <p:txBody>
          <a:bodyPr>
            <a:spAutoFit/>
          </a:bodyPr>
          <a:lstStyle/>
          <a:p>
            <a:pPr eaLnBrk="1" hangingPunct="1">
              <a:spcBef>
                <a:spcPct val="50000"/>
              </a:spcBef>
            </a:pPr>
            <a:r>
              <a:rPr lang="en-US" altLang="en-US" sz="2400" b="1" dirty="0">
                <a:solidFill>
                  <a:schemeClr val="accent2"/>
                </a:solidFill>
                <a:latin typeface="Times New Roman" panose="02020603050405020304" pitchFamily="18" charset="0"/>
                <a:cs typeface="Times New Roman" panose="02020603050405020304" pitchFamily="18" charset="0"/>
              </a:rPr>
              <a:t>2.THỰC HÀNH LUYỆN NÓI :</a:t>
            </a:r>
            <a:endParaRPr lang="en-US" altLang="en-US" sz="2400" b="1" dirty="0">
              <a:solidFill>
                <a:schemeClr val="accent2"/>
              </a:solidFill>
              <a:latin typeface="Times New Roman" panose="02020603050405020304" pitchFamily="18" charset="0"/>
              <a:ea typeface="Times New Roman" panose="02020603050405020304" pitchFamily="18" charset="0"/>
            </a:endParaRPr>
          </a:p>
        </p:txBody>
      </p:sp>
      <p:sp>
        <p:nvSpPr>
          <p:cNvPr id="135226" name="Text Box 58"/>
          <p:cNvSpPr txBox="1"/>
          <p:nvPr/>
        </p:nvSpPr>
        <p:spPr>
          <a:xfrm>
            <a:off x="304800" y="838200"/>
            <a:ext cx="2286000" cy="461963"/>
          </a:xfrm>
          <a:prstGeom prst="rect">
            <a:avLst/>
          </a:prstGeom>
          <a:noFill/>
          <a:ln w="9525">
            <a:noFill/>
          </a:ln>
        </p:spPr>
        <p:txBody>
          <a:bodyPr>
            <a:spAutoFit/>
          </a:bodyPr>
          <a:lstStyle/>
          <a:p>
            <a:pPr eaLnBrk="1" hangingPunct="1">
              <a:spcBef>
                <a:spcPct val="50000"/>
              </a:spcBef>
            </a:pPr>
            <a:r>
              <a:rPr lang="en-US" altLang="en-US" sz="2400" b="1" dirty="0">
                <a:latin typeface="Times New Roman" panose="02020603050405020304" pitchFamily="18" charset="0"/>
                <a:cs typeface="Times New Roman" panose="02020603050405020304" pitchFamily="18" charset="0"/>
              </a:rPr>
              <a:t>* </a:t>
            </a:r>
            <a:r>
              <a:rPr lang="en-US" altLang="en-US" sz="2400" b="1" u="sng" dirty="0">
                <a:latin typeface="Times New Roman" panose="02020603050405020304" pitchFamily="18" charset="0"/>
                <a:cs typeface="Times New Roman" panose="02020603050405020304" pitchFamily="18" charset="0"/>
              </a:rPr>
              <a:t>Yêu cầu</a:t>
            </a:r>
            <a:r>
              <a:rPr lang="en-US" altLang="en-US" sz="2400" b="1" dirty="0">
                <a:latin typeface="Times New Roman" panose="02020603050405020304" pitchFamily="18" charset="0"/>
                <a:cs typeface="Times New Roman" panose="02020603050405020304" pitchFamily="18" charset="0"/>
              </a:rPr>
              <a:t> :</a:t>
            </a:r>
            <a:endParaRPr lang="en-US" altLang="en-US" sz="2400" b="1" dirty="0">
              <a:latin typeface="Times New Roman" panose="02020603050405020304" pitchFamily="18" charset="0"/>
              <a:ea typeface="Times New Roman" panose="02020603050405020304" pitchFamily="18" charset="0"/>
            </a:endParaRPr>
          </a:p>
        </p:txBody>
      </p:sp>
      <p:sp>
        <p:nvSpPr>
          <p:cNvPr id="135227" name="Text Box 59"/>
          <p:cNvSpPr txBox="1"/>
          <p:nvPr/>
        </p:nvSpPr>
        <p:spPr>
          <a:xfrm>
            <a:off x="0" y="1524000"/>
            <a:ext cx="9144000" cy="2678113"/>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L</a:t>
            </a:r>
            <a:r>
              <a:rPr lang="en-US" altLang="en-US" sz="2400" dirty="0">
                <a:latin typeface="Times New Roman" panose="02020603050405020304" pitchFamily="18" charset="0"/>
                <a:ea typeface="Times New Roman" panose="02020603050405020304" pitchFamily="18" charset="0"/>
              </a:rPr>
              <a:t>à</a:t>
            </a:r>
            <a:r>
              <a:rPr lang="en-US" altLang="en-US" sz="2400" dirty="0">
                <a:latin typeface="Times New Roman" panose="02020603050405020304" pitchFamily="18" charset="0"/>
                <a:cs typeface="Times New Roman" panose="02020603050405020304" pitchFamily="18" charset="0"/>
              </a:rPr>
              <a:t> văn bản tự sự đảm bảo các yếu tố để tạo th</a:t>
            </a:r>
            <a:r>
              <a:rPr lang="en-US" altLang="en-US" sz="2400" dirty="0">
                <a:latin typeface="Times New Roman" panose="02020603050405020304" pitchFamily="18" charset="0"/>
                <a:ea typeface="Times New Roman" panose="02020603050405020304" pitchFamily="18" charset="0"/>
              </a:rPr>
              <a:t>à</a:t>
            </a:r>
            <a:r>
              <a:rPr lang="en-US" altLang="en-US" sz="2400" dirty="0">
                <a:latin typeface="Times New Roman" panose="02020603050405020304" pitchFamily="18" charset="0"/>
                <a:cs typeface="Times New Roman" panose="02020603050405020304" pitchFamily="18" charset="0"/>
              </a:rPr>
              <a:t>nh một câu chuyên:</a:t>
            </a:r>
          </a:p>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 Sự việc</a:t>
            </a:r>
          </a:p>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+Nhân vật</a:t>
            </a:r>
          </a:p>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 Cốt truyện...</a:t>
            </a:r>
          </a:p>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Có sử dụng yếu tố nghị luận v</a:t>
            </a:r>
            <a:r>
              <a:rPr lang="en-US" altLang="en-US" sz="2400" dirty="0">
                <a:latin typeface="Times New Roman" panose="02020603050405020304" pitchFamily="18" charset="0"/>
                <a:ea typeface="Times New Roman" panose="02020603050405020304" pitchFamily="18" charset="0"/>
              </a:rPr>
              <a:t>à</a:t>
            </a:r>
            <a:r>
              <a:rPr lang="en-US" altLang="en-US" sz="2400" dirty="0">
                <a:latin typeface="Times New Roman" panose="02020603050405020304" pitchFamily="18" charset="0"/>
                <a:cs typeface="Times New Roman" panose="02020603050405020304" pitchFamily="18" charset="0"/>
              </a:rPr>
              <a:t> miêu tả nội tâm phù hợp</a:t>
            </a:r>
            <a:endParaRPr lang="en-US" altLang="en-US" sz="2400" dirty="0">
              <a:latin typeface="Times New Roman" panose="02020603050405020304" pitchFamily="18" charset="0"/>
              <a:ea typeface="Times New Roman" panose="02020603050405020304" pitchFamily="18" charset="0"/>
            </a:endParaRPr>
          </a:p>
        </p:txBody>
      </p:sp>
      <p:sp>
        <p:nvSpPr>
          <p:cNvPr id="135228" name="Text Box 60"/>
          <p:cNvSpPr txBox="1"/>
          <p:nvPr/>
        </p:nvSpPr>
        <p:spPr>
          <a:xfrm>
            <a:off x="0" y="4343400"/>
            <a:ext cx="8534400" cy="461963"/>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Nói phải đúng nội dung</a:t>
            </a:r>
            <a:endParaRPr lang="en-US" altLang="en-US" sz="2400" dirty="0">
              <a:latin typeface="Times New Roman" panose="02020603050405020304" pitchFamily="18" charset="0"/>
              <a:ea typeface="Times New Roman" panose="02020603050405020304" pitchFamily="18" charset="0"/>
            </a:endParaRPr>
          </a:p>
        </p:txBody>
      </p:sp>
      <p:sp>
        <p:nvSpPr>
          <p:cNvPr id="135229" name="Text Box 61"/>
          <p:cNvSpPr txBox="1"/>
          <p:nvPr/>
        </p:nvSpPr>
        <p:spPr>
          <a:xfrm>
            <a:off x="0" y="4876800"/>
            <a:ext cx="7467600" cy="461963"/>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Nói rõ r</a:t>
            </a:r>
            <a:r>
              <a:rPr lang="en-US" altLang="en-US" sz="2400" dirty="0">
                <a:latin typeface="Times New Roman" panose="02020603050405020304" pitchFamily="18" charset="0"/>
                <a:ea typeface="Times New Roman" panose="02020603050405020304" pitchFamily="18" charset="0"/>
              </a:rPr>
              <a:t>à</a:t>
            </a:r>
            <a:r>
              <a:rPr lang="en-US" altLang="en-US" sz="2400" dirty="0">
                <a:latin typeface="Times New Roman" panose="02020603050405020304" pitchFamily="18" charset="0"/>
                <a:cs typeface="Times New Roman" panose="02020603050405020304" pitchFamily="18" charset="0"/>
              </a:rPr>
              <a:t>ng, mạch lạc, dễ hiểu,có ngữ điệu</a:t>
            </a:r>
            <a:endParaRPr lang="en-US" altLang="en-US" sz="2400" dirty="0">
              <a:latin typeface="Times New Roman" panose="02020603050405020304" pitchFamily="18" charset="0"/>
              <a:ea typeface="Times New Roman" panose="02020603050405020304" pitchFamily="18" charset="0"/>
            </a:endParaRPr>
          </a:p>
        </p:txBody>
      </p:sp>
      <p:sp>
        <p:nvSpPr>
          <p:cNvPr id="135230" name="Text Box 62"/>
          <p:cNvSpPr txBox="1"/>
          <p:nvPr/>
        </p:nvSpPr>
        <p:spPr>
          <a:xfrm>
            <a:off x="0" y="5486400"/>
            <a:ext cx="6477000" cy="461963"/>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Phải hướng tới đối tượng người nghe</a:t>
            </a:r>
            <a:endParaRPr lang="en-US" altLang="en-US" sz="2400" dirty="0">
              <a:latin typeface="Times New Roman" panose="02020603050405020304" pitchFamily="18" charset="0"/>
              <a:ea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5225"/>
                                        </p:tgtEl>
                                        <p:attrNameLst>
                                          <p:attrName>style.visibility</p:attrName>
                                        </p:attrNameLst>
                                      </p:cBhvr>
                                      <p:to>
                                        <p:strVal val="visible"/>
                                      </p:to>
                                    </p:set>
                                    <p:animEffect transition="in" filter="blinds(horizontal)">
                                      <p:cBhvr>
                                        <p:cTn id="7" dur="500"/>
                                        <p:tgtEl>
                                          <p:spTgt spid="13522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5226"/>
                                        </p:tgtEl>
                                        <p:attrNameLst>
                                          <p:attrName>style.visibility</p:attrName>
                                        </p:attrNameLst>
                                      </p:cBhvr>
                                      <p:to>
                                        <p:strVal val="visible"/>
                                      </p:to>
                                    </p:set>
                                    <p:animEffect transition="in" filter="box(in)">
                                      <p:cBhvr>
                                        <p:cTn id="12" dur="500"/>
                                        <p:tgtEl>
                                          <p:spTgt spid="13522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5227"/>
                                        </p:tgtEl>
                                        <p:attrNameLst>
                                          <p:attrName>style.visibility</p:attrName>
                                        </p:attrNameLst>
                                      </p:cBhvr>
                                      <p:to>
                                        <p:strVal val="visible"/>
                                      </p:to>
                                    </p:set>
                                    <p:animEffect transition="in" filter="checkerboard(across)">
                                      <p:cBhvr>
                                        <p:cTn id="17" dur="500"/>
                                        <p:tgtEl>
                                          <p:spTgt spid="13522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5228"/>
                                        </p:tgtEl>
                                        <p:attrNameLst>
                                          <p:attrName>style.visibility</p:attrName>
                                        </p:attrNameLst>
                                      </p:cBhvr>
                                      <p:to>
                                        <p:strVal val="visible"/>
                                      </p:to>
                                    </p:set>
                                    <p:animEffect transition="in" filter="checkerboard(across)">
                                      <p:cBhvr>
                                        <p:cTn id="22" dur="500"/>
                                        <p:tgtEl>
                                          <p:spTgt spid="13522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35229"/>
                                        </p:tgtEl>
                                        <p:attrNameLst>
                                          <p:attrName>style.visibility</p:attrName>
                                        </p:attrNameLst>
                                      </p:cBhvr>
                                      <p:to>
                                        <p:strVal val="visible"/>
                                      </p:to>
                                    </p:set>
                                    <p:animEffect transition="in" filter="checkerboard(across)">
                                      <p:cBhvr>
                                        <p:cTn id="27" dur="500"/>
                                        <p:tgtEl>
                                          <p:spTgt spid="13522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5230"/>
                                        </p:tgtEl>
                                        <p:attrNameLst>
                                          <p:attrName>style.visibility</p:attrName>
                                        </p:attrNameLst>
                                      </p:cBhvr>
                                      <p:to>
                                        <p:strVal val="visible"/>
                                      </p:to>
                                    </p:set>
                                    <p:animEffect transition="in" filter="checkerboard(across)">
                                      <p:cBhvr>
                                        <p:cTn id="32" dur="500"/>
                                        <p:tgtEl>
                                          <p:spTgt spid="135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225" grpId="0"/>
      <p:bldP spid="135226" grpId="0"/>
      <p:bldP spid="135227" grpId="0"/>
      <p:bldP spid="135228" grpId="0"/>
      <p:bldP spid="135229" grpId="0"/>
      <p:bldP spid="1352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5">
            <a:hlinkClick r:id="" action="ppaction://noaction"/>
          </p:cNvPr>
          <p:cNvPicPr>
            <a:picLocks noChangeAspect="1"/>
          </p:cNvPicPr>
          <p:nvPr/>
        </p:nvPicPr>
        <p:blipFill>
          <a:blip r:embed="rId2"/>
          <a:stretch>
            <a:fillRect/>
          </a:stretch>
        </p:blipFill>
        <p:spPr>
          <a:xfrm>
            <a:off x="6324600" y="5715000"/>
            <a:ext cx="1143000" cy="1143000"/>
          </a:xfrm>
          <a:prstGeom prst="rect">
            <a:avLst/>
          </a:prstGeom>
          <a:noFill/>
          <a:ln w="9525">
            <a:noFill/>
          </a:ln>
        </p:spPr>
      </p:pic>
      <p:sp>
        <p:nvSpPr>
          <p:cNvPr id="131088" name="Text Box 16"/>
          <p:cNvSpPr txBox="1"/>
          <p:nvPr/>
        </p:nvSpPr>
        <p:spPr>
          <a:xfrm>
            <a:off x="1219200" y="304800"/>
            <a:ext cx="6248400" cy="701675"/>
          </a:xfrm>
          <a:prstGeom prst="rect">
            <a:avLst/>
          </a:prstGeom>
          <a:noFill/>
          <a:ln w="9525">
            <a:noFill/>
          </a:ln>
        </p:spPr>
        <p:txBody>
          <a:bodyPr>
            <a:spAutoFit/>
          </a:bodyPr>
          <a:lstStyle/>
          <a:p>
            <a:pPr eaLnBrk="1" hangingPunct="1">
              <a:spcBef>
                <a:spcPct val="50000"/>
              </a:spcBef>
            </a:pPr>
            <a:r>
              <a:rPr lang="en-US" altLang="en-US" sz="2800" b="1" dirty="0">
                <a:solidFill>
                  <a:srgbClr val="FF3300"/>
                </a:solidFill>
                <a:latin typeface="Times New Roman" panose="02020603050405020304" pitchFamily="18" charset="0"/>
              </a:rPr>
              <a:t>               </a:t>
            </a:r>
            <a:r>
              <a:rPr lang="en-US" altLang="en-US" sz="4000" b="1" dirty="0">
                <a:solidFill>
                  <a:srgbClr val="FF3300"/>
                </a:solidFill>
                <a:latin typeface="Times New Roman" panose="02020603050405020304" pitchFamily="18" charset="0"/>
              </a:rPr>
              <a:t>Bài tập vận dụng :</a:t>
            </a:r>
          </a:p>
        </p:txBody>
      </p:sp>
      <p:sp>
        <p:nvSpPr>
          <p:cNvPr id="131089" name="Text Box 17"/>
          <p:cNvSpPr txBox="1"/>
          <p:nvPr/>
        </p:nvSpPr>
        <p:spPr>
          <a:xfrm>
            <a:off x="342900" y="1347788"/>
            <a:ext cx="8458200" cy="1200150"/>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rPr>
              <a:t>Một người bạn cũ của em đã chuyển nơi khác sinh sống và học tập,nay có dịp trở về thăm trường cũ,em hãy kể cho bạn nghe những đổi thay của trường mình từ ngày xa bạn</a:t>
            </a:r>
            <a:r>
              <a:rPr lang="en-US" altLang="en-US" sz="2400" dirty="0">
                <a:latin typeface="Calibri" panose="020F0502020204030204" pitchFamily="34" charset="0"/>
              </a:rPr>
              <a:t>.</a:t>
            </a:r>
          </a:p>
        </p:txBody>
      </p:sp>
      <p:pic>
        <p:nvPicPr>
          <p:cNvPr id="11269" name="Picture 30" descr="ĐÔNG VỀ NHỚ TRƯỜNG XƯA . NGUYỄN TẤN THIÊN KIM - Ngô Quyền Hội Ngộ Toàn Thế  Giới Kỳ II - Hội Ái Hữu Cựu Học Sinh Ngô Quyền Biên Hòa"/>
          <p:cNvPicPr>
            <a:picLocks noChangeAspect="1"/>
          </p:cNvPicPr>
          <p:nvPr/>
        </p:nvPicPr>
        <p:blipFill>
          <a:blip r:embed="rId3"/>
          <a:stretch>
            <a:fillRect/>
          </a:stretch>
        </p:blipFill>
        <p:spPr>
          <a:xfrm>
            <a:off x="685800" y="2513013"/>
            <a:ext cx="7620000" cy="434498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1088"/>
                                        </p:tgtEl>
                                        <p:attrNameLst>
                                          <p:attrName>style.visibility</p:attrName>
                                        </p:attrNameLst>
                                      </p:cBhvr>
                                      <p:to>
                                        <p:strVal val="visible"/>
                                      </p:to>
                                    </p:set>
                                    <p:anim calcmode="lin" valueType="num">
                                      <p:cBhvr additive="base">
                                        <p:cTn id="7" dur="500" fill="hold"/>
                                        <p:tgtEl>
                                          <p:spTgt spid="131088"/>
                                        </p:tgtEl>
                                        <p:attrNameLst>
                                          <p:attrName>ppt_x</p:attrName>
                                        </p:attrNameLst>
                                      </p:cBhvr>
                                      <p:tavLst>
                                        <p:tav tm="0">
                                          <p:val>
                                            <p:strVal val="#ppt_x"/>
                                          </p:val>
                                        </p:tav>
                                        <p:tav tm="100000">
                                          <p:val>
                                            <p:strVal val="#ppt_x"/>
                                          </p:val>
                                        </p:tav>
                                      </p:tavLst>
                                    </p:anim>
                                    <p:anim calcmode="lin" valueType="num">
                                      <p:cBhvr additive="base">
                                        <p:cTn id="8" dur="500" fill="hold"/>
                                        <p:tgtEl>
                                          <p:spTgt spid="13108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31089"/>
                                        </p:tgtEl>
                                        <p:attrNameLst>
                                          <p:attrName>style.visibility</p:attrName>
                                        </p:attrNameLst>
                                      </p:cBhvr>
                                      <p:to>
                                        <p:strVal val="visible"/>
                                      </p:to>
                                    </p:set>
                                    <p:animEffect transition="in" filter="checkerboard(across)">
                                      <p:cBhvr>
                                        <p:cTn id="13" dur="500"/>
                                        <p:tgtEl>
                                          <p:spTgt spid="131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88" grpId="0"/>
      <p:bldP spid="1310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3"/>
          <p:cNvSpPr txBox="1"/>
          <p:nvPr/>
        </p:nvSpPr>
        <p:spPr>
          <a:xfrm>
            <a:off x="1219200" y="228600"/>
            <a:ext cx="5257800" cy="461963"/>
          </a:xfrm>
          <a:prstGeom prst="rect">
            <a:avLst/>
          </a:prstGeom>
          <a:noFill/>
          <a:ln w="9525">
            <a:noFill/>
          </a:ln>
        </p:spPr>
        <p:txBody>
          <a:bodyPr>
            <a:spAutoFit/>
          </a:bodyPr>
          <a:lstStyle/>
          <a:p>
            <a:pPr eaLnBrk="1" hangingPunct="1"/>
            <a:r>
              <a:rPr lang="en-US" altLang="en-US" dirty="0">
                <a:latin typeface="Calibri" panose="020F0502020204030204" pitchFamily="34" charset="0"/>
              </a:rPr>
              <a:t> </a:t>
            </a:r>
            <a:r>
              <a:rPr lang="en-US" altLang="en-US" sz="2400" b="1" dirty="0">
                <a:latin typeface="Times New Roman" panose="02020603050405020304" pitchFamily="18" charset="0"/>
                <a:cs typeface="Times New Roman" panose="02020603050405020304" pitchFamily="18" charset="0"/>
              </a:rPr>
              <a:t>KHỞI ĐỘNG</a:t>
            </a:r>
            <a:endParaRPr lang="en-US" altLang="en-US" sz="2400" b="1" dirty="0">
              <a:latin typeface="Times New Roman" panose="02020603050405020304" pitchFamily="18" charset="0"/>
              <a:ea typeface="Times New Roman" panose="02020603050405020304" pitchFamily="18" charset="0"/>
            </a:endParaRPr>
          </a:p>
        </p:txBody>
      </p:sp>
      <p:sp>
        <p:nvSpPr>
          <p:cNvPr id="2051" name="Rectangle 4"/>
          <p:cNvSpPr/>
          <p:nvPr/>
        </p:nvSpPr>
        <p:spPr>
          <a:xfrm>
            <a:off x="1371600" y="990600"/>
            <a:ext cx="6156325" cy="523875"/>
          </a:xfrm>
          <a:prstGeom prst="rect">
            <a:avLst/>
          </a:prstGeom>
          <a:noFill/>
          <a:ln w="9525">
            <a:noFill/>
          </a:ln>
        </p:spPr>
        <p:txBody>
          <a:bodyPr wrap="none">
            <a:spAutoFit/>
          </a:bodyPr>
          <a:lstStyle/>
          <a:p>
            <a:pPr eaLnBrk="1" hangingPunct="1"/>
            <a:r>
              <a:rPr lang="vi-VN" altLang="en-US" sz="2800" dirty="0">
                <a:solidFill>
                  <a:srgbClr val="000000"/>
                </a:solidFill>
                <a:latin typeface="Times New Roman" panose="02020603050405020304" pitchFamily="18" charset="0"/>
                <a:cs typeface="Times New Roman" panose="02020603050405020304" pitchFamily="18" charset="0"/>
              </a:rPr>
              <a:t>Kể về ấn tượng dưới mái trường </a:t>
            </a:r>
            <a:r>
              <a:rPr lang="en-US" altLang="en-US" sz="2800" dirty="0">
                <a:solidFill>
                  <a:srgbClr val="000000"/>
                </a:solidFill>
                <a:latin typeface="Times New Roman" panose="02020603050405020304" pitchFamily="18" charset="0"/>
                <a:cs typeface="Times New Roman" panose="02020603050405020304" pitchFamily="18" charset="0"/>
              </a:rPr>
              <a:t>T</a:t>
            </a:r>
            <a:r>
              <a:rPr lang="vi-VN" altLang="en-US" sz="2800" dirty="0">
                <a:solidFill>
                  <a:srgbClr val="000000"/>
                </a:solidFill>
                <a:latin typeface="Times New Roman" panose="02020603050405020304" pitchFamily="18" charset="0"/>
                <a:cs typeface="Times New Roman" panose="02020603050405020304" pitchFamily="18" charset="0"/>
              </a:rPr>
              <a:t>iểu học</a:t>
            </a:r>
            <a:endParaRPr lang="en-US" altLang="en-US" sz="2800" dirty="0">
              <a:latin typeface="Times New Roman" panose="02020603050405020304" pitchFamily="18" charset="0"/>
              <a:ea typeface="Times New Roman" panose="02020603050405020304" pitchFamily="18" charset="0"/>
            </a:endParaRPr>
          </a:p>
        </p:txBody>
      </p:sp>
      <p:pic>
        <p:nvPicPr>
          <p:cNvPr id="2052" name="Picture 2" descr="Kể về một thầy giáo hay một cô giáo mà em quý mến | baivan.net"/>
          <p:cNvPicPr>
            <a:picLocks noChangeAspect="1"/>
          </p:cNvPicPr>
          <p:nvPr/>
        </p:nvPicPr>
        <p:blipFill>
          <a:blip r:embed="rId2"/>
          <a:stretch>
            <a:fillRect/>
          </a:stretch>
        </p:blipFill>
        <p:spPr>
          <a:xfrm>
            <a:off x="457200" y="1676400"/>
            <a:ext cx="3962400" cy="3933825"/>
          </a:xfrm>
          <a:prstGeom prst="rect">
            <a:avLst/>
          </a:prstGeom>
          <a:noFill/>
          <a:ln w="9525">
            <a:noFill/>
          </a:ln>
        </p:spPr>
      </p:pic>
      <p:pic>
        <p:nvPicPr>
          <p:cNvPr id="2053" name="Picture 6" descr="DẠY HỌC TÌNH HUỐNG - Website của Trường THCS Nguyễn Du"/>
          <p:cNvPicPr>
            <a:picLocks noChangeAspect="1"/>
          </p:cNvPicPr>
          <p:nvPr/>
        </p:nvPicPr>
        <p:blipFill>
          <a:blip r:embed="rId3"/>
          <a:stretch>
            <a:fillRect/>
          </a:stretch>
        </p:blipFill>
        <p:spPr>
          <a:xfrm>
            <a:off x="4572000" y="1676400"/>
            <a:ext cx="4410075" cy="3933825"/>
          </a:xfrm>
          <a:prstGeom prst="rect">
            <a:avLst/>
          </a:prstGeom>
          <a:noFill/>
          <a:ln w="9525">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34334"/>
            <a:ext cx="8534400" cy="6321731"/>
          </a:xfrm>
          <a:prstGeom prst="rect">
            <a:avLst/>
          </a:prstGeom>
        </p:spPr>
        <p:txBody>
          <a:bodyPr wrap="square">
            <a:spAutoFit/>
          </a:bodyPr>
          <a:lstStyle/>
          <a:p>
            <a:pPr>
              <a:lnSpc>
                <a:spcPct val="135000"/>
              </a:lnSpc>
              <a:spcBef>
                <a:spcPts val="600"/>
              </a:spcBef>
              <a:spcAft>
                <a:spcPts val="600"/>
              </a:spcAft>
            </a:pPr>
            <a:r>
              <a:rPr lang="de-DE" sz="3200" b="1" dirty="0">
                <a:solidFill>
                  <a:srgbClr val="FF0000"/>
                </a:solidFill>
                <a:latin typeface="Times New Roman" panose="02020603050405020304" pitchFamily="18" charset="0"/>
                <a:ea typeface="Times New Roman" panose="02020603050405020304" pitchFamily="18" charset="0"/>
              </a:rPr>
              <a:t>I. MỤC TIÊU CẦN ĐẠT.  </a:t>
            </a:r>
            <a:endParaRPr lang="en-US" sz="3200" b="1" dirty="0">
              <a:solidFill>
                <a:srgbClr val="FF0000"/>
              </a:solidFill>
              <a:latin typeface="Times New Roman" panose="02020603050405020304" pitchFamily="18" charset="0"/>
              <a:ea typeface="Times New Roman" panose="02020603050405020304" pitchFamily="18" charset="0"/>
            </a:endParaRPr>
          </a:p>
          <a:p>
            <a:pPr algn="just">
              <a:lnSpc>
                <a:spcPct val="135000"/>
              </a:lnSpc>
              <a:spcBef>
                <a:spcPts val="600"/>
              </a:spcBef>
              <a:spcAft>
                <a:spcPts val="600"/>
              </a:spcAft>
            </a:pPr>
            <a:r>
              <a:rPr lang="de-DE" sz="2400" b="1" dirty="0">
                <a:latin typeface="Times New Roman" panose="02020603050405020304" pitchFamily="18" charset="0"/>
                <a:ea typeface="Times New Roman" panose="02020603050405020304" pitchFamily="18" charset="0"/>
              </a:rPr>
              <a:t>1.Ki</a:t>
            </a:r>
            <a:r>
              <a:rPr lang="vi-VN" sz="2400" b="1" dirty="0">
                <a:latin typeface="Times New Roman" panose="02020603050405020304" pitchFamily="18" charset="0"/>
                <a:ea typeface="Times New Roman" panose="02020603050405020304" pitchFamily="18" charset="0"/>
              </a:rPr>
              <a:t>ến thức:</a:t>
            </a:r>
            <a:endParaRPr lang="en-US" sz="2800" dirty="0">
              <a:latin typeface="Times New Roman" panose="02020603050405020304" pitchFamily="18" charset="0"/>
              <a:ea typeface="Times New Roman" panose="02020603050405020304" pitchFamily="18" charset="0"/>
            </a:endParaRPr>
          </a:p>
          <a:p>
            <a:pPr>
              <a:lnSpc>
                <a:spcPct val="135000"/>
              </a:lnSpc>
              <a:spcBef>
                <a:spcPts val="600"/>
              </a:spcBef>
              <a:spcAft>
                <a:spcPts val="60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luận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miêu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tâm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chuyện</a:t>
            </a:r>
            <a:r>
              <a:rPr lang="en-US" sz="2400" dirty="0">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nSpc>
                <a:spcPct val="135000"/>
              </a:lnSpc>
              <a:spcBef>
                <a:spcPts val="600"/>
              </a:spcBef>
              <a:spcAft>
                <a:spcPts val="60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yếu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tố</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luận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miêu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tâm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chuyện</a:t>
            </a:r>
            <a:r>
              <a:rPr lang="en-US" sz="2400" dirty="0">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nSpc>
                <a:spcPct val="135000"/>
              </a:lnSpc>
              <a:spcBef>
                <a:spcPts val="600"/>
              </a:spcBef>
              <a:spcAft>
                <a:spcPts val="600"/>
              </a:spcAft>
            </a:pPr>
            <a:r>
              <a:rPr lang="de-DE" sz="2400" b="1" dirty="0">
                <a:latin typeface="Times New Roman" panose="02020603050405020304" pitchFamily="18" charset="0"/>
                <a:ea typeface="Times New Roman" panose="02020603050405020304" pitchFamily="18" charset="0"/>
              </a:rPr>
              <a:t>2. Năng lực:</a:t>
            </a:r>
            <a:endParaRPr lang="en-US" sz="2800" dirty="0">
              <a:latin typeface="Times New Roman" panose="02020603050405020304" pitchFamily="18" charset="0"/>
              <a:ea typeface="Times New Roman" panose="02020603050405020304" pitchFamily="18" charset="0"/>
            </a:endParaRPr>
          </a:p>
          <a:p>
            <a:pPr>
              <a:lnSpc>
                <a:spcPct val="135000"/>
              </a:lnSpc>
              <a:spcBef>
                <a:spcPts val="600"/>
              </a:spcBef>
              <a:spcAft>
                <a:spcPts val="600"/>
              </a:spcAft>
            </a:pPr>
            <a:r>
              <a:rPr lang="fr-FR" sz="2400" dirty="0">
                <a:latin typeface="Times New Roman" panose="02020603050405020304" pitchFamily="18" charset="0"/>
                <a:ea typeface="Times New Roman" panose="02020603050405020304" pitchFamily="18" charset="0"/>
              </a:rPr>
              <a:t>+ KĨ </a:t>
            </a:r>
            <a:r>
              <a:rPr lang="fr-FR" sz="2400" dirty="0" err="1">
                <a:latin typeface="Times New Roman" panose="02020603050405020304" pitchFamily="18" charset="0"/>
                <a:ea typeface="Times New Roman" panose="02020603050405020304" pitchFamily="18" charset="0"/>
              </a:rPr>
              <a:t>năng</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giao</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tiếp</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trình</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bày</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lắng</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nghe</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tích</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cực</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đọc</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hợp</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tác</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học</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theo</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nhóm</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tìm</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kiếm</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và</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xử</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lí</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thông</a:t>
            </a:r>
            <a:r>
              <a:rPr lang="fr-FR" sz="2400" dirty="0">
                <a:latin typeface="Times New Roman" panose="02020603050405020304" pitchFamily="18" charset="0"/>
                <a:ea typeface="Times New Roman" panose="02020603050405020304" pitchFamily="18" charset="0"/>
              </a:rPr>
              <a:t> </a:t>
            </a:r>
            <a:r>
              <a:rPr lang="fr-FR" sz="2400" dirty="0" err="1">
                <a:latin typeface="Times New Roman" panose="02020603050405020304" pitchFamily="18" charset="0"/>
                <a:ea typeface="Times New Roman" panose="02020603050405020304" pitchFamily="18" charset="0"/>
              </a:rPr>
              <a:t>tin.v.v</a:t>
            </a:r>
            <a:r>
              <a:rPr lang="fr-FR" sz="2400" dirty="0">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gn="just">
              <a:lnSpc>
                <a:spcPct val="135000"/>
              </a:lnSpc>
              <a:spcBef>
                <a:spcPts val="600"/>
              </a:spcBef>
              <a:spcAft>
                <a:spcPts val="600"/>
              </a:spcAft>
            </a:pPr>
            <a:r>
              <a:rPr lang="de-DE" sz="2400" b="1" dirty="0">
                <a:latin typeface="Times New Roman" panose="02020603050405020304" pitchFamily="18" charset="0"/>
                <a:ea typeface="Times New Roman" panose="02020603050405020304" pitchFamily="18" charset="0"/>
              </a:rPr>
              <a:t>3. Phẩm chất: </a:t>
            </a:r>
            <a:endParaRPr lang="en-US" sz="2800" dirty="0">
              <a:latin typeface="Times New Roman" panose="02020603050405020304" pitchFamily="18" charset="0"/>
              <a:ea typeface="Times New Roman" panose="02020603050405020304" pitchFamily="18" charset="0"/>
            </a:endParaRPr>
          </a:p>
          <a:p>
            <a:pPr>
              <a:lnSpc>
                <a:spcPct val="135000"/>
              </a:lnSpc>
              <a:spcBef>
                <a:spcPts val="600"/>
              </a:spcBef>
              <a:spcAft>
                <a:spcPts val="600"/>
              </a:spcAft>
            </a:pP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sinh</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tự</a:t>
            </a:r>
            <a:r>
              <a:rPr lang="en-US" sz="2400" dirty="0" smtClean="0">
                <a:latin typeface="Times New Roman" panose="02020603050405020304" pitchFamily="18" charset="0"/>
                <a:ea typeface="Times New Roman" panose="02020603050405020304" pitchFamily="18" charset="0"/>
              </a:rPr>
              <a:t> tin </a:t>
            </a:r>
            <a:r>
              <a:rPr lang="en-US" sz="2400" dirty="0" err="1" smtClean="0">
                <a:latin typeface="Times New Roman" panose="02020603050405020304" pitchFamily="18" charset="0"/>
                <a:ea typeface="Times New Roman" panose="02020603050405020304" pitchFamily="18" charset="0"/>
              </a:rPr>
              <a:t>trò</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chuyện</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trước</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đám</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đông</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2363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228600"/>
            <a:ext cx="8763000" cy="5444567"/>
          </a:xfrm>
          <a:prstGeom prst="rect">
            <a:avLst/>
          </a:prstGeom>
        </p:spPr>
        <p:txBody>
          <a:bodyPr wrap="square">
            <a:spAutoFit/>
          </a:bodyPr>
          <a:lstStyle/>
          <a:p>
            <a:pPr algn="ctr">
              <a:lnSpc>
                <a:spcPct val="135000"/>
              </a:lnSpc>
              <a:spcBef>
                <a:spcPts val="600"/>
              </a:spcBef>
              <a:spcAft>
                <a:spcPts val="600"/>
              </a:spcAft>
              <a:tabLst>
                <a:tab pos="360045" algn="l"/>
                <a:tab pos="720090" algn="l"/>
              </a:tabLst>
            </a:pPr>
            <a:r>
              <a:rPr lang="fr-FR" b="1" dirty="0" smtClean="0">
                <a:solidFill>
                  <a:srgbClr val="000000"/>
                </a:solidFill>
                <a:latin typeface="Times New Roman" panose="02020603050405020304" pitchFamily="18" charset="0"/>
                <a:ea typeface="Times New Roman" panose="02020603050405020304" pitchFamily="18" charset="0"/>
              </a:rPr>
              <a:t> </a:t>
            </a:r>
            <a:r>
              <a:rPr lang="fr-FR" sz="3200" b="1" dirty="0" err="1">
                <a:solidFill>
                  <a:srgbClr val="FF0000"/>
                </a:solidFill>
                <a:latin typeface="Times New Roman" panose="02020603050405020304" pitchFamily="18" charset="0"/>
                <a:ea typeface="Times New Roman" panose="02020603050405020304" pitchFamily="18" charset="0"/>
              </a:rPr>
              <a:t>Tổ</a:t>
            </a:r>
            <a:r>
              <a:rPr lang="fr-FR" sz="3200" b="1" dirty="0">
                <a:solidFill>
                  <a:srgbClr val="FF0000"/>
                </a:solidFill>
                <a:latin typeface="Times New Roman" panose="02020603050405020304" pitchFamily="18" charset="0"/>
                <a:ea typeface="Times New Roman" panose="02020603050405020304" pitchFamily="18" charset="0"/>
              </a:rPr>
              <a:t> </a:t>
            </a:r>
            <a:r>
              <a:rPr lang="fr-FR" sz="3200" b="1" dirty="0" err="1">
                <a:solidFill>
                  <a:srgbClr val="FF0000"/>
                </a:solidFill>
                <a:latin typeface="Times New Roman" panose="02020603050405020304" pitchFamily="18" charset="0"/>
                <a:ea typeface="Times New Roman" panose="02020603050405020304" pitchFamily="18" charset="0"/>
              </a:rPr>
              <a:t>chức</a:t>
            </a:r>
            <a:r>
              <a:rPr lang="fr-FR" sz="3200" b="1" dirty="0">
                <a:solidFill>
                  <a:srgbClr val="FF0000"/>
                </a:solidFill>
                <a:latin typeface="Times New Roman" panose="02020603050405020304" pitchFamily="18" charset="0"/>
                <a:ea typeface="Times New Roman" panose="02020603050405020304" pitchFamily="18" charset="0"/>
              </a:rPr>
              <a:t> </a:t>
            </a:r>
            <a:r>
              <a:rPr lang="fr-FR" sz="3200" b="1" dirty="0" err="1">
                <a:solidFill>
                  <a:srgbClr val="FF0000"/>
                </a:solidFill>
                <a:latin typeface="Times New Roman" panose="02020603050405020304" pitchFamily="18" charset="0"/>
                <a:ea typeface="Times New Roman" panose="02020603050405020304" pitchFamily="18" charset="0"/>
              </a:rPr>
              <a:t>thực</a:t>
            </a:r>
            <a:r>
              <a:rPr lang="fr-FR" sz="3200" b="1" dirty="0">
                <a:solidFill>
                  <a:srgbClr val="FF0000"/>
                </a:solidFill>
                <a:latin typeface="Times New Roman" panose="02020603050405020304" pitchFamily="18" charset="0"/>
                <a:ea typeface="Times New Roman" panose="02020603050405020304" pitchFamily="18" charset="0"/>
              </a:rPr>
              <a:t> </a:t>
            </a:r>
            <a:r>
              <a:rPr lang="fr-FR" sz="3200" b="1" dirty="0" err="1">
                <a:solidFill>
                  <a:srgbClr val="FF0000"/>
                </a:solidFill>
                <a:latin typeface="Times New Roman" panose="02020603050405020304" pitchFamily="18" charset="0"/>
                <a:ea typeface="Times New Roman" panose="02020603050405020304" pitchFamily="18" charset="0"/>
              </a:rPr>
              <a:t>hiện</a:t>
            </a:r>
            <a:r>
              <a:rPr lang="fr-FR" sz="3200" b="1" dirty="0">
                <a:solidFill>
                  <a:srgbClr val="FF0000"/>
                </a:solidFill>
                <a:latin typeface="Times New Roman" panose="02020603050405020304" pitchFamily="18" charset="0"/>
                <a:ea typeface="Times New Roman" panose="02020603050405020304" pitchFamily="18" charset="0"/>
              </a:rPr>
              <a:t>: </a:t>
            </a:r>
            <a:endParaRPr lang="en-US" sz="3200" dirty="0">
              <a:solidFill>
                <a:srgbClr val="FF0000"/>
              </a:solidFill>
              <a:latin typeface="Times New Roman" panose="02020603050405020304" pitchFamily="18" charset="0"/>
              <a:ea typeface="Times New Roman" panose="02020603050405020304" pitchFamily="18" charset="0"/>
            </a:endParaRPr>
          </a:p>
          <a:p>
            <a:pPr algn="just">
              <a:lnSpc>
                <a:spcPct val="135000"/>
              </a:lnSpc>
              <a:spcBef>
                <a:spcPts val="600"/>
              </a:spcBef>
              <a:spcAft>
                <a:spcPts val="600"/>
              </a:spcAft>
            </a:pPr>
            <a:r>
              <a:rPr lang="fr-FR" sz="2800" b="1" dirty="0">
                <a:solidFill>
                  <a:srgbClr val="000000"/>
                </a:solidFill>
                <a:latin typeface="Times New Roman" panose="02020603050405020304" pitchFamily="18" charset="0"/>
                <a:ea typeface="Times New Roman" panose="02020603050405020304" pitchFamily="18" charset="0"/>
              </a:rPr>
              <a:t> - </a:t>
            </a:r>
            <a:r>
              <a:rPr lang="fr-FR" sz="2800" b="1" dirty="0" err="1">
                <a:solidFill>
                  <a:srgbClr val="000000"/>
                </a:solidFill>
                <a:latin typeface="Times New Roman" panose="02020603050405020304" pitchFamily="18" charset="0"/>
                <a:ea typeface="Times New Roman" panose="02020603050405020304" pitchFamily="18" charset="0"/>
              </a:rPr>
              <a:t>Bước</a:t>
            </a:r>
            <a:r>
              <a:rPr lang="fr-FR" sz="2800" b="1" dirty="0">
                <a:solidFill>
                  <a:srgbClr val="000000"/>
                </a:solidFill>
                <a:latin typeface="Times New Roman" panose="02020603050405020304" pitchFamily="18" charset="0"/>
                <a:ea typeface="Times New Roman" panose="02020603050405020304" pitchFamily="18" charset="0"/>
              </a:rPr>
              <a:t> 1: </a:t>
            </a:r>
            <a:r>
              <a:rPr lang="fr-FR" sz="2800" b="1" dirty="0" err="1">
                <a:solidFill>
                  <a:srgbClr val="000000"/>
                </a:solidFill>
                <a:latin typeface="Times New Roman" panose="02020603050405020304" pitchFamily="18" charset="0"/>
                <a:ea typeface="Times New Roman" panose="02020603050405020304" pitchFamily="18" charset="0"/>
              </a:rPr>
              <a:t>Chuyển</a:t>
            </a:r>
            <a:r>
              <a:rPr lang="fr-FR" sz="2800" b="1" dirty="0">
                <a:solidFill>
                  <a:srgbClr val="000000"/>
                </a:solidFill>
                <a:latin typeface="Times New Roman" panose="02020603050405020304" pitchFamily="18" charset="0"/>
                <a:ea typeface="Times New Roman" panose="02020603050405020304" pitchFamily="18" charset="0"/>
              </a:rPr>
              <a:t> </a:t>
            </a:r>
            <a:r>
              <a:rPr lang="fr-FR" sz="2800" b="1" dirty="0" err="1">
                <a:solidFill>
                  <a:srgbClr val="000000"/>
                </a:solidFill>
                <a:latin typeface="Times New Roman" panose="02020603050405020304" pitchFamily="18" charset="0"/>
                <a:ea typeface="Times New Roman" panose="02020603050405020304" pitchFamily="18" charset="0"/>
              </a:rPr>
              <a:t>giao</a:t>
            </a:r>
            <a:r>
              <a:rPr lang="fr-FR" sz="2800" b="1" dirty="0">
                <a:solidFill>
                  <a:srgbClr val="000000"/>
                </a:solidFill>
                <a:latin typeface="Times New Roman" panose="02020603050405020304" pitchFamily="18" charset="0"/>
                <a:ea typeface="Times New Roman" panose="02020603050405020304" pitchFamily="18" charset="0"/>
              </a:rPr>
              <a:t> </a:t>
            </a:r>
            <a:r>
              <a:rPr lang="fr-FR" sz="2800" b="1" dirty="0" err="1">
                <a:solidFill>
                  <a:srgbClr val="000000"/>
                </a:solidFill>
                <a:latin typeface="Times New Roman" panose="02020603050405020304" pitchFamily="18" charset="0"/>
                <a:ea typeface="Times New Roman" panose="02020603050405020304" pitchFamily="18" charset="0"/>
              </a:rPr>
              <a:t>nhiệm</a:t>
            </a:r>
            <a:r>
              <a:rPr lang="fr-FR" sz="2800" b="1" dirty="0">
                <a:solidFill>
                  <a:srgbClr val="000000"/>
                </a:solidFill>
                <a:latin typeface="Times New Roman" panose="02020603050405020304" pitchFamily="18" charset="0"/>
                <a:ea typeface="Times New Roman" panose="02020603050405020304" pitchFamily="18" charset="0"/>
              </a:rPr>
              <a:t> </a:t>
            </a:r>
            <a:r>
              <a:rPr lang="fr-FR" sz="2800" b="1" dirty="0" err="1">
                <a:solidFill>
                  <a:srgbClr val="000000"/>
                </a:solidFill>
                <a:latin typeface="Times New Roman" panose="02020603050405020304" pitchFamily="18" charset="0"/>
                <a:ea typeface="Times New Roman" panose="02020603050405020304" pitchFamily="18" charset="0"/>
              </a:rPr>
              <a:t>vụ</a:t>
            </a:r>
            <a:r>
              <a:rPr lang="fr-FR" sz="2800" b="1" dirty="0">
                <a:solidFill>
                  <a:srgbClr val="000000"/>
                </a:solidFill>
                <a:latin typeface="Times New Roman" panose="02020603050405020304" pitchFamily="18" charset="0"/>
                <a:ea typeface="Times New Roman" panose="02020603050405020304" pitchFamily="18" charset="0"/>
              </a:rPr>
              <a:t>:</a:t>
            </a:r>
            <a:r>
              <a:rPr lang="fr-FR" sz="2800" dirty="0">
                <a:solidFill>
                  <a:srgbClr val="000000"/>
                </a:solidFill>
                <a:latin typeface="Times New Roman" panose="02020603050405020304" pitchFamily="18" charset="0"/>
                <a:ea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endParaRPr>
          </a:p>
          <a:p>
            <a:pPr algn="just">
              <a:lnSpc>
                <a:spcPct val="135000"/>
              </a:lnSpc>
              <a:spcBef>
                <a:spcPts val="600"/>
              </a:spcBef>
              <a:spcAft>
                <a:spcPts val="600"/>
              </a:spcAft>
            </a:pP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Bước</a:t>
            </a:r>
            <a:r>
              <a:rPr lang="en-US" sz="2800" b="1" dirty="0">
                <a:solidFill>
                  <a:srgbClr val="000000"/>
                </a:solidFill>
                <a:latin typeface="Times New Roman" panose="02020603050405020304" pitchFamily="18" charset="0"/>
                <a:ea typeface="Times New Roman" panose="02020603050405020304" pitchFamily="18" charset="0"/>
              </a:rPr>
              <a:t> 2: </a:t>
            </a:r>
            <a:r>
              <a:rPr lang="en-US" sz="2800" b="1" dirty="0" err="1">
                <a:solidFill>
                  <a:srgbClr val="000000"/>
                </a:solidFill>
                <a:latin typeface="Times New Roman" panose="02020603050405020304" pitchFamily="18" charset="0"/>
                <a:ea typeface="Times New Roman" panose="02020603050405020304" pitchFamily="18" charset="0"/>
              </a:rPr>
              <a:t>Thực</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hiện</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nhiệm</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vụ</a:t>
            </a:r>
            <a:r>
              <a:rPr lang="en-US" sz="2800" b="1" dirty="0">
                <a:solidFill>
                  <a:srgbClr val="000000"/>
                </a:solidFill>
                <a:latin typeface="Times New Roman" panose="02020603050405020304" pitchFamily="18" charset="0"/>
                <a:ea typeface="Times New Roman" panose="02020603050405020304" pitchFamily="18" charset="0"/>
              </a:rPr>
              <a:t>: </a:t>
            </a:r>
            <a:r>
              <a:rPr lang="en-US" sz="2800" dirty="0">
                <a:solidFill>
                  <a:srgbClr val="000000"/>
                </a:solidFill>
                <a:latin typeface="Times New Roman" panose="02020603050405020304" pitchFamily="18" charset="0"/>
                <a:ea typeface="Times New Roman" panose="02020603050405020304" pitchFamily="18" charset="0"/>
              </a:rPr>
              <a:t>HS </a:t>
            </a:r>
            <a:r>
              <a:rPr lang="en-US" sz="2800" dirty="0" err="1">
                <a:solidFill>
                  <a:srgbClr val="000000"/>
                </a:solidFill>
                <a:latin typeface="Times New Roman" panose="02020603050405020304" pitchFamily="18" charset="0"/>
                <a:ea typeface="Times New Roman" panose="02020603050405020304" pitchFamily="18" charset="0"/>
              </a:rPr>
              <a:t>thực</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hiện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nhiệm</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vụ</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thời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gian</a:t>
            </a:r>
            <a:r>
              <a:rPr lang="en-US" sz="2800" dirty="0">
                <a:solidFill>
                  <a:srgbClr val="000000"/>
                </a:solidFill>
                <a:latin typeface="Times New Roman" panose="02020603050405020304" pitchFamily="18" charset="0"/>
                <a:ea typeface="Times New Roman" panose="02020603050405020304" pitchFamily="18" charset="0"/>
              </a:rPr>
              <a:t> 2 </a:t>
            </a:r>
            <a:r>
              <a:rPr lang="en-US" sz="2800" dirty="0" err="1">
                <a:solidFill>
                  <a:srgbClr val="000000"/>
                </a:solidFill>
                <a:latin typeface="Times New Roman" panose="02020603050405020304" pitchFamily="18" charset="0"/>
                <a:ea typeface="Times New Roman" panose="02020603050405020304" pitchFamily="18" charset="0"/>
              </a:rPr>
              <a:t>phút</a:t>
            </a:r>
            <a:endParaRPr lang="en-US" sz="2800" dirty="0">
              <a:latin typeface="Times New Roman" panose="02020603050405020304" pitchFamily="18" charset="0"/>
              <a:ea typeface="Times New Roman" panose="02020603050405020304" pitchFamily="18" charset="0"/>
            </a:endParaRPr>
          </a:p>
          <a:p>
            <a:pPr algn="just">
              <a:lnSpc>
                <a:spcPct val="135000"/>
              </a:lnSpc>
              <a:spcBef>
                <a:spcPts val="600"/>
              </a:spcBef>
              <a:spcAft>
                <a:spcPts val="600"/>
              </a:spcAft>
            </a:pPr>
            <a:r>
              <a:rPr lang="vi-VN" sz="2800" b="1" dirty="0">
                <a:solidFill>
                  <a:srgbClr val="000000"/>
                </a:solidFill>
                <a:latin typeface="Times New Roman" panose="02020603050405020304" pitchFamily="18" charset="0"/>
                <a:ea typeface="Times New Roman" panose="02020603050405020304" pitchFamily="18" charset="0"/>
              </a:rPr>
              <a:t>- Bước 3: Báo cáo, thảo luận: </a:t>
            </a:r>
            <a:r>
              <a:rPr lang="vi-VN" sz="2800" dirty="0">
                <a:solidFill>
                  <a:srgbClr val="000000"/>
                </a:solidFill>
                <a:latin typeface="Times New Roman" panose="02020603050405020304" pitchFamily="18" charset="0"/>
                <a:ea typeface="Times New Roman" panose="02020603050405020304" pitchFamily="18" charset="0"/>
              </a:rPr>
              <a:t>GV gọi một số HS trả lời, HS khác nhận xét, bổ sung.</a:t>
            </a:r>
            <a:endParaRPr lang="en-US" sz="2800" dirty="0">
              <a:latin typeface="Times New Roman" panose="02020603050405020304" pitchFamily="18" charset="0"/>
              <a:ea typeface="Times New Roman" panose="02020603050405020304" pitchFamily="18" charset="0"/>
            </a:endParaRPr>
          </a:p>
          <a:p>
            <a:pPr algn="just">
              <a:lnSpc>
                <a:spcPct val="135000"/>
              </a:lnSpc>
              <a:spcBef>
                <a:spcPts val="600"/>
              </a:spcBef>
              <a:spcAft>
                <a:spcPts val="600"/>
              </a:spcAft>
            </a:pPr>
            <a:r>
              <a:rPr lang="vi-VN" sz="2800" b="1" dirty="0">
                <a:solidFill>
                  <a:srgbClr val="000000"/>
                </a:solidFill>
                <a:latin typeface="Times New Roman" panose="02020603050405020304" pitchFamily="18" charset="0"/>
                <a:ea typeface="Times New Roman" panose="02020603050405020304" pitchFamily="18" charset="0"/>
              </a:rPr>
              <a:t>- Bước 4: Kết luận, nhận định: </a:t>
            </a:r>
            <a:r>
              <a:rPr lang="vi-VN" sz="2800" dirty="0">
                <a:solidFill>
                  <a:srgbClr val="000000"/>
                </a:solidFill>
                <a:latin typeface="Times New Roman" panose="02020603050405020304" pitchFamily="18" charset="0"/>
                <a:ea typeface="Times New Roman" panose="02020603050405020304" pitchFamily="18" charset="0"/>
              </a:rPr>
              <a:t>GV đánh giá kết quả của HS, trên cơ sở đó dẫn dắt HS vào bài học mới.</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9897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2113" y="20638"/>
            <a:ext cx="4267200" cy="461962"/>
          </a:xfrm>
          <a:prstGeom prst="rect">
            <a:avLst/>
          </a:prstGeom>
          <a:noFill/>
          <a:ln w="9525">
            <a:noFill/>
          </a:ln>
        </p:spPr>
        <p:txBody>
          <a:bodyPr>
            <a:spAutoFit/>
          </a:bodyPr>
          <a:lstStyle/>
          <a:p>
            <a:pPr eaLnBrk="1" hangingPunct="1"/>
            <a:r>
              <a:rPr lang="en-US" altLang="en-US" sz="2400" b="1" u="sng" dirty="0">
                <a:latin typeface="Times New Roman" panose="02020603050405020304" pitchFamily="18" charset="0"/>
                <a:cs typeface="Times New Roman" panose="02020603050405020304" pitchFamily="18" charset="0"/>
              </a:rPr>
              <a:t>I. NỘI DUNG</a:t>
            </a:r>
            <a:endParaRPr lang="en-US" altLang="en-US" sz="2400" b="1" u="sng" dirty="0">
              <a:latin typeface="Times New Roman" panose="02020603050405020304" pitchFamily="18" charset="0"/>
              <a:ea typeface="Times New Roman" panose="02020603050405020304" pitchFamily="18" charset="0"/>
            </a:endParaRPr>
          </a:p>
        </p:txBody>
      </p:sp>
      <p:sp>
        <p:nvSpPr>
          <p:cNvPr id="5" name="Rectangle 4"/>
          <p:cNvSpPr/>
          <p:nvPr/>
        </p:nvSpPr>
        <p:spPr>
          <a:xfrm>
            <a:off x="533400" y="904875"/>
            <a:ext cx="8077200" cy="1200150"/>
          </a:xfrm>
          <a:prstGeom prst="rect">
            <a:avLst/>
          </a:prstGeom>
          <a:noFill/>
          <a:ln w="9525">
            <a:noFill/>
          </a:ln>
        </p:spPr>
        <p:txBody>
          <a:bodyPr>
            <a:spAutoFit/>
          </a:bodyPr>
          <a:lstStyle/>
          <a:p>
            <a:pPr eaLnBrk="1" hangingPunct="1"/>
            <a:r>
              <a:rPr lang="en-US" altLang="en-US" sz="2400" b="1" u="sng" dirty="0">
                <a:solidFill>
                  <a:srgbClr val="0251AD"/>
                </a:solidFill>
                <a:latin typeface="Times New Roman" panose="02020603050405020304" pitchFamily="18" charset="0"/>
                <a:cs typeface="Times New Roman" panose="02020603050405020304" pitchFamily="18" charset="0"/>
              </a:rPr>
              <a:t>*.</a:t>
            </a:r>
            <a:r>
              <a:rPr lang="vi-VN" altLang="en-US" sz="2400" b="1" u="sng" dirty="0">
                <a:solidFill>
                  <a:srgbClr val="0251AD"/>
                </a:solidFill>
                <a:latin typeface="Times New Roman" panose="02020603050405020304" pitchFamily="18" charset="0"/>
                <a:cs typeface="Times New Roman" panose="02020603050405020304" pitchFamily="18" charset="0"/>
              </a:rPr>
              <a:t>Bí quyết nói chuyện thu hút đám đông bằng 5 cách đơn giản sau đây</a:t>
            </a:r>
            <a:endParaRPr lang="vi-VN" altLang="en-US" sz="2400" b="1" dirty="0">
              <a:solidFill>
                <a:srgbClr val="0251AD"/>
              </a:solidFill>
              <a:latin typeface="Times New Roman" panose="02020603050405020304" pitchFamily="18" charset="0"/>
              <a:cs typeface="Times New Roman" panose="02020603050405020304" pitchFamily="18" charset="0"/>
            </a:endParaRPr>
          </a:p>
          <a:p>
            <a:pPr eaLnBrk="1" hangingPunct="1"/>
            <a:r>
              <a:rPr lang="vi-VN" altLang="en-US" sz="2400" i="1" dirty="0">
                <a:solidFill>
                  <a:srgbClr val="212529"/>
                </a:solidFill>
                <a:latin typeface="Times New Roman" panose="02020603050405020304" pitchFamily="18" charset="0"/>
                <a:cs typeface="Times New Roman" panose="02020603050405020304" pitchFamily="18" charset="0"/>
              </a:rPr>
              <a:t>1. Thu hút mọi người qua ánh mắt</a:t>
            </a:r>
            <a:endParaRPr lang="vi-VN" altLang="en-US" sz="2400" dirty="0">
              <a:solidFill>
                <a:srgbClr val="212529"/>
              </a:solidFill>
              <a:latin typeface="Times New Roman" panose="02020603050405020304" pitchFamily="18" charset="0"/>
              <a:ea typeface="Times New Roman" panose="02020603050405020304" pitchFamily="18" charset="0"/>
            </a:endParaRPr>
          </a:p>
        </p:txBody>
      </p:sp>
      <p:sp>
        <p:nvSpPr>
          <p:cNvPr id="6" name="Rectangle 5"/>
          <p:cNvSpPr/>
          <p:nvPr/>
        </p:nvSpPr>
        <p:spPr>
          <a:xfrm>
            <a:off x="392113" y="2105025"/>
            <a:ext cx="8599487" cy="461963"/>
          </a:xfrm>
          <a:prstGeom prst="rect">
            <a:avLst/>
          </a:prstGeom>
          <a:noFill/>
          <a:ln w="9525">
            <a:noFill/>
          </a:ln>
        </p:spPr>
        <p:txBody>
          <a:bodyPr>
            <a:spAutoFit/>
          </a:bodyPr>
          <a:lstStyle/>
          <a:p>
            <a:pPr eaLnBrk="1" hangingPunct="1"/>
            <a:r>
              <a:rPr lang="vi-VN" altLang="en-US" i="1" dirty="0">
                <a:solidFill>
                  <a:srgbClr val="212529"/>
                </a:solidFill>
                <a:latin typeface="Arial" panose="020B0604020202020204" pitchFamily="34" charset="0"/>
              </a:rPr>
              <a:t> </a:t>
            </a:r>
            <a:r>
              <a:rPr lang="en-US" altLang="en-US" sz="2400" i="1" dirty="0">
                <a:solidFill>
                  <a:srgbClr val="212529"/>
                </a:solidFill>
                <a:latin typeface="Times New Roman" panose="02020603050405020304" pitchFamily="18" charset="0"/>
                <a:cs typeface="Times New Roman" panose="02020603050405020304" pitchFamily="18" charset="0"/>
              </a:rPr>
              <a:t>2. </a:t>
            </a:r>
            <a:r>
              <a:rPr lang="vi-VN" altLang="en-US" sz="2400" i="1" dirty="0">
                <a:solidFill>
                  <a:srgbClr val="212529"/>
                </a:solidFill>
                <a:latin typeface="Times New Roman" panose="02020603050405020304" pitchFamily="18" charset="0"/>
                <a:cs typeface="Times New Roman" panose="02020603050405020304" pitchFamily="18" charset="0"/>
              </a:rPr>
              <a:t>Cách nói chuyện</a:t>
            </a:r>
            <a:endParaRPr lang="vi-VN" altLang="en-US" sz="2400" dirty="0">
              <a:solidFill>
                <a:srgbClr val="212529"/>
              </a:solidFill>
              <a:latin typeface="Times New Roman" panose="02020603050405020304" pitchFamily="18" charset="0"/>
              <a:ea typeface="Times New Roman" panose="02020603050405020304" pitchFamily="18" charset="0"/>
            </a:endParaRPr>
          </a:p>
        </p:txBody>
      </p:sp>
      <p:sp>
        <p:nvSpPr>
          <p:cNvPr id="7" name="Rectangle 6"/>
          <p:cNvSpPr/>
          <p:nvPr/>
        </p:nvSpPr>
        <p:spPr>
          <a:xfrm>
            <a:off x="385763" y="2743200"/>
            <a:ext cx="4794250" cy="461963"/>
          </a:xfrm>
          <a:prstGeom prst="rect">
            <a:avLst/>
          </a:prstGeom>
          <a:noFill/>
          <a:ln w="9525">
            <a:noFill/>
          </a:ln>
        </p:spPr>
        <p:txBody>
          <a:bodyPr wrap="none">
            <a:spAutoFit/>
          </a:bodyPr>
          <a:lstStyle/>
          <a:p>
            <a:pPr eaLnBrk="1" hangingPunct="1"/>
            <a:r>
              <a:rPr lang="en-US" altLang="en-US" i="1" dirty="0">
                <a:solidFill>
                  <a:srgbClr val="212529"/>
                </a:solidFill>
                <a:latin typeface="Arial" panose="020B0604020202020204" pitchFamily="34" charset="0"/>
              </a:rPr>
              <a:t>3</a:t>
            </a:r>
            <a:r>
              <a:rPr lang="en-US" altLang="en-US" sz="2400" i="1" dirty="0">
                <a:solidFill>
                  <a:srgbClr val="212529"/>
                </a:solidFill>
                <a:latin typeface="Times New Roman" panose="02020603050405020304" pitchFamily="18" charset="0"/>
                <a:cs typeface="Times New Roman" panose="02020603050405020304" pitchFamily="18" charset="0"/>
              </a:rPr>
              <a:t>. Đừng quá lo lắng về những lỗi nhỏ</a:t>
            </a:r>
            <a:endParaRPr lang="en-US" altLang="en-US" sz="2400" dirty="0">
              <a:solidFill>
                <a:srgbClr val="212529"/>
              </a:solidFill>
              <a:latin typeface="Times New Roman" panose="02020603050405020304" pitchFamily="18" charset="0"/>
              <a:ea typeface="Times New Roman" panose="02020603050405020304" pitchFamily="18" charset="0"/>
            </a:endParaRPr>
          </a:p>
        </p:txBody>
      </p:sp>
      <p:sp>
        <p:nvSpPr>
          <p:cNvPr id="8" name="Rectangle 7"/>
          <p:cNvSpPr/>
          <p:nvPr/>
        </p:nvSpPr>
        <p:spPr>
          <a:xfrm>
            <a:off x="441325" y="3429000"/>
            <a:ext cx="2667000" cy="461963"/>
          </a:xfrm>
          <a:prstGeom prst="rect">
            <a:avLst/>
          </a:prstGeom>
          <a:noFill/>
          <a:ln w="9525">
            <a:noFill/>
          </a:ln>
        </p:spPr>
        <p:txBody>
          <a:bodyPr wrap="none">
            <a:spAutoFit/>
          </a:bodyPr>
          <a:lstStyle/>
          <a:p>
            <a:pPr eaLnBrk="1" hangingPunct="1"/>
            <a:r>
              <a:rPr lang="en-US" altLang="en-US" i="1" dirty="0">
                <a:solidFill>
                  <a:srgbClr val="212529"/>
                </a:solidFill>
                <a:latin typeface="Arial" panose="020B0604020202020204" pitchFamily="34" charset="0"/>
              </a:rPr>
              <a:t>4</a:t>
            </a:r>
            <a:r>
              <a:rPr lang="en-US" altLang="en-US" sz="2400" i="1" dirty="0">
                <a:solidFill>
                  <a:srgbClr val="212529"/>
                </a:solidFill>
                <a:latin typeface="Times New Roman" panose="02020603050405020304" pitchFamily="18" charset="0"/>
                <a:cs typeface="Times New Roman" panose="02020603050405020304" pitchFamily="18" charset="0"/>
              </a:rPr>
              <a:t>. Cử chỉ, dáng điệu</a:t>
            </a:r>
            <a:endParaRPr lang="en-US" altLang="en-US" sz="2400" dirty="0">
              <a:solidFill>
                <a:srgbClr val="212529"/>
              </a:solidFill>
              <a:latin typeface="Times New Roman" panose="02020603050405020304" pitchFamily="18" charset="0"/>
              <a:ea typeface="Times New Roman" panose="02020603050405020304" pitchFamily="18" charset="0"/>
            </a:endParaRPr>
          </a:p>
        </p:txBody>
      </p:sp>
      <p:sp>
        <p:nvSpPr>
          <p:cNvPr id="9" name="Rectangle 8"/>
          <p:cNvSpPr/>
          <p:nvPr/>
        </p:nvSpPr>
        <p:spPr>
          <a:xfrm>
            <a:off x="385763" y="4233863"/>
            <a:ext cx="3795712" cy="460375"/>
          </a:xfrm>
          <a:prstGeom prst="rect">
            <a:avLst/>
          </a:prstGeom>
          <a:noFill/>
          <a:ln w="9525">
            <a:noFill/>
          </a:ln>
        </p:spPr>
        <p:txBody>
          <a:bodyPr wrap="none">
            <a:spAutoFit/>
          </a:bodyPr>
          <a:lstStyle/>
          <a:p>
            <a:pPr eaLnBrk="1" hangingPunct="1"/>
            <a:r>
              <a:rPr lang="en-US" altLang="en-US" sz="2400" i="1" dirty="0">
                <a:solidFill>
                  <a:srgbClr val="212529"/>
                </a:solidFill>
                <a:latin typeface="Times New Roman" panose="02020603050405020304" pitchFamily="18" charset="0"/>
                <a:cs typeface="Times New Roman" panose="02020603050405020304" pitchFamily="18" charset="0"/>
              </a:rPr>
              <a:t>5. Tổng kết lại những ý chính</a:t>
            </a:r>
            <a:endParaRPr lang="en-US" altLang="en-US" sz="2400" dirty="0">
              <a:solidFill>
                <a:srgbClr val="212529"/>
              </a:solidFill>
              <a:latin typeface="Times New Roman" panose="02020603050405020304" pitchFamily="18" charset="0"/>
              <a:ea typeface="Times New Roman" panose="02020603050405020304" pitchFamily="18" charset="0"/>
            </a:endParaRPr>
          </a:p>
        </p:txBody>
      </p:sp>
      <p:pic>
        <p:nvPicPr>
          <p:cNvPr id="4104" name="Picture 2" descr="Khổ sở vì sợ nói trước đám đông!"/>
          <p:cNvPicPr>
            <a:picLocks noChangeAspect="1"/>
          </p:cNvPicPr>
          <p:nvPr/>
        </p:nvPicPr>
        <p:blipFill>
          <a:blip r:embed="rId2"/>
          <a:stretch>
            <a:fillRect/>
          </a:stretch>
        </p:blipFill>
        <p:spPr>
          <a:xfrm>
            <a:off x="5321300" y="1771650"/>
            <a:ext cx="3517900" cy="33147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fade">
                                      <p:cBhvr>
                                        <p:cTn id="25" dur="1000"/>
                                        <p:tgtEl>
                                          <p:spTgt spid="7">
                                            <p:txEl>
                                              <p:pRg st="0" end="0"/>
                                            </p:txEl>
                                          </p:spTgt>
                                        </p:tgtEl>
                                      </p:cBhvr>
                                    </p:animEffect>
                                    <p:anim calcmode="lin" valueType="num">
                                      <p:cBhvr>
                                        <p:cTn id="2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fade">
                                      <p:cBhvr>
                                        <p:cTn id="32" dur="1000"/>
                                        <p:tgtEl>
                                          <p:spTgt spid="8">
                                            <p:txEl>
                                              <p:pRg st="0" end="0"/>
                                            </p:txEl>
                                          </p:spTgt>
                                        </p:tgtEl>
                                      </p:cBhvr>
                                    </p:animEffect>
                                    <p:anim calcmode="lin" valueType="num">
                                      <p:cBhvr>
                                        <p:cTn id="33"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1000"/>
                                        <p:tgtEl>
                                          <p:spTgt spid="9">
                                            <p:txEl>
                                              <p:pRg st="0" end="0"/>
                                            </p:txEl>
                                          </p:spTgt>
                                        </p:tgtEl>
                                      </p:cBhvr>
                                    </p:animEffect>
                                    <p:anim calcmode="lin" valueType="num">
                                      <p:cBhvr>
                                        <p:cTn id="40"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41"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ạy bé mạnh dạn trước đám đông - Trường mầm non Nắng Mai"/>
          <p:cNvPicPr>
            <a:picLocks noChangeAspect="1"/>
          </p:cNvPicPr>
          <p:nvPr/>
        </p:nvPicPr>
        <p:blipFill>
          <a:blip r:embed="rId2"/>
          <a:stretch>
            <a:fillRect/>
          </a:stretch>
        </p:blipFill>
        <p:spPr>
          <a:xfrm>
            <a:off x="6096000" y="828675"/>
            <a:ext cx="2971800" cy="5114925"/>
          </a:xfrm>
          <a:prstGeom prst="rect">
            <a:avLst/>
          </a:prstGeom>
          <a:noFill/>
          <a:ln w="9525">
            <a:noFill/>
          </a:ln>
        </p:spPr>
      </p:pic>
      <p:sp>
        <p:nvSpPr>
          <p:cNvPr id="5123" name="Rectangle 3"/>
          <p:cNvSpPr/>
          <p:nvPr/>
        </p:nvSpPr>
        <p:spPr>
          <a:xfrm>
            <a:off x="228600" y="990600"/>
            <a:ext cx="6019800" cy="830263"/>
          </a:xfrm>
          <a:prstGeom prst="rect">
            <a:avLst/>
          </a:prstGeom>
          <a:noFill/>
          <a:ln w="9525">
            <a:noFill/>
          </a:ln>
        </p:spPr>
        <p:txBody>
          <a:bodyPr>
            <a:spAutoFit/>
          </a:bodyPr>
          <a:lstStyle/>
          <a:p>
            <a:pPr eaLnBrk="1" hangingPunct="1">
              <a:spcBef>
                <a:spcPct val="50000"/>
              </a:spcBef>
            </a:pPr>
            <a:r>
              <a:rPr lang="en-US" altLang="en-US" sz="2400" b="1" i="1" u="sng" dirty="0">
                <a:latin typeface="Times New Roman" panose="02020603050405020304" pitchFamily="18" charset="0"/>
              </a:rPr>
              <a:t>Đề 1</a:t>
            </a:r>
            <a:r>
              <a:rPr lang="en-US" altLang="en-US" sz="2400" dirty="0">
                <a:latin typeface="Times New Roman" panose="02020603050405020304" pitchFamily="18" charset="0"/>
              </a:rPr>
              <a:t>. Tâm trạng của em sau khi để xảy ra một chuyện có lỗi đối với bạn</a:t>
            </a:r>
            <a:endParaRPr lang="en-US" altLang="en-US" sz="2400" b="1" i="1" dirty="0">
              <a:latin typeface="Calibri" panose="020F0502020204030204" pitchFamily="34" charset="0"/>
            </a:endParaRPr>
          </a:p>
        </p:txBody>
      </p:sp>
      <p:sp>
        <p:nvSpPr>
          <p:cNvPr id="5124" name="TextBox 4"/>
          <p:cNvSpPr txBox="1"/>
          <p:nvPr/>
        </p:nvSpPr>
        <p:spPr>
          <a:xfrm>
            <a:off x="381000" y="304800"/>
            <a:ext cx="3276600" cy="523875"/>
          </a:xfrm>
          <a:prstGeom prst="rect">
            <a:avLst/>
          </a:prstGeom>
          <a:noFill/>
          <a:ln w="9525">
            <a:noFill/>
          </a:ln>
        </p:spPr>
        <p:txBody>
          <a:bodyPr>
            <a:spAutoFit/>
          </a:bodyPr>
          <a:lstStyle/>
          <a:p>
            <a:pPr eaLnBrk="1" hangingPunct="1"/>
            <a:r>
              <a:rPr lang="en-US" altLang="en-US" sz="2800" b="1" u="sng" dirty="0" smtClean="0">
                <a:latin typeface="Times New Roman" panose="02020603050405020304" pitchFamily="18" charset="0"/>
                <a:cs typeface="Times New Roman" panose="02020603050405020304" pitchFamily="18" charset="0"/>
              </a:rPr>
              <a:t>I. ĐỀ B</a:t>
            </a:r>
            <a:r>
              <a:rPr lang="en-US" altLang="en-US" sz="2800" b="1" u="sng" dirty="0" smtClean="0">
                <a:latin typeface="Times New Roman" panose="02020603050405020304" pitchFamily="18" charset="0"/>
                <a:ea typeface="Times New Roman" panose="02020603050405020304" pitchFamily="18" charset="0"/>
              </a:rPr>
              <a:t>À</a:t>
            </a:r>
            <a:r>
              <a:rPr lang="en-US" altLang="en-US" sz="2800" b="1" u="sng" dirty="0" smtClean="0">
                <a:latin typeface="Times New Roman" panose="02020603050405020304" pitchFamily="18" charset="0"/>
                <a:cs typeface="Times New Roman" panose="02020603050405020304" pitchFamily="18" charset="0"/>
              </a:rPr>
              <a:t>I</a:t>
            </a:r>
            <a:endParaRPr lang="en-US" altLang="en-US" sz="2800" b="1" u="sng" dirty="0">
              <a:latin typeface="Times New Roman" panose="02020603050405020304" pitchFamily="18" charset="0"/>
              <a:ea typeface="Times New Roman" panose="02020603050405020304" pitchFamily="18" charset="0"/>
            </a:endParaRPr>
          </a:p>
        </p:txBody>
      </p:sp>
      <p:sp>
        <p:nvSpPr>
          <p:cNvPr id="5125" name="Rectangle 5"/>
          <p:cNvSpPr/>
          <p:nvPr/>
        </p:nvSpPr>
        <p:spPr>
          <a:xfrm>
            <a:off x="228600" y="1838325"/>
            <a:ext cx="6248400" cy="3416300"/>
          </a:xfrm>
          <a:prstGeom prst="rect">
            <a:avLst/>
          </a:prstGeom>
          <a:noFill/>
          <a:ln w="9525">
            <a:noFill/>
          </a:ln>
        </p:spPr>
        <p:txBody>
          <a:bodyPr>
            <a:spAutoFit/>
          </a:bodyPr>
          <a:lstStyle/>
          <a:p>
            <a:pPr eaLnBrk="1" hangingPunct="1">
              <a:spcBef>
                <a:spcPct val="50000"/>
              </a:spcBef>
            </a:pPr>
            <a:r>
              <a:rPr lang="en-US" altLang="en-US" sz="2400" b="1" i="1" u="sng" dirty="0">
                <a:latin typeface="Times New Roman" panose="02020603050405020304" pitchFamily="18" charset="0"/>
              </a:rPr>
              <a:t>Đề 2</a:t>
            </a:r>
            <a:r>
              <a:rPr lang="en-US" altLang="en-US" sz="2400" dirty="0">
                <a:latin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a:t>
            </a:r>
            <a:r>
              <a:rPr lang="vi-VN" altLang="en-US" sz="2400"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K</a:t>
            </a:r>
            <a:r>
              <a:rPr lang="vi-VN" altLang="en-US" sz="2400" dirty="0">
                <a:latin typeface="Times New Roman" panose="02020603050405020304" pitchFamily="18" charset="0"/>
                <a:cs typeface="Times New Roman" panose="02020603050405020304" pitchFamily="18" charset="0"/>
              </a:rPr>
              <a:t>ể một câu chuyện đã được nghe hoặc được đọc về các danh nhân văn hóa</a:t>
            </a:r>
            <a:r>
              <a:rPr lang="en-US" altLang="en-US" sz="2400" dirty="0">
                <a:latin typeface="Times New Roman" panose="02020603050405020304" pitchFamily="18" charset="0"/>
                <a:cs typeface="Times New Roman" panose="02020603050405020304" pitchFamily="18" charset="0"/>
              </a:rPr>
              <a:t>.</a:t>
            </a:r>
          </a:p>
          <a:p>
            <a:pPr eaLnBrk="1" hangingPunct="1">
              <a:spcBef>
                <a:spcPct val="50000"/>
              </a:spcBef>
            </a:pPr>
            <a:r>
              <a:rPr lang="en-US" altLang="en-US" sz="2400" b="1" i="1" u="sng" dirty="0">
                <a:latin typeface="Times New Roman" panose="02020603050405020304" pitchFamily="18" charset="0"/>
              </a:rPr>
              <a:t>Đề 3</a:t>
            </a:r>
            <a:r>
              <a:rPr lang="en-US" altLang="en-US" sz="2400" dirty="0">
                <a:latin typeface="Times New Roman" panose="02020603050405020304" pitchFamily="18" charset="0"/>
              </a:rPr>
              <a:t> .Dựa vào nội dung phần đầu tác phẩm”Chuyện người con gái Nam Xương”(Từ đầu...nhưng việc trót đã qua rồi),hãy đóng vai Trương Sinh để kể lại câu chuyện và bày tỏ niềm ân hận</a:t>
            </a:r>
          </a:p>
          <a:p>
            <a:pPr eaLnBrk="1" hangingPunct="1">
              <a:spcBef>
                <a:spcPct val="50000"/>
              </a:spcBef>
            </a:pPr>
            <a:r>
              <a:rPr lang="en-US" altLang="en-US" sz="2400" b="1" i="1" u="sng" dirty="0">
                <a:latin typeface="Times New Roman" panose="02020603050405020304" pitchFamily="18" charset="0"/>
              </a:rPr>
              <a:t>Đề 4</a:t>
            </a:r>
            <a:r>
              <a:rPr lang="en-US" altLang="en-US" sz="2400" dirty="0">
                <a:latin typeface="Times New Roman" panose="02020603050405020304" pitchFamily="18" charset="0"/>
              </a:rPr>
              <a:t>: Đóng vai ông Hai kể lại truyện  ngắn Làng.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8"/>
          <p:cNvPicPr>
            <a:picLocks noChangeAspect="1"/>
          </p:cNvPicPr>
          <p:nvPr/>
        </p:nvPicPr>
        <p:blipFill>
          <a:blip r:embed="rId2"/>
          <a:stretch>
            <a:fillRect/>
          </a:stretch>
        </p:blipFill>
        <p:spPr>
          <a:xfrm>
            <a:off x="7543800" y="6172200"/>
            <a:ext cx="1600200" cy="685800"/>
          </a:xfrm>
          <a:prstGeom prst="rect">
            <a:avLst/>
          </a:prstGeom>
          <a:noFill/>
          <a:ln w="9525">
            <a:noFill/>
          </a:ln>
        </p:spPr>
      </p:pic>
      <p:pic>
        <p:nvPicPr>
          <p:cNvPr id="6147" name="Picture 53"/>
          <p:cNvPicPr>
            <a:picLocks noChangeAspect="1"/>
          </p:cNvPicPr>
          <p:nvPr/>
        </p:nvPicPr>
        <p:blipFill>
          <a:blip r:embed="rId3"/>
          <a:stretch>
            <a:fillRect/>
          </a:stretch>
        </p:blipFill>
        <p:spPr>
          <a:xfrm>
            <a:off x="0" y="6172200"/>
            <a:ext cx="533400" cy="685800"/>
          </a:xfrm>
          <a:prstGeom prst="rect">
            <a:avLst/>
          </a:prstGeom>
          <a:noFill/>
          <a:ln w="9525">
            <a:noFill/>
          </a:ln>
        </p:spPr>
      </p:pic>
      <p:sp>
        <p:nvSpPr>
          <p:cNvPr id="6148" name="Text Box 56"/>
          <p:cNvSpPr txBox="1"/>
          <p:nvPr/>
        </p:nvSpPr>
        <p:spPr>
          <a:xfrm>
            <a:off x="1600200" y="304800"/>
            <a:ext cx="7162800" cy="461963"/>
          </a:xfrm>
          <a:prstGeom prst="rect">
            <a:avLst/>
          </a:prstGeom>
          <a:noFill/>
          <a:ln w="9525">
            <a:noFill/>
          </a:ln>
        </p:spPr>
        <p:txBody>
          <a:bodyPr>
            <a:spAutoFit/>
          </a:bodyPr>
          <a:lstStyle/>
          <a:p>
            <a:pPr eaLnBrk="1" hangingPunct="1"/>
            <a:endParaRPr lang="en-US" altLang="en-US" sz="2400" b="1" dirty="0">
              <a:solidFill>
                <a:srgbClr val="0000FF"/>
              </a:solidFill>
              <a:latin typeface="Times New Roman" panose="02020603050405020304" pitchFamily="18" charset="0"/>
              <a:ea typeface="Times New Roman" panose="02020603050405020304" pitchFamily="18" charset="0"/>
            </a:endParaRPr>
          </a:p>
        </p:txBody>
      </p:sp>
      <p:sp>
        <p:nvSpPr>
          <p:cNvPr id="153670" name="Text Box 70"/>
          <p:cNvSpPr txBox="1"/>
          <p:nvPr/>
        </p:nvSpPr>
        <p:spPr>
          <a:xfrm>
            <a:off x="39688" y="295275"/>
            <a:ext cx="3810000" cy="461963"/>
          </a:xfrm>
          <a:prstGeom prst="rect">
            <a:avLst/>
          </a:prstGeom>
          <a:noFill/>
          <a:ln w="9525">
            <a:noFill/>
          </a:ln>
        </p:spPr>
        <p:txBody>
          <a:bodyPr>
            <a:spAutoFit/>
          </a:bodyPr>
          <a:lstStyle/>
          <a:p>
            <a:pPr eaLnBrk="1" hangingPunct="1">
              <a:spcBef>
                <a:spcPct val="50000"/>
              </a:spcBef>
            </a:pPr>
            <a:r>
              <a:rPr lang="en-US" altLang="en-US" sz="2400" b="1" dirty="0" smtClean="0">
                <a:solidFill>
                  <a:schemeClr val="accent2"/>
                </a:solidFill>
                <a:latin typeface="Times New Roman" panose="02020603050405020304" pitchFamily="18" charset="0"/>
                <a:cs typeface="Times New Roman" panose="02020603050405020304" pitchFamily="18" charset="0"/>
              </a:rPr>
              <a:t>II. LẬP </a:t>
            </a:r>
            <a:r>
              <a:rPr lang="en-US" altLang="en-US" sz="2400" b="1" dirty="0">
                <a:solidFill>
                  <a:schemeClr val="accent2"/>
                </a:solidFill>
                <a:latin typeface="Times New Roman" panose="02020603050405020304" pitchFamily="18" charset="0"/>
                <a:cs typeface="Times New Roman" panose="02020603050405020304" pitchFamily="18" charset="0"/>
              </a:rPr>
              <a:t>DÀN Ý :</a:t>
            </a:r>
            <a:endParaRPr lang="en-US" altLang="en-US" sz="2400" b="1" dirty="0">
              <a:solidFill>
                <a:schemeClr val="accent2"/>
              </a:solidFill>
              <a:latin typeface="Times New Roman" panose="02020603050405020304" pitchFamily="18" charset="0"/>
              <a:ea typeface="Times New Roman" panose="02020603050405020304" pitchFamily="18" charset="0"/>
            </a:endParaRPr>
          </a:p>
        </p:txBody>
      </p:sp>
      <p:sp>
        <p:nvSpPr>
          <p:cNvPr id="6150" name="Text Box 72"/>
          <p:cNvSpPr txBox="1"/>
          <p:nvPr/>
        </p:nvSpPr>
        <p:spPr>
          <a:xfrm>
            <a:off x="212725" y="1712913"/>
            <a:ext cx="625475" cy="461962"/>
          </a:xfrm>
          <a:prstGeom prst="rect">
            <a:avLst/>
          </a:prstGeom>
          <a:noFill/>
          <a:ln w="9525">
            <a:noFill/>
          </a:ln>
        </p:spPr>
        <p:txBody>
          <a:bodyPr>
            <a:spAutoFit/>
          </a:bodyPr>
          <a:lstStyle/>
          <a:p>
            <a:pPr eaLnBrk="1" hangingPunct="1"/>
            <a:endParaRPr lang="en-US" altLang="en-US" sz="2400" dirty="0">
              <a:latin typeface="Times New Roman" panose="02020603050405020304" pitchFamily="18" charset="0"/>
              <a:ea typeface="Times New Roman" panose="02020603050405020304" pitchFamily="18" charset="0"/>
            </a:endParaRPr>
          </a:p>
        </p:txBody>
      </p:sp>
      <p:sp>
        <p:nvSpPr>
          <p:cNvPr id="153673" name="Rectangle 73"/>
          <p:cNvSpPr/>
          <p:nvPr/>
        </p:nvSpPr>
        <p:spPr>
          <a:xfrm>
            <a:off x="115888" y="827088"/>
            <a:ext cx="8570912" cy="830262"/>
          </a:xfrm>
          <a:prstGeom prst="rect">
            <a:avLst/>
          </a:prstGeom>
          <a:noFill/>
          <a:ln w="9525">
            <a:noFill/>
          </a:ln>
        </p:spPr>
        <p:txBody>
          <a:bodyPr>
            <a:spAutoFit/>
          </a:bodyPr>
          <a:lstStyle/>
          <a:p>
            <a:pPr eaLnBrk="1" hangingPunct="1">
              <a:spcBef>
                <a:spcPct val="50000"/>
              </a:spcBef>
            </a:pPr>
            <a:r>
              <a:rPr lang="en-US" altLang="en-US" sz="2400" b="1" i="1" u="sng" dirty="0">
                <a:latin typeface="Times New Roman" panose="02020603050405020304" pitchFamily="18" charset="0"/>
                <a:cs typeface="Times New Roman" panose="02020603050405020304" pitchFamily="18" charset="0"/>
              </a:rPr>
              <a:t>Đề 1</a:t>
            </a:r>
            <a:r>
              <a:rPr lang="en-US" altLang="en-US" sz="2400" dirty="0">
                <a:latin typeface="Times New Roman" panose="02020603050405020304" pitchFamily="18" charset="0"/>
                <a:cs typeface="Times New Roman" panose="02020603050405020304" pitchFamily="18" charset="0"/>
              </a:rPr>
              <a:t>.:Tâm trạng của em sau khi để xảy ra một chuyện có lỗi đối với bạn</a:t>
            </a:r>
            <a:endParaRPr lang="en-US" altLang="en-US" sz="2400" b="1" i="1" dirty="0">
              <a:latin typeface="Times New Roman" panose="02020603050405020304" pitchFamily="18" charset="0"/>
              <a:ea typeface="Times New Roman" panose="02020603050405020304" pitchFamily="18" charset="0"/>
            </a:endParaRPr>
          </a:p>
        </p:txBody>
      </p:sp>
      <p:sp>
        <p:nvSpPr>
          <p:cNvPr id="153674" name="Text Box 74"/>
          <p:cNvSpPr txBox="1"/>
          <p:nvPr/>
        </p:nvSpPr>
        <p:spPr>
          <a:xfrm>
            <a:off x="217714" y="1421493"/>
            <a:ext cx="5573486" cy="461665"/>
          </a:xfrm>
          <a:prstGeom prst="rect">
            <a:avLst/>
          </a:prstGeom>
          <a:noFill/>
          <a:ln w="9525">
            <a:noFill/>
          </a:ln>
        </p:spPr>
        <p:txBody>
          <a:bodyPr wrap="square">
            <a:spAutoFit/>
          </a:bodyPr>
          <a:lstStyle/>
          <a:p>
            <a:pPr eaLnBrk="1" hangingPunct="1">
              <a:spcBef>
                <a:spcPct val="50000"/>
              </a:spcBef>
            </a:pPr>
            <a:r>
              <a:rPr lang="en-US" altLang="en-US" sz="2400" b="1" dirty="0">
                <a:solidFill>
                  <a:schemeClr val="accent2"/>
                </a:solidFill>
                <a:latin typeface="Times New Roman" panose="02020603050405020304" pitchFamily="18" charset="0"/>
                <a:cs typeface="Times New Roman" panose="02020603050405020304" pitchFamily="18" charset="0"/>
              </a:rPr>
              <a:t>A.Mở b</a:t>
            </a:r>
            <a:r>
              <a:rPr lang="en-US" altLang="en-US" sz="2400" b="1" dirty="0">
                <a:solidFill>
                  <a:schemeClr val="accent2"/>
                </a:solidFill>
                <a:latin typeface="Times New Roman" panose="02020603050405020304" pitchFamily="18" charset="0"/>
                <a:ea typeface="Times New Roman" panose="02020603050405020304" pitchFamily="18" charset="0"/>
              </a:rPr>
              <a:t>à</a:t>
            </a:r>
            <a:r>
              <a:rPr lang="en-US" altLang="en-US" sz="2400" b="1" dirty="0">
                <a:solidFill>
                  <a:schemeClr val="accent2"/>
                </a:solidFill>
                <a:latin typeface="Times New Roman" panose="02020603050405020304" pitchFamily="18" charset="0"/>
                <a:cs typeface="Times New Roman" panose="02020603050405020304" pitchFamily="18" charset="0"/>
              </a:rPr>
              <a:t>i</a:t>
            </a:r>
            <a:r>
              <a:rPr lang="en-US" altLang="en-US" sz="2400" dirty="0">
                <a:latin typeface="Times New Roman" panose="02020603050405020304" pitchFamily="18" charset="0"/>
                <a:cs typeface="Times New Roman" panose="02020603050405020304" pitchFamily="18" charset="0"/>
              </a:rPr>
              <a:t> : Giới thiệu câu chuyện</a:t>
            </a:r>
            <a:endParaRPr lang="en-US" altLang="en-US" sz="2400" dirty="0">
              <a:latin typeface="Times New Roman" panose="02020603050405020304" pitchFamily="18" charset="0"/>
              <a:ea typeface="Times New Roman" panose="02020603050405020304" pitchFamily="18" charset="0"/>
            </a:endParaRPr>
          </a:p>
        </p:txBody>
      </p:sp>
      <p:sp>
        <p:nvSpPr>
          <p:cNvPr id="153675" name="Text Box 75"/>
          <p:cNvSpPr txBox="1"/>
          <p:nvPr/>
        </p:nvSpPr>
        <p:spPr>
          <a:xfrm>
            <a:off x="114300" y="2189163"/>
            <a:ext cx="1905000" cy="461962"/>
          </a:xfrm>
          <a:prstGeom prst="rect">
            <a:avLst/>
          </a:prstGeom>
          <a:noFill/>
          <a:ln w="9525">
            <a:noFill/>
          </a:ln>
        </p:spPr>
        <p:txBody>
          <a:bodyPr>
            <a:spAutoFit/>
          </a:bodyPr>
          <a:lstStyle/>
          <a:p>
            <a:pPr eaLnBrk="1" hangingPunct="1">
              <a:spcBef>
                <a:spcPct val="50000"/>
              </a:spcBef>
            </a:pPr>
            <a:r>
              <a:rPr lang="en-US" altLang="en-US" sz="2400" b="1" dirty="0">
                <a:solidFill>
                  <a:schemeClr val="accent2"/>
                </a:solidFill>
                <a:latin typeface="Times New Roman" panose="02020603050405020304" pitchFamily="18" charset="0"/>
                <a:cs typeface="Times New Roman" panose="02020603050405020304" pitchFamily="18" charset="0"/>
              </a:rPr>
              <a:t>B.Thân b</a:t>
            </a:r>
            <a:r>
              <a:rPr lang="en-US" altLang="en-US" sz="2400" b="1" dirty="0">
                <a:solidFill>
                  <a:schemeClr val="accent2"/>
                </a:solidFill>
                <a:latin typeface="Times New Roman" panose="02020603050405020304" pitchFamily="18" charset="0"/>
                <a:ea typeface="Times New Roman" panose="02020603050405020304" pitchFamily="18" charset="0"/>
              </a:rPr>
              <a:t>à</a:t>
            </a:r>
            <a:r>
              <a:rPr lang="en-US" altLang="en-US" sz="2400" b="1" dirty="0">
                <a:solidFill>
                  <a:schemeClr val="accent2"/>
                </a:solidFill>
                <a:latin typeface="Times New Roman" panose="02020603050405020304" pitchFamily="18" charset="0"/>
                <a:cs typeface="Times New Roman" panose="02020603050405020304" pitchFamily="18" charset="0"/>
              </a:rPr>
              <a:t>i</a:t>
            </a:r>
            <a:r>
              <a:rPr lang="en-US" altLang="en-US" sz="2400" dirty="0">
                <a:latin typeface="Times New Roman" panose="02020603050405020304" pitchFamily="18" charset="0"/>
                <a:cs typeface="Times New Roman" panose="02020603050405020304" pitchFamily="18" charset="0"/>
              </a:rPr>
              <a:t> :</a:t>
            </a:r>
            <a:endParaRPr lang="en-US" altLang="en-US" sz="2400" dirty="0">
              <a:latin typeface="Times New Roman" panose="02020603050405020304" pitchFamily="18" charset="0"/>
              <a:ea typeface="Times New Roman" panose="02020603050405020304" pitchFamily="18" charset="0"/>
            </a:endParaRPr>
          </a:p>
        </p:txBody>
      </p:sp>
      <p:sp>
        <p:nvSpPr>
          <p:cNvPr id="153676" name="Text Box 76"/>
          <p:cNvSpPr txBox="1"/>
          <p:nvPr/>
        </p:nvSpPr>
        <p:spPr>
          <a:xfrm>
            <a:off x="39688" y="2599078"/>
            <a:ext cx="4359275" cy="461963"/>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Diễn biến câu chuyện:</a:t>
            </a:r>
            <a:endParaRPr lang="en-US" altLang="en-US" sz="2400" dirty="0">
              <a:latin typeface="Times New Roman" panose="02020603050405020304" pitchFamily="18" charset="0"/>
              <a:ea typeface="Times New Roman" panose="02020603050405020304" pitchFamily="18" charset="0"/>
            </a:endParaRPr>
          </a:p>
        </p:txBody>
      </p:sp>
      <p:sp>
        <p:nvSpPr>
          <p:cNvPr id="153678" name="Text Box 78"/>
          <p:cNvSpPr txBox="1"/>
          <p:nvPr/>
        </p:nvSpPr>
        <p:spPr>
          <a:xfrm>
            <a:off x="-15875" y="3092450"/>
            <a:ext cx="5121275" cy="461963"/>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 Thời gian,tình huống câu chuyện</a:t>
            </a:r>
            <a:endParaRPr lang="en-US" altLang="en-US" sz="2400" dirty="0">
              <a:latin typeface="Times New Roman" panose="02020603050405020304" pitchFamily="18" charset="0"/>
              <a:ea typeface="Times New Roman" panose="02020603050405020304" pitchFamily="18" charset="0"/>
            </a:endParaRPr>
          </a:p>
        </p:txBody>
      </p:sp>
      <p:sp>
        <p:nvSpPr>
          <p:cNvPr id="153679" name="Text Box 79"/>
          <p:cNvSpPr txBox="1"/>
          <p:nvPr/>
        </p:nvSpPr>
        <p:spPr>
          <a:xfrm>
            <a:off x="-304800" y="3560763"/>
            <a:ext cx="4648200" cy="461962"/>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 Các sự việc diễn ra</a:t>
            </a:r>
            <a:endParaRPr lang="en-US" altLang="en-US" sz="2400" dirty="0">
              <a:latin typeface="Times New Roman" panose="02020603050405020304" pitchFamily="18" charset="0"/>
              <a:ea typeface="Times New Roman" panose="02020603050405020304" pitchFamily="18" charset="0"/>
            </a:endParaRPr>
          </a:p>
        </p:txBody>
      </p:sp>
      <p:sp>
        <p:nvSpPr>
          <p:cNvPr id="153680" name="Text Box 80"/>
          <p:cNvSpPr txBox="1"/>
          <p:nvPr/>
        </p:nvSpPr>
        <p:spPr>
          <a:xfrm>
            <a:off x="-36512" y="4016375"/>
            <a:ext cx="5522912" cy="460375"/>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 Hậu qủa gây ra đối với bạn</a:t>
            </a:r>
            <a:endParaRPr lang="en-US" altLang="en-US" sz="2400" dirty="0">
              <a:latin typeface="Times New Roman" panose="02020603050405020304" pitchFamily="18" charset="0"/>
              <a:ea typeface="Times New Roman" panose="02020603050405020304" pitchFamily="18" charset="0"/>
            </a:endParaRPr>
          </a:p>
        </p:txBody>
      </p:sp>
      <p:sp>
        <p:nvSpPr>
          <p:cNvPr id="153681" name="Text Box 81"/>
          <p:cNvSpPr txBox="1"/>
          <p:nvPr/>
        </p:nvSpPr>
        <p:spPr>
          <a:xfrm>
            <a:off x="0" y="4479925"/>
            <a:ext cx="6553200" cy="461963"/>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+Tâm trạng sau khi gây lỗi: ân hận, day dứt...</a:t>
            </a:r>
            <a:endParaRPr lang="en-US" altLang="en-US" sz="2400" dirty="0">
              <a:latin typeface="Times New Roman" panose="02020603050405020304" pitchFamily="18" charset="0"/>
              <a:ea typeface="Times New Roman" panose="02020603050405020304" pitchFamily="18" charset="0"/>
            </a:endParaRPr>
          </a:p>
        </p:txBody>
      </p:sp>
      <p:sp>
        <p:nvSpPr>
          <p:cNvPr id="153682" name="Text Box 82"/>
          <p:cNvSpPr txBox="1"/>
          <p:nvPr/>
        </p:nvSpPr>
        <p:spPr>
          <a:xfrm>
            <a:off x="11339" y="5479370"/>
            <a:ext cx="7997825" cy="460375"/>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a:t>
            </a:r>
            <a:r>
              <a:rPr lang="en-US" altLang="en-US" sz="2400" b="1" dirty="0">
                <a:solidFill>
                  <a:schemeClr val="accent2"/>
                </a:solidFill>
                <a:latin typeface="Times New Roman" panose="02020603050405020304" pitchFamily="18" charset="0"/>
                <a:cs typeface="Times New Roman" panose="02020603050405020304" pitchFamily="18" charset="0"/>
              </a:rPr>
              <a:t>C.Kết b</a:t>
            </a:r>
            <a:r>
              <a:rPr lang="en-US" altLang="en-US" sz="2400" b="1" dirty="0">
                <a:solidFill>
                  <a:schemeClr val="accent2"/>
                </a:solidFill>
                <a:latin typeface="Times New Roman" panose="02020603050405020304" pitchFamily="18" charset="0"/>
                <a:ea typeface="Times New Roman" panose="02020603050405020304" pitchFamily="18" charset="0"/>
              </a:rPr>
              <a:t>à</a:t>
            </a:r>
            <a:r>
              <a:rPr lang="en-US" altLang="en-US" sz="2400" b="1" dirty="0">
                <a:solidFill>
                  <a:schemeClr val="accent2"/>
                </a:solidFill>
                <a:latin typeface="Times New Roman" panose="02020603050405020304" pitchFamily="18" charset="0"/>
                <a:cs typeface="Times New Roman" panose="02020603050405020304" pitchFamily="18" charset="0"/>
              </a:rPr>
              <a:t>i</a:t>
            </a:r>
            <a:r>
              <a:rPr lang="en-US" altLang="en-US" sz="2400" dirty="0">
                <a:latin typeface="Times New Roman" panose="02020603050405020304" pitchFamily="18" charset="0"/>
                <a:cs typeface="Times New Roman" panose="02020603050405020304" pitchFamily="18" charset="0"/>
              </a:rPr>
              <a:t>: Suy nghĩ của bản thân về câu chuyện đã xảy ra</a:t>
            </a:r>
            <a:endParaRPr lang="en-US" altLang="en-US" sz="2400" dirty="0">
              <a:latin typeface="Times New Roman" panose="02020603050405020304" pitchFamily="18" charset="0"/>
              <a:ea typeface="Times New Roman" panose="02020603050405020304" pitchFamily="18" charset="0"/>
            </a:endParaRPr>
          </a:p>
        </p:txBody>
      </p:sp>
      <p:pic>
        <p:nvPicPr>
          <p:cNvPr id="6160" name="Picture 98" descr="Kỹ năng thuyết trình: Làm sao để tự tin nói trước đám đông?"/>
          <p:cNvPicPr>
            <a:picLocks noChangeAspect="1"/>
          </p:cNvPicPr>
          <p:nvPr/>
        </p:nvPicPr>
        <p:blipFill>
          <a:blip r:embed="rId4"/>
          <a:stretch>
            <a:fillRect/>
          </a:stretch>
        </p:blipFill>
        <p:spPr>
          <a:xfrm>
            <a:off x="5867400" y="1411288"/>
            <a:ext cx="3063875" cy="3429000"/>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70"/>
                                        </p:tgtEl>
                                        <p:attrNameLst>
                                          <p:attrName>style.visibility</p:attrName>
                                        </p:attrNameLst>
                                      </p:cBhvr>
                                      <p:to>
                                        <p:strVal val="visible"/>
                                      </p:to>
                                    </p:set>
                                    <p:anim calcmode="lin" valueType="num">
                                      <p:cBhvr additive="base">
                                        <p:cTn id="7" dur="500" fill="hold"/>
                                        <p:tgtEl>
                                          <p:spTgt spid="153670"/>
                                        </p:tgtEl>
                                        <p:attrNameLst>
                                          <p:attrName>ppt_x</p:attrName>
                                        </p:attrNameLst>
                                      </p:cBhvr>
                                      <p:tavLst>
                                        <p:tav tm="0">
                                          <p:val>
                                            <p:strVal val="#ppt_x"/>
                                          </p:val>
                                        </p:tav>
                                        <p:tav tm="100000">
                                          <p:val>
                                            <p:strVal val="#ppt_x"/>
                                          </p:val>
                                        </p:tav>
                                      </p:tavLst>
                                    </p:anim>
                                    <p:anim calcmode="lin" valueType="num">
                                      <p:cBhvr additive="base">
                                        <p:cTn id="8" dur="500" fill="hold"/>
                                        <p:tgtEl>
                                          <p:spTgt spid="1536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53673"/>
                                        </p:tgtEl>
                                        <p:attrNameLst>
                                          <p:attrName>style.visibility</p:attrName>
                                        </p:attrNameLst>
                                      </p:cBhvr>
                                      <p:to>
                                        <p:strVal val="visible"/>
                                      </p:to>
                                    </p:set>
                                    <p:animEffect transition="in" filter="checkerboard(across)">
                                      <p:cBhvr>
                                        <p:cTn id="13" dur="500"/>
                                        <p:tgtEl>
                                          <p:spTgt spid="153673"/>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15367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53675"/>
                                        </p:tgtEl>
                                        <p:attrNameLst>
                                          <p:attrName>style.visibility</p:attrName>
                                        </p:attrNameLst>
                                      </p:cBhvr>
                                      <p:to>
                                        <p:strVal val="visible"/>
                                      </p:to>
                                    </p:set>
                                    <p:animEffect transition="in" filter="blinds(horizontal)">
                                      <p:cBhvr>
                                        <p:cTn id="22" dur="500"/>
                                        <p:tgtEl>
                                          <p:spTgt spid="15367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3676"/>
                                        </p:tgtEl>
                                        <p:attrNameLst>
                                          <p:attrName>style.visibility</p:attrName>
                                        </p:attrNameLst>
                                      </p:cBhvr>
                                      <p:to>
                                        <p:strVal val="visible"/>
                                      </p:to>
                                    </p:set>
                                    <p:animEffect transition="in" filter="blinds(horizontal)">
                                      <p:cBhvr>
                                        <p:cTn id="27" dur="500"/>
                                        <p:tgtEl>
                                          <p:spTgt spid="15367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3678"/>
                                        </p:tgtEl>
                                        <p:attrNameLst>
                                          <p:attrName>style.visibility</p:attrName>
                                        </p:attrNameLst>
                                      </p:cBhvr>
                                      <p:to>
                                        <p:strVal val="visible"/>
                                      </p:to>
                                    </p:set>
                                    <p:animEffect transition="in" filter="blinds(horizontal)">
                                      <p:cBhvr>
                                        <p:cTn id="32" dur="500"/>
                                        <p:tgtEl>
                                          <p:spTgt spid="15367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53679"/>
                                        </p:tgtEl>
                                        <p:attrNameLst>
                                          <p:attrName>style.visibility</p:attrName>
                                        </p:attrNameLst>
                                      </p:cBhvr>
                                      <p:to>
                                        <p:strVal val="visible"/>
                                      </p:to>
                                    </p:set>
                                    <p:animEffect transition="in" filter="blinds(horizontal)">
                                      <p:cBhvr>
                                        <p:cTn id="37" dur="500"/>
                                        <p:tgtEl>
                                          <p:spTgt spid="15367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53680"/>
                                        </p:tgtEl>
                                        <p:attrNameLst>
                                          <p:attrName>style.visibility</p:attrName>
                                        </p:attrNameLst>
                                      </p:cBhvr>
                                      <p:to>
                                        <p:strVal val="visible"/>
                                      </p:to>
                                    </p:set>
                                    <p:animEffect transition="in" filter="blinds(horizontal)">
                                      <p:cBhvr>
                                        <p:cTn id="42" dur="500"/>
                                        <p:tgtEl>
                                          <p:spTgt spid="15368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53681"/>
                                        </p:tgtEl>
                                        <p:attrNameLst>
                                          <p:attrName>style.visibility</p:attrName>
                                        </p:attrNameLst>
                                      </p:cBhvr>
                                      <p:to>
                                        <p:strVal val="visible"/>
                                      </p:to>
                                    </p:set>
                                    <p:animEffect transition="in" filter="blinds(horizontal)">
                                      <p:cBhvr>
                                        <p:cTn id="47" dur="500"/>
                                        <p:tgtEl>
                                          <p:spTgt spid="153681"/>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53682"/>
                                        </p:tgtEl>
                                        <p:attrNameLst>
                                          <p:attrName>style.visibility</p:attrName>
                                        </p:attrNameLst>
                                      </p:cBhvr>
                                      <p:to>
                                        <p:strVal val="visible"/>
                                      </p:to>
                                    </p:set>
                                    <p:animEffect transition="in" filter="box(in)">
                                      <p:cBhvr>
                                        <p:cTn id="52" dur="500"/>
                                        <p:tgtEl>
                                          <p:spTgt spid="153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0" grpId="0"/>
      <p:bldP spid="153673" grpId="0"/>
      <p:bldP spid="153674" grpId="0"/>
      <p:bldP spid="153675" grpId="0"/>
      <p:bldP spid="153676" grpId="0"/>
      <p:bldP spid="153678" grpId="0"/>
      <p:bldP spid="153679" grpId="0"/>
      <p:bldP spid="153680" grpId="0"/>
      <p:bldP spid="153681" grpId="0"/>
      <p:bldP spid="15368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4"/>
          <p:cNvPicPr>
            <a:picLocks noChangeAspect="1"/>
          </p:cNvPicPr>
          <p:nvPr/>
        </p:nvPicPr>
        <p:blipFill>
          <a:blip r:embed="rId2"/>
          <a:stretch>
            <a:fillRect/>
          </a:stretch>
        </p:blipFill>
        <p:spPr>
          <a:xfrm rot="5400000">
            <a:off x="6721475" y="4630738"/>
            <a:ext cx="1033463" cy="3810000"/>
          </a:xfrm>
          <a:prstGeom prst="rect">
            <a:avLst/>
          </a:prstGeom>
          <a:noFill/>
          <a:ln w="9525">
            <a:noFill/>
          </a:ln>
        </p:spPr>
      </p:pic>
      <p:sp>
        <p:nvSpPr>
          <p:cNvPr id="2" name="Rectangle 1"/>
          <p:cNvSpPr/>
          <p:nvPr/>
        </p:nvSpPr>
        <p:spPr>
          <a:xfrm>
            <a:off x="76200" y="660400"/>
            <a:ext cx="8763000" cy="6002338"/>
          </a:xfrm>
          <a:prstGeom prst="rect">
            <a:avLst/>
          </a:prstGeom>
        </p:spPr>
        <p:txBody>
          <a:bodyPr>
            <a:spAutoFit/>
          </a:bodyPr>
          <a:lstStyle/>
          <a:p>
            <a:pPr eaLnBrk="1" hangingPunct="1"/>
            <a:r>
              <a:rPr lang="vi-VN" altLang="x-none" sz="2400" b="1" dirty="0">
                <a:solidFill>
                  <a:srgbClr val="333333"/>
                </a:solidFill>
                <a:latin typeface="Times New Roman" panose="02020603050405020304" pitchFamily="18" charset="0"/>
              </a:rPr>
              <a:t>1. Mở Bài</a:t>
            </a:r>
            <a:r>
              <a:rPr lang="vi-VN" altLang="x-none" sz="2400" dirty="0">
                <a:solidFill>
                  <a:srgbClr val="333333"/>
                </a:solidFill>
                <a:latin typeface="Times New Roman" panose="02020603050405020304" pitchFamily="18" charset="0"/>
              </a:rPr>
              <a:t/>
            </a:r>
            <a:br>
              <a:rPr lang="vi-VN" altLang="x-none" sz="2400" dirty="0">
                <a:solidFill>
                  <a:srgbClr val="333333"/>
                </a:solidFill>
                <a:latin typeface="Times New Roman" panose="02020603050405020304" pitchFamily="18" charset="0"/>
              </a:rPr>
            </a:br>
            <a:r>
              <a:rPr lang="vi-VN" altLang="x-none" sz="2400" dirty="0">
                <a:solidFill>
                  <a:srgbClr val="333333"/>
                </a:solidFill>
                <a:latin typeface="Times New Roman" panose="02020603050405020304" pitchFamily="18" charset="0"/>
              </a:rPr>
              <a:t>* Giới thiệu câu chuyện về danh nhân văn hóa mà em đã được nghe, được đọc.</a:t>
            </a:r>
            <a:br>
              <a:rPr lang="vi-VN" altLang="x-none" sz="2400" dirty="0">
                <a:solidFill>
                  <a:srgbClr val="333333"/>
                </a:solidFill>
                <a:latin typeface="Times New Roman" panose="02020603050405020304" pitchFamily="18" charset="0"/>
              </a:rPr>
            </a:br>
            <a:r>
              <a:rPr lang="vi-VN" altLang="x-none" sz="2400" dirty="0">
                <a:solidFill>
                  <a:srgbClr val="333333"/>
                </a:solidFill>
                <a:latin typeface="Times New Roman" panose="02020603050405020304" pitchFamily="18" charset="0"/>
              </a:rPr>
              <a:t>- Câu chuyện em được nghe kể hay đọc qua sách báo?</a:t>
            </a:r>
            <a:br>
              <a:rPr lang="vi-VN" altLang="x-none" sz="2400" dirty="0">
                <a:solidFill>
                  <a:srgbClr val="333333"/>
                </a:solidFill>
                <a:latin typeface="Times New Roman" panose="02020603050405020304" pitchFamily="18" charset="0"/>
              </a:rPr>
            </a:br>
            <a:r>
              <a:rPr lang="vi-VN" altLang="x-none" sz="2400" dirty="0">
                <a:solidFill>
                  <a:srgbClr val="333333"/>
                </a:solidFill>
                <a:latin typeface="Times New Roman" panose="02020603050405020304" pitchFamily="18" charset="0"/>
              </a:rPr>
              <a:t>- Câu chuyện kể về danh nhân văn hóa nào?</a:t>
            </a:r>
          </a:p>
          <a:p>
            <a:pPr eaLnBrk="1" hangingPunct="1"/>
            <a:r>
              <a:rPr lang="vi-VN" altLang="x-none" sz="2400" b="1" dirty="0">
                <a:solidFill>
                  <a:srgbClr val="333333"/>
                </a:solidFill>
                <a:latin typeface="Times New Roman" panose="02020603050405020304" pitchFamily="18" charset="0"/>
              </a:rPr>
              <a:t>2. Thân Bài</a:t>
            </a:r>
            <a:r>
              <a:rPr lang="vi-VN" altLang="x-none" sz="2400" dirty="0">
                <a:solidFill>
                  <a:srgbClr val="333333"/>
                </a:solidFill>
                <a:latin typeface="Times New Roman" panose="02020603050405020304" pitchFamily="18" charset="0"/>
              </a:rPr>
              <a:t/>
            </a:r>
            <a:br>
              <a:rPr lang="vi-VN" altLang="x-none" sz="2400" dirty="0">
                <a:solidFill>
                  <a:srgbClr val="333333"/>
                </a:solidFill>
                <a:latin typeface="Times New Roman" panose="02020603050405020304" pitchFamily="18" charset="0"/>
              </a:rPr>
            </a:br>
            <a:r>
              <a:rPr lang="vi-VN" altLang="x-none" sz="2400" dirty="0">
                <a:solidFill>
                  <a:srgbClr val="333333"/>
                </a:solidFill>
                <a:latin typeface="Times New Roman" panose="02020603050405020304" pitchFamily="18" charset="0"/>
              </a:rPr>
              <a:t>- Khái quát tiểu sử của danh nhân văn hóa:</a:t>
            </a:r>
            <a:br>
              <a:rPr lang="vi-VN" altLang="x-none" sz="2400" dirty="0">
                <a:solidFill>
                  <a:srgbClr val="333333"/>
                </a:solidFill>
                <a:latin typeface="Times New Roman" panose="02020603050405020304" pitchFamily="18" charset="0"/>
              </a:rPr>
            </a:br>
            <a:r>
              <a:rPr lang="vi-VN" altLang="x-none" sz="2400" dirty="0">
                <a:solidFill>
                  <a:srgbClr val="333333"/>
                </a:solidFill>
                <a:latin typeface="Times New Roman" panose="02020603050405020304" pitchFamily="18" charset="0"/>
              </a:rPr>
              <a:t>+ Tên, tuổi, quê quán</a:t>
            </a:r>
            <a:br>
              <a:rPr lang="vi-VN" altLang="x-none" sz="2400" dirty="0">
                <a:solidFill>
                  <a:srgbClr val="333333"/>
                </a:solidFill>
                <a:latin typeface="Times New Roman" panose="02020603050405020304" pitchFamily="18" charset="0"/>
              </a:rPr>
            </a:br>
            <a:r>
              <a:rPr lang="vi-VN" altLang="x-none" sz="2400" dirty="0">
                <a:solidFill>
                  <a:srgbClr val="333333"/>
                </a:solidFill>
                <a:latin typeface="Times New Roman" panose="02020603050405020304" pitchFamily="18" charset="0"/>
              </a:rPr>
              <a:t>- Khái quát cuộc đời và sự nghiệp của danh nhân văn hóa</a:t>
            </a:r>
            <a:br>
              <a:rPr lang="vi-VN" altLang="x-none" sz="2400" dirty="0">
                <a:solidFill>
                  <a:srgbClr val="333333"/>
                </a:solidFill>
                <a:latin typeface="Times New Roman" panose="02020603050405020304" pitchFamily="18" charset="0"/>
              </a:rPr>
            </a:br>
            <a:r>
              <a:rPr lang="vi-VN" altLang="x-none" sz="2400" dirty="0">
                <a:solidFill>
                  <a:srgbClr val="333333"/>
                </a:solidFill>
                <a:latin typeface="Times New Roman" panose="02020603050405020304" pitchFamily="18" charset="0"/>
              </a:rPr>
              <a:t>+ Những hoạt động và đóng góp</a:t>
            </a:r>
            <a:br>
              <a:rPr lang="vi-VN" altLang="x-none" sz="2400" dirty="0">
                <a:solidFill>
                  <a:srgbClr val="333333"/>
                </a:solidFill>
                <a:latin typeface="Times New Roman" panose="02020603050405020304" pitchFamily="18" charset="0"/>
              </a:rPr>
            </a:br>
            <a:r>
              <a:rPr lang="vi-VN" altLang="x-none" sz="2400" dirty="0">
                <a:solidFill>
                  <a:srgbClr val="333333"/>
                </a:solidFill>
                <a:latin typeface="Times New Roman" panose="02020603050405020304" pitchFamily="18" charset="0"/>
              </a:rPr>
              <a:t>+ Vinh danh danh nhân văn hóa</a:t>
            </a:r>
            <a:br>
              <a:rPr lang="vi-VN" altLang="x-none" sz="2400" dirty="0">
                <a:solidFill>
                  <a:srgbClr val="333333"/>
                </a:solidFill>
                <a:latin typeface="Times New Roman" panose="02020603050405020304" pitchFamily="18" charset="0"/>
              </a:rPr>
            </a:br>
            <a:r>
              <a:rPr lang="vi-VN" altLang="x-none" sz="2400" dirty="0">
                <a:solidFill>
                  <a:srgbClr val="333333"/>
                </a:solidFill>
                <a:latin typeface="Times New Roman" panose="02020603050405020304" pitchFamily="18" charset="0"/>
              </a:rPr>
              <a:t>- Kể lại câu chuyện về danh nhân văn hóa</a:t>
            </a:r>
          </a:p>
          <a:p>
            <a:pPr eaLnBrk="1" hangingPunct="1"/>
            <a:r>
              <a:rPr lang="vi-VN" altLang="x-none" sz="2400" b="1" dirty="0">
                <a:solidFill>
                  <a:srgbClr val="333333"/>
                </a:solidFill>
                <a:latin typeface="Times New Roman" panose="02020603050405020304" pitchFamily="18" charset="0"/>
              </a:rPr>
              <a:t>3. Kết Bài</a:t>
            </a:r>
            <a:r>
              <a:rPr lang="vi-VN" altLang="x-none" sz="2400" dirty="0">
                <a:solidFill>
                  <a:srgbClr val="333333"/>
                </a:solidFill>
                <a:latin typeface="Times New Roman" panose="02020603050405020304" pitchFamily="18" charset="0"/>
              </a:rPr>
              <a:t/>
            </a:r>
            <a:br>
              <a:rPr lang="vi-VN" altLang="x-none" sz="2400" dirty="0">
                <a:solidFill>
                  <a:srgbClr val="333333"/>
                </a:solidFill>
                <a:latin typeface="Times New Roman" panose="02020603050405020304" pitchFamily="18" charset="0"/>
              </a:rPr>
            </a:br>
            <a:r>
              <a:rPr lang="vi-VN" altLang="x-none" sz="2400" dirty="0">
                <a:solidFill>
                  <a:srgbClr val="333333"/>
                </a:solidFill>
                <a:latin typeface="Times New Roman" panose="02020603050405020304" pitchFamily="18" charset="0"/>
              </a:rPr>
              <a:t>Cảm nghĩ của em về câu chuyện của danh nhân văn hóa: Những danh nhân văn hóa là tài sản vô cùng quý giá đối với mỗi một quốc gia, dân tộc, cần tôn vinh và học tập noi theo.</a:t>
            </a:r>
          </a:p>
        </p:txBody>
      </p:sp>
      <p:sp>
        <p:nvSpPr>
          <p:cNvPr id="7172" name="Rectangle 3"/>
          <p:cNvSpPr/>
          <p:nvPr/>
        </p:nvSpPr>
        <p:spPr>
          <a:xfrm>
            <a:off x="228600" y="0"/>
            <a:ext cx="8763000" cy="830263"/>
          </a:xfrm>
          <a:prstGeom prst="rect">
            <a:avLst/>
          </a:prstGeom>
          <a:noFill/>
          <a:ln w="9525">
            <a:noFill/>
          </a:ln>
        </p:spPr>
        <p:txBody>
          <a:bodyPr>
            <a:spAutoFit/>
          </a:bodyPr>
          <a:lstStyle/>
          <a:p>
            <a:pPr eaLnBrk="1" hangingPunct="1"/>
            <a:r>
              <a:rPr lang="en-US" altLang="en-US" b="1" u="sng" dirty="0">
                <a:latin typeface="Times New Roman" panose="02020603050405020304" pitchFamily="18" charset="0"/>
                <a:cs typeface="Times New Roman" panose="02020603050405020304" pitchFamily="18" charset="0"/>
              </a:rPr>
              <a:t>Đề 2:</a:t>
            </a:r>
            <a:r>
              <a:rPr lang="vi-VN" altLang="en-US" b="1" dirty="0">
                <a:solidFill>
                  <a:srgbClr val="0060B3"/>
                </a:solidFill>
                <a:latin typeface="Open Sans"/>
              </a:rPr>
              <a:t> </a:t>
            </a:r>
            <a:r>
              <a:rPr lang="en-US" altLang="en-US" sz="2400" b="1" dirty="0">
                <a:solidFill>
                  <a:srgbClr val="0060B3"/>
                </a:solidFill>
                <a:latin typeface="Times New Roman" panose="02020603050405020304" pitchFamily="18" charset="0"/>
                <a:cs typeface="Times New Roman" panose="02020603050405020304" pitchFamily="18" charset="0"/>
              </a:rPr>
              <a:t>K</a:t>
            </a:r>
            <a:r>
              <a:rPr lang="vi-VN" altLang="en-US" sz="2400" b="1" dirty="0">
                <a:solidFill>
                  <a:srgbClr val="0060B3"/>
                </a:solidFill>
                <a:latin typeface="Times New Roman" panose="02020603050405020304" pitchFamily="18" charset="0"/>
                <a:cs typeface="Times New Roman" panose="02020603050405020304" pitchFamily="18" charset="0"/>
              </a:rPr>
              <a:t>ể một câu chuyện đã được nghe hoặc được đọc về các danh nhân văn hóa</a:t>
            </a:r>
            <a:endParaRPr lang="vi-VN" altLang="en-US" sz="2000" b="1" dirty="0">
              <a:solidFill>
                <a:srgbClr val="0060B3"/>
              </a:solidFill>
              <a:latin typeface="Times New Roman" panose="02020603050405020304" pitchFamily="18" charset="0"/>
              <a:ea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609" name="Rectangle 57"/>
          <p:cNvSpPr/>
          <p:nvPr/>
        </p:nvSpPr>
        <p:spPr>
          <a:xfrm>
            <a:off x="146050" y="20638"/>
            <a:ext cx="2063750" cy="366712"/>
          </a:xfrm>
          <a:prstGeom prst="rect">
            <a:avLst/>
          </a:prstGeom>
          <a:noFill/>
          <a:ln w="9525">
            <a:noFill/>
          </a:ln>
        </p:spPr>
        <p:txBody>
          <a:bodyPr>
            <a:spAutoFit/>
          </a:bodyPr>
          <a:lstStyle/>
          <a:p>
            <a:pPr eaLnBrk="1" hangingPunct="1"/>
            <a:r>
              <a:rPr lang="en-US" altLang="en-US" b="1" dirty="0">
                <a:solidFill>
                  <a:schemeClr val="accent2"/>
                </a:solidFill>
                <a:latin typeface="Times New Roman" panose="02020603050405020304" pitchFamily="18" charset="0"/>
              </a:rPr>
              <a:t>LẬP DÀN Ý :</a:t>
            </a:r>
          </a:p>
        </p:txBody>
      </p:sp>
      <p:sp>
        <p:nvSpPr>
          <p:cNvPr id="151610" name="Rectangle 58"/>
          <p:cNvSpPr/>
          <p:nvPr/>
        </p:nvSpPr>
        <p:spPr>
          <a:xfrm>
            <a:off x="152400" y="457200"/>
            <a:ext cx="8763000" cy="1187450"/>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rPr>
              <a:t> .</a:t>
            </a:r>
            <a:r>
              <a:rPr lang="en-US" altLang="en-US" sz="2400" b="1" i="1" u="sng" dirty="0">
                <a:latin typeface="Times New Roman" panose="02020603050405020304" pitchFamily="18" charset="0"/>
              </a:rPr>
              <a:t> Đề 3: </a:t>
            </a:r>
            <a:r>
              <a:rPr lang="en-US" altLang="en-US" sz="2400" dirty="0">
                <a:latin typeface="Times New Roman" panose="02020603050405020304" pitchFamily="18" charset="0"/>
              </a:rPr>
              <a:t>Dựa vào nội dung phần đầu tác phẩm”Chuyện người con gái Nam Xương”(Từ đầu...nhưng việc trót đã qua rồi”),hãy đóng vai Trương Sinhđể kể lại câu chuyện và bày tỏ niềm ân hận</a:t>
            </a:r>
            <a:endParaRPr lang="en-US" altLang="en-US" sz="2400" b="1" dirty="0">
              <a:solidFill>
                <a:schemeClr val="accent2"/>
              </a:solidFill>
              <a:latin typeface="Times New Roman" panose="02020603050405020304" pitchFamily="18" charset="0"/>
            </a:endParaRPr>
          </a:p>
        </p:txBody>
      </p:sp>
      <p:sp>
        <p:nvSpPr>
          <p:cNvPr id="151611" name="Rectangle 59"/>
          <p:cNvSpPr/>
          <p:nvPr/>
        </p:nvSpPr>
        <p:spPr>
          <a:xfrm>
            <a:off x="76200" y="1720850"/>
            <a:ext cx="1447800" cy="457200"/>
          </a:xfrm>
          <a:prstGeom prst="rect">
            <a:avLst/>
          </a:prstGeom>
          <a:noFill/>
          <a:ln w="9525">
            <a:noFill/>
          </a:ln>
        </p:spPr>
        <p:txBody>
          <a:bodyPr>
            <a:spAutoFit/>
          </a:bodyPr>
          <a:lstStyle/>
          <a:p>
            <a:pPr eaLnBrk="1" hangingPunct="1"/>
            <a:r>
              <a:rPr lang="en-US" altLang="en-US" sz="2400" b="1" dirty="0">
                <a:solidFill>
                  <a:schemeClr val="accent2"/>
                </a:solidFill>
                <a:latin typeface="Times New Roman" panose="02020603050405020304" pitchFamily="18" charset="0"/>
              </a:rPr>
              <a:t>A.Mở bài</a:t>
            </a:r>
            <a:endParaRPr lang="en-US" altLang="en-US" sz="2400" b="1" dirty="0">
              <a:solidFill>
                <a:schemeClr val="accent2"/>
              </a:solidFill>
              <a:latin typeface="Calibri" panose="020F0502020204030204" pitchFamily="34" charset="0"/>
            </a:endParaRPr>
          </a:p>
        </p:txBody>
      </p:sp>
      <p:sp>
        <p:nvSpPr>
          <p:cNvPr id="151612" name="Text Box 60"/>
          <p:cNvSpPr txBox="1"/>
          <p:nvPr/>
        </p:nvSpPr>
        <p:spPr>
          <a:xfrm>
            <a:off x="1485900" y="1779588"/>
            <a:ext cx="7772400" cy="822325"/>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rPr>
              <a:t>Trương Sinh tự giới thiệu về mình và tình huống xảy ra câu chuyện</a:t>
            </a:r>
            <a:r>
              <a:rPr lang="en-US" altLang="en-US" sz="2400" dirty="0">
                <a:latin typeface="Calibri" panose="020F0502020204030204" pitchFamily="34" charset="0"/>
              </a:rPr>
              <a:t>.</a:t>
            </a:r>
          </a:p>
        </p:txBody>
      </p:sp>
      <p:sp>
        <p:nvSpPr>
          <p:cNvPr id="151613" name="Rectangle 61"/>
          <p:cNvSpPr/>
          <p:nvPr/>
        </p:nvSpPr>
        <p:spPr>
          <a:xfrm>
            <a:off x="0" y="2667000"/>
            <a:ext cx="2133600" cy="457200"/>
          </a:xfrm>
          <a:prstGeom prst="rect">
            <a:avLst/>
          </a:prstGeom>
          <a:noFill/>
          <a:ln w="9525">
            <a:noFill/>
          </a:ln>
        </p:spPr>
        <p:txBody>
          <a:bodyPr>
            <a:spAutoFit/>
          </a:bodyPr>
          <a:lstStyle/>
          <a:p>
            <a:pPr eaLnBrk="1" hangingPunct="1"/>
            <a:r>
              <a:rPr lang="en-US" altLang="en-US" sz="2400" b="1" dirty="0">
                <a:solidFill>
                  <a:schemeClr val="accent2"/>
                </a:solidFill>
                <a:latin typeface="Times New Roman" panose="02020603050405020304" pitchFamily="18" charset="0"/>
                <a:cs typeface="Times New Roman" panose="02020603050405020304" pitchFamily="18" charset="0"/>
              </a:rPr>
              <a:t>B.Thân b</a:t>
            </a:r>
            <a:r>
              <a:rPr lang="en-US" altLang="en-US" sz="2400" b="1" dirty="0">
                <a:solidFill>
                  <a:schemeClr val="accent2"/>
                </a:solidFill>
                <a:latin typeface="Times New Roman" panose="02020603050405020304" pitchFamily="18" charset="0"/>
                <a:ea typeface="Times New Roman" panose="02020603050405020304" pitchFamily="18" charset="0"/>
              </a:rPr>
              <a:t>à</a:t>
            </a:r>
            <a:r>
              <a:rPr lang="en-US" altLang="en-US" sz="2400" b="1" dirty="0">
                <a:solidFill>
                  <a:schemeClr val="accent2"/>
                </a:solidFill>
                <a:latin typeface="Times New Roman" panose="02020603050405020304" pitchFamily="18" charset="0"/>
                <a:cs typeface="Times New Roman" panose="02020603050405020304" pitchFamily="18" charset="0"/>
              </a:rPr>
              <a:t>i :</a:t>
            </a:r>
            <a:endParaRPr lang="en-US" altLang="en-US" sz="2400" b="1" dirty="0">
              <a:solidFill>
                <a:schemeClr val="accent2"/>
              </a:solidFill>
              <a:latin typeface="Times New Roman" panose="02020603050405020304" pitchFamily="18" charset="0"/>
              <a:ea typeface="Times New Roman" panose="02020603050405020304" pitchFamily="18" charset="0"/>
            </a:endParaRPr>
          </a:p>
        </p:txBody>
      </p:sp>
      <p:sp>
        <p:nvSpPr>
          <p:cNvPr id="151614" name="Text Box 62"/>
          <p:cNvSpPr txBox="1"/>
          <p:nvPr/>
        </p:nvSpPr>
        <p:spPr>
          <a:xfrm>
            <a:off x="381000" y="3205163"/>
            <a:ext cx="6400800" cy="457200"/>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Diễn biến sự việc :</a:t>
            </a:r>
            <a:endParaRPr lang="en-US" altLang="en-US" sz="2400" dirty="0">
              <a:latin typeface="Times New Roman" panose="02020603050405020304" pitchFamily="18" charset="0"/>
              <a:ea typeface="Times New Roman" panose="02020603050405020304" pitchFamily="18" charset="0"/>
            </a:endParaRPr>
          </a:p>
        </p:txBody>
      </p:sp>
      <p:sp>
        <p:nvSpPr>
          <p:cNvPr id="151615" name="Text Box 63"/>
          <p:cNvSpPr txBox="1"/>
          <p:nvPr/>
        </p:nvSpPr>
        <p:spPr>
          <a:xfrm>
            <a:off x="533400" y="3752850"/>
            <a:ext cx="5334000" cy="457200"/>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Trương Sinh đi lính</a:t>
            </a:r>
            <a:endParaRPr lang="en-US" altLang="en-US" sz="2400" dirty="0">
              <a:latin typeface="Times New Roman" panose="02020603050405020304" pitchFamily="18" charset="0"/>
              <a:ea typeface="Times New Roman" panose="02020603050405020304" pitchFamily="18" charset="0"/>
            </a:endParaRPr>
          </a:p>
        </p:txBody>
      </p:sp>
      <p:sp>
        <p:nvSpPr>
          <p:cNvPr id="151616" name="Text Box 64"/>
          <p:cNvSpPr txBox="1"/>
          <p:nvPr/>
        </p:nvSpPr>
        <p:spPr>
          <a:xfrm>
            <a:off x="457200" y="4073525"/>
            <a:ext cx="7086600" cy="457200"/>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 Trương Sinh trở về.</a:t>
            </a:r>
            <a:endParaRPr lang="en-US" altLang="en-US" sz="2400" dirty="0">
              <a:latin typeface="Times New Roman" panose="02020603050405020304" pitchFamily="18" charset="0"/>
              <a:ea typeface="Times New Roman" panose="02020603050405020304" pitchFamily="18" charset="0"/>
            </a:endParaRPr>
          </a:p>
        </p:txBody>
      </p:sp>
      <p:sp>
        <p:nvSpPr>
          <p:cNvPr id="151617" name="Text Box 65"/>
          <p:cNvSpPr txBox="1"/>
          <p:nvPr/>
        </p:nvSpPr>
        <p:spPr>
          <a:xfrm>
            <a:off x="-34925" y="4416425"/>
            <a:ext cx="8839200" cy="457200"/>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 Nghe lời con trẻ nghi oan cho vợ-&gt;cái chết của vợ</a:t>
            </a:r>
            <a:endParaRPr lang="en-US" altLang="en-US" sz="2400" dirty="0">
              <a:latin typeface="Times New Roman" panose="02020603050405020304" pitchFamily="18" charset="0"/>
              <a:ea typeface="Times New Roman" panose="02020603050405020304" pitchFamily="18" charset="0"/>
            </a:endParaRPr>
          </a:p>
        </p:txBody>
      </p:sp>
      <p:sp>
        <p:nvSpPr>
          <p:cNvPr id="151618" name="Text Box 66"/>
          <p:cNvSpPr txBox="1"/>
          <p:nvPr/>
        </p:nvSpPr>
        <p:spPr>
          <a:xfrm>
            <a:off x="422275" y="4860925"/>
            <a:ext cx="8534400" cy="830263"/>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 Sau khi hiểu ra nỗi oan của vợ:Tâm trạng đau đớn,d</a:t>
            </a:r>
            <a:r>
              <a:rPr lang="en-US" altLang="en-US" sz="2400" dirty="0">
                <a:latin typeface="Times New Roman" panose="02020603050405020304" pitchFamily="18" charset="0"/>
                <a:ea typeface="Times New Roman" panose="02020603050405020304" pitchFamily="18" charset="0"/>
              </a:rPr>
              <a:t>à</a:t>
            </a:r>
            <a:r>
              <a:rPr lang="en-US" altLang="en-US" sz="2400" dirty="0">
                <a:latin typeface="Times New Roman" panose="02020603050405020304" pitchFamily="18" charset="0"/>
                <a:cs typeface="Times New Roman" panose="02020603050405020304" pitchFamily="18" charset="0"/>
              </a:rPr>
              <a:t>y vò, ân hận,day dứt</a:t>
            </a:r>
            <a:endParaRPr lang="en-US" altLang="en-US" sz="2400" dirty="0">
              <a:latin typeface="Times New Roman" panose="02020603050405020304" pitchFamily="18" charset="0"/>
              <a:ea typeface="Times New Roman" panose="02020603050405020304" pitchFamily="18" charset="0"/>
            </a:endParaRPr>
          </a:p>
        </p:txBody>
      </p:sp>
      <p:sp>
        <p:nvSpPr>
          <p:cNvPr id="151619" name="Rectangle 67"/>
          <p:cNvSpPr/>
          <p:nvPr/>
        </p:nvSpPr>
        <p:spPr>
          <a:xfrm>
            <a:off x="163513" y="5888038"/>
            <a:ext cx="1436687" cy="457200"/>
          </a:xfrm>
          <a:prstGeom prst="rect">
            <a:avLst/>
          </a:prstGeom>
          <a:noFill/>
          <a:ln w="9525">
            <a:noFill/>
          </a:ln>
        </p:spPr>
        <p:txBody>
          <a:bodyPr wrap="none">
            <a:spAutoFit/>
          </a:bodyPr>
          <a:lstStyle/>
          <a:p>
            <a:pPr eaLnBrk="1" hangingPunct="1"/>
            <a:r>
              <a:rPr lang="en-US" altLang="en-US" sz="2400" b="1" dirty="0">
                <a:solidFill>
                  <a:schemeClr val="accent2"/>
                </a:solidFill>
                <a:latin typeface="Times New Roman" panose="02020603050405020304" pitchFamily="18" charset="0"/>
              </a:rPr>
              <a:t>C.Kết bài</a:t>
            </a:r>
          </a:p>
        </p:txBody>
      </p:sp>
      <p:sp>
        <p:nvSpPr>
          <p:cNvPr id="151620" name="Text Box 68"/>
          <p:cNvSpPr txBox="1"/>
          <p:nvPr/>
        </p:nvSpPr>
        <p:spPr>
          <a:xfrm>
            <a:off x="1562100" y="5915025"/>
            <a:ext cx="7242175" cy="830263"/>
          </a:xfrm>
          <a:prstGeom prst="rect">
            <a:avLst/>
          </a:prstGeom>
          <a:noFill/>
          <a:ln w="9525">
            <a:noFill/>
          </a:ln>
        </p:spPr>
        <p:txBody>
          <a:bodyPr>
            <a:spAutoFit/>
          </a:bodyPr>
          <a:lstStyle/>
          <a:p>
            <a:pPr eaLnBrk="1" hangingPunct="1">
              <a:spcBef>
                <a:spcPct val="50000"/>
              </a:spcBef>
            </a:pPr>
            <a:r>
              <a:rPr lang="en-US" altLang="en-US" sz="2400" dirty="0">
                <a:latin typeface="Times New Roman" panose="02020603050405020304" pitchFamily="18" charset="0"/>
              </a:rPr>
              <a:t>Bài học rút ra từ câu chuyện : về cách cư xử trong mối quan hệ vợ chồng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1609"/>
                                        </p:tgtEl>
                                        <p:attrNameLst>
                                          <p:attrName>style.visibility</p:attrName>
                                        </p:attrNameLst>
                                      </p:cBhvr>
                                      <p:to>
                                        <p:strVal val="visible"/>
                                      </p:to>
                                    </p:set>
                                    <p:animEffect transition="in" filter="box(in)">
                                      <p:cBhvr>
                                        <p:cTn id="7" dur="500"/>
                                        <p:tgtEl>
                                          <p:spTgt spid="15160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1610"/>
                                        </p:tgtEl>
                                        <p:attrNameLst>
                                          <p:attrName>style.visibility</p:attrName>
                                        </p:attrNameLst>
                                      </p:cBhvr>
                                      <p:to>
                                        <p:strVal val="visible"/>
                                      </p:to>
                                    </p:set>
                                    <p:animEffect transition="in" filter="checkerboard(across)">
                                      <p:cBhvr>
                                        <p:cTn id="12" dur="500"/>
                                        <p:tgtEl>
                                          <p:spTgt spid="1516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51611"/>
                                        </p:tgtEl>
                                        <p:attrNameLst>
                                          <p:attrName>style.visibility</p:attrName>
                                        </p:attrNameLst>
                                      </p:cBhvr>
                                      <p:to>
                                        <p:strVal val="visible"/>
                                      </p:to>
                                    </p:set>
                                    <p:animEffect transition="in" filter="box(in)">
                                      <p:cBhvr>
                                        <p:cTn id="17" dur="500"/>
                                        <p:tgtEl>
                                          <p:spTgt spid="15161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51612"/>
                                        </p:tgtEl>
                                        <p:attrNameLst>
                                          <p:attrName>style.visibility</p:attrName>
                                        </p:attrNameLst>
                                      </p:cBhvr>
                                      <p:to>
                                        <p:strVal val="visible"/>
                                      </p:to>
                                    </p:set>
                                    <p:animEffect transition="in" filter="box(in)">
                                      <p:cBhvr>
                                        <p:cTn id="22" dur="500"/>
                                        <p:tgtEl>
                                          <p:spTgt spid="15161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51613"/>
                                        </p:tgtEl>
                                        <p:attrNameLst>
                                          <p:attrName>style.visibility</p:attrName>
                                        </p:attrNameLst>
                                      </p:cBhvr>
                                      <p:to>
                                        <p:strVal val="visible"/>
                                      </p:to>
                                    </p:set>
                                    <p:animEffect transition="in" filter="box(in)">
                                      <p:cBhvr>
                                        <p:cTn id="27" dur="500"/>
                                        <p:tgtEl>
                                          <p:spTgt spid="151613"/>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51614"/>
                                        </p:tgtEl>
                                        <p:attrNameLst>
                                          <p:attrName>style.visibility</p:attrName>
                                        </p:attrNameLst>
                                      </p:cBhvr>
                                      <p:to>
                                        <p:strVal val="visible"/>
                                      </p:to>
                                    </p:set>
                                    <p:animEffect transition="in" filter="checkerboard(across)">
                                      <p:cBhvr>
                                        <p:cTn id="32" dur="500"/>
                                        <p:tgtEl>
                                          <p:spTgt spid="151614"/>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51615"/>
                                        </p:tgtEl>
                                        <p:attrNameLst>
                                          <p:attrName>style.visibility</p:attrName>
                                        </p:attrNameLst>
                                      </p:cBhvr>
                                      <p:to>
                                        <p:strVal val="visible"/>
                                      </p:to>
                                    </p:set>
                                    <p:animEffect transition="in" filter="diamond(in)">
                                      <p:cBhvr>
                                        <p:cTn id="37" dur="2000"/>
                                        <p:tgtEl>
                                          <p:spTgt spid="15161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51616"/>
                                        </p:tgtEl>
                                        <p:attrNameLst>
                                          <p:attrName>style.visibility</p:attrName>
                                        </p:attrNameLst>
                                      </p:cBhvr>
                                      <p:to>
                                        <p:strVal val="visible"/>
                                      </p:to>
                                    </p:set>
                                    <p:animEffect transition="in" filter="blinds(horizontal)">
                                      <p:cBhvr>
                                        <p:cTn id="42" dur="500"/>
                                        <p:tgtEl>
                                          <p:spTgt spid="15161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51617"/>
                                        </p:tgtEl>
                                        <p:attrNameLst>
                                          <p:attrName>style.visibility</p:attrName>
                                        </p:attrNameLst>
                                      </p:cBhvr>
                                      <p:to>
                                        <p:strVal val="visible"/>
                                      </p:to>
                                    </p:set>
                                    <p:animEffect transition="in" filter="blinds(horizontal)">
                                      <p:cBhvr>
                                        <p:cTn id="47" dur="500"/>
                                        <p:tgtEl>
                                          <p:spTgt spid="151617"/>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51618"/>
                                        </p:tgtEl>
                                        <p:attrNameLst>
                                          <p:attrName>style.visibility</p:attrName>
                                        </p:attrNameLst>
                                      </p:cBhvr>
                                      <p:to>
                                        <p:strVal val="visible"/>
                                      </p:to>
                                    </p:set>
                                    <p:animEffect transition="in" filter="checkerboard(across)">
                                      <p:cBhvr>
                                        <p:cTn id="52" dur="500"/>
                                        <p:tgtEl>
                                          <p:spTgt spid="151618"/>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51619"/>
                                        </p:tgtEl>
                                        <p:attrNameLst>
                                          <p:attrName>style.visibility</p:attrName>
                                        </p:attrNameLst>
                                      </p:cBhvr>
                                      <p:to>
                                        <p:strVal val="visible"/>
                                      </p:to>
                                    </p:set>
                                    <p:animEffect transition="in" filter="blinds(horizontal)">
                                      <p:cBhvr>
                                        <p:cTn id="57" dur="500"/>
                                        <p:tgtEl>
                                          <p:spTgt spid="151619"/>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51620"/>
                                        </p:tgtEl>
                                        <p:attrNameLst>
                                          <p:attrName>style.visibility</p:attrName>
                                        </p:attrNameLst>
                                      </p:cBhvr>
                                      <p:to>
                                        <p:strVal val="visible"/>
                                      </p:to>
                                    </p:set>
                                    <p:animEffect transition="in" filter="blinds(horizontal)">
                                      <p:cBhvr>
                                        <p:cTn id="62" dur="500"/>
                                        <p:tgtEl>
                                          <p:spTgt spid="1516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609" grpId="0"/>
      <p:bldP spid="151610" grpId="0"/>
      <p:bldP spid="151611" grpId="0"/>
      <p:bldP spid="151612" grpId="0"/>
      <p:bldP spid="151613" grpId="0"/>
      <p:bldP spid="151614" grpId="0"/>
      <p:bldP spid="151615" grpId="0"/>
      <p:bldP spid="151616" grpId="0"/>
      <p:bldP spid="151617" grpId="0"/>
      <p:bldP spid="151618" grpId="0"/>
      <p:bldP spid="151619" grpId="0"/>
      <p:bldP spid="15162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755</Words>
  <PresentationFormat>On-screen Show (4:3)</PresentationFormat>
  <Paragraphs>74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2008-10-05T03:20:01Z</dcterms:created>
  <dcterms:modified xsi:type="dcterms:W3CDTF">2021-12-16T02:36:02Z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1033-11.2.0.9327</vt:lpwstr>
  </property>
</Properties>
</file>