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0" r:id="rId2"/>
    <p:sldId id="385" r:id="rId3"/>
    <p:sldId id="302" r:id="rId4"/>
    <p:sldId id="292" r:id="rId5"/>
    <p:sldId id="427" r:id="rId6"/>
    <p:sldId id="334" r:id="rId7"/>
    <p:sldId id="381" r:id="rId8"/>
    <p:sldId id="383" r:id="rId9"/>
    <p:sldId id="386" r:id="rId10"/>
    <p:sldId id="440" r:id="rId11"/>
    <p:sldId id="439" r:id="rId12"/>
    <p:sldId id="442" r:id="rId13"/>
    <p:sldId id="445" r:id="rId14"/>
    <p:sldId id="446" r:id="rId15"/>
    <p:sldId id="444" r:id="rId16"/>
    <p:sldId id="447" r:id="rId17"/>
    <p:sldId id="443" r:id="rId18"/>
    <p:sldId id="366" r:id="rId19"/>
    <p:sldId id="315" r:id="rId20"/>
    <p:sldId id="380" r:id="rId21"/>
    <p:sldId id="331" r:id="rId22"/>
    <p:sldId id="295" r:id="rId23"/>
    <p:sldId id="329" r:id="rId24"/>
    <p:sldId id="343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eu Phan Van" initials="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657"/>
  </p:normalViewPr>
  <p:slideViewPr>
    <p:cSldViewPr snapToGrid="0">
      <p:cViewPr varScale="1">
        <p:scale>
          <a:sx n="60" d="100"/>
          <a:sy n="60" d="100"/>
        </p:scale>
        <p:origin x="114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440AAB-4098-414D-A2E7-DDAE3E143503}" type="datetimeFigureOut">
              <a:rPr lang="en-US"/>
              <a:pPr>
                <a:defRPr/>
              </a:pPr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AD9E24-36D6-4386-A3EE-40B3FD911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AD9E24-36D6-4386-A3EE-40B3FD9110F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31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AD9E24-36D6-4386-A3EE-40B3FD9110F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50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DE7B2E-FA4A-45F8-9E4A-EFE047C3FFD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538BFE-2BF3-4ED8-88F1-B48E6C981E2C}"/>
              </a:ext>
            </a:extLst>
          </p:cNvPr>
          <p:cNvSpPr txBox="1"/>
          <p:nvPr userDrawn="1"/>
        </p:nvSpPr>
        <p:spPr>
          <a:xfrm>
            <a:off x="3076113" y="3139126"/>
            <a:ext cx="62054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CC"/>
                </a:solidFill>
                <a:latin typeface="Calibri" pitchFamily="34" charset="0"/>
              </a:rPr>
              <a:t>listen and read for specific information, to read for key information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-22225" y="0"/>
            <a:ext cx="1221422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5830888" y="6337300"/>
            <a:ext cx="530225" cy="528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72225" y="6597650"/>
            <a:ext cx="127000" cy="1920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692775" y="6597650"/>
            <a:ext cx="1270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39688" y="6503988"/>
            <a:ext cx="1817687" cy="307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  <a:latin typeface="+mn-lt"/>
                <a:cs typeface="+mn-cs"/>
              </a:rPr>
              <a:t>Tiếng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Anh 7 Right On!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377613" y="6473825"/>
            <a:ext cx="663575" cy="338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 userDrawn="1"/>
        </p:nvSpPr>
        <p:spPr>
          <a:xfrm>
            <a:off x="-22225" y="0"/>
            <a:ext cx="12214225" cy="387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0860088" y="12700"/>
            <a:ext cx="225425" cy="306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CE7A2B-787E-A0B4-6CB2-402F72A0CE27}"/>
              </a:ext>
            </a:extLst>
          </p:cNvPr>
          <p:cNvSpPr txBox="1"/>
          <p:nvPr userDrawn="1"/>
        </p:nvSpPr>
        <p:spPr>
          <a:xfrm>
            <a:off x="165100" y="44450"/>
            <a:ext cx="636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+mn-cs"/>
              </a:rPr>
              <a:t>Unit 6</a:t>
            </a:r>
            <a:endParaRPr lang="en-US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97999-A10A-A47B-A47E-68B2E4B64BC1}"/>
              </a:ext>
            </a:extLst>
          </p:cNvPr>
          <p:cNvSpPr txBox="1"/>
          <p:nvPr userDrawn="1"/>
        </p:nvSpPr>
        <p:spPr>
          <a:xfrm>
            <a:off x="11023086" y="34511"/>
            <a:ext cx="111440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+mn-cs"/>
              </a:rPr>
              <a:t>Lesson - CLIL</a:t>
            </a:r>
            <a:endParaRPr lang="en-US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5208576" y="2274838"/>
            <a:ext cx="63436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itchFamily="34" charset="0"/>
              </a:rPr>
              <a:t>Unit 6: Be green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  <a:latin typeface="Calibri" pitchFamily="34" charset="0"/>
              </a:rPr>
              <a:t>Lesson: CLIL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Calibri" pitchFamily="34" charset="0"/>
              </a:rPr>
              <a:t>Page 106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8">
            <a:extLst>
              <a:ext uri="{FF2B5EF4-FFF2-40B4-BE49-F238E27FC236}">
                <a16:creationId xmlns:a16="http://schemas.microsoft.com/office/drawing/2014/main" id="{DA8DAC6E-C4A7-513D-C0D4-7E0022172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686050" cy="579437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+mj-lt"/>
              </a:rPr>
              <a:t>While-reading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700D1C-B104-69EE-23AF-727FA650D193}"/>
              </a:ext>
            </a:extLst>
          </p:cNvPr>
          <p:cNvSpPr/>
          <p:nvPr/>
        </p:nvSpPr>
        <p:spPr>
          <a:xfrm>
            <a:off x="2790335" y="21266"/>
            <a:ext cx="9401666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0070C0"/>
                </a:solidFill>
                <a:latin typeface="+mj-lt"/>
              </a:rPr>
              <a:t>Read the text and fill in the missing prepositions.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F2811-F1A4-92AF-4970-510F763B1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2" y="1616634"/>
            <a:ext cx="3352798" cy="1069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C3E564-F27B-58E5-150E-C303C1C1A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375" y="2762126"/>
            <a:ext cx="3471102" cy="8260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3A63FC-9C0F-4D62-24C2-5E3F655C8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789" y="3640912"/>
            <a:ext cx="3567456" cy="11479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822EF1-D62F-420D-1A56-C470302CB4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0790" y="4748568"/>
            <a:ext cx="5687457" cy="21094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D60A78-1323-96A0-9B28-A9868DE0C5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747583"/>
            <a:ext cx="8728534" cy="14478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673A98-7E1B-A86F-21B2-98452FB5AE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081" y="2254578"/>
            <a:ext cx="3848100" cy="7048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D8BF88-3C9A-6188-42C3-755CC779E4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0035" y="2922875"/>
            <a:ext cx="4010025" cy="8667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1476316-BC1E-D1CE-C234-6B4F33006D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905785"/>
            <a:ext cx="3285537" cy="15979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F922F0F-5307-CD68-19C5-7C8515C46C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2490" y="5619849"/>
            <a:ext cx="5448300" cy="119062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DD781E-21FD-C60B-BCAE-86D07F2734C9}"/>
              </a:ext>
            </a:extLst>
          </p:cNvPr>
          <p:cNvCxnSpPr/>
          <p:nvPr/>
        </p:nvCxnSpPr>
        <p:spPr>
          <a:xfrm>
            <a:off x="3275912" y="3390500"/>
            <a:ext cx="56110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71AC4B3-1A51-1604-2ED3-2FD42B35C84D}"/>
              </a:ext>
            </a:extLst>
          </p:cNvPr>
          <p:cNvCxnSpPr>
            <a:cxnSpLocks/>
          </p:cNvCxnSpPr>
          <p:nvPr/>
        </p:nvCxnSpPr>
        <p:spPr>
          <a:xfrm>
            <a:off x="2218598" y="3742540"/>
            <a:ext cx="66797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5CF82D4-14B2-374C-DAC6-4EB4FFF89143}"/>
              </a:ext>
            </a:extLst>
          </p:cNvPr>
          <p:cNvCxnSpPr>
            <a:cxnSpLocks/>
          </p:cNvCxnSpPr>
          <p:nvPr/>
        </p:nvCxnSpPr>
        <p:spPr>
          <a:xfrm>
            <a:off x="952383" y="4554205"/>
            <a:ext cx="78915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DD96D16-2A6B-E324-9142-9C0D453DAA50}"/>
              </a:ext>
            </a:extLst>
          </p:cNvPr>
          <p:cNvCxnSpPr>
            <a:cxnSpLocks/>
          </p:cNvCxnSpPr>
          <p:nvPr/>
        </p:nvCxnSpPr>
        <p:spPr>
          <a:xfrm>
            <a:off x="1868023" y="4554205"/>
            <a:ext cx="58482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D627594-48C3-36A4-0E67-5E4CADE97D0B}"/>
              </a:ext>
            </a:extLst>
          </p:cNvPr>
          <p:cNvCxnSpPr>
            <a:cxnSpLocks/>
          </p:cNvCxnSpPr>
          <p:nvPr/>
        </p:nvCxnSpPr>
        <p:spPr>
          <a:xfrm>
            <a:off x="2005614" y="4866068"/>
            <a:ext cx="55760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51AA208-1A5B-3E2C-6A09-7452BA73FCF5}"/>
              </a:ext>
            </a:extLst>
          </p:cNvPr>
          <p:cNvCxnSpPr>
            <a:cxnSpLocks/>
          </p:cNvCxnSpPr>
          <p:nvPr/>
        </p:nvCxnSpPr>
        <p:spPr>
          <a:xfrm>
            <a:off x="400831" y="5179120"/>
            <a:ext cx="122268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FA66260-F95F-4D85-371C-6A6840840E0D}"/>
              </a:ext>
            </a:extLst>
          </p:cNvPr>
          <p:cNvCxnSpPr>
            <a:cxnSpLocks/>
          </p:cNvCxnSpPr>
          <p:nvPr/>
        </p:nvCxnSpPr>
        <p:spPr>
          <a:xfrm>
            <a:off x="3666630" y="6406374"/>
            <a:ext cx="58230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46DD0AE-5C72-E4DB-F811-88ABFECF3EE6}"/>
              </a:ext>
            </a:extLst>
          </p:cNvPr>
          <p:cNvCxnSpPr>
            <a:cxnSpLocks/>
          </p:cNvCxnSpPr>
          <p:nvPr/>
        </p:nvCxnSpPr>
        <p:spPr>
          <a:xfrm>
            <a:off x="1551463" y="6767265"/>
            <a:ext cx="180276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C80B4B-5DD4-25D2-372D-A46F2A63D85A}"/>
              </a:ext>
            </a:extLst>
          </p:cNvPr>
          <p:cNvCxnSpPr>
            <a:cxnSpLocks/>
          </p:cNvCxnSpPr>
          <p:nvPr/>
        </p:nvCxnSpPr>
        <p:spPr>
          <a:xfrm>
            <a:off x="9248760" y="1994321"/>
            <a:ext cx="1793646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F905EA3-6D25-07D3-4EBC-BDB4D8CEF347}"/>
              </a:ext>
            </a:extLst>
          </p:cNvPr>
          <p:cNvCxnSpPr>
            <a:cxnSpLocks/>
          </p:cNvCxnSpPr>
          <p:nvPr/>
        </p:nvCxnSpPr>
        <p:spPr>
          <a:xfrm>
            <a:off x="10576875" y="2292204"/>
            <a:ext cx="1291074" cy="203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073AD8A-6042-B7D0-60FC-4802CF6998A0}"/>
              </a:ext>
            </a:extLst>
          </p:cNvPr>
          <p:cNvCxnSpPr>
            <a:cxnSpLocks/>
          </p:cNvCxnSpPr>
          <p:nvPr/>
        </p:nvCxnSpPr>
        <p:spPr>
          <a:xfrm>
            <a:off x="9216861" y="2607003"/>
            <a:ext cx="128931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3C5E6D-CAE6-F516-0B54-902C03C09E76}"/>
              </a:ext>
            </a:extLst>
          </p:cNvPr>
          <p:cNvCxnSpPr>
            <a:cxnSpLocks/>
          </p:cNvCxnSpPr>
          <p:nvPr/>
        </p:nvCxnSpPr>
        <p:spPr>
          <a:xfrm>
            <a:off x="7301404" y="5195274"/>
            <a:ext cx="114957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FC4F03E-BD66-FEC3-D1F2-FF792C132F76}"/>
              </a:ext>
            </a:extLst>
          </p:cNvPr>
          <p:cNvCxnSpPr>
            <a:cxnSpLocks/>
          </p:cNvCxnSpPr>
          <p:nvPr/>
        </p:nvCxnSpPr>
        <p:spPr>
          <a:xfrm>
            <a:off x="10011733" y="5214507"/>
            <a:ext cx="175850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B34A49A-DE08-D0A4-DF33-1FEAADD98AA7}"/>
              </a:ext>
            </a:extLst>
          </p:cNvPr>
          <p:cNvSpPr txBox="1"/>
          <p:nvPr/>
        </p:nvSpPr>
        <p:spPr>
          <a:xfrm>
            <a:off x="4479851" y="2948795"/>
            <a:ext cx="1284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from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03D8E0-BD4F-6598-248F-7BADA5C34A5E}"/>
              </a:ext>
            </a:extLst>
          </p:cNvPr>
          <p:cNvSpPr txBox="1"/>
          <p:nvPr/>
        </p:nvSpPr>
        <p:spPr>
          <a:xfrm>
            <a:off x="956107" y="4427580"/>
            <a:ext cx="1284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1FD399-F34E-D57A-B2A6-7B2DE1D819AF}"/>
              </a:ext>
            </a:extLst>
          </p:cNvPr>
          <p:cNvSpPr txBox="1"/>
          <p:nvPr/>
        </p:nvSpPr>
        <p:spPr>
          <a:xfrm>
            <a:off x="4855860" y="5974817"/>
            <a:ext cx="1284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about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AD38EF-5783-D003-9821-3EEA208CFDFF}"/>
              </a:ext>
            </a:extLst>
          </p:cNvPr>
          <p:cNvSpPr txBox="1"/>
          <p:nvPr/>
        </p:nvSpPr>
        <p:spPr>
          <a:xfrm>
            <a:off x="9683591" y="1867498"/>
            <a:ext cx="1284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for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D63C75-ACCA-B355-142A-4D62AC57915F}"/>
              </a:ext>
            </a:extLst>
          </p:cNvPr>
          <p:cNvSpPr txBox="1"/>
          <p:nvPr/>
        </p:nvSpPr>
        <p:spPr>
          <a:xfrm>
            <a:off x="9154268" y="4780467"/>
            <a:ext cx="529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235529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A17EE-0FDD-6F93-49BC-9E57A6FF0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91" y="2124853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+mj-lt"/>
              </a:rPr>
              <a:t>1. According to the text, when helping the community, </a:t>
            </a:r>
          </a:p>
          <a:p>
            <a:pPr marL="514350" indent="-514350">
              <a:buAutoNum type="alphaUcPeriod"/>
            </a:pPr>
            <a:r>
              <a:rPr lang="en-US" sz="2800" dirty="0">
                <a:latin typeface="+mj-lt"/>
              </a:rPr>
              <a:t>you get paid.</a:t>
            </a:r>
          </a:p>
          <a:p>
            <a:pPr marL="514350" indent="-514350">
              <a:buAutoNum type="alphaUcPeriod"/>
            </a:pPr>
            <a:r>
              <a:rPr lang="en-US" sz="2800" dirty="0">
                <a:latin typeface="+mj-lt"/>
              </a:rPr>
              <a:t>You help the community.</a:t>
            </a:r>
          </a:p>
          <a:p>
            <a:pPr marL="514350" indent="-514350">
              <a:buAutoNum type="alphaUcPeriod"/>
            </a:pPr>
            <a:r>
              <a:rPr lang="en-US" sz="2800" dirty="0">
                <a:latin typeface="+mj-lt"/>
              </a:rPr>
              <a:t>You get some benefits.</a:t>
            </a:r>
          </a:p>
          <a:p>
            <a:pPr marL="0" indent="0">
              <a:buNone/>
            </a:pPr>
            <a:r>
              <a:rPr lang="en-US" sz="2800" dirty="0">
                <a:latin typeface="+mj-lt"/>
              </a:rPr>
              <a:t>2. Where can you organize plays and discussions about the environment?</a:t>
            </a:r>
          </a:p>
          <a:p>
            <a:pPr marL="514350" indent="-514350">
              <a:buAutoNum type="alphaUcPeriod"/>
            </a:pPr>
            <a:r>
              <a:rPr lang="en-US" sz="2800" dirty="0">
                <a:latin typeface="+mj-lt"/>
              </a:rPr>
              <a:t>At school.</a:t>
            </a:r>
          </a:p>
          <a:p>
            <a:pPr marL="514350" indent="-514350">
              <a:buAutoNum type="alphaUcPeriod"/>
            </a:pPr>
            <a:r>
              <a:rPr lang="en-US" sz="2800" dirty="0">
                <a:latin typeface="+mj-lt"/>
              </a:rPr>
              <a:t>At the hospitals.</a:t>
            </a:r>
          </a:p>
          <a:p>
            <a:pPr marL="514350" indent="-514350">
              <a:buAutoNum type="alphaUcPeriod"/>
            </a:pPr>
            <a:r>
              <a:rPr lang="en-US" sz="2800" dirty="0">
                <a:latin typeface="+mj-lt"/>
              </a:rPr>
              <a:t>At the parks.</a:t>
            </a:r>
          </a:p>
          <a:p>
            <a:pPr marL="514350" indent="-514350">
              <a:buAutoNum type="alphaUcPeriod"/>
            </a:pPr>
            <a:endParaRPr lang="en-US" sz="2800" dirty="0">
              <a:latin typeface="+mj-lt"/>
            </a:endParaRPr>
          </a:p>
          <a:p>
            <a:pPr marL="514350" indent="-514350">
              <a:buAutoNum type="alphaUcPeriod"/>
            </a:pPr>
            <a:endParaRPr lang="en-US" sz="2800" dirty="0">
              <a:latin typeface="+mj-lt"/>
            </a:endParaRPr>
          </a:p>
          <a:p>
            <a:pPr marL="0" indent="0">
              <a:buNone/>
            </a:pPr>
            <a:endParaRPr lang="en-US" sz="2800" dirty="0">
              <a:latin typeface="+mj-lt"/>
            </a:endParaRP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D8FB9C5E-D477-FAD2-B525-0D35A4B42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658359" cy="1077218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+mj-lt"/>
              </a:rPr>
              <a:t>While-reading</a:t>
            </a:r>
          </a:p>
          <a:p>
            <a:pPr>
              <a:spcBef>
                <a:spcPts val="0"/>
              </a:spcBef>
            </a:pPr>
            <a:r>
              <a:rPr lang="en-US" sz="3200" dirty="0">
                <a:latin typeface="+mj-lt"/>
              </a:rPr>
              <a:t>Extra-task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C424B-1953-EE73-06A7-5FDF9C7EE73A}"/>
              </a:ext>
            </a:extLst>
          </p:cNvPr>
          <p:cNvSpPr/>
          <p:nvPr/>
        </p:nvSpPr>
        <p:spPr>
          <a:xfrm>
            <a:off x="2743202" y="470227"/>
            <a:ext cx="927597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Read the text and choose the best answer.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B34D12-54A9-7A6C-A295-074EFC97CC47}"/>
              </a:ext>
            </a:extLst>
          </p:cNvPr>
          <p:cNvSpPr txBox="1"/>
          <p:nvPr/>
        </p:nvSpPr>
        <p:spPr>
          <a:xfrm>
            <a:off x="2743202" y="1473144"/>
            <a:ext cx="763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+mj-lt"/>
              </a:rPr>
              <a:t>First, underline the key words.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724389-4E1A-1B7D-6E69-4FDBAC436EFD}"/>
              </a:ext>
            </a:extLst>
          </p:cNvPr>
          <p:cNvCxnSpPr>
            <a:cxnSpLocks/>
          </p:cNvCxnSpPr>
          <p:nvPr/>
        </p:nvCxnSpPr>
        <p:spPr>
          <a:xfrm>
            <a:off x="5020573" y="2565662"/>
            <a:ext cx="95996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9F0C7F-9EF7-681A-8648-AB2AB5313273}"/>
              </a:ext>
            </a:extLst>
          </p:cNvPr>
          <p:cNvCxnSpPr>
            <a:cxnSpLocks/>
          </p:cNvCxnSpPr>
          <p:nvPr/>
        </p:nvCxnSpPr>
        <p:spPr>
          <a:xfrm>
            <a:off x="6723317" y="2548633"/>
            <a:ext cx="151143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100AF9-CAFC-D61E-D1D5-B5ADADF03567}"/>
              </a:ext>
            </a:extLst>
          </p:cNvPr>
          <p:cNvCxnSpPr>
            <a:cxnSpLocks/>
          </p:cNvCxnSpPr>
          <p:nvPr/>
        </p:nvCxnSpPr>
        <p:spPr>
          <a:xfrm>
            <a:off x="957550" y="4599439"/>
            <a:ext cx="81227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E36F578-3E2E-E9AF-712C-2671AE9F2CF9}"/>
              </a:ext>
            </a:extLst>
          </p:cNvPr>
          <p:cNvCxnSpPr>
            <a:cxnSpLocks/>
          </p:cNvCxnSpPr>
          <p:nvPr/>
        </p:nvCxnSpPr>
        <p:spPr>
          <a:xfrm>
            <a:off x="3155567" y="4610072"/>
            <a:ext cx="108682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82EF0B-6474-9675-331E-8F487EF579EE}"/>
              </a:ext>
            </a:extLst>
          </p:cNvPr>
          <p:cNvCxnSpPr>
            <a:cxnSpLocks/>
          </p:cNvCxnSpPr>
          <p:nvPr/>
        </p:nvCxnSpPr>
        <p:spPr>
          <a:xfrm>
            <a:off x="4382623" y="4599439"/>
            <a:ext cx="73163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DB9B3A5-7F1E-4F70-D40E-9FD6008B1975}"/>
              </a:ext>
            </a:extLst>
          </p:cNvPr>
          <p:cNvCxnSpPr>
            <a:cxnSpLocks/>
          </p:cNvCxnSpPr>
          <p:nvPr/>
        </p:nvCxnSpPr>
        <p:spPr>
          <a:xfrm>
            <a:off x="6165860" y="4610072"/>
            <a:ext cx="1420305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4A9DDD8-3298-1E89-AAE3-E8666B1FE03D}"/>
              </a:ext>
            </a:extLst>
          </p:cNvPr>
          <p:cNvCxnSpPr>
            <a:cxnSpLocks/>
          </p:cNvCxnSpPr>
          <p:nvPr/>
        </p:nvCxnSpPr>
        <p:spPr>
          <a:xfrm>
            <a:off x="9261835" y="4610072"/>
            <a:ext cx="175809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5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466B3-5491-3D77-8E11-72DA03D1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A17EE-0FDD-6F93-49BC-9E57A6FF0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3. Where can you donate your Teddy Bear?</a:t>
            </a:r>
          </a:p>
          <a:p>
            <a:pPr marL="514350" indent="-514350">
              <a:buAutoNum type="alphaUcPeriod"/>
            </a:pPr>
            <a:r>
              <a:rPr lang="en-US" dirty="0">
                <a:latin typeface="+mj-lt"/>
              </a:rPr>
              <a:t>To local food bank.</a:t>
            </a:r>
          </a:p>
          <a:p>
            <a:pPr marL="514350" indent="-514350">
              <a:buAutoNum type="alphaUcPeriod"/>
            </a:pPr>
            <a:r>
              <a:rPr lang="en-US" dirty="0">
                <a:latin typeface="+mj-lt"/>
              </a:rPr>
              <a:t>To animal shelter.</a:t>
            </a:r>
          </a:p>
          <a:p>
            <a:pPr marL="514350" indent="-514350">
              <a:buAutoNum type="alphaUcPeriod"/>
            </a:pPr>
            <a:r>
              <a:rPr lang="en-US" dirty="0">
                <a:latin typeface="+mj-lt"/>
              </a:rPr>
              <a:t>To hospitals.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4. How can you help the elderly?</a:t>
            </a:r>
          </a:p>
          <a:p>
            <a:pPr marL="514350" indent="-514350">
              <a:buAutoNum type="alphaUcPeriod"/>
            </a:pPr>
            <a:r>
              <a:rPr lang="en-US" dirty="0">
                <a:latin typeface="+mj-lt"/>
              </a:rPr>
              <a:t>Prepare meals for them.</a:t>
            </a:r>
          </a:p>
          <a:p>
            <a:pPr marL="514350" indent="-514350">
              <a:buAutoNum type="alphaUcPeriod"/>
            </a:pPr>
            <a:r>
              <a:rPr lang="en-US" dirty="0">
                <a:latin typeface="+mj-lt"/>
              </a:rPr>
              <a:t>Have talks with them.</a:t>
            </a:r>
          </a:p>
          <a:p>
            <a:pPr marL="514350" indent="-514350">
              <a:buAutoNum type="alphaUcPeriod"/>
            </a:pPr>
            <a:r>
              <a:rPr lang="en-US" dirty="0">
                <a:latin typeface="+mj-lt"/>
              </a:rPr>
              <a:t>Help them buy food.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D8FB9C5E-D477-FAD2-B525-0D35A4B42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658359" cy="1077218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+mj-lt"/>
              </a:rPr>
              <a:t>While-reading</a:t>
            </a:r>
          </a:p>
          <a:p>
            <a:pPr>
              <a:spcBef>
                <a:spcPts val="0"/>
              </a:spcBef>
            </a:pPr>
            <a:r>
              <a:rPr lang="en-US" sz="3200" dirty="0">
                <a:latin typeface="+mj-lt"/>
              </a:rPr>
              <a:t>Extra-task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C424B-1953-EE73-06A7-5FDF9C7EE73A}"/>
              </a:ext>
            </a:extLst>
          </p:cNvPr>
          <p:cNvSpPr/>
          <p:nvPr/>
        </p:nvSpPr>
        <p:spPr>
          <a:xfrm>
            <a:off x="2743202" y="470227"/>
            <a:ext cx="927597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Read the text and choose the best answer.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BF9B5D-BE25-BA60-0F45-BD60F12AFE8B}"/>
              </a:ext>
            </a:extLst>
          </p:cNvPr>
          <p:cNvCxnSpPr>
            <a:cxnSpLocks/>
          </p:cNvCxnSpPr>
          <p:nvPr/>
        </p:nvCxnSpPr>
        <p:spPr>
          <a:xfrm>
            <a:off x="1134359" y="2094322"/>
            <a:ext cx="1005526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0B1F69-0DB1-5D0B-28E5-5CF616209892}"/>
              </a:ext>
            </a:extLst>
          </p:cNvPr>
          <p:cNvCxnSpPr>
            <a:cxnSpLocks/>
          </p:cNvCxnSpPr>
          <p:nvPr/>
        </p:nvCxnSpPr>
        <p:spPr>
          <a:xfrm>
            <a:off x="3647078" y="2078611"/>
            <a:ext cx="115007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2F8B34-9914-5D2B-5FC0-817E5E3015DE}"/>
              </a:ext>
            </a:extLst>
          </p:cNvPr>
          <p:cNvCxnSpPr>
            <a:cxnSpLocks/>
          </p:cNvCxnSpPr>
          <p:nvPr/>
        </p:nvCxnSpPr>
        <p:spPr>
          <a:xfrm>
            <a:off x="5019774" y="2094322"/>
            <a:ext cx="249338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92096C-0FA0-5F08-FD51-A920CB852BA1}"/>
              </a:ext>
            </a:extLst>
          </p:cNvPr>
          <p:cNvCxnSpPr>
            <a:cxnSpLocks/>
          </p:cNvCxnSpPr>
          <p:nvPr/>
        </p:nvCxnSpPr>
        <p:spPr>
          <a:xfrm>
            <a:off x="1134359" y="4433741"/>
            <a:ext cx="67558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9BF1D6-C228-4619-AB40-B7173390F985}"/>
              </a:ext>
            </a:extLst>
          </p:cNvPr>
          <p:cNvCxnSpPr>
            <a:cxnSpLocks/>
          </p:cNvCxnSpPr>
          <p:nvPr/>
        </p:nvCxnSpPr>
        <p:spPr>
          <a:xfrm>
            <a:off x="3277385" y="4422014"/>
            <a:ext cx="67558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777A01-7C5A-D5F2-E354-4B8CED048664}"/>
              </a:ext>
            </a:extLst>
          </p:cNvPr>
          <p:cNvCxnSpPr>
            <a:cxnSpLocks/>
          </p:cNvCxnSpPr>
          <p:nvPr/>
        </p:nvCxnSpPr>
        <p:spPr>
          <a:xfrm>
            <a:off x="4765250" y="4429028"/>
            <a:ext cx="105108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16B3364-5FEF-C5E7-4701-7EDCB63672AF}"/>
              </a:ext>
            </a:extLst>
          </p:cNvPr>
          <p:cNvSpPr txBox="1"/>
          <p:nvPr/>
        </p:nvSpPr>
        <p:spPr>
          <a:xfrm>
            <a:off x="2743202" y="1077218"/>
            <a:ext cx="763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+mj-lt"/>
              </a:rPr>
              <a:t>First, underline the key words.</a:t>
            </a:r>
          </a:p>
        </p:txBody>
      </p:sp>
    </p:spTree>
    <p:extLst>
      <p:ext uri="{BB962C8B-B14F-4D97-AF65-F5344CB8AC3E}">
        <p14:creationId xmlns:p14="http://schemas.microsoft.com/office/powerpoint/2010/main" val="204565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A17EE-0FDD-6F93-49BC-9E57A6FF0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955" y="1861810"/>
            <a:ext cx="10108676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1. According to the text, when helping the community, </a:t>
            </a:r>
          </a:p>
          <a:p>
            <a:pPr marL="514350" indent="-514350">
              <a:buAutoNum type="alphaUcPeriod"/>
            </a:pPr>
            <a:r>
              <a:rPr lang="en-US" sz="2800" dirty="0"/>
              <a:t>you get paid.</a:t>
            </a:r>
          </a:p>
          <a:p>
            <a:pPr marL="514350" indent="-514350">
              <a:buAutoNum type="alphaUcPeriod"/>
            </a:pPr>
            <a:r>
              <a:rPr lang="en-US" sz="2800" dirty="0"/>
              <a:t>you help the community.</a:t>
            </a:r>
          </a:p>
          <a:p>
            <a:pPr marL="514350" indent="-514350">
              <a:buAutoNum type="alphaUcPeriod"/>
            </a:pPr>
            <a:r>
              <a:rPr lang="en-US" sz="2800" dirty="0"/>
              <a:t>you get some benefits.</a:t>
            </a:r>
          </a:p>
          <a:p>
            <a:pPr marL="514350" indent="-514350">
              <a:buAutoNum type="alphaUcPeriod"/>
            </a:pPr>
            <a:endParaRPr lang="en-US" sz="2800" dirty="0"/>
          </a:p>
          <a:p>
            <a:pPr marL="514350" indent="-514350">
              <a:buAutoNum type="alphaUcPeriod"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D8FB9C5E-D477-FAD2-B525-0D35A4B42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658359" cy="1077218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While-reading</a:t>
            </a:r>
          </a:p>
          <a:p>
            <a:pPr>
              <a:spcBef>
                <a:spcPts val="0"/>
              </a:spcBef>
            </a:pPr>
            <a:r>
              <a:rPr lang="en-US" sz="3200" dirty="0">
                <a:latin typeface="Calibri" pitchFamily="34" charset="0"/>
              </a:rPr>
              <a:t>Extra-task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C424B-1953-EE73-06A7-5FDF9C7EE73A}"/>
              </a:ext>
            </a:extLst>
          </p:cNvPr>
          <p:cNvSpPr/>
          <p:nvPr/>
        </p:nvSpPr>
        <p:spPr>
          <a:xfrm>
            <a:off x="2743202" y="470227"/>
            <a:ext cx="927597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rgbClr val="0070C0"/>
                </a:solidFill>
                <a:latin typeface="Calibri" pitchFamily="34" charset="0"/>
              </a:rPr>
              <a:t>Read the text and choose the best answer.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F167148-C4C6-9844-B5C9-E0C400A25219}"/>
              </a:ext>
            </a:extLst>
          </p:cNvPr>
          <p:cNvSpPr/>
          <p:nvPr/>
        </p:nvSpPr>
        <p:spPr>
          <a:xfrm>
            <a:off x="204248" y="2852924"/>
            <a:ext cx="537328" cy="518474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B1E0D1-E0B3-1C5F-3E46-8D90AD0A8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28" y="4362511"/>
            <a:ext cx="10660635" cy="202526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60E36-278F-E59C-6EC1-EAF27C5CA945}"/>
              </a:ext>
            </a:extLst>
          </p:cNvPr>
          <p:cNvCxnSpPr>
            <a:cxnSpLocks/>
          </p:cNvCxnSpPr>
          <p:nvPr/>
        </p:nvCxnSpPr>
        <p:spPr>
          <a:xfrm>
            <a:off x="7077848" y="6022046"/>
            <a:ext cx="400127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4CA4E4-CEE3-CF6F-3E66-66A97E8E969E}"/>
              </a:ext>
            </a:extLst>
          </p:cNvPr>
          <p:cNvCxnSpPr>
            <a:cxnSpLocks/>
          </p:cNvCxnSpPr>
          <p:nvPr/>
        </p:nvCxnSpPr>
        <p:spPr>
          <a:xfrm>
            <a:off x="917543" y="6363000"/>
            <a:ext cx="2476106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1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A17EE-0FDD-6F93-49BC-9E57A6FF0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91" y="1776062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2. Where can you organize plays and discussions about the environment?</a:t>
            </a:r>
          </a:p>
          <a:p>
            <a:pPr marL="514350" indent="-514350">
              <a:buAutoNum type="alphaUcPeriod"/>
            </a:pPr>
            <a:r>
              <a:rPr lang="en-US" sz="2800" dirty="0"/>
              <a:t>At school.</a:t>
            </a:r>
          </a:p>
          <a:p>
            <a:pPr marL="514350" indent="-514350">
              <a:buAutoNum type="alphaUcPeriod"/>
            </a:pPr>
            <a:r>
              <a:rPr lang="en-US" sz="2800" dirty="0"/>
              <a:t>At the hospitals.</a:t>
            </a:r>
          </a:p>
          <a:p>
            <a:pPr marL="514350" indent="-514350">
              <a:buAutoNum type="alphaUcPeriod"/>
            </a:pPr>
            <a:r>
              <a:rPr lang="en-US" sz="2800" dirty="0"/>
              <a:t>At the parks.</a:t>
            </a:r>
          </a:p>
          <a:p>
            <a:pPr marL="514350" indent="-514350">
              <a:buAutoNum type="alphaUcPeriod"/>
            </a:pPr>
            <a:endParaRPr lang="en-US" sz="2800" dirty="0"/>
          </a:p>
          <a:p>
            <a:pPr marL="514350" indent="-514350">
              <a:buAutoNum type="alphaUcPeriod"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D8FB9C5E-D477-FAD2-B525-0D35A4B42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658359" cy="1077218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While-reading</a:t>
            </a:r>
          </a:p>
          <a:p>
            <a:pPr>
              <a:spcBef>
                <a:spcPts val="0"/>
              </a:spcBef>
            </a:pPr>
            <a:r>
              <a:rPr lang="en-US" sz="3200" dirty="0">
                <a:latin typeface="Calibri" pitchFamily="34" charset="0"/>
              </a:rPr>
              <a:t>Extra-task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C424B-1953-EE73-06A7-5FDF9C7EE73A}"/>
              </a:ext>
            </a:extLst>
          </p:cNvPr>
          <p:cNvSpPr/>
          <p:nvPr/>
        </p:nvSpPr>
        <p:spPr>
          <a:xfrm>
            <a:off x="2743202" y="470227"/>
            <a:ext cx="927597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rgbClr val="0070C0"/>
                </a:solidFill>
                <a:latin typeface="Calibri" pitchFamily="34" charset="0"/>
              </a:rPr>
              <a:t>Read the text and choose the best answer.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BD5EC61-5B3B-C424-0133-0B7BA971E45E}"/>
              </a:ext>
            </a:extLst>
          </p:cNvPr>
          <p:cNvSpPr/>
          <p:nvPr/>
        </p:nvSpPr>
        <p:spPr>
          <a:xfrm>
            <a:off x="430491" y="2328421"/>
            <a:ext cx="537328" cy="518474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30AB9C-0606-D41A-DB75-249464C5F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188" y="4170526"/>
            <a:ext cx="6762750" cy="153352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347F3D-8380-65CB-0C8F-082C938FB808}"/>
              </a:ext>
            </a:extLst>
          </p:cNvPr>
          <p:cNvCxnSpPr>
            <a:cxnSpLocks/>
          </p:cNvCxnSpPr>
          <p:nvPr/>
        </p:nvCxnSpPr>
        <p:spPr>
          <a:xfrm>
            <a:off x="6712287" y="4714953"/>
            <a:ext cx="138972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83FD79-83DD-898D-15F3-FF5FE8C7251D}"/>
              </a:ext>
            </a:extLst>
          </p:cNvPr>
          <p:cNvCxnSpPr>
            <a:cxnSpLocks/>
          </p:cNvCxnSpPr>
          <p:nvPr/>
        </p:nvCxnSpPr>
        <p:spPr>
          <a:xfrm>
            <a:off x="2501794" y="5118992"/>
            <a:ext cx="513238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9BBBAF-0FAA-8AE3-AE9E-5DBF34ADA060}"/>
              </a:ext>
            </a:extLst>
          </p:cNvPr>
          <p:cNvCxnSpPr>
            <a:cxnSpLocks/>
          </p:cNvCxnSpPr>
          <p:nvPr/>
        </p:nvCxnSpPr>
        <p:spPr>
          <a:xfrm>
            <a:off x="2501794" y="5544292"/>
            <a:ext cx="201704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27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466B3-5491-3D77-8E11-72DA03D1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A17EE-0FDD-6F93-49BC-9E57A6FF0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Where can you donate your Teddy Bear?</a:t>
            </a:r>
          </a:p>
          <a:p>
            <a:pPr marL="514350" indent="-514350">
              <a:buAutoNum type="alphaUcPeriod"/>
            </a:pPr>
            <a:r>
              <a:rPr lang="en-US" dirty="0"/>
              <a:t>To local food bank.</a:t>
            </a:r>
          </a:p>
          <a:p>
            <a:pPr marL="514350" indent="-514350">
              <a:buAutoNum type="alphaUcPeriod"/>
            </a:pPr>
            <a:r>
              <a:rPr lang="en-US" dirty="0"/>
              <a:t>To animal shelter.</a:t>
            </a:r>
          </a:p>
          <a:p>
            <a:pPr marL="514350" indent="-514350">
              <a:buAutoNum type="alphaUcPeriod"/>
            </a:pPr>
            <a:r>
              <a:rPr lang="en-US" dirty="0"/>
              <a:t>To hospitals.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D8FB9C5E-D477-FAD2-B525-0D35A4B42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658359" cy="1077218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While-reading</a:t>
            </a:r>
          </a:p>
          <a:p>
            <a:pPr>
              <a:spcBef>
                <a:spcPts val="0"/>
              </a:spcBef>
            </a:pPr>
            <a:r>
              <a:rPr lang="en-US" sz="3200" dirty="0">
                <a:latin typeface="Calibri" pitchFamily="34" charset="0"/>
              </a:rPr>
              <a:t>Extra-task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C424B-1953-EE73-06A7-5FDF9C7EE73A}"/>
              </a:ext>
            </a:extLst>
          </p:cNvPr>
          <p:cNvSpPr/>
          <p:nvPr/>
        </p:nvSpPr>
        <p:spPr>
          <a:xfrm>
            <a:off x="2743202" y="470227"/>
            <a:ext cx="927597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rgbClr val="0070C0"/>
                </a:solidFill>
                <a:latin typeface="Calibri" pitchFamily="34" charset="0"/>
              </a:rPr>
              <a:t>Read the text and choose the best answer.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86E6795-44F5-B7B3-0E1D-62383ED692CE}"/>
              </a:ext>
            </a:extLst>
          </p:cNvPr>
          <p:cNvSpPr/>
          <p:nvPr/>
        </p:nvSpPr>
        <p:spPr>
          <a:xfrm>
            <a:off x="609600" y="3429000"/>
            <a:ext cx="537328" cy="518474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2F208E-2D7E-2360-093D-8AC3FF425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48" y="3529258"/>
            <a:ext cx="6829425" cy="24955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8AAFF5-C05A-BBD1-8C25-1A1ACEEEA34E}"/>
              </a:ext>
            </a:extLst>
          </p:cNvPr>
          <p:cNvCxnSpPr>
            <a:cxnSpLocks/>
          </p:cNvCxnSpPr>
          <p:nvPr/>
        </p:nvCxnSpPr>
        <p:spPr>
          <a:xfrm>
            <a:off x="7403184" y="4227446"/>
            <a:ext cx="112807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334426-6C3A-604C-5BB2-B05B581B9789}"/>
              </a:ext>
            </a:extLst>
          </p:cNvPr>
          <p:cNvCxnSpPr>
            <a:cxnSpLocks/>
          </p:cNvCxnSpPr>
          <p:nvPr/>
        </p:nvCxnSpPr>
        <p:spPr>
          <a:xfrm>
            <a:off x="4773105" y="4671713"/>
            <a:ext cx="116578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45D8046-2D87-016D-5C85-9F547670B938}"/>
              </a:ext>
            </a:extLst>
          </p:cNvPr>
          <p:cNvCxnSpPr>
            <a:cxnSpLocks/>
          </p:cNvCxnSpPr>
          <p:nvPr/>
        </p:nvCxnSpPr>
        <p:spPr>
          <a:xfrm>
            <a:off x="6852810" y="4658890"/>
            <a:ext cx="150514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D6E4FE7-B7B7-79C7-23D5-8A2FEF852A6E}"/>
              </a:ext>
            </a:extLst>
          </p:cNvPr>
          <p:cNvCxnSpPr>
            <a:cxnSpLocks/>
          </p:cNvCxnSpPr>
          <p:nvPr/>
        </p:nvCxnSpPr>
        <p:spPr>
          <a:xfrm>
            <a:off x="4762472" y="5088063"/>
            <a:ext cx="299458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9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466B3-5491-3D77-8E11-72DA03D1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A17EE-0FDD-6F93-49BC-9E57A6FF0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4. How can you help the elderly?</a:t>
            </a:r>
          </a:p>
          <a:p>
            <a:pPr marL="514350" indent="-514350">
              <a:buAutoNum type="alphaUcPeriod"/>
            </a:pPr>
            <a:r>
              <a:rPr lang="en-US" dirty="0"/>
              <a:t>Prepare meals for them.</a:t>
            </a:r>
          </a:p>
          <a:p>
            <a:pPr marL="514350" indent="-514350">
              <a:buAutoNum type="alphaUcPeriod"/>
            </a:pPr>
            <a:r>
              <a:rPr lang="en-US" dirty="0"/>
              <a:t>Have talks with them.</a:t>
            </a:r>
          </a:p>
          <a:p>
            <a:pPr marL="514350" indent="-514350">
              <a:buAutoNum type="alphaUcPeriod"/>
            </a:pPr>
            <a:r>
              <a:rPr lang="en-US" dirty="0"/>
              <a:t>Help them buy food.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D8FB9C5E-D477-FAD2-B525-0D35A4B42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658359" cy="1077218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While-reading</a:t>
            </a:r>
          </a:p>
          <a:p>
            <a:pPr>
              <a:spcBef>
                <a:spcPts val="0"/>
              </a:spcBef>
            </a:pPr>
            <a:r>
              <a:rPr lang="en-US" sz="3200" dirty="0">
                <a:latin typeface="Calibri" pitchFamily="34" charset="0"/>
              </a:rPr>
              <a:t>Extra-task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C424B-1953-EE73-06A7-5FDF9C7EE73A}"/>
              </a:ext>
            </a:extLst>
          </p:cNvPr>
          <p:cNvSpPr/>
          <p:nvPr/>
        </p:nvSpPr>
        <p:spPr>
          <a:xfrm>
            <a:off x="2743202" y="470227"/>
            <a:ext cx="927597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rgbClr val="0070C0"/>
                </a:solidFill>
                <a:latin typeface="Calibri" pitchFamily="34" charset="0"/>
              </a:rPr>
              <a:t>Read the text and choose the best answer.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86E6795-44F5-B7B3-0E1D-62383ED692CE}"/>
              </a:ext>
            </a:extLst>
          </p:cNvPr>
          <p:cNvSpPr/>
          <p:nvPr/>
        </p:nvSpPr>
        <p:spPr>
          <a:xfrm>
            <a:off x="609600" y="3429000"/>
            <a:ext cx="537328" cy="518474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C385D5-DB0E-3BA6-3770-23E895949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352" y="3687763"/>
            <a:ext cx="6391275" cy="24384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D36131-1C93-682C-F21A-BF34EB7F6D06}"/>
              </a:ext>
            </a:extLst>
          </p:cNvPr>
          <p:cNvCxnSpPr>
            <a:cxnSpLocks/>
          </p:cNvCxnSpPr>
          <p:nvPr/>
        </p:nvCxnSpPr>
        <p:spPr>
          <a:xfrm>
            <a:off x="5429292" y="4537874"/>
            <a:ext cx="259829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38D5F8-B0F1-2B90-D9FF-30C44ABA344F}"/>
              </a:ext>
            </a:extLst>
          </p:cNvPr>
          <p:cNvCxnSpPr>
            <a:cxnSpLocks/>
          </p:cNvCxnSpPr>
          <p:nvPr/>
        </p:nvCxnSpPr>
        <p:spPr>
          <a:xfrm>
            <a:off x="5429292" y="4977353"/>
            <a:ext cx="188072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49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6C103-372A-96D2-A0B0-28FC49066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CB07C-B3D3-9179-306E-C9907C76A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purpose of the text is to + Vo</a:t>
            </a:r>
          </a:p>
          <a:p>
            <a:r>
              <a:rPr lang="en-US" dirty="0">
                <a:solidFill>
                  <a:srgbClr val="FF0000"/>
                </a:solidFill>
              </a:rPr>
              <a:t>It helped me + Vo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0000CC"/>
                </a:solidFill>
              </a:rPr>
              <a:t>Suggested answer</a:t>
            </a:r>
          </a:p>
          <a:p>
            <a:pPr marL="457200" lvl="1" indent="0">
              <a:buNone/>
            </a:pPr>
            <a:r>
              <a:rPr lang="en-US" dirty="0"/>
              <a:t>The purpose of the text is </a:t>
            </a:r>
            <a:r>
              <a:rPr lang="en-US" dirty="0">
                <a:solidFill>
                  <a:srgbClr val="FF0000"/>
                </a:solidFill>
              </a:rPr>
              <a:t>to inform </a:t>
            </a:r>
            <a:r>
              <a:rPr lang="en-US" dirty="0"/>
              <a:t>and let people know </a:t>
            </a:r>
            <a:r>
              <a:rPr lang="en-US" dirty="0">
                <a:solidFill>
                  <a:srgbClr val="FF0000"/>
                </a:solidFill>
              </a:rPr>
              <a:t>how they can help the environment and people. </a:t>
            </a:r>
          </a:p>
          <a:p>
            <a:pPr marL="457200" lvl="1" indent="0">
              <a:buNone/>
            </a:pPr>
            <a:r>
              <a:rPr lang="en-US" dirty="0"/>
              <a:t>It helped me </a:t>
            </a:r>
            <a:r>
              <a:rPr lang="en-US" dirty="0">
                <a:solidFill>
                  <a:srgbClr val="FF0000"/>
                </a:solidFill>
              </a:rPr>
              <a:t>understand what I should do </a:t>
            </a:r>
            <a:r>
              <a:rPr lang="en-US" dirty="0"/>
              <a:t>to help out my community and make it a better place.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2A3C37-323C-764D-8619-29140E3CD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30" y="346075"/>
            <a:ext cx="94869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8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476250"/>
            <a:ext cx="2400300" cy="579438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bg1"/>
                </a:solidFill>
                <a:latin typeface="+mj-lt"/>
              </a:rPr>
              <a:t>Post-reading</a:t>
            </a:r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9250" y="282575"/>
            <a:ext cx="6037263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41D542-389B-13FA-DE3E-3FA81C4CABF1}"/>
              </a:ext>
            </a:extLst>
          </p:cNvPr>
          <p:cNvSpPr txBox="1"/>
          <p:nvPr/>
        </p:nvSpPr>
        <p:spPr>
          <a:xfrm>
            <a:off x="607096" y="2733270"/>
            <a:ext cx="113332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00CC"/>
                </a:solidFill>
                <a:latin typeface="+mj-lt"/>
              </a:rPr>
              <a:t>Answer the following questions:</a:t>
            </a:r>
          </a:p>
          <a:p>
            <a:pPr marL="457200" indent="-457200">
              <a:buAutoNum type="arabicPeriod"/>
            </a:pPr>
            <a:r>
              <a:rPr lang="en-US" sz="2800" i="1" dirty="0">
                <a:solidFill>
                  <a:srgbClr val="0000CC"/>
                </a:solidFill>
                <a:latin typeface="+mj-lt"/>
              </a:rPr>
              <a:t>What community service activities in the reading text would you choose?</a:t>
            </a:r>
          </a:p>
          <a:p>
            <a:pPr marL="457200" indent="-457200">
              <a:buAutoNum type="arabicPeriod"/>
            </a:pPr>
            <a:r>
              <a:rPr lang="en-US" sz="2800" i="1" dirty="0">
                <a:solidFill>
                  <a:srgbClr val="0000CC"/>
                </a:solidFill>
                <a:latin typeface="+mj-lt"/>
              </a:rPr>
              <a:t>What are the benefits of each service?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10F698-D85C-7B08-85A1-95400E0E3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3" y="1525099"/>
            <a:ext cx="10077450" cy="952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7A2A3D-A1C4-4B32-6B3E-8F08AF756D32}"/>
              </a:ext>
            </a:extLst>
          </p:cNvPr>
          <p:cNvSpPr txBox="1"/>
          <p:nvPr/>
        </p:nvSpPr>
        <p:spPr>
          <a:xfrm>
            <a:off x="607096" y="4373936"/>
            <a:ext cx="10834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E.g. We’ve decided to collect toys and stuffed animals and give them to kids in the hospital. In this way, we can make old things useful and make the kids happy.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229725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989763" y="881063"/>
            <a:ext cx="5154612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7938" y="1614488"/>
            <a:ext cx="3255962" cy="66198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113" y="2830513"/>
            <a:ext cx="3255962" cy="661987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Reading 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288" y="4102100"/>
            <a:ext cx="3255962" cy="66198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88" y="5168900"/>
            <a:ext cx="3255962" cy="6619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163" y="496888"/>
            <a:ext cx="3255962" cy="66357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811" y="512807"/>
            <a:ext cx="422777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889000" y="936010"/>
            <a:ext cx="10414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What are you doing to help the community? Write a paragraph (at least 40 words) to describe your volunteer activities and/or your future plan.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200" i="1" dirty="0">
                <a:solidFill>
                  <a:srgbClr val="0000CC"/>
                </a:solidFill>
                <a:latin typeface="Calibri" pitchFamily="34" charset="0"/>
              </a:rPr>
              <a:t>Are you doing any community service activities?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200" i="1" dirty="0">
                <a:solidFill>
                  <a:srgbClr val="0000CC"/>
                </a:solidFill>
                <a:latin typeface="Calibri" pitchFamily="34" charset="0"/>
              </a:rPr>
              <a:t>How do you feel when you help the community?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200" i="1" dirty="0">
                <a:solidFill>
                  <a:srgbClr val="0000CC"/>
                </a:solidFill>
                <a:latin typeface="Calibri" pitchFamily="34" charset="0"/>
              </a:rPr>
              <a:t>What will you do to help the community?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200" i="1" dirty="0">
                <a:solidFill>
                  <a:srgbClr val="0000CC"/>
                </a:solidFill>
                <a:latin typeface="Calibri" pitchFamily="34" charset="0"/>
              </a:rPr>
              <a:t>What are the benefits of those activities?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306" y="412709"/>
            <a:ext cx="9453093" cy="60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989763" y="881063"/>
            <a:ext cx="5154612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333375" y="693738"/>
            <a:ext cx="42751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31567" y="2228671"/>
            <a:ext cx="10528866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CC"/>
                </a:solidFill>
                <a:latin typeface="Calibri" pitchFamily="34" charset="0"/>
              </a:rPr>
              <a:t>To read for gist, to read for cohesion and coherence.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CC"/>
                </a:solidFill>
                <a:latin typeface="Calibri" pitchFamily="34" charset="0"/>
              </a:rPr>
              <a:t>To talk about community </a:t>
            </a:r>
            <a:r>
              <a:rPr lang="en-US" sz="3600">
                <a:solidFill>
                  <a:srgbClr val="0000CC"/>
                </a:solidFill>
                <a:latin typeface="Calibri" pitchFamily="34" charset="0"/>
              </a:rPr>
              <a:t>service activities.</a:t>
            </a:r>
            <a:endParaRPr lang="en-US" sz="3600" dirty="0">
              <a:solidFill>
                <a:srgbClr val="0000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333375" y="469900"/>
            <a:ext cx="33623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375" y="1416050"/>
            <a:ext cx="11871325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571500" indent="-571500">
              <a:buFontTx/>
              <a:buChar char="-"/>
              <a:defRPr/>
            </a:pPr>
            <a:r>
              <a:rPr lang="en-US" sz="3600" i="1" dirty="0" err="1">
                <a:solidFill>
                  <a:srgbClr val="0000CC"/>
                </a:solidFill>
                <a:latin typeface="Calibri" pitchFamily="34" charset="0"/>
              </a:rPr>
              <a:t>Practise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the vocabularies and make sentences using them. 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Prepare the next lesson (page 107 SB).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Do the exercises in WB (pages 54 &amp; 55).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Do the exercises in </a:t>
            </a:r>
            <a:r>
              <a:rPr lang="en-US" sz="3600" b="1" i="1" dirty="0">
                <a:solidFill>
                  <a:srgbClr val="0000CC"/>
                </a:solidFill>
                <a:latin typeface="Calibri" pitchFamily="34" charset="0"/>
              </a:rPr>
              <a:t>TA 7 Right on Notebook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(pages 52 &amp; 53).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/>
          </p:cNvPicPr>
          <p:nvPr/>
        </p:nvPicPr>
        <p:blipFill>
          <a:blip r:embed="rId3"/>
          <a:srcRect t="2" b="15105"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57713" y="6051550"/>
            <a:ext cx="3101975" cy="64611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latin typeface="+mn-lt"/>
                <a:cs typeface="+mn-cs"/>
              </a:rPr>
              <a:t>Enjoy your day!</a:t>
            </a:r>
            <a:endParaRPr lang="en-US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250" y="411163"/>
            <a:ext cx="3181350" cy="66198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914400" y="1381125"/>
            <a:ext cx="108331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- to read for gist, to read for cohesion and coherence.</a:t>
            </a:r>
          </a:p>
          <a:p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- to talk about community service activities.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0654" y="392805"/>
            <a:ext cx="8906171" cy="607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143875" y="552450"/>
            <a:ext cx="4025900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FAC56E-CE35-1700-B49B-C31FF2D79B28}"/>
              </a:ext>
            </a:extLst>
          </p:cNvPr>
          <p:cNvSpPr txBox="1"/>
          <p:nvPr/>
        </p:nvSpPr>
        <p:spPr>
          <a:xfrm>
            <a:off x="697584" y="685013"/>
            <a:ext cx="10840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0000CC"/>
              </a:solidFill>
              <a:latin typeface="+mj-lt"/>
            </a:endParaRPr>
          </a:p>
          <a:p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Answer the question</a:t>
            </a:r>
          </a:p>
          <a:p>
            <a:r>
              <a:rPr lang="en-US" sz="3200" i="1" dirty="0">
                <a:solidFill>
                  <a:srgbClr val="0000CC"/>
                </a:solidFill>
                <a:latin typeface="+mj-lt"/>
              </a:rPr>
              <a:t>What can you do to help the environment in your daily life?</a:t>
            </a:r>
          </a:p>
          <a:p>
            <a:pPr marL="514350" indent="-514350">
              <a:buAutoNum type="arabicPeriod"/>
            </a:pPr>
            <a:endParaRPr lang="en-US" sz="3200" i="1" dirty="0">
              <a:solidFill>
                <a:srgbClr val="0000CC"/>
              </a:solidFill>
              <a:latin typeface="+mj-lt"/>
            </a:endParaRPr>
          </a:p>
          <a:p>
            <a:pPr marL="514350" indent="-514350">
              <a:buAutoNum type="arabicPeriod"/>
            </a:pPr>
            <a:endParaRPr lang="en-US" sz="3200" i="1" dirty="0">
              <a:solidFill>
                <a:srgbClr val="0000CC"/>
              </a:solidFill>
              <a:latin typeface="+mj-lt"/>
            </a:endParaRPr>
          </a:p>
          <a:p>
            <a:pPr marL="514350" indent="-514350">
              <a:buAutoNum type="arabicPeriod"/>
            </a:pPr>
            <a:endParaRPr lang="en-US" sz="3200" i="1" dirty="0">
              <a:solidFill>
                <a:srgbClr val="0000CC"/>
              </a:solidFill>
              <a:latin typeface="+mj-lt"/>
            </a:endParaRPr>
          </a:p>
          <a:p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FB39EF-D09C-25DB-D401-91271C7DF9F6}"/>
              </a:ext>
            </a:extLst>
          </p:cNvPr>
          <p:cNvSpPr txBox="1"/>
          <p:nvPr/>
        </p:nvSpPr>
        <p:spPr>
          <a:xfrm>
            <a:off x="1016597" y="2884602"/>
            <a:ext cx="103516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Suggested answer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i="1" dirty="0">
                <a:solidFill>
                  <a:srgbClr val="0000CC"/>
                </a:solidFill>
                <a:latin typeface="+mj-lt"/>
              </a:rPr>
              <a:t>I can plant trees, collect litter from parks and take part in clean-up days in my daily life to help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235789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/>
          </p:cNvPicPr>
          <p:nvPr/>
        </p:nvPicPr>
        <p:blipFill>
          <a:blip r:embed="rId2"/>
          <a:srcRect b="2901"/>
          <a:stretch>
            <a:fillRect/>
          </a:stretch>
        </p:blipFill>
        <p:spPr bwMode="auto">
          <a:xfrm>
            <a:off x="1560513" y="1265238"/>
            <a:ext cx="870585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peech Bubble: Rectangle with Corners Rounded 8"/>
          <p:cNvSpPr/>
          <p:nvPr/>
        </p:nvSpPr>
        <p:spPr>
          <a:xfrm>
            <a:off x="5303838" y="725488"/>
            <a:ext cx="3756025" cy="739775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66688" y="1144588"/>
            <a:ext cx="484981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solidFill>
                  <a:schemeClr val="hlink"/>
                </a:solidFill>
                <a:latin typeface="Calibri" pitchFamily="34" charset="0"/>
              </a:rPr>
              <a:t>Find these words in the text, try to guess what are their meanings.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304800" y="527050"/>
            <a:ext cx="2438400" cy="579438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Calibri" pitchFamily="34" charset="0"/>
              </a:rPr>
              <a:t>Pre-reading</a:t>
            </a:r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9816445" y="3169124"/>
            <a:ext cx="38335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10199802" y="3409720"/>
            <a:ext cx="383357" cy="1926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10391480" y="6235257"/>
            <a:ext cx="383357" cy="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ED478D-FC81-874B-4E5C-E532ED2A5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130" y="29638"/>
            <a:ext cx="7297182" cy="6278971"/>
          </a:xfrm>
          <a:prstGeom prst="rect">
            <a:avLst/>
          </a:prstGeom>
        </p:spPr>
      </p:pic>
      <p:sp>
        <p:nvSpPr>
          <p:cNvPr id="2" name="Line 12">
            <a:extLst>
              <a:ext uri="{FF2B5EF4-FFF2-40B4-BE49-F238E27FC236}">
                <a16:creationId xmlns:a16="http://schemas.microsoft.com/office/drawing/2014/main" id="{BFAA4875-19FF-888B-45DE-2DAE583B5A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7912" y="4039753"/>
            <a:ext cx="49160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E42171-464F-305E-8C5C-20975C4D2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26" y="2924616"/>
            <a:ext cx="2924175" cy="1838325"/>
          </a:xfrm>
          <a:prstGeom prst="rect">
            <a:avLst/>
          </a:prstGeom>
        </p:spPr>
      </p:pic>
      <p:sp>
        <p:nvSpPr>
          <p:cNvPr id="13" name="Line 12">
            <a:extLst>
              <a:ext uri="{FF2B5EF4-FFF2-40B4-BE49-F238E27FC236}">
                <a16:creationId xmlns:a16="http://schemas.microsoft.com/office/drawing/2014/main" id="{E30CD064-9FD9-6FE0-3CEB-5A6CCFA3C1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28550" y="4625418"/>
            <a:ext cx="95456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6D7D7EFF-A8A9-E0F6-4C0B-F4E62A0ABD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17048" y="2095892"/>
            <a:ext cx="477952" cy="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2">
            <a:extLst>
              <a:ext uri="{FF2B5EF4-FFF2-40B4-BE49-F238E27FC236}">
                <a16:creationId xmlns:a16="http://schemas.microsoft.com/office/drawing/2014/main" id="{573BCC95-8948-AE09-C1F3-B51AE64E32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77749" y="3353865"/>
            <a:ext cx="1018751" cy="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55588" y="533400"/>
            <a:ext cx="2716212" cy="608013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3146425" y="492125"/>
            <a:ext cx="4048125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i="1">
                <a:solidFill>
                  <a:srgbClr val="0070C0"/>
                </a:solidFill>
                <a:latin typeface="Calibri" pitchFamily="34" charset="0"/>
              </a:rPr>
              <a:t>Listen and repeat. </a:t>
            </a:r>
          </a:p>
        </p:txBody>
      </p:sp>
      <p:sp>
        <p:nvSpPr>
          <p:cNvPr id="3" name="TextBox 13"/>
          <p:cNvSpPr txBox="1"/>
          <p:nvPr/>
        </p:nvSpPr>
        <p:spPr>
          <a:xfrm>
            <a:off x="404812" y="1866624"/>
            <a:ext cx="11363325" cy="579437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i="1" dirty="0">
                <a:solidFill>
                  <a:srgbClr val="0070C0"/>
                </a:solidFill>
                <a:latin typeface="Calibri (body)"/>
              </a:rPr>
              <a:t>donate</a:t>
            </a:r>
            <a:r>
              <a:rPr lang="en-US" sz="3200" b="1" dirty="0"/>
              <a:t> 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</a:rPr>
              <a:t>dəʊˈneɪt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70C0"/>
                </a:solidFill>
                <a:latin typeface="Calibri (body)"/>
              </a:rPr>
              <a:t>(</a:t>
            </a:r>
            <a:r>
              <a:rPr lang="vi-VN" sz="3200" dirty="0">
                <a:solidFill>
                  <a:srgbClr val="0070C0"/>
                </a:solidFill>
                <a:latin typeface="Calibri (body)"/>
              </a:rPr>
              <a:t>v</a:t>
            </a:r>
            <a:r>
              <a:rPr lang="en-US" sz="3200" dirty="0">
                <a:solidFill>
                  <a:srgbClr val="0070C0"/>
                </a:solidFill>
                <a:latin typeface="Calibri (body)"/>
              </a:rPr>
              <a:t>)</a:t>
            </a:r>
            <a:r>
              <a:rPr lang="en-US" sz="3200" dirty="0"/>
              <a:t> </a:t>
            </a:r>
            <a:r>
              <a:rPr lang="vi-VN" sz="3200" dirty="0">
                <a:solidFill>
                  <a:srgbClr val="0070C0"/>
                </a:solidFill>
                <a:latin typeface="Calibri" pitchFamily="34" charset="0"/>
              </a:rPr>
              <a:t>quy</a:t>
            </a:r>
            <a:r>
              <a:rPr lang="en-US" sz="3200" dirty="0" err="1">
                <a:solidFill>
                  <a:srgbClr val="0070C0"/>
                </a:solidFill>
                <a:latin typeface="Calibri" pitchFamily="34" charset="0"/>
              </a:rPr>
              <a:t>ên</a:t>
            </a:r>
            <a:r>
              <a:rPr lang="en-US" sz="32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itchFamily="34" charset="0"/>
              </a:rPr>
              <a:t>góp</a:t>
            </a:r>
            <a:r>
              <a:rPr lang="en-US" sz="3200" dirty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Calibri" pitchFamily="34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Calibri" pitchFamily="34" charset="0"/>
              </a:rPr>
              <a:t>tặng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404812" y="2930702"/>
            <a:ext cx="11363325" cy="579438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i="1" dirty="0">
                <a:solidFill>
                  <a:srgbClr val="0070C0"/>
                </a:solidFill>
                <a:latin typeface="Calibri (body)"/>
              </a:rPr>
              <a:t>t</a:t>
            </a:r>
            <a:r>
              <a:rPr lang="vi-VN" sz="3200" i="1" dirty="0">
                <a:solidFill>
                  <a:srgbClr val="0070C0"/>
                </a:solidFill>
                <a:latin typeface="Calibri (body)"/>
              </a:rPr>
              <a:t>he homeless</a:t>
            </a:r>
            <a:r>
              <a:rPr lang="en-US" sz="3200" b="1" dirty="0"/>
              <a:t> 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</a:rPr>
              <a:t>ðə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 ˈ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</a:rPr>
              <a:t>həʊmləs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/ </a:t>
            </a:r>
            <a:r>
              <a:rPr lang="en-US" sz="3200" dirty="0">
                <a:solidFill>
                  <a:srgbClr val="0070C0"/>
                </a:solidFill>
                <a:latin typeface="Calibri" pitchFamily="34" charset="0"/>
              </a:rPr>
              <a:t>(</a:t>
            </a:r>
            <a:r>
              <a:rPr lang="en-US" sz="3200" dirty="0">
                <a:solidFill>
                  <a:srgbClr val="0070C0"/>
                </a:solidFill>
                <a:latin typeface="Calibri (body)"/>
              </a:rPr>
              <a:t>pl n) </a:t>
            </a:r>
            <a:r>
              <a:rPr lang="en-US" sz="3200" dirty="0" err="1">
                <a:solidFill>
                  <a:srgbClr val="0070C0"/>
                </a:solidFill>
                <a:latin typeface="Calibri (body)"/>
              </a:rPr>
              <a:t>người</a:t>
            </a:r>
            <a:r>
              <a:rPr lang="en-US" sz="3200" dirty="0">
                <a:solidFill>
                  <a:srgbClr val="0070C0"/>
                </a:solidFill>
                <a:latin typeface="Calibri (body)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 (body)"/>
              </a:rPr>
              <a:t>vô</a:t>
            </a:r>
            <a:r>
              <a:rPr lang="en-US" sz="3200" dirty="0">
                <a:solidFill>
                  <a:srgbClr val="0070C0"/>
                </a:solidFill>
                <a:latin typeface="Calibri (body)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 (body)"/>
              </a:rPr>
              <a:t>gia</a:t>
            </a:r>
            <a:r>
              <a:rPr lang="en-US" sz="3200" dirty="0">
                <a:solidFill>
                  <a:srgbClr val="0070C0"/>
                </a:solidFill>
                <a:latin typeface="Calibri (body)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 (body)"/>
              </a:rPr>
              <a:t>cư</a:t>
            </a:r>
            <a:endParaRPr lang="en-US" sz="3200" dirty="0"/>
          </a:p>
        </p:txBody>
      </p:sp>
      <p:sp>
        <p:nvSpPr>
          <p:cNvPr id="6" name="TextBox 13"/>
          <p:cNvSpPr txBox="1"/>
          <p:nvPr/>
        </p:nvSpPr>
        <p:spPr>
          <a:xfrm>
            <a:off x="414337" y="3899985"/>
            <a:ext cx="11363325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vi-VN" sz="32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lderly</a:t>
            </a:r>
            <a:r>
              <a:rPr lang="en-US" sz="32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eldərli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tuổi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tuổi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533A7667-2AF6-8BD5-0E62-B5C1EE823547}"/>
              </a:ext>
            </a:extLst>
          </p:cNvPr>
          <p:cNvSpPr txBox="1"/>
          <p:nvPr/>
        </p:nvSpPr>
        <p:spPr>
          <a:xfrm>
            <a:off x="404811" y="4787675"/>
            <a:ext cx="11363325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sz="32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nimal shelter</a:t>
            </a:r>
            <a:r>
              <a:rPr lang="en-US" sz="32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ænɪml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ˈ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ʃeltər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(n)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tâm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nuôi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thehomeless">
            <a:hlinkClick r:id="" action="ppaction://media"/>
            <a:extLst>
              <a:ext uri="{FF2B5EF4-FFF2-40B4-BE49-F238E27FC236}">
                <a16:creationId xmlns:a16="http://schemas.microsoft.com/office/drawing/2014/main" id="{780ED5C7-2F31-20A7-411B-52E7492BD6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648943" y="2976823"/>
            <a:ext cx="487363" cy="452177"/>
          </a:xfrm>
          <a:prstGeom prst="rect">
            <a:avLst/>
          </a:prstGeom>
        </p:spPr>
      </p:pic>
      <p:pic>
        <p:nvPicPr>
          <p:cNvPr id="14" name="elderly">
            <a:hlinkClick r:id="" action="ppaction://media"/>
            <a:extLst>
              <a:ext uri="{FF2B5EF4-FFF2-40B4-BE49-F238E27FC236}">
                <a16:creationId xmlns:a16="http://schemas.microsoft.com/office/drawing/2014/main" id="{8A19112D-55CF-8E8E-B1EB-3079E0A6564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648943" y="2156342"/>
            <a:ext cx="487363" cy="452177"/>
          </a:xfrm>
          <a:prstGeom prst="rect">
            <a:avLst/>
          </a:prstGeom>
        </p:spPr>
      </p:pic>
      <p:pic>
        <p:nvPicPr>
          <p:cNvPr id="15" name="animalshelter">
            <a:hlinkClick r:id="" action="ppaction://media"/>
            <a:extLst>
              <a:ext uri="{FF2B5EF4-FFF2-40B4-BE49-F238E27FC236}">
                <a16:creationId xmlns:a16="http://schemas.microsoft.com/office/drawing/2014/main" id="{8CDAB4A8-3CD9-2D66-4F0F-780FB2AB129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648943" y="1414447"/>
            <a:ext cx="487363" cy="452177"/>
          </a:xfrm>
          <a:prstGeom prst="rect">
            <a:avLst/>
          </a:prstGeom>
        </p:spPr>
      </p:pic>
      <p:pic>
        <p:nvPicPr>
          <p:cNvPr id="9" name="donate">
            <a:hlinkClick r:id="" action="ppaction://media"/>
            <a:extLst>
              <a:ext uri="{FF2B5EF4-FFF2-40B4-BE49-F238E27FC236}">
                <a16:creationId xmlns:a16="http://schemas.microsoft.com/office/drawing/2014/main" id="{F28E7D60-5891-86E6-761A-9E32E16E33E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689424" y="3696785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0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48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9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8">
            <a:extLst>
              <a:ext uri="{FF2B5EF4-FFF2-40B4-BE49-F238E27FC236}">
                <a16:creationId xmlns:a16="http://schemas.microsoft.com/office/drawing/2014/main" id="{DA8DAC6E-C4A7-513D-C0D4-7E0022172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686050" cy="579437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Pre-reading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700D1C-B104-69EE-23AF-727FA650D193}"/>
              </a:ext>
            </a:extLst>
          </p:cNvPr>
          <p:cNvSpPr/>
          <p:nvPr/>
        </p:nvSpPr>
        <p:spPr>
          <a:xfrm>
            <a:off x="631596" y="897478"/>
            <a:ext cx="1002069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i="1" dirty="0">
                <a:solidFill>
                  <a:srgbClr val="0070C0"/>
                </a:solidFill>
                <a:latin typeface="Calibri" pitchFamily="34" charset="0"/>
              </a:rPr>
              <a:t>Read the text and fill in the missing prepositions.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8406BF1-3940-1267-FAC4-0CA5191CD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542" y="2169572"/>
            <a:ext cx="3657600" cy="3790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9972</TotalTime>
  <Words>743</Words>
  <Application>Microsoft Office PowerPoint</Application>
  <PresentationFormat>Widescreen</PresentationFormat>
  <Paragraphs>125</Paragraphs>
  <Slides>24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 (body)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 Nguyen Thanh</cp:lastModifiedBy>
  <cp:revision>464</cp:revision>
  <dcterms:created xsi:type="dcterms:W3CDTF">2020-12-08T03:17:05Z</dcterms:created>
  <dcterms:modified xsi:type="dcterms:W3CDTF">2022-12-21T03:11:22Z</dcterms:modified>
</cp:coreProperties>
</file>