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Lst>
  <p:notesMasterIdLst>
    <p:notesMasterId r:id="rId11"/>
  </p:notesMasterIdLst>
  <p:sldIdLst>
    <p:sldId id="256" r:id="rId3"/>
    <p:sldId id="280" r:id="rId4"/>
    <p:sldId id="274" r:id="rId5"/>
    <p:sldId id="312" r:id="rId6"/>
    <p:sldId id="313" r:id="rId7"/>
    <p:sldId id="314" r:id="rId8"/>
    <p:sldId id="310" r:id="rId9"/>
    <p:sldId id="31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8F6"/>
    <a:srgbClr val="62270A"/>
    <a:srgbClr val="FFFFFF"/>
    <a:srgbClr val="007FCA"/>
    <a:srgbClr val="00B856"/>
    <a:srgbClr val="FFFF00"/>
    <a:srgbClr val="70B2E2"/>
    <a:srgbClr val="FFDC17"/>
    <a:srgbClr val="F0AE42"/>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5" autoAdjust="0"/>
    <p:restoredTop sz="95033" autoAdjust="0"/>
  </p:normalViewPr>
  <p:slideViewPr>
    <p:cSldViewPr snapToGrid="0">
      <p:cViewPr varScale="1">
        <p:scale>
          <a:sx n="97" d="100"/>
          <a:sy n="97" d="100"/>
        </p:scale>
        <p:origin x="-805"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196033C6-B6EF-4ACA-8F49-BEE26B131C1D}" type="datetimeFigureOut">
              <a:rPr lang="en-US" smtClean="0"/>
              <a:pPr/>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79E2582A-F079-47F3-8470-D65EB27A3FCA}" type="slidenum">
              <a:rPr lang="en-US" smtClean="0"/>
              <a:pPr/>
              <a:t>‹#›</a:t>
            </a:fld>
            <a:endParaRPr lang="en-US"/>
          </a:p>
        </p:txBody>
      </p:sp>
    </p:spTree>
    <p:extLst>
      <p:ext uri="{BB962C8B-B14F-4D97-AF65-F5344CB8AC3E}">
        <p14:creationId xmlns:p14="http://schemas.microsoft.com/office/powerpoint/2010/main" val="209548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11/1/2024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11/1/2024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11/1/2024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11/1/2024</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11/1/2024</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11/1/2024</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11/1/2024</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11/1/2024</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11/1/2024</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11/1/2024</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11/1/2024</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11/1/2024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11/1/2024</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11/1/2024</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11/1/2024</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11/1/2024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11/1/2024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11/1/2024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11/1/2024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11/1/2024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11/1/2024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11/1/2024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latin typeface="Tahoma" panose="020B0604030504040204" pitchFamily="34" charset="0"/>
              </a:defRPr>
            </a:lvl1pPr>
          </a:lstStyle>
          <a:p>
            <a:fld id="{F07CD3FD-BE54-4400-942B-C6C15AA73DFD}" type="datetimeFigureOut">
              <a:rPr lang="en-US" smtClean="0"/>
              <a:pPr/>
              <a:t>11/1/2024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fld id="{A4C0CD32-A6C8-4BA5-B3DF-D8325E32CAA4}" type="slidenum">
              <a:rPr lang="en-US" smtClean="0"/>
              <a:pPr/>
              <a:t>‹#›</a:t>
            </a:fld>
            <a:endParaRPr lang="en-US"/>
          </a:p>
        </p:txBody>
      </p:sp>
      <p:sp>
        <p:nvSpPr>
          <p:cNvPr id="7" name="Rectangle: Rounded Corners 6">
            <a:extLst>
              <a:ext uri="{FF2B5EF4-FFF2-40B4-BE49-F238E27FC236}">
                <a16:creationId xmlns:a16="http://schemas.microsoft.com/office/drawing/2014/main" id="{AE44416F-3530-55A3-F865-C99A1969B075}"/>
              </a:ext>
            </a:extLst>
          </p:cNvPr>
          <p:cNvSpPr/>
          <p:nvPr userDrawn="1"/>
        </p:nvSpPr>
        <p:spPr>
          <a:xfrm>
            <a:off x="213360" y="211015"/>
            <a:ext cx="11683888" cy="6510460"/>
          </a:xfrm>
          <a:prstGeom prst="roundRect">
            <a:avLst>
              <a:gd name="adj" fmla="val 5091"/>
            </a:avLst>
          </a:prstGeom>
          <a:solidFill>
            <a:schemeClr val="bg1">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Tahoma" panose="020B0604030504040204" pitchFamily="34" charset="0"/>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Tahoma" panose="020B0604030504040204" pitchFamily="34" charset="0"/>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Tahoma" panose="020B0604030504040204" pitchFamily="34" charset="0"/>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defRPr>
            </a:lvl1pPr>
          </a:lstStyle>
          <a:p>
            <a:fld id="{7AC25B46-BDF4-4D48-B2F1-14DF231B61C2}" type="datetimeFigureOut">
              <a:rPr lang="en-US" smtClean="0"/>
              <a:pPr/>
              <a:t>11/1/2024</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defRPr>
            </a:lvl1pPr>
          </a:lstStyle>
          <a:p>
            <a:fld id="{FAAA89A7-DDB5-4CB7-920B-15EDC6298550}" type="slidenum">
              <a:rPr lang="en-US" smtClean="0"/>
              <a:pPr/>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phet.colorado.edu/vi/simulations/my-solar-system" TargetMode="External"/><Relationship Id="rId2" Type="http://schemas.openxmlformats.org/officeDocument/2006/relationships/hyperlink" Target="https://phet.colorado.edu/"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idx="4294967295"/>
          </p:nvPr>
        </p:nvSpPr>
        <p:spPr>
          <a:xfrm>
            <a:off x="1022555" y="526281"/>
            <a:ext cx="10146891" cy="1646648"/>
          </a:xfrm>
          <a:solidFill>
            <a:schemeClr val="bg1"/>
          </a:solidFill>
          <a:effectLst>
            <a:outerShdw blurRad="50800" dist="38100" dir="2700000" algn="tl" rotWithShape="0">
              <a:prstClr val="black">
                <a:alpha val="40000"/>
              </a:prstClr>
            </a:outerShdw>
          </a:effectLst>
        </p:spPr>
        <p:txBody>
          <a:bodyPr vert="horz" lIns="91440" tIns="45720" rIns="91440" bIns="45720" rtlCol="0" anchor="ctr" anchorCtr="0">
            <a:noAutofit/>
          </a:bodyPr>
          <a:lstStyle/>
          <a:p>
            <a:pPr algn="ctr"/>
            <a:r>
              <a:rPr lang="vi-VN" sz="3200" b="1">
                <a:solidFill>
                  <a:srgbClr val="FF0000"/>
                </a:solidFill>
                <a:ea typeface="Open Sans" panose="020B0606030504020204" pitchFamily="34" charset="0"/>
                <a:cs typeface="Open Sans" panose="020B0606030504020204" pitchFamily="34" charset="0"/>
              </a:rPr>
              <a:t>TIẾT 1</a:t>
            </a:r>
            <a:r>
              <a:rPr lang="en-US" sz="3200" b="1">
                <a:solidFill>
                  <a:srgbClr val="FF0000"/>
                </a:solidFill>
                <a:ea typeface="Open Sans" panose="020B0606030504020204" pitchFamily="34" charset="0"/>
                <a:cs typeface="Open Sans" panose="020B0606030504020204" pitchFamily="34" charset="0"/>
              </a:rPr>
              <a:t>2</a:t>
            </a:r>
            <a:r>
              <a:rPr lang="vi-VN" sz="3200" b="1">
                <a:solidFill>
                  <a:srgbClr val="FF0000"/>
                </a:solidFill>
                <a:ea typeface="Open Sans" panose="020B0606030504020204" pitchFamily="34" charset="0"/>
                <a:cs typeface="Open Sans" panose="020B0606030504020204" pitchFamily="34" charset="0"/>
              </a:rPr>
              <a:t>. BÀI 6:  </a:t>
            </a:r>
            <a:br>
              <a:rPr lang="vi-VN" sz="3200" b="1">
                <a:solidFill>
                  <a:srgbClr val="FF0000"/>
                </a:solidFill>
                <a:ea typeface="Open Sans" panose="020B0606030504020204" pitchFamily="34" charset="0"/>
                <a:cs typeface="Open Sans" panose="020B0606030504020204" pitchFamily="34" charset="0"/>
              </a:rPr>
            </a:br>
            <a:r>
              <a:rPr lang="vi-VN" sz="3200" b="1">
                <a:solidFill>
                  <a:srgbClr val="FF0000"/>
                </a:solidFill>
                <a:ea typeface="Open Sans" panose="020B0606030504020204" pitchFamily="34" charset="0"/>
                <a:cs typeface="Open Sans" panose="020B0606030504020204" pitchFamily="34" charset="0"/>
              </a:rPr>
              <a:t>THỰC HÀNH: KHAI THÁC PHẦN MỀM MÔ PHỎNG</a:t>
            </a:r>
            <a:br>
              <a:rPr lang="en-US" sz="3200" b="1">
                <a:solidFill>
                  <a:srgbClr val="FF0000"/>
                </a:solidFill>
                <a:ea typeface="Open Sans" panose="020B0606030504020204" pitchFamily="34" charset="0"/>
                <a:cs typeface="Open Sans" panose="020B0606030504020204" pitchFamily="34" charset="0"/>
              </a:rPr>
            </a:br>
            <a:r>
              <a:rPr lang="en-US" sz="3200" b="1">
                <a:solidFill>
                  <a:srgbClr val="FF0000"/>
                </a:solidFill>
                <a:ea typeface="Open Sans" panose="020B0606030504020204" pitchFamily="34" charset="0"/>
                <a:cs typeface="Open Sans" panose="020B0606030504020204" pitchFamily="34" charset="0"/>
              </a:rPr>
              <a:t>(Tiếp)</a:t>
            </a:r>
            <a:endParaRPr lang="vi-VN" sz="3200" b="1">
              <a:solidFill>
                <a:srgbClr val="FF0000"/>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332471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40FD931-EA79-1919-44C0-B0CC432E6BB4}"/>
              </a:ext>
            </a:extLst>
          </p:cNvPr>
          <p:cNvSpPr txBox="1"/>
          <p:nvPr/>
        </p:nvSpPr>
        <p:spPr>
          <a:xfrm>
            <a:off x="542289" y="1585839"/>
            <a:ext cx="6694253" cy="1200329"/>
          </a:xfrm>
          <a:prstGeom prst="rect">
            <a:avLst/>
          </a:prstGeom>
          <a:solidFill>
            <a:schemeClr val="bg1"/>
          </a:solidFill>
          <a:ln w="28575">
            <a:solidFill>
              <a:srgbClr val="FF0000"/>
            </a:solidFill>
            <a:prstDash val="dashDot"/>
          </a:ln>
        </p:spPr>
        <p:txBody>
          <a:bodyPr wrap="square">
            <a:spAutoFit/>
          </a:bodyPr>
          <a:lstStyle/>
          <a:p>
            <a:pPr indent="457200" algn="just">
              <a:spcBef>
                <a:spcPts val="600"/>
              </a:spcBef>
            </a:pPr>
            <a:r>
              <a:rPr lang="vi-VN" sz="2400" dirty="0">
                <a:latin typeface="Times New Roman" panose="02020603050405020304" pitchFamily="18" charset="0"/>
                <a:ea typeface="Tahoma" panose="020B0604030504040204" pitchFamily="34" charset="0"/>
                <a:cs typeface="Times New Roman" panose="02020603050405020304" pitchFamily="18" charset="0"/>
              </a:rPr>
              <a:t>Em hãy lên bảng thực hành truy cập phần mềm PHET và mô phỏng lại quá trình năng lượng được chuyển hóa từ dạng này sang dạng khác</a:t>
            </a:r>
            <a:endParaRPr lang="en-US" sz="2400" dirty="0">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28" name="Picture 4">
            <a:extLst>
              <a:ext uri="{FF2B5EF4-FFF2-40B4-BE49-F238E27FC236}">
                <a16:creationId xmlns:a16="http://schemas.microsoft.com/office/drawing/2014/main" id="{F02A27E7-1556-0A78-C5D5-07BF6B7AE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352235" y="2117708"/>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4AFF3724-2246-8500-E03E-27714AF1982F}"/>
              </a:ext>
            </a:extLst>
          </p:cNvPr>
          <p:cNvGrpSpPr/>
          <p:nvPr/>
        </p:nvGrpSpPr>
        <p:grpSpPr>
          <a:xfrm>
            <a:off x="378810" y="284742"/>
            <a:ext cx="4122684" cy="685801"/>
            <a:chOff x="1858617" y="470613"/>
            <a:chExt cx="2753140" cy="685801"/>
          </a:xfrm>
        </p:grpSpPr>
        <p:sp>
          <p:nvSpPr>
            <p:cNvPr id="3" name="Rectangle 2">
              <a:extLst>
                <a:ext uri="{FF2B5EF4-FFF2-40B4-BE49-F238E27FC236}">
                  <a16:creationId xmlns:a16="http://schemas.microsoft.com/office/drawing/2014/main" id="{FCBB9B20-00AE-F5D9-965B-B933E3D5B963}"/>
                </a:ext>
              </a:extLst>
            </p:cNvPr>
            <p:cNvSpPr/>
            <p:nvPr/>
          </p:nvSpPr>
          <p:spPr>
            <a:xfrm>
              <a:off x="1858617" y="470614"/>
              <a:ext cx="2753140" cy="6858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ahoma" panose="020B0604030504040204" pitchFamily="34" charset="0"/>
                  <a:ea typeface="Tahoma" panose="020B0604030504040204" pitchFamily="34" charset="0"/>
                  <a:cs typeface="Tahoma" panose="020B0604030504040204" pitchFamily="34" charset="0"/>
                </a:rPr>
                <a:t>   KIỂM TRA BÀI CŨ</a:t>
              </a:r>
              <a:endParaRPr lang="vi-VN" sz="2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Isosceles Triangle 3">
              <a:extLst>
                <a:ext uri="{FF2B5EF4-FFF2-40B4-BE49-F238E27FC236}">
                  <a16:creationId xmlns:a16="http://schemas.microsoft.com/office/drawing/2014/main" id="{ED10AEE1-6F03-2825-D6C2-7EAFA644DE61}"/>
                </a:ext>
              </a:extLst>
            </p:cNvPr>
            <p:cNvSpPr/>
            <p:nvPr/>
          </p:nvSpPr>
          <p:spPr>
            <a:xfrm rot="10800000">
              <a:off x="1858617" y="470613"/>
              <a:ext cx="646044" cy="685801"/>
            </a:xfrm>
            <a:prstGeom prst="triangle">
              <a:avLst>
                <a:gd name="adj" fmla="val 1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grpSp>
      <p:sp>
        <p:nvSpPr>
          <p:cNvPr id="5" name="TextBox 4">
            <a:extLst>
              <a:ext uri="{FF2B5EF4-FFF2-40B4-BE49-F238E27FC236}">
                <a16:creationId xmlns:a16="http://schemas.microsoft.com/office/drawing/2014/main" id="{3E1D4415-76BC-238C-3095-71BC908FF267}"/>
              </a:ext>
            </a:extLst>
          </p:cNvPr>
          <p:cNvSpPr txBox="1"/>
          <p:nvPr/>
        </p:nvSpPr>
        <p:spPr>
          <a:xfrm>
            <a:off x="542289" y="3216799"/>
            <a:ext cx="6694253" cy="1938992"/>
          </a:xfrm>
          <a:prstGeom prst="rect">
            <a:avLst/>
          </a:prstGeom>
          <a:solidFill>
            <a:schemeClr val="bg1"/>
          </a:solidFill>
          <a:ln w="28575">
            <a:solidFill>
              <a:schemeClr val="tx2">
                <a:lumMod val="50000"/>
                <a:lumOff val="50000"/>
              </a:schemeClr>
            </a:solidFill>
            <a:prstDash val="dashDot"/>
          </a:ln>
        </p:spPr>
        <p:txBody>
          <a:bodyPr wrap="square">
            <a:spAutoFit/>
          </a:bodyPr>
          <a:lstStyle/>
          <a:p>
            <a:pPr indent="457200" algn="just">
              <a:spcBef>
                <a:spcPts val="600"/>
              </a:spcBef>
            </a:pPr>
            <a:r>
              <a:rPr lang="vi-VN" sz="2400">
                <a:latin typeface="Times New Roman" panose="02020603050405020304" pitchFamily="18" charset="0"/>
                <a:ea typeface="Tahoma" panose="020B0604030504040204" pitchFamily="34" charset="0"/>
                <a:cs typeface="Times New Roman" panose="02020603050405020304" pitchFamily="18" charset="0"/>
              </a:rPr>
              <a:t>Ở tiết trước các em đã thấy được ích lợi của phần mềm mô phỏng và biết cách tương tác với phần mềm. Hôm nay chúng ta sẽ tiếp tục sử dụng </a:t>
            </a:r>
            <a:r>
              <a:rPr lang="vi-VN" sz="2400" b="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phần mềm PHET </a:t>
            </a:r>
            <a:r>
              <a:rPr lang="vi-VN" sz="2400">
                <a:latin typeface="Times New Roman" panose="02020603050405020304" pitchFamily="18" charset="0"/>
                <a:ea typeface="Tahoma" panose="020B0604030504040204" pitchFamily="34" charset="0"/>
                <a:cs typeface="Times New Roman" panose="02020603050405020304" pitchFamily="18" charset="0"/>
              </a:rPr>
              <a:t>để mô phỏng một thí nghiệm ở trong </a:t>
            </a:r>
            <a:r>
              <a:rPr lang="vi-VN" sz="24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môn Vật lý</a:t>
            </a:r>
            <a:r>
              <a:rPr lang="vi-VN" sz="2400">
                <a:latin typeface="Times New Roman" panose="02020603050405020304" pitchFamily="18" charset="0"/>
                <a:ea typeface="Tahoma" panose="020B0604030504040204" pitchFamily="34" charset="0"/>
                <a:cs typeface="Times New Roman" panose="02020603050405020304" pitchFamily="18" charset="0"/>
              </a:rPr>
              <a:t>.</a:t>
            </a:r>
            <a:endParaRPr lang="en-US" sz="2400">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1747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36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decel="4000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0-#ppt_w/2"/>
                                          </p:val>
                                        </p:tav>
                                        <p:tav tm="100000">
                                          <p:val>
                                            <p:strVal val="#ppt_x"/>
                                          </p:val>
                                        </p:tav>
                                      </p:tavLst>
                                    </p:anim>
                                    <p:anim calcmode="lin" valueType="num">
                                      <p:cBhvr additive="base">
                                        <p:cTn id="12"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decel="3600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3018023" y="184836"/>
            <a:ext cx="6155954" cy="1077218"/>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NHIỆM VỤ 2:</a:t>
            </a:r>
          </a:p>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ĐO CƯỜNG ĐỘ DÒNG ĐIỆN</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933E09F1-DF59-D515-882A-12434EB538E1}"/>
              </a:ext>
            </a:extLst>
          </p:cNvPr>
          <p:cNvSpPr txBox="1"/>
          <p:nvPr/>
        </p:nvSpPr>
        <p:spPr>
          <a:xfrm>
            <a:off x="692818" y="2575234"/>
            <a:ext cx="6530941" cy="2795958"/>
          </a:xfrm>
          <a:prstGeom prst="rect">
            <a:avLst/>
          </a:prstGeom>
          <a:noFill/>
        </p:spPr>
        <p:txBody>
          <a:bodyPr wrap="square">
            <a:spAutoFit/>
          </a:bodyPr>
          <a:lstStyle/>
          <a:p>
            <a:pPr>
              <a:lnSpc>
                <a:spcPct val="150000"/>
              </a:lnSpc>
            </a:pPr>
            <a:r>
              <a:rPr lang="vi-VN" sz="2400"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rPr>
              <a:t>Yêu cầu </a:t>
            </a:r>
            <a:endParaRPr lang="vi-VN" sz="24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4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Sử dụng phần mềm thí nghiệm ảo lắp ráp mạch điện một chiều. Giải quyết vấn đề đo cường độ dòng điện đi qua một điện trở, chẳng hạn một bóng đèn. </a:t>
            </a:r>
          </a:p>
        </p:txBody>
      </p:sp>
      <p:pic>
        <p:nvPicPr>
          <p:cNvPr id="1026" name="Picture 2" descr="FE Electric Mobility Summit 2022: Hyatt Regency, New Delhi- Register Now |  The Financial Express">
            <a:extLst>
              <a:ext uri="{FF2B5EF4-FFF2-40B4-BE49-F238E27FC236}">
                <a16:creationId xmlns:a16="http://schemas.microsoft.com/office/drawing/2014/main" id="{8DECC4C3-EED8-8FE6-A7DC-E3926AE49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968" y="1290638"/>
            <a:ext cx="5238750"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33179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3018023" y="184836"/>
            <a:ext cx="6155954" cy="1077218"/>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NHIỆM VỤ 2:</a:t>
            </a:r>
          </a:p>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ĐO CƯỜNG ĐỘ DÒNG ĐIỆN</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F7FB624-FA72-413B-4A1B-FC7C7EED2D3C}"/>
              </a:ext>
            </a:extLst>
          </p:cNvPr>
          <p:cNvSpPr txBox="1"/>
          <p:nvPr/>
        </p:nvSpPr>
        <p:spPr>
          <a:xfrm>
            <a:off x="753034" y="1485989"/>
            <a:ext cx="11068852" cy="2113399"/>
          </a:xfrm>
          <a:prstGeom prst="rect">
            <a:avLst/>
          </a:prstGeom>
          <a:noFill/>
        </p:spPr>
        <p:txBody>
          <a:bodyPr wrap="square">
            <a:spAutoFit/>
          </a:bodyPr>
          <a:lstStyle/>
          <a:p>
            <a:pPr>
              <a:lnSpc>
                <a:spcPct val="150000"/>
              </a:lnSpc>
            </a:pPr>
            <a:r>
              <a:rPr lang="vi-VN" sz="1800"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rPr>
              <a:t>Hướng dẫn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 Truy cập phần mềm mô phỏng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Thực hiện tương tự Nhiệm vụ 1, chọn </a:t>
            </a:r>
            <a:r>
              <a:rPr lang="vi-VN" sz="18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CÁC MÔ PHỎNG</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Chọn </a:t>
            </a:r>
            <a:r>
              <a:rPr lang="vi-VN" sz="18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Vật lý</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Chọn </a:t>
            </a:r>
            <a:r>
              <a:rPr lang="vi-VN" sz="18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Bộ lắp ráp mạch điện: DC–Phòng thí nghiệm ảo</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để vào phòng thí nghiệm ảo lắp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ráp mạch điện. </a:t>
            </a:r>
            <a:endParaRPr lang="vi-VN"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AE20C9DC-3B02-21FB-23FF-38CDCD40BB62}"/>
              </a:ext>
            </a:extLst>
          </p:cNvPr>
          <p:cNvGrpSpPr/>
          <p:nvPr/>
        </p:nvGrpSpPr>
        <p:grpSpPr>
          <a:xfrm>
            <a:off x="3872049" y="3513540"/>
            <a:ext cx="4447903" cy="3030134"/>
            <a:chOff x="3520440" y="3034473"/>
            <a:chExt cx="5151120" cy="3509201"/>
          </a:xfrm>
        </p:grpSpPr>
        <p:pic>
          <p:nvPicPr>
            <p:cNvPr id="10" name="Picture 2" descr="Download Pc, Monitor, Gaming. Royalty-Free Vector Graphic - Pixabay">
              <a:extLst>
                <a:ext uri="{FF2B5EF4-FFF2-40B4-BE49-F238E27FC236}">
                  <a16:creationId xmlns:a16="http://schemas.microsoft.com/office/drawing/2014/main" id="{E23A9CC2-B757-5803-07F6-52F924DDD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0440" y="3034473"/>
              <a:ext cx="5151120" cy="35092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5DB5050-59E6-A4B7-6BCB-B2F3C08589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16130" y="3153747"/>
              <a:ext cx="3764830" cy="1994125"/>
            </a:xfrm>
            <a:prstGeom prst="rect">
              <a:avLst/>
            </a:prstGeom>
          </p:spPr>
        </p:pic>
      </p:grpSp>
    </p:spTree>
    <p:extLst>
      <p:ext uri="{BB962C8B-B14F-4D97-AF65-F5344CB8AC3E}">
        <p14:creationId xmlns:p14="http://schemas.microsoft.com/office/powerpoint/2010/main" val="1928988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3018023" y="184836"/>
            <a:ext cx="6155954" cy="1077218"/>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NHIỆM VỤ 2:</a:t>
            </a:r>
          </a:p>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ĐO CƯỜNG ĐỘ DÒNG ĐIỆN</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F7FB624-FA72-413B-4A1B-FC7C7EED2D3C}"/>
              </a:ext>
            </a:extLst>
          </p:cNvPr>
          <p:cNvSpPr txBox="1"/>
          <p:nvPr/>
        </p:nvSpPr>
        <p:spPr>
          <a:xfrm>
            <a:off x="753034" y="1485989"/>
            <a:ext cx="11068852" cy="2113527"/>
          </a:xfrm>
          <a:prstGeom prst="rect">
            <a:avLst/>
          </a:prstGeom>
          <a:noFill/>
        </p:spPr>
        <p:txBody>
          <a:bodyPr wrap="square">
            <a:spAutoFit/>
          </a:bodyPr>
          <a:lstStyle/>
          <a:p>
            <a:pPr marL="0" algn="l" rtl="0" eaLnBrk="1" latinLnBrk="0" hangingPunct="1">
              <a:lnSpc>
                <a:spcPct val="150000"/>
              </a:lnSpc>
              <a:spcBef>
                <a:spcPts val="0"/>
              </a:spcBef>
              <a:spcAft>
                <a:spcPts val="0"/>
              </a:spcAft>
            </a:pPr>
            <a:r>
              <a:rPr lang="vi-VN" sz="1800" b="1" i="1"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 Vẽ mạch điện </a:t>
            </a:r>
            <a:endParaRPr lang="en-US" dirty="0">
              <a:effectLst/>
              <a:latin typeface="Times New Roman" panose="02020603050405020304" pitchFamily="18" charset="0"/>
              <a:cs typeface="Times New Roman" panose="02020603050405020304" pitchFamily="18" charset="0"/>
            </a:endParaRPr>
          </a:p>
          <a:p>
            <a:pPr marL="0" algn="l" rtl="0" eaLnBrk="1" latinLnBrk="0" hangingPunct="1">
              <a:lnSpc>
                <a:spcPct val="150000"/>
              </a:lnSpc>
              <a:spcBef>
                <a:spcPts val="0"/>
              </a:spcBef>
              <a:spcAft>
                <a:spcPts val="0"/>
              </a:spcAft>
            </a:pPr>
            <a:r>
              <a:rPr lang="vi-VN" sz="1800"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Kéo các biểu tượng Pin, Đèn tròn, Ampe kế, Công tắc và Dây nối, thả vào vùng hiển thị. </a:t>
            </a:r>
            <a:endParaRPr lang="en-US" dirty="0">
              <a:effectLst/>
              <a:latin typeface="Times New Roman" panose="02020603050405020304" pitchFamily="18" charset="0"/>
              <a:cs typeface="Times New Roman" panose="02020603050405020304" pitchFamily="18" charset="0"/>
            </a:endParaRPr>
          </a:p>
          <a:p>
            <a:pPr marL="0" algn="l" rtl="0" eaLnBrk="1" latinLnBrk="0" hangingPunct="1">
              <a:lnSpc>
                <a:spcPct val="150000"/>
              </a:lnSpc>
              <a:spcBef>
                <a:spcPts val="0"/>
              </a:spcBef>
              <a:spcAft>
                <a:spcPts val="0"/>
              </a:spcAft>
            </a:pPr>
            <a:r>
              <a:rPr lang="vi-VN" sz="1800"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Kết nối các thành phần của mạch điện (Hình 6.5a). </a:t>
            </a:r>
            <a:endParaRPr lang="en-US" dirty="0">
              <a:effectLst/>
              <a:latin typeface="Times New Roman" panose="02020603050405020304" pitchFamily="18" charset="0"/>
              <a:cs typeface="Times New Roman" panose="02020603050405020304" pitchFamily="18" charset="0"/>
            </a:endParaRPr>
          </a:p>
          <a:p>
            <a:pPr marL="0" algn="l" rtl="0" eaLnBrk="1" latinLnBrk="0" hangingPunct="1">
              <a:lnSpc>
                <a:spcPct val="150000"/>
              </a:lnSpc>
              <a:spcBef>
                <a:spcPts val="0"/>
              </a:spcBef>
              <a:spcAft>
                <a:spcPts val="0"/>
              </a:spcAft>
            </a:pPr>
            <a:r>
              <a:rPr lang="vi-VN" sz="1800" i="1" u="sng"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Lưu ý</a:t>
            </a:r>
            <a:r>
              <a:rPr lang="vi-VN" sz="1800" i="1"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1800"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Ampe kế cần mắc nối tiếp với đoạn mạch điện cần đo cường độ dòng điện và</a:t>
            </a:r>
            <a:r>
              <a:rPr lang="en-US" sz="1800"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1800"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không mắc trực tiếp vào hai cực của nguồn điện</a:t>
            </a:r>
            <a:r>
              <a:rPr lang="en-US" sz="1800"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1800"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 6.5</a:t>
            </a:r>
            <a:r>
              <a:rPr lang="en-US" sz="1800"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1800"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dirty="0">
              <a:effectLst/>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3C146013-8E1F-20F9-0A3A-576F53804147}"/>
              </a:ext>
            </a:extLst>
          </p:cNvPr>
          <p:cNvGrpSpPr/>
          <p:nvPr/>
        </p:nvGrpSpPr>
        <p:grpSpPr>
          <a:xfrm>
            <a:off x="3207785" y="3823451"/>
            <a:ext cx="6518566" cy="2823275"/>
            <a:chOff x="3599670" y="3131241"/>
            <a:chExt cx="7158431" cy="3100409"/>
          </a:xfrm>
        </p:grpSpPr>
        <p:pic>
          <p:nvPicPr>
            <p:cNvPr id="4" name="Picture 3">
              <a:extLst>
                <a:ext uri="{FF2B5EF4-FFF2-40B4-BE49-F238E27FC236}">
                  <a16:creationId xmlns:a16="http://schemas.microsoft.com/office/drawing/2014/main" id="{66BCAFD5-2E6A-9A3C-FDE1-61A798BB50A3}"/>
                </a:ext>
              </a:extLst>
            </p:cNvPr>
            <p:cNvPicPr>
              <a:picLocks noChangeAspect="1"/>
            </p:cNvPicPr>
            <p:nvPr/>
          </p:nvPicPr>
          <p:blipFill>
            <a:blip r:embed="rId2"/>
            <a:stretch>
              <a:fillRect/>
            </a:stretch>
          </p:blipFill>
          <p:spPr>
            <a:xfrm>
              <a:off x="3599670" y="3131241"/>
              <a:ext cx="3228966" cy="2367218"/>
            </a:xfrm>
            <a:prstGeom prst="rect">
              <a:avLst/>
            </a:prstGeom>
          </p:spPr>
        </p:pic>
        <p:pic>
          <p:nvPicPr>
            <p:cNvPr id="5" name="Picture 4">
              <a:extLst>
                <a:ext uri="{FF2B5EF4-FFF2-40B4-BE49-F238E27FC236}">
                  <a16:creationId xmlns:a16="http://schemas.microsoft.com/office/drawing/2014/main" id="{8C2500B8-7A66-D950-6397-2C41878A9664}"/>
                </a:ext>
              </a:extLst>
            </p:cNvPr>
            <p:cNvPicPr>
              <a:picLocks noChangeAspect="1"/>
            </p:cNvPicPr>
            <p:nvPr/>
          </p:nvPicPr>
          <p:blipFill>
            <a:blip r:embed="rId3"/>
            <a:stretch>
              <a:fillRect/>
            </a:stretch>
          </p:blipFill>
          <p:spPr>
            <a:xfrm>
              <a:off x="7322493" y="3157688"/>
              <a:ext cx="3435608" cy="2314325"/>
            </a:xfrm>
            <a:prstGeom prst="rect">
              <a:avLst/>
            </a:prstGeom>
          </p:spPr>
        </p:pic>
        <p:sp>
          <p:nvSpPr>
            <p:cNvPr id="6" name="TextBox 5">
              <a:extLst>
                <a:ext uri="{FF2B5EF4-FFF2-40B4-BE49-F238E27FC236}">
                  <a16:creationId xmlns:a16="http://schemas.microsoft.com/office/drawing/2014/main" id="{7BF671D8-4C72-4CC3-DC2A-7B5A533F9182}"/>
                </a:ext>
              </a:extLst>
            </p:cNvPr>
            <p:cNvSpPr txBox="1"/>
            <p:nvPr/>
          </p:nvSpPr>
          <p:spPr>
            <a:xfrm>
              <a:off x="5032374" y="5646875"/>
              <a:ext cx="4177553" cy="584775"/>
            </a:xfrm>
            <a:prstGeom prst="rect">
              <a:avLst/>
            </a:prstGeom>
            <a:noFill/>
          </p:spPr>
          <p:txBody>
            <a:bodyPr wrap="square">
              <a:spAutoFit/>
            </a:bodyPr>
            <a:lstStyle/>
            <a:p>
              <a:pPr algn="ctr"/>
              <a:r>
                <a:rPr lang="en-US" sz="1600" i="1" dirty="0" err="1">
                  <a:solidFill>
                    <a:srgbClr val="231F20"/>
                  </a:solidFill>
                  <a:effectLst/>
                  <a:latin typeface="Arial" panose="020B0604020202020204" pitchFamily="34" charset="0"/>
                </a:rPr>
                <a:t>Hình</a:t>
              </a:r>
              <a:r>
                <a:rPr lang="en-US" sz="1600" i="1" dirty="0">
                  <a:solidFill>
                    <a:srgbClr val="231F20"/>
                  </a:solidFill>
                  <a:effectLst/>
                  <a:latin typeface="Arial" panose="020B0604020202020204" pitchFamily="34" charset="0"/>
                </a:rPr>
                <a:t> 6.5. </a:t>
              </a:r>
              <a:r>
                <a:rPr lang="en-US" sz="1600" i="1" dirty="0" err="1">
                  <a:solidFill>
                    <a:srgbClr val="231F20"/>
                  </a:solidFill>
                  <a:effectLst/>
                  <a:latin typeface="Arial" panose="020B0604020202020204" pitchFamily="34" charset="0"/>
                </a:rPr>
                <a:t>Lắp</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Ampe</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kế</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đúng</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cách</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không</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để</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xảy</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ra</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sự</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cố</a:t>
              </a:r>
              <a:endParaRPr lang="en-US" sz="1600" dirty="0"/>
            </a:p>
          </p:txBody>
        </p:sp>
      </p:grpSp>
    </p:spTree>
    <p:extLst>
      <p:ext uri="{BB962C8B-B14F-4D97-AF65-F5344CB8AC3E}">
        <p14:creationId xmlns:p14="http://schemas.microsoft.com/office/powerpoint/2010/main" val="466678408"/>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3018023" y="184836"/>
            <a:ext cx="6155954" cy="1077218"/>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NHIỆM VỤ 2:</a:t>
            </a:r>
          </a:p>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ĐO CƯỜNG ĐỘ DÒNG ĐIỆN</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F7FB624-FA72-413B-4A1B-FC7C7EED2D3C}"/>
              </a:ext>
            </a:extLst>
          </p:cNvPr>
          <p:cNvSpPr txBox="1"/>
          <p:nvPr/>
        </p:nvSpPr>
        <p:spPr>
          <a:xfrm>
            <a:off x="753034" y="1262054"/>
            <a:ext cx="11068852" cy="2337884"/>
          </a:xfrm>
          <a:prstGeom prst="rect">
            <a:avLst/>
          </a:prstGeom>
          <a:noFill/>
        </p:spPr>
        <p:txBody>
          <a:bodyPr wrap="square">
            <a:spAutoFit/>
          </a:bodyPr>
          <a:lstStyle/>
          <a:p>
            <a:pPr>
              <a:lnSpc>
                <a:spcPct val="150000"/>
              </a:lnSpc>
            </a:pPr>
            <a:r>
              <a:rPr lang="vi-VN" sz="2000"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 Trình bày giải pháp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Tương tác với phần mềm và nêu giải pháp đo cường độ dòng điện trên một đoạn của mạch điện bằng cách trả lời các câu hỏi sau: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Em cần dùng thiết bị nào để đo cường độ dòng điện trên mạch điện?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Thiết bị đó được nối song song hay nối tiếp với mạch điện cần đo?</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9" name="Trả lời cá nhân">
            <a:extLst>
              <a:ext uri="{FF2B5EF4-FFF2-40B4-BE49-F238E27FC236}">
                <a16:creationId xmlns:a16="http://schemas.microsoft.com/office/drawing/2014/main" id="{A93C309C-7173-1BCA-63D2-FAD604959822}"/>
              </a:ext>
            </a:extLst>
          </p:cNvPr>
          <p:cNvGrpSpPr/>
          <p:nvPr/>
        </p:nvGrpSpPr>
        <p:grpSpPr>
          <a:xfrm>
            <a:off x="753034" y="4196864"/>
            <a:ext cx="10360893" cy="1597445"/>
            <a:chOff x="722549" y="2215664"/>
            <a:chExt cx="10360893" cy="1597445"/>
          </a:xfrm>
        </p:grpSpPr>
        <p:grpSp>
          <p:nvGrpSpPr>
            <p:cNvPr id="10" name="Group 9">
              <a:extLst>
                <a:ext uri="{FF2B5EF4-FFF2-40B4-BE49-F238E27FC236}">
                  <a16:creationId xmlns:a16="http://schemas.microsoft.com/office/drawing/2014/main" id="{1258DCA3-405E-AEC0-9E43-F62F78586D79}"/>
                </a:ext>
              </a:extLst>
            </p:cNvPr>
            <p:cNvGrpSpPr/>
            <p:nvPr/>
          </p:nvGrpSpPr>
          <p:grpSpPr>
            <a:xfrm>
              <a:off x="722549" y="2215664"/>
              <a:ext cx="10360893" cy="1597445"/>
              <a:chOff x="751424" y="4271768"/>
              <a:chExt cx="10360893" cy="1734797"/>
            </a:xfrm>
          </p:grpSpPr>
          <p:grpSp>
            <p:nvGrpSpPr>
              <p:cNvPr id="13" name="Group 12">
                <a:extLst>
                  <a:ext uri="{FF2B5EF4-FFF2-40B4-BE49-F238E27FC236}">
                    <a16:creationId xmlns:a16="http://schemas.microsoft.com/office/drawing/2014/main" id="{5E081D68-7557-706A-8A1D-53F30ACB87AB}"/>
                  </a:ext>
                </a:extLst>
              </p:cNvPr>
              <p:cNvGrpSpPr/>
              <p:nvPr/>
            </p:nvGrpSpPr>
            <p:grpSpPr>
              <a:xfrm>
                <a:off x="751424" y="4271768"/>
                <a:ext cx="10340110" cy="1734797"/>
                <a:chOff x="748591" y="4323722"/>
                <a:chExt cx="10193330" cy="1734797"/>
              </a:xfrm>
            </p:grpSpPr>
            <p:sp>
              <p:nvSpPr>
                <p:cNvPr id="16" name="Rectangle: Rounded Corners 15">
                  <a:extLst>
                    <a:ext uri="{FF2B5EF4-FFF2-40B4-BE49-F238E27FC236}">
                      <a16:creationId xmlns:a16="http://schemas.microsoft.com/office/drawing/2014/main" id="{AB57A831-963D-B7E7-EF16-0195BEC06299}"/>
                    </a:ext>
                  </a:extLst>
                </p:cNvPr>
                <p:cNvSpPr/>
                <p:nvPr/>
              </p:nvSpPr>
              <p:spPr>
                <a:xfrm>
                  <a:off x="1181534" y="4593968"/>
                  <a:ext cx="9760387" cy="146455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1152E65A-9FDD-DB14-D081-86C7E02D1C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14" name="Rectangle 13">
                <a:extLst>
                  <a:ext uri="{FF2B5EF4-FFF2-40B4-BE49-F238E27FC236}">
                    <a16:creationId xmlns:a16="http://schemas.microsoft.com/office/drawing/2014/main" id="{551BE929-7026-49E8-C90F-110A771B88C6}"/>
                  </a:ext>
                </a:extLst>
              </p:cNvPr>
              <p:cNvSpPr/>
              <p:nvPr/>
            </p:nvSpPr>
            <p:spPr>
              <a:xfrm>
                <a:off x="1514259" y="4644163"/>
                <a:ext cx="9598058" cy="503937"/>
              </a:xfrm>
              <a:prstGeom prst="rect">
                <a:avLst/>
              </a:prstGeom>
            </p:spPr>
            <p:txBody>
              <a:bodyPr wrap="square">
                <a:spAutoFit/>
              </a:bodyPr>
              <a:lstStyle/>
              <a:p>
                <a:pPr algn="just" defTabSz="342900">
                  <a:lnSpc>
                    <a:spcPct val="135000"/>
                  </a:lnSpc>
                </a:pPr>
                <a:endParaRPr lang="vi-VN" sz="200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5176F839-7784-C1C1-DBB2-C4B074056EFF}"/>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FE73F8A3-AE65-EE29-CB7E-A0AF6F7F4D37}"/>
                </a:ext>
              </a:extLst>
            </p:cNvPr>
            <p:cNvSpPr txBox="1"/>
            <p:nvPr/>
          </p:nvSpPr>
          <p:spPr>
            <a:xfrm>
              <a:off x="1615756" y="2622456"/>
              <a:ext cx="9312221" cy="952890"/>
            </a:xfrm>
            <a:prstGeom prst="rect">
              <a:avLst/>
            </a:prstGeom>
            <a:noFill/>
          </p:spPr>
          <p:txBody>
            <a:bodyPr wrap="square">
              <a:spAutoFit/>
            </a:bodyPr>
            <a:lstStyle/>
            <a:p>
              <a:pPr>
                <a:lnSpc>
                  <a:spcPct val="150000"/>
                </a:lnSpc>
              </a:pPr>
              <a:r>
                <a:rPr lang="vi-VN" sz="2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Cần dùng Ampe kế để đo cường độ dòng điện trên mạch điện.</a:t>
              </a:r>
              <a:endParaRPr lang="en-US" sz="2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Ampe kế được nối tiếp với mạch điện cần đo</a:t>
              </a:r>
            </a:p>
          </p:txBody>
        </p:sp>
      </p:grpSp>
    </p:spTree>
    <p:extLst>
      <p:ext uri="{BB962C8B-B14F-4D97-AF65-F5344CB8AC3E}">
        <p14:creationId xmlns:p14="http://schemas.microsoft.com/office/powerpoint/2010/main" val="15588547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4758573" y="184836"/>
            <a:ext cx="2674854" cy="584775"/>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LUYỆN TẬP</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94B8721A-1B71-042D-695D-FFC736EC4821}"/>
              </a:ext>
            </a:extLst>
          </p:cNvPr>
          <p:cNvSpPr txBox="1"/>
          <p:nvPr/>
        </p:nvSpPr>
        <p:spPr>
          <a:xfrm>
            <a:off x="622150" y="1262054"/>
            <a:ext cx="9730890" cy="1723549"/>
          </a:xfrm>
          <a:prstGeom prst="rect">
            <a:avLst/>
          </a:prstGeom>
          <a:noFill/>
        </p:spPr>
        <p:txBody>
          <a:bodyPr wrap="square">
            <a:spAutoFit/>
          </a:bodyPr>
          <a:lstStyle/>
          <a:p>
            <a:pPr indent="457200" algn="just">
              <a:spcBef>
                <a:spcPts val="600"/>
              </a:spcBef>
            </a:pPr>
            <a:r>
              <a:rPr lang="vi-VN"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Truy cập </a:t>
            </a:r>
            <a:r>
              <a:rPr lang="vi-VN"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hlinkClick r:id="rId2"/>
              </a:rPr>
              <a:t>https://phet.colorado.edu/</a:t>
            </a:r>
            <a:r>
              <a:rPr 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và thực hiện các nhiệm vụ:</a:t>
            </a:r>
          </a:p>
          <a:p>
            <a:pPr indent="457200" algn="just">
              <a:spcBef>
                <a:spcPts val="600"/>
              </a:spcBef>
            </a:pPr>
            <a:r>
              <a:rPr lang="vi-VN"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Mở cửa sổ mô phỏng quan sát hình dạng hệ mặt trời trên phần mềm mô phỏng (đường dẫn: </a:t>
            </a:r>
            <a:r>
              <a:rPr lang="vi-VN"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hlinkClick r:id="rId3"/>
              </a:rPr>
              <a:t>https://phet.colorado.edu/vi/simulations/my-solar-system</a:t>
            </a:r>
            <a:r>
              <a:rPr lang="vi-VN"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endParaRPr lang="vi-VN"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p>
            <a:pPr indent="457200" algn="just">
              <a:spcBef>
                <a:spcPts val="600"/>
              </a:spcBef>
            </a:pPr>
            <a:r>
              <a:rPr lang="vi-VN"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Tương tác với phần mềm</a:t>
            </a:r>
          </a:p>
        </p:txBody>
      </p:sp>
      <p:pic>
        <p:nvPicPr>
          <p:cNvPr id="2" name="Picture 2" descr="Back to school, happy Pupils children learning computer reading books  concept 23366108 PNG">
            <a:extLst>
              <a:ext uri="{FF2B5EF4-FFF2-40B4-BE49-F238E27FC236}">
                <a16:creationId xmlns:a16="http://schemas.microsoft.com/office/drawing/2014/main" id="{50A32924-EE00-2152-3D03-DE6DFDBAA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5034" y="5422413"/>
            <a:ext cx="1554251" cy="116487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28D1D5C-4AED-DC39-1C62-09D81C02EDC2}"/>
              </a:ext>
            </a:extLst>
          </p:cNvPr>
          <p:cNvGrpSpPr/>
          <p:nvPr/>
        </p:nvGrpSpPr>
        <p:grpSpPr>
          <a:xfrm>
            <a:off x="3520440" y="3034473"/>
            <a:ext cx="5151120" cy="3509201"/>
            <a:chOff x="3520440" y="3034473"/>
            <a:chExt cx="5151120" cy="3509201"/>
          </a:xfrm>
        </p:grpSpPr>
        <p:pic>
          <p:nvPicPr>
            <p:cNvPr id="3074" name="Picture 2" descr="Download Pc, Monitor, Gaming. Royalty-Free Vector Graphic - Pixabay">
              <a:extLst>
                <a:ext uri="{FF2B5EF4-FFF2-40B4-BE49-F238E27FC236}">
                  <a16:creationId xmlns:a16="http://schemas.microsoft.com/office/drawing/2014/main" id="{6883819B-C140-2E36-81FA-F1E25F931E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0440" y="3034473"/>
              <a:ext cx="5151120" cy="3509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75D9935-927C-D428-655D-35AB080C5DF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916130" y="3290840"/>
              <a:ext cx="3764830" cy="1792678"/>
            </a:xfrm>
            <a:prstGeom prst="rect">
              <a:avLst/>
            </a:prstGeom>
          </p:spPr>
        </p:pic>
      </p:grpSp>
    </p:spTree>
    <p:extLst>
      <p:ext uri="{BB962C8B-B14F-4D97-AF65-F5344CB8AC3E}">
        <p14:creationId xmlns:p14="http://schemas.microsoft.com/office/powerpoint/2010/main" val="16015620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4758573" y="184836"/>
            <a:ext cx="2674854" cy="584775"/>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VẬN DỤNG</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94B8721A-1B71-042D-695D-FFC736EC4821}"/>
              </a:ext>
            </a:extLst>
          </p:cNvPr>
          <p:cNvSpPr txBox="1"/>
          <p:nvPr/>
        </p:nvSpPr>
        <p:spPr>
          <a:xfrm>
            <a:off x="622150" y="1262054"/>
            <a:ext cx="9730890" cy="1708160"/>
          </a:xfrm>
          <a:prstGeom prst="rect">
            <a:avLst/>
          </a:prstGeom>
          <a:noFill/>
        </p:spPr>
        <p:txBody>
          <a:bodyPr wrap="square">
            <a:spAutoFit/>
          </a:bodyPr>
          <a:lstStyle/>
          <a:p>
            <a:pPr indent="457200" algn="just">
              <a:spcBef>
                <a:spcPts val="600"/>
              </a:spcBef>
            </a:pPr>
            <a:r>
              <a:rPr lang="en-US" sz="2000" b="1" u="sng"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Về</a:t>
            </a:r>
            <a:r>
              <a:rPr lang="en-US" sz="2000" b="1" u="sng"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u="sng"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nhà</a:t>
            </a:r>
            <a:r>
              <a:rPr lang="en-US" sz="2000" b="1" u="sng"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a:t>
            </a:r>
            <a:endParaRPr lang="en-US" sz="2000" b="1" u="sng" dirty="0">
              <a:effectLst/>
              <a:latin typeface="Times New Roman" panose="02020603050405020304" pitchFamily="18" charset="0"/>
              <a:ea typeface="Tahoma" panose="020B0604030504040204" pitchFamily="34" charset="0"/>
              <a:cs typeface="Times New Roman" panose="02020603050405020304" pitchFamily="18" charset="0"/>
            </a:endParaRPr>
          </a:p>
          <a:p>
            <a:pPr indent="457200" algn="just">
              <a:spcBef>
                <a:spcPts val="600"/>
              </a:spcBef>
            </a:pPr>
            <a:r>
              <a:rPr lang="vi-VN"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Trong phần mềm mô phỏng, em có thể lắp ráp mạch điện gồm: nguồn điện, công tắc, điện trở, am pe kế, vôn kế. Bằng cách thay đổi trị số của các linh kiện, hãy khám phá quy luật phụ thuộc lẫn nhau giữa điện trở, cường độ dòng điện qua nó và điện áp giữa hai đầu điện trở đó.</a:t>
            </a:r>
            <a:endParaRPr lang="en-US" sz="2000" dirty="0">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Picture 2">
            <a:extLst>
              <a:ext uri="{FF2B5EF4-FFF2-40B4-BE49-F238E27FC236}">
                <a16:creationId xmlns:a16="http://schemas.microsoft.com/office/drawing/2014/main" id="{50A32924-EE00-2152-3D03-DE6DFDBAA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16309" y="4771894"/>
            <a:ext cx="2114525" cy="201403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28D1D5C-4AED-DC39-1C62-09D81C02EDC2}"/>
              </a:ext>
            </a:extLst>
          </p:cNvPr>
          <p:cNvGrpSpPr/>
          <p:nvPr/>
        </p:nvGrpSpPr>
        <p:grpSpPr>
          <a:xfrm>
            <a:off x="3520440" y="3034473"/>
            <a:ext cx="5151120" cy="3509201"/>
            <a:chOff x="3520440" y="3034473"/>
            <a:chExt cx="5151120" cy="3509201"/>
          </a:xfrm>
        </p:grpSpPr>
        <p:pic>
          <p:nvPicPr>
            <p:cNvPr id="3074" name="Picture 2" descr="Download Pc, Monitor, Gaming. Royalty-Free Vector Graphic - Pixabay">
              <a:extLst>
                <a:ext uri="{FF2B5EF4-FFF2-40B4-BE49-F238E27FC236}">
                  <a16:creationId xmlns:a16="http://schemas.microsoft.com/office/drawing/2014/main" id="{6883819B-C140-2E36-81FA-F1E25F931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440" y="3034473"/>
              <a:ext cx="5151120" cy="3509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75D9935-927C-D428-655D-35AB080C5D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83764" y="3225413"/>
              <a:ext cx="3629562" cy="1923532"/>
            </a:xfrm>
            <a:prstGeom prst="rect">
              <a:avLst/>
            </a:prstGeom>
          </p:spPr>
        </p:pic>
      </p:grpSp>
      <p:sp>
        <p:nvSpPr>
          <p:cNvPr id="5" name="TextBox 4">
            <a:extLst>
              <a:ext uri="{FF2B5EF4-FFF2-40B4-BE49-F238E27FC236}">
                <a16:creationId xmlns:a16="http://schemas.microsoft.com/office/drawing/2014/main" id="{92FD06FD-766F-D561-1532-DCB8F99FB530}"/>
              </a:ext>
            </a:extLst>
          </p:cNvPr>
          <p:cNvSpPr txBox="1"/>
          <p:nvPr/>
        </p:nvSpPr>
        <p:spPr>
          <a:xfrm>
            <a:off x="8860664" y="6242988"/>
            <a:ext cx="6096000" cy="430887"/>
          </a:xfrm>
          <a:prstGeom prst="rect">
            <a:avLst/>
          </a:prstGeom>
          <a:noFill/>
        </p:spPr>
        <p:txBody>
          <a:bodyPr wrap="square">
            <a:spAutoFit/>
          </a:bodyPr>
          <a:lstStyle/>
          <a:p>
            <a:r>
              <a:rPr lang="en-US" sz="1050"/>
              <a:t>Tài liệu được chia sẻ bởi Website VnTeach.Com</a:t>
            </a:r>
          </a:p>
          <a:p>
            <a:r>
              <a:rPr lang="en-US" sz="1050"/>
              <a:t>https://www.vnteach.com</a:t>
            </a:r>
          </a:p>
        </p:txBody>
      </p:sp>
    </p:spTree>
    <p:extLst>
      <p:ext uri="{BB962C8B-B14F-4D97-AF65-F5344CB8AC3E}">
        <p14:creationId xmlns:p14="http://schemas.microsoft.com/office/powerpoint/2010/main" val="3128810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1218</TotalTime>
  <Words>568</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Grandview Display</vt:lpstr>
      <vt:lpstr>Tahoma</vt:lpstr>
      <vt:lpstr>Times New Roman</vt:lpstr>
      <vt:lpstr>DashVTI</vt:lpstr>
      <vt:lpstr>Office Theme</vt:lpstr>
      <vt:lpstr>TIẾT 12. BÀI 6:   THỰC HÀNH: KHAI THÁC PHẦN MỀM MÔ PHỎNG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12. BÀI 6:   THỰC HÀNH: KHAI THÁC PHẦN MỀM MÔ PHỎNG (Tiếp)</dc:title>
  <dc:creator>VnTeach.Com</dc:creator>
  <cp:keywords>VnTeach.Com</cp:keywords>
  <cp:lastModifiedBy>Admin</cp:lastModifiedBy>
  <cp:revision>1</cp:revision>
  <dcterms:created xsi:type="dcterms:W3CDTF">2023-06-05T12:10:35Z</dcterms:created>
  <dcterms:modified xsi:type="dcterms:W3CDTF">2024-11-01T02:42:15Z</dcterms:modified>
</cp:coreProperties>
</file>