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Quattrocento Sans"/>
      <p:regular r:id="rId20"/>
      <p:bold r:id="rId21"/>
      <p:italic r:id="rId22"/>
      <p:boldItalic r:id="rId23"/>
    </p:embeddedFon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b+mywHg+xImc/bw8TmAUj1QQr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0C7964-87D9-4CF6-88D0-2D680050748D}">
  <a:tblStyle styleId="{C60C7964-87D9-4CF6-88D0-2D680050748D}" styleName="Table_0">
    <a:wholeTbl>
      <a:tcTxStyle b="off" i="off">
        <a:font>
          <a:latin typeface="Segoe Print"/>
          <a:ea typeface="Segoe Print"/>
          <a:cs typeface="Segoe Prin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DE7"/>
          </a:solidFill>
        </a:fill>
      </a:tcStyle>
    </a:wholeTbl>
    <a:band1H>
      <a:tcTxStyle/>
      <a:tcStyle>
        <a:fill>
          <a:solidFill>
            <a:srgbClr val="CAD9CD"/>
          </a:solidFill>
        </a:fill>
      </a:tcStyle>
    </a:band1H>
    <a:band2H>
      <a:tcTxStyle/>
    </a:band2H>
    <a:band1V>
      <a:tcTxStyle/>
      <a:tcStyle>
        <a:fill>
          <a:solidFill>
            <a:srgbClr val="CAD9CD"/>
          </a:solidFill>
        </a:fill>
      </a:tcStyle>
    </a:band1V>
    <a:band2V>
      <a:tcTxStyle/>
    </a:band2V>
    <a:lastCol>
      <a:tcTxStyle b="on" i="off">
        <a:font>
          <a:latin typeface="Segoe Print"/>
          <a:ea typeface="Segoe Print"/>
          <a:cs typeface="Segoe Print"/>
        </a:font>
        <a:schemeClr val="lt1"/>
      </a:tcTxStyle>
      <a:tcStyle>
        <a:fill>
          <a:solidFill>
            <a:schemeClr val="accent1"/>
          </a:solidFill>
        </a:fill>
      </a:tcStyle>
    </a:lastCol>
    <a:firstCol>
      <a:tcTxStyle b="on" i="off">
        <a:font>
          <a:latin typeface="Segoe Print"/>
          <a:ea typeface="Segoe Print"/>
          <a:cs typeface="Segoe Print"/>
        </a:font>
        <a:schemeClr val="lt1"/>
      </a:tcTxStyle>
      <a:tcStyle>
        <a:fill>
          <a:solidFill>
            <a:schemeClr val="accent1"/>
          </a:solidFill>
        </a:fill>
      </a:tcStyle>
    </a:firstCol>
    <a:lastRow>
      <a:tcTxStyle b="on" i="off">
        <a:font>
          <a:latin typeface="Segoe Print"/>
          <a:ea typeface="Segoe Print"/>
          <a:cs typeface="Segoe Prin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Segoe Print"/>
          <a:ea typeface="Segoe Print"/>
          <a:cs typeface="Segoe Prin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attrocentoSans-regular.fntdata"/><Relationship Id="rId22" Type="http://schemas.openxmlformats.org/officeDocument/2006/relationships/font" Target="fonts/QuattrocentoSans-italic.fntdata"/><Relationship Id="rId21" Type="http://schemas.openxmlformats.org/officeDocument/2006/relationships/font" Target="fonts/QuattrocentoSans-bold.fntdata"/><Relationship Id="rId24" Type="http://schemas.openxmlformats.org/officeDocument/2006/relationships/font" Target="fonts/HelveticaNeue-regular.fntdata"/><Relationship Id="rId23" Type="http://schemas.openxmlformats.org/officeDocument/2006/relationships/font" Target="fonts/Quattrocento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customschemas.google.com/relationships/presentationmetadata" Target="meta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 name="Google Shape;2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 name="Google Shape;2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0" name="Shape 10"/>
        <p:cNvGrpSpPr/>
        <p:nvPr/>
      </p:nvGrpSpPr>
      <p:grpSpPr>
        <a:xfrm>
          <a:off x="0" y="0"/>
          <a:ext cx="0" cy="0"/>
          <a:chOff x="0" y="0"/>
          <a:chExt cx="0" cy="0"/>
        </a:xfrm>
      </p:grpSpPr>
    </p:spTree>
  </p:cSld>
  <p:clrMapOvr>
    <a:masterClrMapping/>
  </p:clrMapOvr>
  <p:transition spd="slow" p14:dur="1500">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pic>
        <p:nvPicPr>
          <p:cNvPr id="12" name="Google Shape;12;p17"/>
          <p:cNvPicPr preferRelativeResize="0"/>
          <p:nvPr/>
        </p:nvPicPr>
        <p:blipFill rotWithShape="1">
          <a:blip r:embed="rId2">
            <a:alphaModFix/>
          </a:blip>
          <a:srcRect b="0" l="0" r="0" t="0"/>
          <a:stretch/>
        </p:blipFill>
        <p:spPr>
          <a:xfrm>
            <a:off x="-30112" y="0"/>
            <a:ext cx="12222112" cy="6874938"/>
          </a:xfrm>
          <a:prstGeom prst="rect">
            <a:avLst/>
          </a:prstGeom>
          <a:noFill/>
          <a:ln>
            <a:noFill/>
          </a:ln>
        </p:spPr>
      </p:pic>
      <p:pic>
        <p:nvPicPr>
          <p:cNvPr id="13" name="Google Shape;13;p17"/>
          <p:cNvPicPr preferRelativeResize="0"/>
          <p:nvPr/>
        </p:nvPicPr>
        <p:blipFill rotWithShape="1">
          <a:blip r:embed="rId3">
            <a:alphaModFix/>
          </a:blip>
          <a:srcRect b="0" l="0" r="0" t="0"/>
          <a:stretch/>
        </p:blipFill>
        <p:spPr>
          <a:xfrm rot="10800000">
            <a:off x="-30112" y="5067014"/>
            <a:ext cx="1673053" cy="1807924"/>
          </a:xfrm>
          <a:prstGeom prst="rect">
            <a:avLst/>
          </a:prstGeom>
          <a:noFill/>
          <a:ln>
            <a:noFill/>
          </a:ln>
        </p:spPr>
      </p:pic>
      <p:pic>
        <p:nvPicPr>
          <p:cNvPr id="14" name="Google Shape;14;p17"/>
          <p:cNvPicPr preferRelativeResize="0"/>
          <p:nvPr/>
        </p:nvPicPr>
        <p:blipFill rotWithShape="1">
          <a:blip r:embed="rId4">
            <a:alphaModFix/>
          </a:blip>
          <a:srcRect b="0" l="0" r="0" t="0"/>
          <a:stretch/>
        </p:blipFill>
        <p:spPr>
          <a:xfrm flipH="1" rot="10800000">
            <a:off x="-30112" y="-1"/>
            <a:ext cx="12222112" cy="2939742"/>
          </a:xfrm>
          <a:prstGeom prst="rect">
            <a:avLst/>
          </a:prstGeom>
          <a:noFill/>
          <a:ln>
            <a:noFill/>
          </a:ln>
        </p:spPr>
      </p:pic>
      <p:pic>
        <p:nvPicPr>
          <p:cNvPr id="15" name="Google Shape;15;p17"/>
          <p:cNvPicPr preferRelativeResize="0"/>
          <p:nvPr/>
        </p:nvPicPr>
        <p:blipFill rotWithShape="1">
          <a:blip r:embed="rId5">
            <a:alphaModFix/>
          </a:blip>
          <a:srcRect b="0" l="0" r="0" t="0"/>
          <a:stretch/>
        </p:blipFill>
        <p:spPr>
          <a:xfrm>
            <a:off x="1855223" y="441177"/>
            <a:ext cx="3674789" cy="1214065"/>
          </a:xfrm>
          <a:prstGeom prst="rect">
            <a:avLst/>
          </a:prstGeom>
          <a:noFill/>
          <a:ln>
            <a:noFill/>
          </a:ln>
        </p:spPr>
      </p:pic>
    </p:spTree>
  </p:cSld>
  <p:clrMapOvr>
    <a:masterClrMapping/>
  </p:clrMapOvr>
  <p:transition spd="slow" p14:dur="1500">
    <p:rand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spTree>
      <p:nvGrpSpPr>
        <p:cNvPr id="16" name="Shape 16"/>
        <p:cNvGrpSpPr/>
        <p:nvPr/>
      </p:nvGrpSpPr>
      <p:grpSpPr>
        <a:xfrm>
          <a:off x="0" y="0"/>
          <a:ext cx="0" cy="0"/>
          <a:chOff x="0" y="0"/>
          <a:chExt cx="0" cy="0"/>
        </a:xfrm>
      </p:grpSpPr>
      <p:sp>
        <p:nvSpPr>
          <p:cNvPr id="17" name="Google Shape;17;p18"/>
          <p:cNvSpPr/>
          <p:nvPr/>
        </p:nvSpPr>
        <p:spPr>
          <a:xfrm>
            <a:off x="236375" y="228600"/>
            <a:ext cx="11719249" cy="6400800"/>
          </a:xfrm>
          <a:prstGeom prst="round2DiagRect">
            <a:avLst>
              <a:gd fmla="val 0"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pic>
        <p:nvPicPr>
          <p:cNvPr id="18" name="Google Shape;18;p18"/>
          <p:cNvPicPr preferRelativeResize="0"/>
          <p:nvPr/>
        </p:nvPicPr>
        <p:blipFill rotWithShape="1">
          <a:blip r:embed="rId2">
            <a:alphaModFix/>
          </a:blip>
          <a:srcRect b="0" l="0" r="0" t="0"/>
          <a:stretch/>
        </p:blipFill>
        <p:spPr>
          <a:xfrm>
            <a:off x="11310475" y="299106"/>
            <a:ext cx="589731" cy="520622"/>
          </a:xfrm>
          <a:prstGeom prst="rect">
            <a:avLst/>
          </a:prstGeom>
          <a:noFill/>
          <a:ln>
            <a:noFill/>
          </a:ln>
        </p:spPr>
      </p:pic>
    </p:spTree>
  </p:cSld>
  <p:clrMapOvr>
    <a:masterClrMapping/>
  </p:clrMapOvr>
  <p:transition spd="slow" p14:dur="1500">
    <p:random/>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transition spd="slow" p14:dur="1500">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5.png"/><Relationship Id="rId7" Type="http://schemas.openxmlformats.org/officeDocument/2006/relationships/image" Target="../media/image29.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6.png"/><Relationship Id="rId5" Type="http://schemas.openxmlformats.org/officeDocument/2006/relationships/image" Target="../media/image31.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2.png"/><Relationship Id="rId7"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 name="Shape 23"/>
        <p:cNvGrpSpPr/>
        <p:nvPr/>
      </p:nvGrpSpPr>
      <p:grpSpPr>
        <a:xfrm>
          <a:off x="0" y="0"/>
          <a:ext cx="0" cy="0"/>
          <a:chOff x="0" y="0"/>
          <a:chExt cx="0" cy="0"/>
        </a:xfrm>
      </p:grpSpPr>
      <p:pic>
        <p:nvPicPr>
          <p:cNvPr id="24" name="Google Shape;24;p1"/>
          <p:cNvPicPr preferRelativeResize="0"/>
          <p:nvPr/>
        </p:nvPicPr>
        <p:blipFill rotWithShape="1">
          <a:blip r:embed="rId4">
            <a:alphaModFix/>
          </a:blip>
          <a:srcRect b="0" l="0" r="0" t="0"/>
          <a:stretch/>
        </p:blipFill>
        <p:spPr>
          <a:xfrm>
            <a:off x="-233187" y="4302537"/>
            <a:ext cx="12658374" cy="2919953"/>
          </a:xfrm>
          <a:prstGeom prst="rect">
            <a:avLst/>
          </a:prstGeom>
          <a:noFill/>
          <a:ln>
            <a:noFill/>
          </a:ln>
        </p:spPr>
      </p:pic>
      <p:pic>
        <p:nvPicPr>
          <p:cNvPr id="25" name="Google Shape;25;p1"/>
          <p:cNvPicPr preferRelativeResize="0"/>
          <p:nvPr/>
        </p:nvPicPr>
        <p:blipFill rotWithShape="1">
          <a:blip r:embed="rId5">
            <a:alphaModFix/>
          </a:blip>
          <a:srcRect b="0" l="0" r="0" t="0"/>
          <a:stretch/>
        </p:blipFill>
        <p:spPr>
          <a:xfrm>
            <a:off x="9272164" y="842439"/>
            <a:ext cx="1664763" cy="1512215"/>
          </a:xfrm>
          <a:prstGeom prst="rect">
            <a:avLst/>
          </a:prstGeom>
          <a:noFill/>
          <a:ln>
            <a:noFill/>
          </a:ln>
        </p:spPr>
      </p:pic>
      <p:grpSp>
        <p:nvGrpSpPr>
          <p:cNvPr id="26" name="Google Shape;26;p1"/>
          <p:cNvGrpSpPr/>
          <p:nvPr/>
        </p:nvGrpSpPr>
        <p:grpSpPr>
          <a:xfrm>
            <a:off x="0" y="709930"/>
            <a:ext cx="7834630" cy="1556220"/>
            <a:chOff x="0" y="204868"/>
            <a:chExt cx="7315200" cy="1556143"/>
          </a:xfrm>
        </p:grpSpPr>
        <p:pic>
          <p:nvPicPr>
            <p:cNvPr id="27" name="Google Shape;27;p1"/>
            <p:cNvPicPr preferRelativeResize="0"/>
            <p:nvPr/>
          </p:nvPicPr>
          <p:blipFill rotWithShape="1">
            <a:blip r:embed="rId6">
              <a:alphaModFix/>
            </a:blip>
            <a:srcRect b="0" l="0" r="0" t="0"/>
            <a:stretch/>
          </p:blipFill>
          <p:spPr>
            <a:xfrm flipH="1">
              <a:off x="0" y="204868"/>
              <a:ext cx="7315200" cy="1556143"/>
            </a:xfrm>
            <a:prstGeom prst="rect">
              <a:avLst/>
            </a:prstGeom>
            <a:noFill/>
            <a:ln>
              <a:noFill/>
            </a:ln>
          </p:spPr>
        </p:pic>
        <p:sp>
          <p:nvSpPr>
            <p:cNvPr id="28" name="Google Shape;28;p1"/>
            <p:cNvSpPr/>
            <p:nvPr/>
          </p:nvSpPr>
          <p:spPr>
            <a:xfrm>
              <a:off x="0" y="281251"/>
              <a:ext cx="6786880" cy="92197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600" u="none" cap="none" strike="noStrike">
                  <a:solidFill>
                    <a:schemeClr val="lt1"/>
                  </a:solidFill>
                  <a:latin typeface="Arial"/>
                  <a:ea typeface="Arial"/>
                  <a:cs typeface="Arial"/>
                  <a:sym typeface="Arial"/>
                </a:rPr>
                <a:t>CHỦ ĐỀ 1. MÁY TÍNH VÀ EM</a:t>
              </a:r>
              <a:endParaRPr b="1" i="0" sz="3600" u="none" cap="none" strike="noStrike">
                <a:solidFill>
                  <a:schemeClr val="lt1"/>
                </a:solidFill>
                <a:latin typeface="Arial"/>
                <a:ea typeface="Arial"/>
                <a:cs typeface="Arial"/>
                <a:sym typeface="Arial"/>
              </a:endParaRPr>
            </a:p>
          </p:txBody>
        </p:sp>
      </p:grpSp>
      <p:grpSp>
        <p:nvGrpSpPr>
          <p:cNvPr id="29" name="Google Shape;29;p1"/>
          <p:cNvGrpSpPr/>
          <p:nvPr/>
        </p:nvGrpSpPr>
        <p:grpSpPr>
          <a:xfrm>
            <a:off x="880379" y="2058710"/>
            <a:ext cx="7632065" cy="1940925"/>
            <a:chOff x="1055313" y="1366069"/>
            <a:chExt cx="7632065" cy="1940925"/>
          </a:xfrm>
        </p:grpSpPr>
        <p:sp>
          <p:nvSpPr>
            <p:cNvPr id="30" name="Google Shape;30;p1"/>
            <p:cNvSpPr/>
            <p:nvPr/>
          </p:nvSpPr>
          <p:spPr>
            <a:xfrm>
              <a:off x="2198313" y="1781994"/>
              <a:ext cx="6489065" cy="1346835"/>
            </a:xfrm>
            <a:prstGeom prst="roundRect">
              <a:avLst>
                <a:gd fmla="val 16667" name="adj"/>
              </a:avLst>
            </a:prstGeom>
            <a:solidFill>
              <a:srgbClr val="FEF8E6"/>
            </a:solidFill>
            <a:ln cap="flat" cmpd="sng" w="38100">
              <a:solidFill>
                <a:srgbClr val="2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id="31" name="Google Shape;31;p1"/>
            <p:cNvPicPr preferRelativeResize="0"/>
            <p:nvPr/>
          </p:nvPicPr>
          <p:blipFill rotWithShape="1">
            <a:blip r:embed="rId7">
              <a:alphaModFix/>
            </a:blip>
            <a:srcRect b="0" l="0" r="0" t="0"/>
            <a:stretch/>
          </p:blipFill>
          <p:spPr>
            <a:xfrm>
              <a:off x="1055313" y="1366069"/>
              <a:ext cx="2076866" cy="1940925"/>
            </a:xfrm>
            <a:prstGeom prst="rect">
              <a:avLst/>
            </a:prstGeom>
            <a:noFill/>
            <a:ln>
              <a:noFill/>
            </a:ln>
          </p:spPr>
        </p:pic>
        <p:sp>
          <p:nvSpPr>
            <p:cNvPr id="32" name="Google Shape;32;p1"/>
            <p:cNvSpPr/>
            <p:nvPr/>
          </p:nvSpPr>
          <p:spPr>
            <a:xfrm>
              <a:off x="1656456" y="1771310"/>
              <a:ext cx="874580" cy="64293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800" u="none" cap="none" strike="noStrike">
                  <a:solidFill>
                    <a:schemeClr val="dk1"/>
                  </a:solidFill>
                  <a:latin typeface="Arial"/>
                  <a:ea typeface="Arial"/>
                  <a:cs typeface="Arial"/>
                  <a:sym typeface="Arial"/>
                </a:rPr>
                <a:t>BÀI</a:t>
              </a:r>
              <a:endParaRPr/>
            </a:p>
          </p:txBody>
        </p:sp>
        <p:sp>
          <p:nvSpPr>
            <p:cNvPr id="33" name="Google Shape;33;p1"/>
            <p:cNvSpPr/>
            <p:nvPr/>
          </p:nvSpPr>
          <p:spPr>
            <a:xfrm>
              <a:off x="1798272" y="2088107"/>
              <a:ext cx="625280" cy="100745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4400" u="none" cap="none" strike="noStrike">
                  <a:solidFill>
                    <a:schemeClr val="dk1"/>
                  </a:solidFill>
                  <a:latin typeface="Arial"/>
                  <a:ea typeface="Arial"/>
                  <a:cs typeface="Arial"/>
                  <a:sym typeface="Arial"/>
                </a:rPr>
                <a:t>1</a:t>
              </a:r>
              <a:endParaRPr b="1" i="0" sz="4400" u="none" cap="none" strike="noStrike">
                <a:solidFill>
                  <a:schemeClr val="dk1"/>
                </a:solidFill>
                <a:latin typeface="Arial"/>
                <a:ea typeface="Arial"/>
                <a:cs typeface="Arial"/>
                <a:sym typeface="Arial"/>
              </a:endParaRPr>
            </a:p>
          </p:txBody>
        </p:sp>
        <p:sp>
          <p:nvSpPr>
            <p:cNvPr id="34" name="Google Shape;34;p1"/>
            <p:cNvSpPr/>
            <p:nvPr/>
          </p:nvSpPr>
          <p:spPr>
            <a:xfrm>
              <a:off x="3124143" y="1592764"/>
              <a:ext cx="5518785" cy="156845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200" u="none" cap="none" strike="noStrike">
                  <a:solidFill>
                    <a:srgbClr val="F93265"/>
                  </a:solidFill>
                  <a:latin typeface="Arial"/>
                  <a:ea typeface="Arial"/>
                  <a:cs typeface="Arial"/>
                  <a:sym typeface="Arial"/>
                </a:rPr>
                <a:t>Phần cứng và phần mềm máy tính</a:t>
              </a:r>
              <a:endParaRPr/>
            </a:p>
          </p:txBody>
        </p:sp>
      </p:grpSp>
      <p:pic>
        <p:nvPicPr>
          <p:cNvPr id="35" name="Google Shape;35;p1"/>
          <p:cNvPicPr preferRelativeResize="0"/>
          <p:nvPr/>
        </p:nvPicPr>
        <p:blipFill rotWithShape="1">
          <a:blip r:embed="rId8">
            <a:alphaModFix/>
          </a:blip>
          <a:srcRect b="0" l="0" r="0" t="0"/>
          <a:stretch/>
        </p:blipFill>
        <p:spPr>
          <a:xfrm>
            <a:off x="132402" y="2491800"/>
            <a:ext cx="589731" cy="520622"/>
          </a:xfrm>
          <a:prstGeom prst="rect">
            <a:avLst/>
          </a:prstGeom>
          <a:noFill/>
          <a:ln>
            <a:noFill/>
          </a:ln>
        </p:spPr>
      </p:pic>
      <p:sp>
        <p:nvSpPr>
          <p:cNvPr id="36" name="Google Shape;36;p1"/>
          <p:cNvSpPr txBox="1"/>
          <p:nvPr/>
        </p:nvSpPr>
        <p:spPr>
          <a:xfrm>
            <a:off x="9505315" y="80010"/>
            <a:ext cx="2686685" cy="706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chemeClr val="lt1"/>
                </a:solidFill>
                <a:highlight>
                  <a:srgbClr val="808000"/>
                </a:highlight>
                <a:latin typeface="Times New Roman"/>
                <a:ea typeface="Times New Roman"/>
                <a:cs typeface="Times New Roman"/>
                <a:sym typeface="Times New Roman"/>
              </a:rPr>
              <a:t>TIN HOC 4</a:t>
            </a:r>
            <a:endParaRPr/>
          </a:p>
        </p:txBody>
      </p:sp>
    </p:spTree>
  </p:cSld>
  <p:clrMapOvr>
    <a:masterClrMapping/>
  </p:clrMapOvr>
  <p:transition advTm="4598" spd="slow" p14:dur="1500">
    <p:random/>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p:nvPr/>
        </p:nvSpPr>
        <p:spPr>
          <a:xfrm>
            <a:off x="1233805" y="691833"/>
            <a:ext cx="10319385" cy="239966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2000">
                <a:solidFill>
                  <a:schemeClr val="dk1"/>
                </a:solidFill>
                <a:latin typeface="Arial"/>
                <a:ea typeface="Arial"/>
                <a:cs typeface="Arial"/>
                <a:sym typeface="Arial"/>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endParaRPr/>
          </a:p>
        </p:txBody>
      </p:sp>
      <p:sp>
        <p:nvSpPr>
          <p:cNvPr id="173" name="Google Shape;173;p10"/>
          <p:cNvSpPr/>
          <p:nvPr/>
        </p:nvSpPr>
        <p:spPr>
          <a:xfrm>
            <a:off x="1233805" y="2933700"/>
            <a:ext cx="10097770"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 Sau đây là một số quy tắc khi sử dụng máy tinh để đảm bảo an toàn:</a:t>
            </a:r>
            <a:endParaRPr/>
          </a:p>
        </p:txBody>
      </p:sp>
      <p:sp>
        <p:nvSpPr>
          <p:cNvPr id="174" name="Google Shape;174;p10"/>
          <p:cNvSpPr/>
          <p:nvPr/>
        </p:nvSpPr>
        <p:spPr>
          <a:xfrm>
            <a:off x="1495425" y="4370070"/>
            <a:ext cx="9201785" cy="10147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 Máy tính là thiết bị lưu trữ thông tin. Cần phải tắt máy tính đúng cách để không gây ra hỏng cho phần cứng và phần mềm.</a:t>
            </a:r>
            <a:endParaRPr/>
          </a:p>
        </p:txBody>
      </p:sp>
      <p:sp>
        <p:nvSpPr>
          <p:cNvPr id="175" name="Google Shape;175;p10"/>
          <p:cNvSpPr txBox="1"/>
          <p:nvPr/>
        </p:nvSpPr>
        <p:spPr>
          <a:xfrm>
            <a:off x="1495425" y="5403850"/>
            <a:ext cx="9202420" cy="706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Không sử dụng tùy tiện Internet hoặc phần mềm chưa được phép để tránh nguy cơ bị nhiễm virus vào máy tính.</a:t>
            </a:r>
            <a:endParaRPr/>
          </a:p>
        </p:txBody>
      </p:sp>
      <p:sp>
        <p:nvSpPr>
          <p:cNvPr id="176" name="Google Shape;176;p10"/>
          <p:cNvSpPr txBox="1"/>
          <p:nvPr/>
        </p:nvSpPr>
        <p:spPr>
          <a:xfrm>
            <a:off x="1494790" y="3575050"/>
            <a:ext cx="9202420" cy="706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Máy tính là thiết bị điện tử nên cần thao tác cẩn thận, nhẹ tay và thực hiện quy tắc an toàn về điện như em đã học ở lớp 3.</a:t>
            </a:r>
            <a:endParaRPr/>
          </a:p>
        </p:txBody>
      </p:sp>
      <p:pic>
        <p:nvPicPr>
          <p:cNvPr id="177" name="Google Shape;177;p10"/>
          <p:cNvPicPr preferRelativeResize="0"/>
          <p:nvPr/>
        </p:nvPicPr>
        <p:blipFill rotWithShape="1">
          <a:blip r:embed="rId3">
            <a:alphaModFix/>
          </a:blip>
          <a:srcRect b="0" l="0" r="0" t="0"/>
          <a:stretch/>
        </p:blipFill>
        <p:spPr>
          <a:xfrm>
            <a:off x="462280" y="311785"/>
            <a:ext cx="1032510" cy="979805"/>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pSp>
        <p:nvGrpSpPr>
          <p:cNvPr id="182" name="Google Shape;182;p11"/>
          <p:cNvGrpSpPr/>
          <p:nvPr/>
        </p:nvGrpSpPr>
        <p:grpSpPr>
          <a:xfrm>
            <a:off x="825500" y="281940"/>
            <a:ext cx="10353675" cy="2350944"/>
            <a:chOff x="3206525" y="469579"/>
            <a:chExt cx="8018202" cy="1739060"/>
          </a:xfrm>
        </p:grpSpPr>
        <p:grpSp>
          <p:nvGrpSpPr>
            <p:cNvPr id="183" name="Google Shape;183;p11"/>
            <p:cNvGrpSpPr/>
            <p:nvPr/>
          </p:nvGrpSpPr>
          <p:grpSpPr>
            <a:xfrm>
              <a:off x="3206525" y="469579"/>
              <a:ext cx="8018202" cy="1392692"/>
              <a:chOff x="3206525" y="469579"/>
              <a:chExt cx="8018202" cy="1392692"/>
            </a:xfrm>
          </p:grpSpPr>
          <p:grpSp>
            <p:nvGrpSpPr>
              <p:cNvPr id="184" name="Google Shape;184;p11"/>
              <p:cNvGrpSpPr/>
              <p:nvPr/>
            </p:nvGrpSpPr>
            <p:grpSpPr>
              <a:xfrm>
                <a:off x="3657601" y="911578"/>
                <a:ext cx="7567126" cy="950693"/>
                <a:chOff x="4131425" y="934090"/>
                <a:chExt cx="6807716" cy="1402534"/>
              </a:xfrm>
            </p:grpSpPr>
            <p:sp>
              <p:nvSpPr>
                <p:cNvPr id="185" name="Google Shape;185;p11"/>
                <p:cNvSpPr/>
                <p:nvPr/>
              </p:nvSpPr>
              <p:spPr>
                <a:xfrm>
                  <a:off x="4217929" y="1054359"/>
                  <a:ext cx="6721212" cy="1282265"/>
                </a:xfrm>
                <a:prstGeom prst="roundRect">
                  <a:avLst>
                    <a:gd fmla="val 16667" name="adj"/>
                  </a:avLst>
                </a:prstGeom>
                <a:solidFill>
                  <a:srgbClr val="C1BF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6" name="Google Shape;186;p11"/>
                <p:cNvSpPr/>
                <p:nvPr/>
              </p:nvSpPr>
              <p:spPr>
                <a:xfrm>
                  <a:off x="4131425" y="934090"/>
                  <a:ext cx="6721212" cy="1282264"/>
                </a:xfrm>
                <a:prstGeom prst="roundRect">
                  <a:avLst>
                    <a:gd fmla="val 16667" name="adj"/>
                  </a:avLst>
                </a:prstGeom>
                <a:solidFill>
                  <a:srgbClr val="F2E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pic>
            <p:nvPicPr>
              <p:cNvPr id="187" name="Google Shape;187;p11"/>
              <p:cNvPicPr preferRelativeResize="0"/>
              <p:nvPr/>
            </p:nvPicPr>
            <p:blipFill rotWithShape="1">
              <a:blip r:embed="rId3">
                <a:alphaModFix/>
              </a:blip>
              <a:srcRect b="0" l="0" r="0" t="0"/>
              <a:stretch/>
            </p:blipFill>
            <p:spPr>
              <a:xfrm>
                <a:off x="3206525" y="469579"/>
                <a:ext cx="998307" cy="883997"/>
              </a:xfrm>
              <a:prstGeom prst="rect">
                <a:avLst/>
              </a:prstGeom>
              <a:noFill/>
              <a:ln>
                <a:noFill/>
              </a:ln>
            </p:spPr>
          </p:pic>
        </p:grpSp>
        <p:sp>
          <p:nvSpPr>
            <p:cNvPr id="188" name="Google Shape;188;p11"/>
            <p:cNvSpPr/>
            <p:nvPr/>
          </p:nvSpPr>
          <p:spPr>
            <a:xfrm>
              <a:off x="3753986" y="911721"/>
              <a:ext cx="7301692" cy="129691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F03C69"/>
                </a:buClr>
                <a:buSzPts val="2400"/>
                <a:buFont typeface="Arial"/>
                <a:buChar char="•"/>
              </a:pPr>
              <a:r>
                <a:rPr b="1" lang="en-US" sz="2400">
                  <a:solidFill>
                    <a:srgbClr val="F03C69"/>
                  </a:solidFill>
                  <a:latin typeface="Times New Roman"/>
                  <a:ea typeface="Times New Roman"/>
                  <a:cs typeface="Times New Roman"/>
                  <a:sym typeface="Times New Roman"/>
                </a:rPr>
                <a:t>Việc sử dụng máy tính không đúng cách có thể gây ra lỗi , ảnh hưởng đến hoạt động bình thường của nó.</a:t>
              </a:r>
              <a:endParaRPr/>
            </a:p>
            <a:p>
              <a:pPr indent="-190500" lvl="0" marL="342900" marR="0" rtl="0" algn="just">
                <a:lnSpc>
                  <a:spcPct val="150000"/>
                </a:lnSpc>
                <a:spcBef>
                  <a:spcPts val="0"/>
                </a:spcBef>
                <a:spcAft>
                  <a:spcPts val="0"/>
                </a:spcAft>
                <a:buClr>
                  <a:schemeClr val="dk1"/>
                </a:buClr>
                <a:buSzPts val="2400"/>
                <a:buFont typeface="Arial"/>
                <a:buNone/>
              </a:pPr>
              <a:r>
                <a:t/>
              </a:r>
              <a:endParaRPr b="1" sz="2400">
                <a:solidFill>
                  <a:srgbClr val="F03C69"/>
                </a:solidFill>
                <a:latin typeface="Times New Roman"/>
                <a:ea typeface="Times New Roman"/>
                <a:cs typeface="Times New Roman"/>
                <a:sym typeface="Times New Roman"/>
              </a:endParaRPr>
            </a:p>
          </p:txBody>
        </p:sp>
      </p:grpSp>
      <p:sp>
        <p:nvSpPr>
          <p:cNvPr id="189" name="Google Shape;189;p11"/>
          <p:cNvSpPr txBox="1"/>
          <p:nvPr/>
        </p:nvSpPr>
        <p:spPr>
          <a:xfrm>
            <a:off x="1961515" y="2753360"/>
            <a:ext cx="920242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Chọn hành động sử dụng máy tính đúng cách:</a:t>
            </a:r>
            <a:endParaRPr/>
          </a:p>
        </p:txBody>
      </p:sp>
      <p:sp>
        <p:nvSpPr>
          <p:cNvPr id="190" name="Google Shape;190;p11"/>
          <p:cNvSpPr/>
          <p:nvPr/>
        </p:nvSpPr>
        <p:spPr>
          <a:xfrm>
            <a:off x="937260" y="3611245"/>
            <a:ext cx="10241915"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A.</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Sử dụng dao để cạo những sạch những vết bẩn trên màn hình máy tính </a:t>
            </a:r>
            <a:r>
              <a:rPr lang="en-US" sz="2400">
                <a:solidFill>
                  <a:schemeClr val="dk1"/>
                </a:solidFill>
                <a:latin typeface="Arial"/>
                <a:ea typeface="Arial"/>
                <a:cs typeface="Arial"/>
                <a:sym typeface="Arial"/>
              </a:rPr>
              <a:t>.</a:t>
            </a:r>
            <a:endParaRPr/>
          </a:p>
        </p:txBody>
      </p:sp>
      <p:sp>
        <p:nvSpPr>
          <p:cNvPr id="191" name="Google Shape;191;p11"/>
          <p:cNvSpPr/>
          <p:nvPr/>
        </p:nvSpPr>
        <p:spPr>
          <a:xfrm>
            <a:off x="825500" y="5080000"/>
            <a:ext cx="10226675"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C.</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Sử dụng khăn ướt để vệ sinh máy.</a:t>
            </a:r>
            <a:endParaRPr/>
          </a:p>
        </p:txBody>
      </p:sp>
      <p:sp>
        <p:nvSpPr>
          <p:cNvPr id="192" name="Google Shape;192;p11"/>
          <p:cNvSpPr/>
          <p:nvPr/>
        </p:nvSpPr>
        <p:spPr>
          <a:xfrm>
            <a:off x="828040" y="5864225"/>
            <a:ext cx="11182350"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D.</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Cài đặt và sử dụng bất kì trò chơi nào mà mình thích lên máy tính..</a:t>
            </a:r>
            <a:endParaRPr sz="2000">
              <a:solidFill>
                <a:schemeClr val="dk1"/>
              </a:solidFill>
              <a:latin typeface="Arial"/>
              <a:ea typeface="Arial"/>
              <a:cs typeface="Arial"/>
              <a:sym typeface="Arial"/>
            </a:endParaRPr>
          </a:p>
        </p:txBody>
      </p:sp>
      <p:pic>
        <p:nvPicPr>
          <p:cNvPr id="193" name="Google Shape;193;p11"/>
          <p:cNvPicPr preferRelativeResize="0"/>
          <p:nvPr/>
        </p:nvPicPr>
        <p:blipFill rotWithShape="1">
          <a:blip r:embed="rId4">
            <a:alphaModFix/>
          </a:blip>
          <a:srcRect b="0" l="0" r="0" t="0"/>
          <a:stretch/>
        </p:blipFill>
        <p:spPr>
          <a:xfrm>
            <a:off x="978377" y="2404044"/>
            <a:ext cx="983065" cy="967824"/>
          </a:xfrm>
          <a:prstGeom prst="rect">
            <a:avLst/>
          </a:prstGeom>
          <a:noFill/>
          <a:ln>
            <a:noFill/>
          </a:ln>
        </p:spPr>
      </p:pic>
      <p:sp>
        <p:nvSpPr>
          <p:cNvPr id="194" name="Google Shape;194;p11"/>
          <p:cNvSpPr/>
          <p:nvPr/>
        </p:nvSpPr>
        <p:spPr>
          <a:xfrm>
            <a:off x="823595" y="4376420"/>
            <a:ext cx="584200" cy="583565"/>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5" name="Google Shape;195;p11"/>
          <p:cNvSpPr/>
          <p:nvPr/>
        </p:nvSpPr>
        <p:spPr>
          <a:xfrm>
            <a:off x="828040" y="4295775"/>
            <a:ext cx="10965815"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B.</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Nháy chuột vào nút Start,chọn nút Power rồi chọn lệnh ShutDown để tắt máy</a:t>
            </a:r>
            <a:r>
              <a:rPr lang="en-US" sz="2400">
                <a:solidFill>
                  <a:schemeClr val="dk1"/>
                </a:solidFill>
                <a:latin typeface="Arial"/>
                <a:ea typeface="Arial"/>
                <a:cs typeface="Arial"/>
                <a:sym typeface="Arial"/>
              </a:rPr>
              <a:t>.</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ppt_w</p:attrName>
                                        </p:attrNameLst>
                                      </p:cBhvr>
                                      <p:tavLst>
                                        <p:tav fmla="" tm="0">
                                          <p:val>
                                            <p:strVal val="0"/>
                                          </p:val>
                                        </p:tav>
                                        <p:tav fmla="" tm="100000">
                                          <p:val>
                                            <p:strVal val="#ppt_w"/>
                                          </p:val>
                                        </p:tav>
                                      </p:tavLst>
                                    </p:anim>
                                    <p:anim calcmode="lin" valueType="num">
                                      <p:cBhvr additive="base">
                                        <p:cTn dur="500"/>
                                        <p:tgtEl>
                                          <p:spTgt spid="1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2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2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pSp>
        <p:nvGrpSpPr>
          <p:cNvPr id="200" name="Google Shape;200;p12"/>
          <p:cNvGrpSpPr/>
          <p:nvPr/>
        </p:nvGrpSpPr>
        <p:grpSpPr>
          <a:xfrm>
            <a:off x="371924" y="467376"/>
            <a:ext cx="3761537" cy="1014929"/>
            <a:chOff x="371924" y="467376"/>
            <a:chExt cx="3761537" cy="1014929"/>
          </a:xfrm>
        </p:grpSpPr>
        <p:pic>
          <p:nvPicPr>
            <p:cNvPr id="201" name="Google Shape;201;p12"/>
            <p:cNvPicPr preferRelativeResize="0"/>
            <p:nvPr/>
          </p:nvPicPr>
          <p:blipFill rotWithShape="1">
            <a:blip r:embed="rId3">
              <a:alphaModFix/>
            </a:blip>
            <a:srcRect b="0" l="0" r="0" t="0"/>
            <a:stretch/>
          </p:blipFill>
          <p:spPr>
            <a:xfrm>
              <a:off x="371924" y="467376"/>
              <a:ext cx="1280271" cy="1014929"/>
            </a:xfrm>
            <a:prstGeom prst="rect">
              <a:avLst/>
            </a:prstGeom>
            <a:noFill/>
            <a:ln>
              <a:noFill/>
            </a:ln>
          </p:spPr>
        </p:pic>
        <p:sp>
          <p:nvSpPr>
            <p:cNvPr id="202" name="Google Shape;202;p12"/>
            <p:cNvSpPr/>
            <p:nvPr/>
          </p:nvSpPr>
          <p:spPr>
            <a:xfrm>
              <a:off x="1752860" y="653374"/>
              <a:ext cx="2380601" cy="64293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0998D7"/>
                  </a:solidFill>
                  <a:latin typeface="Arial"/>
                  <a:ea typeface="Arial"/>
                  <a:cs typeface="Arial"/>
                  <a:sym typeface="Arial"/>
                </a:rPr>
                <a:t>LUYỆN TẬP</a:t>
              </a:r>
              <a:endParaRPr b="1" sz="2800">
                <a:solidFill>
                  <a:srgbClr val="0998D7"/>
                </a:solidFill>
                <a:latin typeface="Arial"/>
                <a:ea typeface="Arial"/>
                <a:cs typeface="Arial"/>
                <a:sym typeface="Arial"/>
              </a:endParaRPr>
            </a:p>
          </p:txBody>
        </p:sp>
      </p:grpSp>
      <p:sp>
        <p:nvSpPr>
          <p:cNvPr id="203" name="Google Shape;203;p12"/>
          <p:cNvSpPr/>
          <p:nvPr/>
        </p:nvSpPr>
        <p:spPr>
          <a:xfrm>
            <a:off x="1652195" y="1425059"/>
            <a:ext cx="9751340" cy="10147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chemeClr val="dk1"/>
                </a:solidFill>
                <a:latin typeface="Arial"/>
                <a:ea typeface="Arial"/>
                <a:cs typeface="Arial"/>
                <a:sym typeface="Arial"/>
              </a:rPr>
              <a:t>1. </a:t>
            </a:r>
            <a:r>
              <a:rPr lang="en-US" sz="2000">
                <a:solidFill>
                  <a:schemeClr val="dk1"/>
                </a:solidFill>
                <a:latin typeface="Arial"/>
                <a:ea typeface="Arial"/>
                <a:cs typeface="Arial"/>
                <a:sym typeface="Arial"/>
              </a:rPr>
              <a:t>Em hãy chỉ ra đâu là phần cứng, đâu là phần mềm trong các phương an sau:</a:t>
            </a:r>
            <a:endParaRPr/>
          </a:p>
        </p:txBody>
      </p:sp>
      <p:sp>
        <p:nvSpPr>
          <p:cNvPr id="204" name="Google Shape;204;p12"/>
          <p:cNvSpPr/>
          <p:nvPr/>
        </p:nvSpPr>
        <p:spPr>
          <a:xfrm>
            <a:off x="1843706" y="4399183"/>
            <a:ext cx="8505049"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7FC354"/>
                </a:solidFill>
                <a:latin typeface="Arial"/>
                <a:ea typeface="Arial"/>
                <a:cs typeface="Arial"/>
                <a:sym typeface="Arial"/>
              </a:rPr>
              <a:t>A.</a:t>
            </a:r>
            <a:r>
              <a:rPr lang="en-US" sz="2000">
                <a:solidFill>
                  <a:schemeClr val="dk1"/>
                </a:solidFill>
                <a:latin typeface="Arial"/>
                <a:ea typeface="Arial"/>
                <a:cs typeface="Arial"/>
                <a:sym typeface="Arial"/>
              </a:rPr>
              <a:t> Đặt máy tính ở nơi thoáng mát, khô ráo, sạch sẽ..</a:t>
            </a:r>
            <a:endParaRPr sz="2000">
              <a:solidFill>
                <a:schemeClr val="dk1"/>
              </a:solidFill>
              <a:latin typeface="Arial"/>
              <a:ea typeface="Arial"/>
              <a:cs typeface="Arial"/>
              <a:sym typeface="Arial"/>
            </a:endParaRPr>
          </a:p>
        </p:txBody>
      </p:sp>
      <p:sp>
        <p:nvSpPr>
          <p:cNvPr id="205" name="Google Shape;205;p12"/>
          <p:cNvSpPr/>
          <p:nvPr/>
        </p:nvSpPr>
        <p:spPr>
          <a:xfrm>
            <a:off x="1843405" y="5482590"/>
            <a:ext cx="10067290"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7FC354"/>
                </a:solidFill>
                <a:latin typeface="Arial"/>
                <a:ea typeface="Arial"/>
                <a:cs typeface="Arial"/>
                <a:sym typeface="Arial"/>
              </a:rPr>
              <a:t>C. </a:t>
            </a:r>
            <a:r>
              <a:rPr lang="en-US" sz="2000">
                <a:solidFill>
                  <a:schemeClr val="dk1"/>
                </a:solidFill>
                <a:latin typeface="Arial"/>
                <a:ea typeface="Arial"/>
                <a:cs typeface="Arial"/>
                <a:sym typeface="Arial"/>
              </a:rPr>
              <a:t>Sử dụng bút bi để viết lên bề mặt màn hình điện thoại thông minh.</a:t>
            </a:r>
            <a:endParaRPr/>
          </a:p>
        </p:txBody>
      </p:sp>
      <p:sp>
        <p:nvSpPr>
          <p:cNvPr id="206" name="Google Shape;206;p12"/>
          <p:cNvSpPr/>
          <p:nvPr/>
        </p:nvSpPr>
        <p:spPr>
          <a:xfrm>
            <a:off x="1652195" y="3816062"/>
            <a:ext cx="9751340"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chemeClr val="dk1"/>
                </a:solidFill>
                <a:latin typeface="Arial"/>
                <a:ea typeface="Arial"/>
                <a:cs typeface="Arial"/>
                <a:sym typeface="Arial"/>
              </a:rPr>
              <a:t>2. </a:t>
            </a:r>
            <a:r>
              <a:rPr lang="en-US" sz="2000">
                <a:solidFill>
                  <a:schemeClr val="dk1"/>
                </a:solidFill>
                <a:latin typeface="Arial"/>
                <a:ea typeface="Arial"/>
                <a:cs typeface="Arial"/>
                <a:sym typeface="Arial"/>
              </a:rPr>
              <a:t>Việc nào sau đâyy là sử dụng máy tính đúng cách:</a:t>
            </a:r>
            <a:endParaRPr sz="2000">
              <a:solidFill>
                <a:schemeClr val="dk1"/>
              </a:solidFill>
              <a:latin typeface="Arial"/>
              <a:ea typeface="Arial"/>
              <a:cs typeface="Arial"/>
              <a:sym typeface="Arial"/>
            </a:endParaRPr>
          </a:p>
        </p:txBody>
      </p:sp>
      <p:sp>
        <p:nvSpPr>
          <p:cNvPr id="207" name="Google Shape;207;p12"/>
          <p:cNvSpPr/>
          <p:nvPr/>
        </p:nvSpPr>
        <p:spPr>
          <a:xfrm>
            <a:off x="1652270" y="2477770"/>
            <a:ext cx="4321175"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a) Màn hình máy tính xách tay</a:t>
            </a:r>
            <a:endParaRPr/>
          </a:p>
        </p:txBody>
      </p:sp>
      <p:sp>
        <p:nvSpPr>
          <p:cNvPr id="208" name="Google Shape;208;p12"/>
          <p:cNvSpPr/>
          <p:nvPr/>
        </p:nvSpPr>
        <p:spPr>
          <a:xfrm>
            <a:off x="1652270" y="3173095"/>
            <a:ext cx="4951730"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b) Ổ đĩa cứng nằm trong thân máy</a:t>
            </a:r>
            <a:endParaRPr/>
          </a:p>
        </p:txBody>
      </p:sp>
      <p:pic>
        <p:nvPicPr>
          <p:cNvPr descr="A picture containing text, vector graphics, businesscard&#10;&#10;Description automatically generated" id="209" name="Google Shape;209;p12"/>
          <p:cNvPicPr preferRelativeResize="0"/>
          <p:nvPr/>
        </p:nvPicPr>
        <p:blipFill rotWithShape="1">
          <a:blip r:embed="rId4">
            <a:alphaModFix/>
          </a:blip>
          <a:srcRect b="0" l="0" r="0" t="0"/>
          <a:stretch/>
        </p:blipFill>
        <p:spPr>
          <a:xfrm>
            <a:off x="-25877" y="5014728"/>
            <a:ext cx="1843272" cy="1843272"/>
          </a:xfrm>
          <a:prstGeom prst="rect">
            <a:avLst/>
          </a:prstGeom>
          <a:noFill/>
          <a:ln>
            <a:noFill/>
          </a:ln>
        </p:spPr>
      </p:pic>
      <p:sp>
        <p:nvSpPr>
          <p:cNvPr id="210" name="Google Shape;210;p12"/>
          <p:cNvSpPr/>
          <p:nvPr/>
        </p:nvSpPr>
        <p:spPr>
          <a:xfrm>
            <a:off x="6744335" y="2529840"/>
            <a:ext cx="4321175"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c) Máy in</a:t>
            </a:r>
            <a:endParaRPr/>
          </a:p>
        </p:txBody>
      </p:sp>
      <p:sp>
        <p:nvSpPr>
          <p:cNvPr id="211" name="Google Shape;211;p12"/>
          <p:cNvSpPr/>
          <p:nvPr/>
        </p:nvSpPr>
        <p:spPr>
          <a:xfrm>
            <a:off x="6744335" y="3173095"/>
            <a:ext cx="4321175"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d) Ứng dụng luyện gõ bàn phím</a:t>
            </a:r>
            <a:endParaRPr/>
          </a:p>
        </p:txBody>
      </p:sp>
      <p:sp>
        <p:nvSpPr>
          <p:cNvPr id="212" name="Google Shape;212;p12"/>
          <p:cNvSpPr/>
          <p:nvPr/>
        </p:nvSpPr>
        <p:spPr>
          <a:xfrm>
            <a:off x="1843405" y="4940935"/>
            <a:ext cx="9560560"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7FC354"/>
                </a:solidFill>
                <a:latin typeface="Arial"/>
                <a:ea typeface="Arial"/>
                <a:cs typeface="Arial"/>
                <a:sym typeface="Arial"/>
              </a:rPr>
              <a:t>B. </a:t>
            </a:r>
            <a:r>
              <a:rPr lang="en-US" sz="2000">
                <a:solidFill>
                  <a:schemeClr val="dk1"/>
                </a:solidFill>
                <a:latin typeface="Arial"/>
                <a:ea typeface="Arial"/>
                <a:cs typeface="Arial"/>
                <a:sym typeface="Arial"/>
              </a:rPr>
              <a:t>.Để cặp sách hoặc các đồ vật khác lên trên bàn phím.</a:t>
            </a:r>
            <a:endParaRPr sz="2000">
              <a:solidFill>
                <a:schemeClr val="dk1"/>
              </a:solidFill>
              <a:latin typeface="Arial"/>
              <a:ea typeface="Arial"/>
              <a:cs typeface="Arial"/>
              <a:sym typeface="Arial"/>
            </a:endParaRPr>
          </a:p>
        </p:txBody>
      </p:sp>
      <p:sp>
        <p:nvSpPr>
          <p:cNvPr id="213" name="Google Shape;213;p12"/>
          <p:cNvSpPr/>
          <p:nvPr/>
        </p:nvSpPr>
        <p:spPr>
          <a:xfrm>
            <a:off x="1843405" y="5934710"/>
            <a:ext cx="9222105"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7FC354"/>
                </a:solidFill>
                <a:latin typeface="Arial"/>
                <a:ea typeface="Arial"/>
                <a:cs typeface="Arial"/>
                <a:sym typeface="Arial"/>
              </a:rPr>
              <a:t>D. </a:t>
            </a:r>
            <a:r>
              <a:rPr lang="en-US" sz="2000">
                <a:solidFill>
                  <a:schemeClr val="dk1"/>
                </a:solidFill>
                <a:latin typeface="Arial"/>
                <a:ea typeface="Arial"/>
                <a:cs typeface="Arial"/>
                <a:sym typeface="Arial"/>
              </a:rPr>
              <a:t>.Truy cập tùy tiện vào bất kì trang thông tin nào trên Internet.</a:t>
            </a:r>
            <a:endParaRPr sz="2000">
              <a:solidFill>
                <a:schemeClr val="dk1"/>
              </a:solidFill>
              <a:latin typeface="Arial"/>
              <a:ea typeface="Arial"/>
              <a:cs typeface="Arial"/>
              <a:sym typeface="Arial"/>
            </a:endParaRPr>
          </a:p>
        </p:txBody>
      </p:sp>
      <p:sp>
        <p:nvSpPr>
          <p:cNvPr id="214" name="Google Shape;214;p12"/>
          <p:cNvSpPr/>
          <p:nvPr/>
        </p:nvSpPr>
        <p:spPr>
          <a:xfrm>
            <a:off x="1752600" y="4459605"/>
            <a:ext cx="584200" cy="583565"/>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2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2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2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2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2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2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2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2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grpSp>
        <p:nvGrpSpPr>
          <p:cNvPr id="219" name="Google Shape;219;p13"/>
          <p:cNvGrpSpPr/>
          <p:nvPr/>
        </p:nvGrpSpPr>
        <p:grpSpPr>
          <a:xfrm>
            <a:off x="371924" y="384240"/>
            <a:ext cx="3761537" cy="1181202"/>
            <a:chOff x="371924" y="384240"/>
            <a:chExt cx="3761537" cy="1181202"/>
          </a:xfrm>
        </p:grpSpPr>
        <p:pic>
          <p:nvPicPr>
            <p:cNvPr id="220" name="Google Shape;220;p13"/>
            <p:cNvPicPr preferRelativeResize="0"/>
            <p:nvPr/>
          </p:nvPicPr>
          <p:blipFill rotWithShape="1">
            <a:blip r:embed="rId3">
              <a:alphaModFix/>
            </a:blip>
            <a:srcRect b="0" l="0" r="0" t="0"/>
            <a:stretch/>
          </p:blipFill>
          <p:spPr>
            <a:xfrm>
              <a:off x="371924" y="384240"/>
              <a:ext cx="1280271" cy="1181202"/>
            </a:xfrm>
            <a:prstGeom prst="rect">
              <a:avLst/>
            </a:prstGeom>
            <a:noFill/>
            <a:ln>
              <a:noFill/>
            </a:ln>
          </p:spPr>
        </p:pic>
        <p:sp>
          <p:nvSpPr>
            <p:cNvPr id="221" name="Google Shape;221;p13"/>
            <p:cNvSpPr/>
            <p:nvPr/>
          </p:nvSpPr>
          <p:spPr>
            <a:xfrm>
              <a:off x="1752860" y="653374"/>
              <a:ext cx="2380601" cy="64293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0998D7"/>
                  </a:solidFill>
                  <a:latin typeface="Arial"/>
                  <a:ea typeface="Arial"/>
                  <a:cs typeface="Arial"/>
                  <a:sym typeface="Arial"/>
                </a:rPr>
                <a:t>VẬN DỤNG</a:t>
              </a:r>
              <a:endParaRPr b="1" sz="2800">
                <a:solidFill>
                  <a:srgbClr val="0998D7"/>
                </a:solidFill>
                <a:latin typeface="Arial"/>
                <a:ea typeface="Arial"/>
                <a:cs typeface="Arial"/>
                <a:sym typeface="Arial"/>
              </a:endParaRPr>
            </a:p>
          </p:txBody>
        </p:sp>
      </p:grpSp>
      <p:sp>
        <p:nvSpPr>
          <p:cNvPr id="222" name="Google Shape;222;p13"/>
          <p:cNvSpPr/>
          <p:nvPr/>
        </p:nvSpPr>
        <p:spPr>
          <a:xfrm>
            <a:off x="1652195" y="1425059"/>
            <a:ext cx="9751340" cy="55308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000">
                <a:solidFill>
                  <a:schemeClr val="dk1"/>
                </a:solidFill>
                <a:latin typeface="Arial"/>
                <a:ea typeface="Arial"/>
                <a:cs typeface="Arial"/>
                <a:sym typeface="Arial"/>
              </a:rPr>
              <a:t>1.Hãy kể tên một số phần cứng hỗ trợ việc học trực tuyến.</a:t>
            </a:r>
            <a:r>
              <a:rPr lang="en-US" sz="2000">
                <a:solidFill>
                  <a:schemeClr val="dk1"/>
                </a:solidFill>
                <a:latin typeface="Arial"/>
                <a:ea typeface="Arial"/>
                <a:cs typeface="Arial"/>
                <a:sym typeface="Arial"/>
              </a:rPr>
              <a:t> </a:t>
            </a:r>
            <a:endParaRPr/>
          </a:p>
        </p:txBody>
      </p:sp>
      <p:sp>
        <p:nvSpPr>
          <p:cNvPr id="223" name="Google Shape;223;p13"/>
          <p:cNvSpPr/>
          <p:nvPr/>
        </p:nvSpPr>
        <p:spPr>
          <a:xfrm>
            <a:off x="1652195" y="2504136"/>
            <a:ext cx="9751340" cy="55308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000">
                <a:solidFill>
                  <a:schemeClr val="dk1"/>
                </a:solidFill>
                <a:latin typeface="Arial"/>
                <a:ea typeface="Arial"/>
                <a:cs typeface="Arial"/>
                <a:sym typeface="Arial"/>
              </a:rPr>
              <a:t>2. Hãy kể tên một phần mềm giúp em học trực tuyến.</a:t>
            </a:r>
            <a:endParaRPr sz="2000">
              <a:solidFill>
                <a:schemeClr val="dk1"/>
              </a:solidFill>
              <a:latin typeface="Arial"/>
              <a:ea typeface="Arial"/>
              <a:cs typeface="Arial"/>
              <a:sym typeface="Arial"/>
            </a:endParaRPr>
          </a:p>
        </p:txBody>
      </p:sp>
      <p:pic>
        <p:nvPicPr>
          <p:cNvPr descr="A picture containing toy&#10;&#10;Description automatically generated" id="224" name="Google Shape;224;p13"/>
          <p:cNvPicPr preferRelativeResize="0"/>
          <p:nvPr/>
        </p:nvPicPr>
        <p:blipFill rotWithShape="1">
          <a:blip r:embed="rId4">
            <a:alphaModFix/>
          </a:blip>
          <a:srcRect b="0" l="0" r="0" t="0"/>
          <a:stretch/>
        </p:blipFill>
        <p:spPr>
          <a:xfrm>
            <a:off x="9092046" y="3860717"/>
            <a:ext cx="2975264" cy="2975264"/>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grpSp>
        <p:nvGrpSpPr>
          <p:cNvPr id="230" name="Google Shape;230;p14"/>
          <p:cNvGrpSpPr/>
          <p:nvPr/>
        </p:nvGrpSpPr>
        <p:grpSpPr>
          <a:xfrm>
            <a:off x="2980607" y="1150453"/>
            <a:ext cx="5976143" cy="4679926"/>
            <a:chOff x="2424113" y="688975"/>
            <a:chExt cx="6713537" cy="5619751"/>
          </a:xfrm>
        </p:grpSpPr>
        <p:sp>
          <p:nvSpPr>
            <p:cNvPr id="231" name="Google Shape;231;p14"/>
            <p:cNvSpPr/>
            <p:nvPr/>
          </p:nvSpPr>
          <p:spPr>
            <a:xfrm>
              <a:off x="2424113" y="692150"/>
              <a:ext cx="6710362" cy="561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2" name="Google Shape;232;p14"/>
            <p:cNvSpPr/>
            <p:nvPr/>
          </p:nvSpPr>
          <p:spPr>
            <a:xfrm>
              <a:off x="2427288" y="1592263"/>
              <a:ext cx="800100" cy="1198563"/>
            </a:xfrm>
            <a:custGeom>
              <a:rect b="b" l="l" r="r" t="t"/>
              <a:pathLst>
                <a:path extrusionOk="0" h="452" w="30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3" name="Google Shape;233;p14"/>
            <p:cNvSpPr/>
            <p:nvPr/>
          </p:nvSpPr>
          <p:spPr>
            <a:xfrm>
              <a:off x="3355975" y="703263"/>
              <a:ext cx="800100" cy="1198563"/>
            </a:xfrm>
            <a:custGeom>
              <a:rect b="b" l="l" r="r" t="t"/>
              <a:pathLst>
                <a:path extrusionOk="0" h="452" w="30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4" name="Google Shape;234;p14"/>
            <p:cNvSpPr/>
            <p:nvPr/>
          </p:nvSpPr>
          <p:spPr>
            <a:xfrm>
              <a:off x="4254500" y="1127125"/>
              <a:ext cx="801687" cy="1200150"/>
            </a:xfrm>
            <a:custGeom>
              <a:rect b="b" l="l" r="r" t="t"/>
              <a:pathLst>
                <a:path extrusionOk="0" h="452" w="30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5" name="Google Shape;235;p14"/>
            <p:cNvSpPr/>
            <p:nvPr/>
          </p:nvSpPr>
          <p:spPr>
            <a:xfrm>
              <a:off x="4254500" y="2419350"/>
              <a:ext cx="801687" cy="800100"/>
            </a:xfrm>
            <a:custGeom>
              <a:rect b="b" l="l" r="r" t="t"/>
              <a:pathLst>
                <a:path extrusionOk="0" h="301" w="302">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6" name="Google Shape;236;p14"/>
            <p:cNvSpPr/>
            <p:nvPr/>
          </p:nvSpPr>
          <p:spPr>
            <a:xfrm>
              <a:off x="2427288" y="2847975"/>
              <a:ext cx="800100" cy="798513"/>
            </a:xfrm>
            <a:custGeom>
              <a:rect b="b" l="l" r="r" t="t"/>
              <a:pathLst>
                <a:path extrusionOk="0" h="301" w="302">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7" name="Google Shape;237;p14"/>
            <p:cNvSpPr/>
            <p:nvPr/>
          </p:nvSpPr>
          <p:spPr>
            <a:xfrm>
              <a:off x="2854325" y="1165225"/>
              <a:ext cx="381000" cy="379413"/>
            </a:xfrm>
            <a:custGeom>
              <a:rect b="b" l="l" r="r" t="t"/>
              <a:pathLst>
                <a:path extrusionOk="0" h="143" w="144">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 name="Google Shape;238;p14"/>
            <p:cNvSpPr/>
            <p:nvPr/>
          </p:nvSpPr>
          <p:spPr>
            <a:xfrm>
              <a:off x="4254500" y="703263"/>
              <a:ext cx="382587" cy="376238"/>
            </a:xfrm>
            <a:custGeom>
              <a:rect b="b" l="l" r="r" t="t"/>
              <a:pathLst>
                <a:path extrusionOk="0" h="142" w="144">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9" name="Google Shape;239;p14"/>
            <p:cNvSpPr/>
            <p:nvPr/>
          </p:nvSpPr>
          <p:spPr>
            <a:xfrm>
              <a:off x="6948488" y="688975"/>
              <a:ext cx="382587" cy="379413"/>
            </a:xfrm>
            <a:custGeom>
              <a:rect b="b" l="l" r="r" t="t"/>
              <a:pathLst>
                <a:path extrusionOk="0" h="143" w="144">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 name="Google Shape;240;p14"/>
            <p:cNvSpPr/>
            <p:nvPr/>
          </p:nvSpPr>
          <p:spPr>
            <a:xfrm>
              <a:off x="8320088" y="1157288"/>
              <a:ext cx="382587" cy="376238"/>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 name="Google Shape;241;p14"/>
            <p:cNvSpPr/>
            <p:nvPr/>
          </p:nvSpPr>
          <p:spPr>
            <a:xfrm>
              <a:off x="7845425" y="1976438"/>
              <a:ext cx="381000" cy="377825"/>
            </a:xfrm>
            <a:custGeom>
              <a:rect b="b" l="l" r="r" t="t"/>
              <a:pathLst>
                <a:path extrusionOk="0" h="142" w="144">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 name="Google Shape;242;p14"/>
            <p:cNvSpPr/>
            <p:nvPr/>
          </p:nvSpPr>
          <p:spPr>
            <a:xfrm>
              <a:off x="8320088" y="3717925"/>
              <a:ext cx="382587" cy="376238"/>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 name="Google Shape;243;p14"/>
            <p:cNvSpPr/>
            <p:nvPr/>
          </p:nvSpPr>
          <p:spPr>
            <a:xfrm>
              <a:off x="8320088" y="2425700"/>
              <a:ext cx="817562" cy="790575"/>
            </a:xfrm>
            <a:custGeom>
              <a:rect b="b" l="l" r="r" t="t"/>
              <a:pathLst>
                <a:path extrusionOk="0" h="298" w="30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 name="Google Shape;244;p14"/>
            <p:cNvSpPr/>
            <p:nvPr/>
          </p:nvSpPr>
          <p:spPr>
            <a:xfrm>
              <a:off x="7418388" y="2411413"/>
              <a:ext cx="815975" cy="792163"/>
            </a:xfrm>
            <a:custGeom>
              <a:rect b="b" l="l" r="r" t="t"/>
              <a:pathLst>
                <a:path extrusionOk="0" h="298" w="30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14"/>
            <p:cNvSpPr/>
            <p:nvPr/>
          </p:nvSpPr>
          <p:spPr>
            <a:xfrm>
              <a:off x="6534150" y="1562100"/>
              <a:ext cx="817562" cy="792163"/>
            </a:xfrm>
            <a:custGeom>
              <a:rect b="b" l="l" r="r" t="t"/>
              <a:pathLst>
                <a:path extrusionOk="0" h="298" w="30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46" name="Google Shape;246;p14"/>
            <p:cNvSpPr/>
            <p:nvPr/>
          </p:nvSpPr>
          <p:spPr>
            <a:xfrm>
              <a:off x="8320088" y="1584325"/>
              <a:ext cx="817562" cy="790575"/>
            </a:xfrm>
            <a:custGeom>
              <a:rect b="b" l="l" r="r" t="t"/>
              <a:pathLst>
                <a:path extrusionOk="0" h="298" w="30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 name="Google Shape;247;p14"/>
            <p:cNvSpPr/>
            <p:nvPr/>
          </p:nvSpPr>
          <p:spPr>
            <a:xfrm>
              <a:off x="7423150" y="4614863"/>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48" name="Google Shape;248;p14"/>
            <p:cNvSpPr/>
            <p:nvPr/>
          </p:nvSpPr>
          <p:spPr>
            <a:xfrm>
              <a:off x="6486525" y="5483225"/>
              <a:ext cx="382587" cy="379413"/>
            </a:xfrm>
            <a:custGeom>
              <a:rect b="b" l="l" r="r" t="t"/>
              <a:pathLst>
                <a:path extrusionOk="0" h="143" w="144">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 name="Google Shape;249;p14"/>
            <p:cNvSpPr/>
            <p:nvPr/>
          </p:nvSpPr>
          <p:spPr>
            <a:xfrm>
              <a:off x="5554663" y="5929313"/>
              <a:ext cx="722312" cy="379413"/>
            </a:xfrm>
            <a:custGeom>
              <a:rect b="b" l="l" r="r" t="t"/>
              <a:pathLst>
                <a:path extrusionOk="0" h="143" w="272">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 name="Google Shape;250;p14"/>
            <p:cNvSpPr/>
            <p:nvPr/>
          </p:nvSpPr>
          <p:spPr>
            <a:xfrm>
              <a:off x="6510338" y="5026025"/>
              <a:ext cx="817562" cy="377825"/>
            </a:xfrm>
            <a:custGeom>
              <a:rect b="b" l="l" r="r" t="t"/>
              <a:pathLst>
                <a:path extrusionOk="0" h="142" w="308">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 name="Google Shape;251;p14"/>
            <p:cNvSpPr/>
            <p:nvPr/>
          </p:nvSpPr>
          <p:spPr>
            <a:xfrm>
              <a:off x="6510338" y="1122363"/>
              <a:ext cx="817562" cy="379413"/>
            </a:xfrm>
            <a:custGeom>
              <a:rect b="b" l="l" r="r" t="t"/>
              <a:pathLst>
                <a:path extrusionOk="0" h="143" w="308">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 name="Google Shape;252;p14"/>
            <p:cNvSpPr/>
            <p:nvPr/>
          </p:nvSpPr>
          <p:spPr>
            <a:xfrm>
              <a:off x="7418388" y="4181475"/>
              <a:ext cx="815975" cy="377825"/>
            </a:xfrm>
            <a:custGeom>
              <a:rect b="b" l="l" r="r" t="t"/>
              <a:pathLst>
                <a:path extrusionOk="0" h="142" w="308">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 name="Google Shape;253;p14"/>
            <p:cNvSpPr/>
            <p:nvPr/>
          </p:nvSpPr>
          <p:spPr>
            <a:xfrm>
              <a:off x="7418388" y="3733800"/>
              <a:ext cx="815975" cy="379413"/>
            </a:xfrm>
            <a:custGeom>
              <a:rect b="b" l="l" r="r" t="t"/>
              <a:pathLst>
                <a:path extrusionOk="0" h="143" w="308">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 name="Google Shape;254;p14"/>
            <p:cNvSpPr/>
            <p:nvPr/>
          </p:nvSpPr>
          <p:spPr>
            <a:xfrm>
              <a:off x="8320088" y="3268663"/>
              <a:ext cx="817562" cy="377825"/>
            </a:xfrm>
            <a:custGeom>
              <a:rect b="b" l="l" r="r" t="t"/>
              <a:pathLst>
                <a:path extrusionOk="0" h="142" w="308">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 name="Google Shape;255;p14"/>
            <p:cNvSpPr/>
            <p:nvPr/>
          </p:nvSpPr>
          <p:spPr>
            <a:xfrm>
              <a:off x="6534150" y="3733800"/>
              <a:ext cx="817562" cy="379413"/>
            </a:xfrm>
            <a:custGeom>
              <a:rect b="b" l="l" r="r" t="t"/>
              <a:pathLst>
                <a:path extrusionOk="0" h="143" w="308">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 name="Google Shape;256;p14"/>
            <p:cNvSpPr/>
            <p:nvPr/>
          </p:nvSpPr>
          <p:spPr>
            <a:xfrm>
              <a:off x="5159375" y="5483225"/>
              <a:ext cx="379412" cy="379413"/>
            </a:xfrm>
            <a:custGeom>
              <a:rect b="b" l="l" r="r" t="t"/>
              <a:pathLst>
                <a:path extrusionOk="0" h="143" w="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57" name="Google Shape;257;p14"/>
            <p:cNvSpPr/>
            <p:nvPr/>
          </p:nvSpPr>
          <p:spPr>
            <a:xfrm>
              <a:off x="3838575" y="4614863"/>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 name="Google Shape;258;p14"/>
            <p:cNvSpPr/>
            <p:nvPr/>
          </p:nvSpPr>
          <p:spPr>
            <a:xfrm>
              <a:off x="4284663" y="4614863"/>
              <a:ext cx="379412" cy="788988"/>
            </a:xfrm>
            <a:custGeom>
              <a:rect b="b" l="l" r="r" t="t"/>
              <a:pathLst>
                <a:path extrusionOk="0" h="297" w="143">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 name="Google Shape;259;p14"/>
            <p:cNvSpPr/>
            <p:nvPr/>
          </p:nvSpPr>
          <p:spPr>
            <a:xfrm>
              <a:off x="6942138" y="4184650"/>
              <a:ext cx="382587" cy="788988"/>
            </a:xfrm>
            <a:custGeom>
              <a:rect b="b" l="l" r="r" t="t"/>
              <a:pathLst>
                <a:path extrusionOk="0" h="297" w="144">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 name="Google Shape;260;p14"/>
            <p:cNvSpPr/>
            <p:nvPr/>
          </p:nvSpPr>
          <p:spPr>
            <a:xfrm>
              <a:off x="2854325" y="3697288"/>
              <a:ext cx="381000" cy="379413"/>
            </a:xfrm>
            <a:custGeom>
              <a:rect b="b" l="l" r="r" t="t"/>
              <a:pathLst>
                <a:path extrusionOk="0" h="143" w="144">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14"/>
            <p:cNvSpPr/>
            <p:nvPr/>
          </p:nvSpPr>
          <p:spPr>
            <a:xfrm>
              <a:off x="5159375" y="4181475"/>
              <a:ext cx="379412" cy="377825"/>
            </a:xfrm>
            <a:custGeom>
              <a:rect b="b" l="l" r="r" t="t"/>
              <a:pathLst>
                <a:path extrusionOk="0" h="142" w="143">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62" name="Google Shape;262;p14"/>
            <p:cNvSpPr/>
            <p:nvPr/>
          </p:nvSpPr>
          <p:spPr>
            <a:xfrm>
              <a:off x="7426325" y="1976438"/>
              <a:ext cx="381000" cy="377825"/>
            </a:xfrm>
            <a:custGeom>
              <a:rect b="b" l="l" r="r" t="t"/>
              <a:pathLst>
                <a:path extrusionOk="0" h="142" w="144">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 name="Google Shape;263;p14"/>
            <p:cNvSpPr/>
            <p:nvPr/>
          </p:nvSpPr>
          <p:spPr>
            <a:xfrm>
              <a:off x="7845425" y="3268663"/>
              <a:ext cx="381000" cy="377825"/>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 name="Google Shape;264;p14"/>
            <p:cNvSpPr/>
            <p:nvPr/>
          </p:nvSpPr>
          <p:spPr>
            <a:xfrm>
              <a:off x="7426325" y="3268663"/>
              <a:ext cx="381000" cy="377825"/>
            </a:xfrm>
            <a:custGeom>
              <a:rect b="b" l="l" r="r" t="t"/>
              <a:pathLst>
                <a:path extrusionOk="0" h="142" w="144">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 name="Google Shape;265;p14"/>
            <p:cNvSpPr/>
            <p:nvPr/>
          </p:nvSpPr>
          <p:spPr>
            <a:xfrm>
              <a:off x="6027738" y="3268663"/>
              <a:ext cx="379412" cy="377825"/>
            </a:xfrm>
            <a:custGeom>
              <a:rect b="b" l="l" r="r" t="t"/>
              <a:pathLst>
                <a:path extrusionOk="0" h="142" w="143">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 name="Google Shape;266;p14"/>
            <p:cNvSpPr/>
            <p:nvPr/>
          </p:nvSpPr>
          <p:spPr>
            <a:xfrm>
              <a:off x="6035675" y="3733800"/>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 name="Google Shape;267;p14"/>
            <p:cNvSpPr/>
            <p:nvPr/>
          </p:nvSpPr>
          <p:spPr>
            <a:xfrm>
              <a:off x="5170488" y="1562100"/>
              <a:ext cx="1230312" cy="1643063"/>
            </a:xfrm>
            <a:custGeom>
              <a:rect b="b" l="l" r="r" t="t"/>
              <a:pathLst>
                <a:path extrusionOk="0" h="619" w="464">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 name="Google Shape;268;p14"/>
            <p:cNvSpPr/>
            <p:nvPr/>
          </p:nvSpPr>
          <p:spPr>
            <a:xfrm>
              <a:off x="4703763" y="4625975"/>
              <a:ext cx="835025" cy="777875"/>
            </a:xfrm>
            <a:custGeom>
              <a:rect b="b" l="l" r="r" t="t"/>
              <a:pathLst>
                <a:path extrusionOk="0" h="293" w="315">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 name="Google Shape;269;p14"/>
            <p:cNvSpPr/>
            <p:nvPr/>
          </p:nvSpPr>
          <p:spPr>
            <a:xfrm>
              <a:off x="5605463" y="5068888"/>
              <a:ext cx="817562" cy="779463"/>
            </a:xfrm>
            <a:custGeom>
              <a:rect b="b" l="l" r="r" t="t"/>
              <a:pathLst>
                <a:path extrusionOk="0" h="294" w="308">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 name="Google Shape;270;p14"/>
            <p:cNvSpPr/>
            <p:nvPr/>
          </p:nvSpPr>
          <p:spPr>
            <a:xfrm>
              <a:off x="5167313" y="3316288"/>
              <a:ext cx="809625" cy="777875"/>
            </a:xfrm>
            <a:custGeom>
              <a:rect b="b" l="l" r="r" t="t"/>
              <a:pathLst>
                <a:path extrusionOk="0" h="293" w="305">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14"/>
            <p:cNvSpPr/>
            <p:nvPr/>
          </p:nvSpPr>
          <p:spPr>
            <a:xfrm>
              <a:off x="7426325" y="703263"/>
              <a:ext cx="800100" cy="1198563"/>
            </a:xfrm>
            <a:custGeom>
              <a:rect b="b" l="l" r="r" t="t"/>
              <a:pathLst>
                <a:path extrusionOk="0" h="452" w="30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14"/>
            <p:cNvSpPr/>
            <p:nvPr/>
          </p:nvSpPr>
          <p:spPr>
            <a:xfrm>
              <a:off x="6546850" y="2419350"/>
              <a:ext cx="801687" cy="1200150"/>
            </a:xfrm>
            <a:custGeom>
              <a:rect b="b" l="l" r="r" t="t"/>
              <a:pathLst>
                <a:path extrusionOk="0" h="452" w="30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14"/>
            <p:cNvSpPr/>
            <p:nvPr/>
          </p:nvSpPr>
          <p:spPr>
            <a:xfrm>
              <a:off x="5605463" y="4206875"/>
              <a:ext cx="1223962" cy="766763"/>
            </a:xfrm>
            <a:custGeom>
              <a:rect b="b" l="l" r="r" t="t"/>
              <a:pathLst>
                <a:path extrusionOk="0" h="289" w="461">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 name="Google Shape;274;p14"/>
            <p:cNvSpPr/>
            <p:nvPr/>
          </p:nvSpPr>
          <p:spPr>
            <a:xfrm>
              <a:off x="3352800" y="3322638"/>
              <a:ext cx="1716087" cy="1201738"/>
            </a:xfrm>
            <a:custGeom>
              <a:rect b="b" l="l" r="r" t="t"/>
              <a:pathLst>
                <a:path extrusionOk="0" h="453" w="647">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 name="Google Shape;275;p14"/>
            <p:cNvSpPr/>
            <p:nvPr/>
          </p:nvSpPr>
          <p:spPr>
            <a:xfrm>
              <a:off x="3355975" y="2014538"/>
              <a:ext cx="800100" cy="1209675"/>
            </a:xfrm>
            <a:custGeom>
              <a:rect b="b" l="l" r="r" t="t"/>
              <a:pathLst>
                <a:path extrusionOk="0" h="456" w="302">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 name="Google Shape;276;p14"/>
            <p:cNvSpPr/>
            <p:nvPr/>
          </p:nvSpPr>
          <p:spPr>
            <a:xfrm>
              <a:off x="7464697" y="1984678"/>
              <a:ext cx="606005" cy="3695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LOVE</a:t>
              </a:r>
              <a:endParaRPr b="0" i="0" sz="1600" u="none" cap="none" strike="noStrike">
                <a:solidFill>
                  <a:schemeClr val="dk1"/>
                </a:solidFill>
                <a:latin typeface="Arial"/>
                <a:ea typeface="Arial"/>
                <a:cs typeface="Arial"/>
                <a:sym typeface="Arial"/>
              </a:endParaRPr>
            </a:p>
          </p:txBody>
        </p:sp>
        <p:sp>
          <p:nvSpPr>
            <p:cNvPr id="277" name="Google Shape;277;p14"/>
            <p:cNvSpPr/>
            <p:nvPr/>
          </p:nvSpPr>
          <p:spPr>
            <a:xfrm>
              <a:off x="2908300" y="1149350"/>
              <a:ext cx="138662" cy="4250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300"/>
                <a:buFont typeface="Arial"/>
                <a:buNone/>
              </a:pPr>
              <a:r>
                <a:rPr lang="en-US" sz="2300">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78" name="Google Shape;278;p14"/>
            <p:cNvSpPr/>
            <p:nvPr/>
          </p:nvSpPr>
          <p:spPr>
            <a:xfrm>
              <a:off x="2908300" y="3684587"/>
              <a:ext cx="14586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79" name="Google Shape;279;p14"/>
            <p:cNvSpPr/>
            <p:nvPr/>
          </p:nvSpPr>
          <p:spPr>
            <a:xfrm>
              <a:off x="8366125" y="1149350"/>
              <a:ext cx="260350" cy="4250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300"/>
                <a:buFont typeface="Arial"/>
                <a:buNone/>
              </a:pPr>
              <a:r>
                <a:rPr b="0" i="0" lang="en-US" sz="2300" u="none" cap="none" strike="noStrike">
                  <a:solidFill>
                    <a:schemeClr val="lt1"/>
                  </a:solidFill>
                  <a:latin typeface="Arial"/>
                  <a:ea typeface="Arial"/>
                  <a:cs typeface="Arial"/>
                  <a:sym typeface="Arial"/>
                </a:rPr>
                <a:t>L</a:t>
              </a:r>
              <a:endParaRPr b="0" i="0" sz="1800" u="none" cap="none" strike="noStrike">
                <a:solidFill>
                  <a:schemeClr val="lt1"/>
                </a:solidFill>
                <a:latin typeface="Arial"/>
                <a:ea typeface="Arial"/>
                <a:cs typeface="Arial"/>
                <a:sym typeface="Arial"/>
              </a:endParaRPr>
            </a:p>
          </p:txBody>
        </p:sp>
        <p:sp>
          <p:nvSpPr>
            <p:cNvPr id="280" name="Google Shape;280;p14"/>
            <p:cNvSpPr/>
            <p:nvPr/>
          </p:nvSpPr>
          <p:spPr>
            <a:xfrm>
              <a:off x="6526213" y="5449888"/>
              <a:ext cx="14586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81" name="Google Shape;281;p14"/>
            <p:cNvSpPr/>
            <p:nvPr/>
          </p:nvSpPr>
          <p:spPr>
            <a:xfrm>
              <a:off x="7436353" y="3302375"/>
              <a:ext cx="600963" cy="3326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PIRCE</a:t>
              </a:r>
              <a:endParaRPr b="0" i="0" sz="1400" u="none" cap="none" strike="noStrike">
                <a:solidFill>
                  <a:schemeClr val="lt1"/>
                </a:solidFill>
                <a:latin typeface="Arial"/>
                <a:ea typeface="Arial"/>
                <a:cs typeface="Arial"/>
                <a:sym typeface="Arial"/>
              </a:endParaRPr>
            </a:p>
          </p:txBody>
        </p:sp>
        <p:sp>
          <p:nvSpPr>
            <p:cNvPr id="282" name="Google Shape;282;p14"/>
            <p:cNvSpPr/>
            <p:nvPr/>
          </p:nvSpPr>
          <p:spPr>
            <a:xfrm>
              <a:off x="6073774" y="3275013"/>
              <a:ext cx="217897"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G</a:t>
              </a:r>
              <a:endParaRPr b="0" i="0" sz="1800" u="none" cap="none" strike="noStrike">
                <a:solidFill>
                  <a:schemeClr val="dk1"/>
                </a:solidFill>
                <a:latin typeface="Arial"/>
                <a:ea typeface="Arial"/>
                <a:cs typeface="Arial"/>
                <a:sym typeface="Arial"/>
              </a:endParaRPr>
            </a:p>
          </p:txBody>
        </p:sp>
        <p:sp>
          <p:nvSpPr>
            <p:cNvPr id="283" name="Google Shape;283;p14"/>
            <p:cNvSpPr/>
            <p:nvPr/>
          </p:nvSpPr>
          <p:spPr>
            <a:xfrm>
              <a:off x="6073774" y="3709988"/>
              <a:ext cx="158470"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S</a:t>
              </a:r>
              <a:endParaRPr b="0" i="0" sz="1800" u="none" cap="none" strike="noStrike">
                <a:solidFill>
                  <a:schemeClr val="dk1"/>
                </a:solidFill>
                <a:latin typeface="Arial"/>
                <a:ea typeface="Arial"/>
                <a:cs typeface="Arial"/>
                <a:sym typeface="Arial"/>
              </a:endParaRPr>
            </a:p>
          </p:txBody>
        </p:sp>
        <p:sp>
          <p:nvSpPr>
            <p:cNvPr id="284" name="Google Shape;284;p14"/>
            <p:cNvSpPr/>
            <p:nvPr/>
          </p:nvSpPr>
          <p:spPr>
            <a:xfrm>
              <a:off x="4335463" y="4602163"/>
              <a:ext cx="16927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T</a:t>
              </a:r>
              <a:endParaRPr b="0" i="0" sz="1800" u="none" cap="none" strike="noStrike">
                <a:solidFill>
                  <a:schemeClr val="dk1"/>
                </a:solidFill>
                <a:latin typeface="Arial"/>
                <a:ea typeface="Arial"/>
                <a:cs typeface="Arial"/>
                <a:sym typeface="Arial"/>
              </a:endParaRPr>
            </a:p>
          </p:txBody>
        </p:sp>
        <p:sp>
          <p:nvSpPr>
            <p:cNvPr id="285" name="Google Shape;285;p14"/>
            <p:cNvSpPr/>
            <p:nvPr/>
          </p:nvSpPr>
          <p:spPr>
            <a:xfrm>
              <a:off x="4335463" y="4948238"/>
              <a:ext cx="21609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H</a:t>
              </a:r>
              <a:endParaRPr b="0" i="0" sz="1800" u="none" cap="none" strike="noStrike">
                <a:solidFill>
                  <a:schemeClr val="dk1"/>
                </a:solidFill>
                <a:latin typeface="Arial"/>
                <a:ea typeface="Arial"/>
                <a:cs typeface="Arial"/>
                <a:sym typeface="Arial"/>
              </a:endParaRPr>
            </a:p>
          </p:txBody>
        </p:sp>
      </p:grpSp>
      <p:sp>
        <p:nvSpPr>
          <p:cNvPr id="286" name="Google Shape;286;p14"/>
          <p:cNvSpPr/>
          <p:nvPr/>
        </p:nvSpPr>
        <p:spPr>
          <a:xfrm>
            <a:off x="1967602" y="3249041"/>
            <a:ext cx="8417625"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1D9FFF"/>
                </a:solidFill>
                <a:latin typeface="Times New Roman"/>
                <a:ea typeface="Times New Roman"/>
                <a:cs typeface="Times New Roman"/>
                <a:sym typeface="Times New Roman"/>
              </a:rPr>
              <a:t>TẠM BIỆT VÀ HẸN GẶP LẠI</a:t>
            </a:r>
            <a:endParaRPr/>
          </a:p>
        </p:txBody>
      </p:sp>
      <p:pic>
        <p:nvPicPr>
          <p:cNvPr id="287" name="Google Shape;287;p14"/>
          <p:cNvPicPr preferRelativeResize="0"/>
          <p:nvPr/>
        </p:nvPicPr>
        <p:blipFill rotWithShape="1">
          <a:blip r:embed="rId4">
            <a:alphaModFix/>
          </a:blip>
          <a:srcRect b="0" l="0" r="0" t="0"/>
          <a:stretch/>
        </p:blipFill>
        <p:spPr>
          <a:xfrm>
            <a:off x="193687" y="4174670"/>
            <a:ext cx="4084635" cy="2041582"/>
          </a:xfrm>
          <a:prstGeom prst="rect">
            <a:avLst/>
          </a:prstGeom>
          <a:noFill/>
          <a:ln>
            <a:noFill/>
          </a:ln>
        </p:spPr>
      </p:pic>
      <p:pic>
        <p:nvPicPr>
          <p:cNvPr id="288" name="Google Shape;288;p14"/>
          <p:cNvPicPr preferRelativeResize="0"/>
          <p:nvPr/>
        </p:nvPicPr>
        <p:blipFill rotWithShape="1">
          <a:blip r:embed="rId5">
            <a:alphaModFix/>
          </a:blip>
          <a:srcRect b="0" l="0" r="0" t="0"/>
          <a:stretch/>
        </p:blipFill>
        <p:spPr>
          <a:xfrm flipH="1">
            <a:off x="9863874" y="-342891"/>
            <a:ext cx="2162083" cy="2588323"/>
          </a:xfrm>
          <a:prstGeom prst="rect">
            <a:avLst/>
          </a:prstGeom>
          <a:noFill/>
          <a:ln>
            <a:noFill/>
          </a:ln>
        </p:spPr>
      </p:pic>
      <p:pic>
        <p:nvPicPr>
          <p:cNvPr id="289" name="Google Shape;289;p14"/>
          <p:cNvPicPr preferRelativeResize="0"/>
          <p:nvPr/>
        </p:nvPicPr>
        <p:blipFill rotWithShape="1">
          <a:blip r:embed="rId6">
            <a:alphaModFix/>
          </a:blip>
          <a:srcRect b="0" l="0" r="0" t="0"/>
          <a:stretch/>
        </p:blipFill>
        <p:spPr>
          <a:xfrm>
            <a:off x="132402" y="2491800"/>
            <a:ext cx="589731" cy="520622"/>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grpSp>
        <p:nvGrpSpPr>
          <p:cNvPr id="41" name="Google Shape;41;p2"/>
          <p:cNvGrpSpPr/>
          <p:nvPr/>
        </p:nvGrpSpPr>
        <p:grpSpPr>
          <a:xfrm>
            <a:off x="376342" y="228637"/>
            <a:ext cx="4134561" cy="2508169"/>
            <a:chOff x="301091" y="301982"/>
            <a:chExt cx="4134561" cy="2508169"/>
          </a:xfrm>
        </p:grpSpPr>
        <p:pic>
          <p:nvPicPr>
            <p:cNvPr id="42" name="Google Shape;42;p2"/>
            <p:cNvPicPr preferRelativeResize="0"/>
            <p:nvPr/>
          </p:nvPicPr>
          <p:blipFill rotWithShape="1">
            <a:blip r:embed="rId3">
              <a:alphaModFix/>
            </a:blip>
            <a:srcRect b="0" l="0" r="0" t="0"/>
            <a:stretch/>
          </p:blipFill>
          <p:spPr>
            <a:xfrm>
              <a:off x="301091" y="301982"/>
              <a:ext cx="4134561" cy="2508169"/>
            </a:xfrm>
            <a:prstGeom prst="rect">
              <a:avLst/>
            </a:prstGeom>
            <a:noFill/>
            <a:ln>
              <a:noFill/>
            </a:ln>
          </p:spPr>
        </p:pic>
        <p:pic>
          <p:nvPicPr>
            <p:cNvPr id="43" name="Google Shape;43;p2"/>
            <p:cNvPicPr preferRelativeResize="0"/>
            <p:nvPr/>
          </p:nvPicPr>
          <p:blipFill rotWithShape="1">
            <a:blip r:embed="rId4">
              <a:alphaModFix/>
            </a:blip>
            <a:srcRect b="0" l="0" r="0" t="0"/>
            <a:stretch/>
          </p:blipFill>
          <p:spPr>
            <a:xfrm>
              <a:off x="386620" y="498387"/>
              <a:ext cx="1158339" cy="914479"/>
            </a:xfrm>
            <a:prstGeom prst="rect">
              <a:avLst/>
            </a:prstGeom>
            <a:noFill/>
            <a:ln>
              <a:noFill/>
            </a:ln>
          </p:spPr>
        </p:pic>
      </p:grpSp>
      <p:grpSp>
        <p:nvGrpSpPr>
          <p:cNvPr id="44" name="Google Shape;44;p2"/>
          <p:cNvGrpSpPr/>
          <p:nvPr/>
        </p:nvGrpSpPr>
        <p:grpSpPr>
          <a:xfrm>
            <a:off x="4642112" y="1760793"/>
            <a:ext cx="6618519" cy="2638955"/>
            <a:chOff x="1768766" y="4552258"/>
            <a:chExt cx="7300588" cy="2237383"/>
          </a:xfrm>
        </p:grpSpPr>
        <p:sp>
          <p:nvSpPr>
            <p:cNvPr id="45" name="Google Shape;45;p2"/>
            <p:cNvSpPr/>
            <p:nvPr/>
          </p:nvSpPr>
          <p:spPr>
            <a:xfrm>
              <a:off x="1768766" y="4644318"/>
              <a:ext cx="7212563" cy="2145323"/>
            </a:xfrm>
            <a:prstGeom prst="wedgeRoundRectCallout">
              <a:avLst>
                <a:gd fmla="val 32336" name="adj1"/>
                <a:gd fmla="val 14223" name="adj2"/>
                <a:gd fmla="val 16667" name="adj3"/>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6" name="Google Shape;46;p2"/>
            <p:cNvSpPr/>
            <p:nvPr/>
          </p:nvSpPr>
          <p:spPr>
            <a:xfrm>
              <a:off x="1856791" y="4552258"/>
              <a:ext cx="7212563" cy="2145323"/>
            </a:xfrm>
            <a:prstGeom prst="wedgeRoundRectCallout">
              <a:avLst>
                <a:gd fmla="val -57056" name="adj1"/>
                <a:gd fmla="val 42928" name="adj2"/>
                <a:gd fmla="val 16667" name="adj3"/>
              </a:avLst>
            </a:prstGeom>
            <a:solidFill>
              <a:schemeClr val="lt1"/>
            </a:solidFill>
            <a:ln cap="flat" cmpd="sng" w="19050">
              <a:solidFill>
                <a:srgbClr val="BFBFB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47" name="Google Shape;47;p2"/>
          <p:cNvSpPr/>
          <p:nvPr/>
        </p:nvSpPr>
        <p:spPr>
          <a:xfrm>
            <a:off x="4837023" y="1852853"/>
            <a:ext cx="6507108" cy="239966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Mình 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sz="2000">
              <a:solidFill>
                <a:schemeClr val="dk1"/>
              </a:solidFill>
              <a:latin typeface="Arial"/>
              <a:ea typeface="Arial"/>
              <a:cs typeface="Arial"/>
              <a:sym typeface="Arial"/>
            </a:endParaRPr>
          </a:p>
        </p:txBody>
      </p:sp>
      <p:grpSp>
        <p:nvGrpSpPr>
          <p:cNvPr id="48" name="Google Shape;48;p2"/>
          <p:cNvGrpSpPr/>
          <p:nvPr/>
        </p:nvGrpSpPr>
        <p:grpSpPr>
          <a:xfrm>
            <a:off x="6311309" y="4665518"/>
            <a:ext cx="5032822" cy="1664072"/>
            <a:chOff x="1856791" y="4401655"/>
            <a:chExt cx="7212563" cy="2295926"/>
          </a:xfrm>
        </p:grpSpPr>
        <p:sp>
          <p:nvSpPr>
            <p:cNvPr id="49" name="Google Shape;49;p2"/>
            <p:cNvSpPr/>
            <p:nvPr/>
          </p:nvSpPr>
          <p:spPr>
            <a:xfrm>
              <a:off x="1856791" y="4401655"/>
              <a:ext cx="7212563" cy="2145323"/>
            </a:xfrm>
            <a:prstGeom prst="wedgeEllipseCallout">
              <a:avLst>
                <a:gd fmla="val -10080" name="adj1"/>
                <a:gd fmla="val 19948" name="adj2"/>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0" name="Google Shape;50;p2"/>
            <p:cNvSpPr/>
            <p:nvPr/>
          </p:nvSpPr>
          <p:spPr>
            <a:xfrm>
              <a:off x="1856791" y="4552258"/>
              <a:ext cx="7212563" cy="2145323"/>
            </a:xfrm>
            <a:prstGeom prst="wedgeEllipseCallout">
              <a:avLst>
                <a:gd fmla="val -50463" name="adj1"/>
                <a:gd fmla="val 55913" name="adj2"/>
              </a:avLst>
            </a:prstGeom>
            <a:solidFill>
              <a:schemeClr val="lt1"/>
            </a:solidFill>
            <a:ln cap="flat" cmpd="sng" w="19050">
              <a:solidFill>
                <a:srgbClr val="BFBFB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pic>
        <p:nvPicPr>
          <p:cNvPr id="51" name="Google Shape;51;p2"/>
          <p:cNvPicPr preferRelativeResize="0"/>
          <p:nvPr/>
        </p:nvPicPr>
        <p:blipFill rotWithShape="1">
          <a:blip r:embed="rId5">
            <a:alphaModFix/>
          </a:blip>
          <a:srcRect b="0" l="0" r="0" t="0"/>
          <a:stretch/>
        </p:blipFill>
        <p:spPr>
          <a:xfrm>
            <a:off x="5074967" y="5918417"/>
            <a:ext cx="1156754" cy="822347"/>
          </a:xfrm>
          <a:prstGeom prst="rect">
            <a:avLst/>
          </a:prstGeom>
          <a:noFill/>
          <a:ln>
            <a:noFill/>
          </a:ln>
        </p:spPr>
      </p:pic>
      <p:sp>
        <p:nvSpPr>
          <p:cNvPr id="52" name="Google Shape;52;p2"/>
          <p:cNvSpPr/>
          <p:nvPr/>
        </p:nvSpPr>
        <p:spPr>
          <a:xfrm>
            <a:off x="6503133" y="5314860"/>
            <a:ext cx="4677697" cy="101473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Vậy sau đây chúng ta cùng đi tìm hiểu nhé .</a:t>
            </a:r>
            <a:endParaRPr/>
          </a:p>
        </p:txBody>
      </p:sp>
      <p:sp>
        <p:nvSpPr>
          <p:cNvPr id="53" name="Google Shape;53;p2"/>
          <p:cNvSpPr/>
          <p:nvPr/>
        </p:nvSpPr>
        <p:spPr>
          <a:xfrm>
            <a:off x="846455" y="854710"/>
            <a:ext cx="3533140" cy="10147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4000">
                <a:solidFill>
                  <a:srgbClr val="0998D7"/>
                </a:solidFill>
                <a:latin typeface="Arial"/>
                <a:ea typeface="Arial"/>
                <a:cs typeface="Arial"/>
                <a:sym typeface="Arial"/>
              </a:rPr>
              <a:t>KHỞI ĐỘNG</a:t>
            </a:r>
            <a:endParaRPr b="1" sz="4000">
              <a:solidFill>
                <a:srgbClr val="0998D7"/>
              </a:solidFill>
              <a:latin typeface="Arial"/>
              <a:ea typeface="Arial"/>
              <a:cs typeface="Arial"/>
              <a:sym typeface="Arial"/>
            </a:endParaRPr>
          </a:p>
        </p:txBody>
      </p:sp>
      <p:pic>
        <p:nvPicPr>
          <p:cNvPr id="54" name="Google Shape;54;p2"/>
          <p:cNvPicPr preferRelativeResize="0"/>
          <p:nvPr/>
        </p:nvPicPr>
        <p:blipFill rotWithShape="1">
          <a:blip r:embed="rId6">
            <a:alphaModFix/>
          </a:blip>
          <a:srcRect b="0" l="0" r="0" t="0"/>
          <a:stretch/>
        </p:blipFill>
        <p:spPr>
          <a:xfrm>
            <a:off x="11340432" y="1339064"/>
            <a:ext cx="521581" cy="460458"/>
          </a:xfrm>
          <a:prstGeom prst="rect">
            <a:avLst/>
          </a:prstGeom>
          <a:noFill/>
          <a:ln>
            <a:noFill/>
          </a:ln>
        </p:spPr>
      </p:pic>
      <p:pic>
        <p:nvPicPr>
          <p:cNvPr descr="Khởi  1" id="55" name="Google Shape;55;p2"/>
          <p:cNvPicPr preferRelativeResize="0"/>
          <p:nvPr/>
        </p:nvPicPr>
        <p:blipFill rotWithShape="1">
          <a:blip r:embed="rId7">
            <a:alphaModFix/>
          </a:blip>
          <a:srcRect b="-487" l="0" r="19601" t="0"/>
          <a:stretch/>
        </p:blipFill>
        <p:spPr>
          <a:xfrm flipH="1">
            <a:off x="2132965" y="3556635"/>
            <a:ext cx="1976755" cy="2470785"/>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500"/>
                                        <p:tgtEl>
                                          <p:spTgt spid="41"/>
                                        </p:tgtEl>
                                      </p:cBhvr>
                                    </p:animEffec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500"/>
                                        <p:tgtEl>
                                          <p:spTgt spid="5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par>
                                <p:cTn fill="hold" nodeType="withEffect" presetClass="entr" presetID="10" presetSubtype="0">
                                  <p:stCondLst>
                                    <p:cond delay="0"/>
                                  </p:stCondLst>
                                  <p:childTnLst>
                                    <p:set>
                                      <p:cBhvr>
                                        <p:cTn dur="1" fill="hold">
                                          <p:stCondLst>
                                            <p:cond delay="0"/>
                                          </p:stCondLst>
                                        </p:cTn>
                                        <p:tgtEl>
                                          <p:spTgt spid="44"/>
                                        </p:tgtEl>
                                        <p:attrNameLst>
                                          <p:attrName>style.visibility</p:attrName>
                                        </p:attrNameLst>
                                      </p:cBhvr>
                                      <p:to>
                                        <p:strVal val="visible"/>
                                      </p:to>
                                    </p:set>
                                    <p:animEffect filter="fade" transition="in">
                                      <p:cBhvr>
                                        <p:cTn dur="1000"/>
                                        <p:tgtEl>
                                          <p:spTgt spid="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500"/>
                                        <p:tgtEl>
                                          <p:spTgt spid="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500"/>
                                        <p:tgtEl>
                                          <p:spTgt spid="52"/>
                                        </p:tgtEl>
                                      </p:cBhvr>
                                    </p:animEffec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5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3"/>
          <p:cNvSpPr/>
          <p:nvPr/>
        </p:nvSpPr>
        <p:spPr>
          <a:xfrm>
            <a:off x="684376" y="284700"/>
            <a:ext cx="8211146" cy="737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F03C69"/>
                </a:solidFill>
                <a:latin typeface="Arial"/>
                <a:ea typeface="Arial"/>
                <a:cs typeface="Arial"/>
                <a:sym typeface="Arial"/>
              </a:rPr>
              <a:t>1. Phần cứng và phần mềm</a:t>
            </a:r>
            <a:endParaRPr b="1" sz="2800">
              <a:solidFill>
                <a:srgbClr val="F03C69"/>
              </a:solidFill>
              <a:latin typeface="Quattrocento Sans"/>
              <a:ea typeface="Quattrocento Sans"/>
              <a:cs typeface="Quattrocento Sans"/>
              <a:sym typeface="Quattrocento Sans"/>
            </a:endParaRPr>
          </a:p>
        </p:txBody>
      </p:sp>
      <p:grpSp>
        <p:nvGrpSpPr>
          <p:cNvPr id="61" name="Google Shape;61;p3"/>
          <p:cNvGrpSpPr/>
          <p:nvPr/>
        </p:nvGrpSpPr>
        <p:grpSpPr>
          <a:xfrm>
            <a:off x="684530" y="983439"/>
            <a:ext cx="10962640" cy="2490141"/>
            <a:chOff x="522612" y="765365"/>
            <a:chExt cx="10962947" cy="3084900"/>
          </a:xfrm>
        </p:grpSpPr>
        <p:sp>
          <p:nvSpPr>
            <p:cNvPr id="62" name="Google Shape;62;p3"/>
            <p:cNvSpPr/>
            <p:nvPr/>
          </p:nvSpPr>
          <p:spPr>
            <a:xfrm>
              <a:off x="3305494" y="973351"/>
              <a:ext cx="7173355" cy="91332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7FC354"/>
                  </a:solidFill>
                  <a:latin typeface="Arial"/>
                  <a:ea typeface="Arial"/>
                  <a:cs typeface="Arial"/>
                  <a:sym typeface="Arial"/>
                </a:rPr>
                <a:t>Phần cứng hay phần mềm ?</a:t>
              </a:r>
              <a:endParaRPr/>
            </a:p>
          </p:txBody>
        </p:sp>
        <p:sp>
          <p:nvSpPr>
            <p:cNvPr id="63" name="Google Shape;63;p3"/>
            <p:cNvSpPr/>
            <p:nvPr/>
          </p:nvSpPr>
          <p:spPr>
            <a:xfrm>
              <a:off x="522612" y="1036931"/>
              <a:ext cx="10962947" cy="2813172"/>
            </a:xfrm>
            <a:prstGeom prst="roundRect">
              <a:avLst>
                <a:gd fmla="val 5722" name="adj"/>
              </a:avLst>
            </a:prstGeom>
            <a:no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64" name="Google Shape;64;p3"/>
            <p:cNvSpPr/>
            <p:nvPr/>
          </p:nvSpPr>
          <p:spPr>
            <a:xfrm>
              <a:off x="1528714" y="2046742"/>
              <a:ext cx="9134572" cy="119914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Em hãy quan sát những hình ảnh sau đây và chia chúng thành 2 nhóm.Và giải thích vì sao em lại chia nhóm như vậy ?</a:t>
              </a:r>
              <a:endParaRPr/>
            </a:p>
          </p:txBody>
        </p:sp>
        <p:grpSp>
          <p:nvGrpSpPr>
            <p:cNvPr id="65" name="Google Shape;65;p3"/>
            <p:cNvGrpSpPr/>
            <p:nvPr/>
          </p:nvGrpSpPr>
          <p:grpSpPr>
            <a:xfrm>
              <a:off x="522612" y="765365"/>
              <a:ext cx="3019125" cy="1150278"/>
              <a:chOff x="522612" y="765365"/>
              <a:chExt cx="3019125" cy="1150278"/>
            </a:xfrm>
          </p:grpSpPr>
          <p:grpSp>
            <p:nvGrpSpPr>
              <p:cNvPr id="66" name="Google Shape;66;p3"/>
              <p:cNvGrpSpPr/>
              <p:nvPr/>
            </p:nvGrpSpPr>
            <p:grpSpPr>
              <a:xfrm>
                <a:off x="522612" y="969483"/>
                <a:ext cx="2372989" cy="787756"/>
                <a:chOff x="5906375" y="1278622"/>
                <a:chExt cx="2372989" cy="787756"/>
              </a:xfrm>
            </p:grpSpPr>
            <p:sp>
              <p:nvSpPr>
                <p:cNvPr id="67" name="Google Shape;67;p3"/>
                <p:cNvSpPr/>
                <p:nvPr/>
              </p:nvSpPr>
              <p:spPr>
                <a:xfrm>
                  <a:off x="5981023" y="1404722"/>
                  <a:ext cx="2298341" cy="661656"/>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68" name="Google Shape;68;p3"/>
                <p:cNvSpPr/>
                <p:nvPr/>
              </p:nvSpPr>
              <p:spPr>
                <a:xfrm>
                  <a:off x="5906375" y="1278622"/>
                  <a:ext cx="2135017" cy="74182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200">
                      <a:solidFill>
                        <a:schemeClr val="lt1"/>
                      </a:solidFill>
                      <a:latin typeface="Arial"/>
                      <a:ea typeface="Arial"/>
                      <a:cs typeface="Arial"/>
                      <a:sym typeface="Arial"/>
                    </a:rPr>
                    <a:t>HOẠT ĐỘNG </a:t>
                  </a:r>
                  <a:endParaRPr b="1" sz="2200">
                    <a:solidFill>
                      <a:schemeClr val="lt1"/>
                    </a:solidFill>
                    <a:latin typeface="Arial"/>
                    <a:ea typeface="Arial"/>
                    <a:cs typeface="Arial"/>
                    <a:sym typeface="Arial"/>
                  </a:endParaRPr>
                </a:p>
              </p:txBody>
            </p:sp>
          </p:grpSp>
          <p:grpSp>
            <p:nvGrpSpPr>
              <p:cNvPr id="69" name="Google Shape;69;p3"/>
              <p:cNvGrpSpPr/>
              <p:nvPr/>
            </p:nvGrpSpPr>
            <p:grpSpPr>
              <a:xfrm rot="-1180807">
                <a:off x="2468303" y="900102"/>
                <a:ext cx="952953" cy="880803"/>
                <a:chOff x="8974078" y="279854"/>
                <a:chExt cx="3397172" cy="3224225"/>
              </a:xfrm>
            </p:grpSpPr>
            <p:pic>
              <p:nvPicPr>
                <p:cNvPr id="70" name="Google Shape;70;p3"/>
                <p:cNvPicPr preferRelativeResize="0"/>
                <p:nvPr/>
              </p:nvPicPr>
              <p:blipFill rotWithShape="1">
                <a:blip r:embed="rId3">
                  <a:alphaModFix/>
                </a:blip>
                <a:srcRect b="0" l="0" r="0" t="0"/>
                <a:stretch/>
              </p:blipFill>
              <p:spPr>
                <a:xfrm>
                  <a:off x="8974078" y="279854"/>
                  <a:ext cx="3397172" cy="3224225"/>
                </a:xfrm>
                <a:prstGeom prst="rect">
                  <a:avLst/>
                </a:prstGeom>
                <a:noFill/>
                <a:ln>
                  <a:noFill/>
                </a:ln>
              </p:spPr>
            </p:pic>
            <p:pic>
              <p:nvPicPr>
                <p:cNvPr id="71" name="Google Shape;71;p3"/>
                <p:cNvPicPr preferRelativeResize="0"/>
                <p:nvPr/>
              </p:nvPicPr>
              <p:blipFill rotWithShape="1">
                <a:blip r:embed="rId4">
                  <a:alphaModFix/>
                </a:blip>
                <a:srcRect b="0" l="0" r="0" t="0"/>
                <a:stretch/>
              </p:blipFill>
              <p:spPr>
                <a:xfrm>
                  <a:off x="9264793" y="565916"/>
                  <a:ext cx="2916628" cy="2768146"/>
                </a:xfrm>
                <a:prstGeom prst="rect">
                  <a:avLst/>
                </a:prstGeom>
                <a:noFill/>
                <a:ln>
                  <a:noFill/>
                </a:ln>
              </p:spPr>
            </p:pic>
          </p:grpSp>
          <p:sp>
            <p:nvSpPr>
              <p:cNvPr id="72" name="Google Shape;72;p3"/>
              <p:cNvSpPr/>
              <p:nvPr/>
            </p:nvSpPr>
            <p:spPr>
              <a:xfrm>
                <a:off x="2583880" y="813568"/>
                <a:ext cx="721380" cy="91332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800">
                    <a:solidFill>
                      <a:schemeClr val="lt1"/>
                    </a:solidFill>
                    <a:latin typeface="Helvetica Neue"/>
                    <a:ea typeface="Helvetica Neue"/>
                    <a:cs typeface="Helvetica Neue"/>
                    <a:sym typeface="Helvetica Neue"/>
                  </a:rPr>
                  <a:t>1</a:t>
                </a:r>
                <a:endParaRPr b="1" sz="2800">
                  <a:solidFill>
                    <a:schemeClr val="lt1"/>
                  </a:solidFill>
                  <a:latin typeface="Arial"/>
                  <a:ea typeface="Arial"/>
                  <a:cs typeface="Arial"/>
                  <a:sym typeface="Arial"/>
                </a:endParaRPr>
              </a:p>
            </p:txBody>
          </p:sp>
        </p:grpSp>
        <p:sp>
          <p:nvSpPr>
            <p:cNvPr id="73" name="Google Shape;73;p3"/>
            <p:cNvSpPr/>
            <p:nvPr/>
          </p:nvSpPr>
          <p:spPr>
            <a:xfrm>
              <a:off x="1528714" y="3297180"/>
              <a:ext cx="9134572"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t/>
              </a:r>
              <a:endParaRPr sz="2000">
                <a:solidFill>
                  <a:schemeClr val="dk1"/>
                </a:solidFill>
                <a:latin typeface="Arial"/>
                <a:ea typeface="Arial"/>
                <a:cs typeface="Arial"/>
                <a:sym typeface="Arial"/>
              </a:endParaRPr>
            </a:p>
          </p:txBody>
        </p:sp>
      </p:grpSp>
      <p:pic>
        <p:nvPicPr>
          <p:cNvPr descr="new" id="74" name="Google Shape;74;p3"/>
          <p:cNvPicPr preferRelativeResize="0"/>
          <p:nvPr/>
        </p:nvPicPr>
        <p:blipFill rotWithShape="1">
          <a:blip r:embed="rId5">
            <a:alphaModFix/>
          </a:blip>
          <a:srcRect b="0" l="0" r="0" t="0"/>
          <a:stretch/>
        </p:blipFill>
        <p:spPr>
          <a:xfrm>
            <a:off x="1690370" y="3646170"/>
            <a:ext cx="9090025" cy="2908935"/>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
                                            <p:txEl>
                                              <p:pRg end="0" st="0"/>
                                            </p:txEl>
                                          </p:spTgt>
                                        </p:tgtEl>
                                        <p:attrNameLst>
                                          <p:attrName>style.visibility</p:attrName>
                                        </p:attrNameLst>
                                      </p:cBhvr>
                                      <p:to>
                                        <p:strVal val="visible"/>
                                      </p:to>
                                    </p:set>
                                    <p:animEffect filter="fade" transition="in">
                                      <p:cBhvr>
                                        <p:cTn dur="500"/>
                                        <p:tgtEl>
                                          <p:spTgt spid="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p:tgtEl>
                                          <p:spTgt spid="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p:nvPr/>
        </p:nvSpPr>
        <p:spPr>
          <a:xfrm>
            <a:off x="689174" y="642457"/>
            <a:ext cx="10875909" cy="239966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2000">
                <a:solidFill>
                  <a:schemeClr val="dk1"/>
                </a:solidFill>
                <a:latin typeface="Arial"/>
                <a:ea typeface="Arial"/>
                <a:cs typeface="Arial"/>
                <a:sym typeface="Arial"/>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sz="2000">
              <a:solidFill>
                <a:schemeClr val="dk1"/>
              </a:solidFill>
              <a:latin typeface="Arial"/>
              <a:ea typeface="Arial"/>
              <a:cs typeface="Arial"/>
              <a:sym typeface="Arial"/>
            </a:endParaRPr>
          </a:p>
        </p:txBody>
      </p:sp>
      <p:grpSp>
        <p:nvGrpSpPr>
          <p:cNvPr id="80" name="Google Shape;80;p4"/>
          <p:cNvGrpSpPr/>
          <p:nvPr/>
        </p:nvGrpSpPr>
        <p:grpSpPr>
          <a:xfrm>
            <a:off x="1057275" y="5080000"/>
            <a:ext cx="9895205" cy="1007940"/>
            <a:chOff x="1329714" y="458216"/>
            <a:chExt cx="9895012" cy="1952276"/>
          </a:xfrm>
        </p:grpSpPr>
        <p:grpSp>
          <p:nvGrpSpPr>
            <p:cNvPr id="81" name="Google Shape;81;p4"/>
            <p:cNvGrpSpPr/>
            <p:nvPr/>
          </p:nvGrpSpPr>
          <p:grpSpPr>
            <a:xfrm>
              <a:off x="1329714" y="458216"/>
              <a:ext cx="9895012" cy="1952276"/>
              <a:chOff x="1329714" y="458216"/>
              <a:chExt cx="9895012" cy="1952276"/>
            </a:xfrm>
          </p:grpSpPr>
          <p:grpSp>
            <p:nvGrpSpPr>
              <p:cNvPr id="82" name="Google Shape;82;p4"/>
              <p:cNvGrpSpPr/>
              <p:nvPr/>
            </p:nvGrpSpPr>
            <p:grpSpPr>
              <a:xfrm>
                <a:off x="1924387" y="993101"/>
                <a:ext cx="9300339" cy="1417391"/>
                <a:chOff x="2572151" y="1054359"/>
                <a:chExt cx="8366990" cy="2091041"/>
              </a:xfrm>
            </p:grpSpPr>
            <p:sp>
              <p:nvSpPr>
                <p:cNvPr id="83" name="Google Shape;83;p4"/>
                <p:cNvSpPr/>
                <p:nvPr/>
              </p:nvSpPr>
              <p:spPr>
                <a:xfrm>
                  <a:off x="2659224" y="1054359"/>
                  <a:ext cx="8279917" cy="2090057"/>
                </a:xfrm>
                <a:prstGeom prst="roundRect">
                  <a:avLst>
                    <a:gd fmla="val 16667" name="adj"/>
                  </a:avLst>
                </a:prstGeom>
                <a:solidFill>
                  <a:srgbClr val="C1BF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84" name="Google Shape;84;p4"/>
                <p:cNvSpPr/>
                <p:nvPr/>
              </p:nvSpPr>
              <p:spPr>
                <a:xfrm>
                  <a:off x="2572151" y="1055331"/>
                  <a:ext cx="8279879" cy="2090069"/>
                </a:xfrm>
                <a:prstGeom prst="roundRect">
                  <a:avLst>
                    <a:gd fmla="val 16667" name="adj"/>
                  </a:avLst>
                </a:prstGeom>
                <a:solidFill>
                  <a:srgbClr val="F2E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pic>
            <p:nvPicPr>
              <p:cNvPr id="85" name="Google Shape;85;p4"/>
              <p:cNvPicPr preferRelativeResize="0"/>
              <p:nvPr/>
            </p:nvPicPr>
            <p:blipFill rotWithShape="1">
              <a:blip r:embed="rId3">
                <a:alphaModFix/>
              </a:blip>
              <a:srcRect b="0" l="0" r="0" t="0"/>
              <a:stretch/>
            </p:blipFill>
            <p:spPr>
              <a:xfrm>
                <a:off x="1329714" y="458216"/>
                <a:ext cx="998307" cy="883997"/>
              </a:xfrm>
              <a:prstGeom prst="rect">
                <a:avLst/>
              </a:prstGeom>
              <a:noFill/>
              <a:ln>
                <a:noFill/>
              </a:ln>
            </p:spPr>
          </p:pic>
        </p:grpSp>
        <p:sp>
          <p:nvSpPr>
            <p:cNvPr id="86" name="Google Shape;86;p4"/>
            <p:cNvSpPr/>
            <p:nvPr/>
          </p:nvSpPr>
          <p:spPr>
            <a:xfrm>
              <a:off x="2296058" y="993243"/>
              <a:ext cx="8832174" cy="113724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400">
                  <a:solidFill>
                    <a:srgbClr val="F03C69"/>
                  </a:solidFill>
                  <a:latin typeface="Arial"/>
                  <a:ea typeface="Arial"/>
                  <a:cs typeface="Arial"/>
                  <a:sym typeface="Arial"/>
                </a:rPr>
                <a:t>Máy tính gồm phần cứng và phần mềm</a:t>
              </a:r>
              <a:r>
                <a:rPr b="1" lang="en-US" sz="2400">
                  <a:solidFill>
                    <a:srgbClr val="F03C69"/>
                  </a:solidFill>
                  <a:latin typeface="Times New Roman"/>
                  <a:ea typeface="Times New Roman"/>
                  <a:cs typeface="Times New Roman"/>
                  <a:sym typeface="Times New Roman"/>
                </a:rPr>
                <a:t>.</a:t>
              </a:r>
              <a:endParaRPr/>
            </a:p>
          </p:txBody>
        </p:sp>
      </p:grpSp>
      <p:pic>
        <p:nvPicPr>
          <p:cNvPr id="87" name="Google Shape;87;p4"/>
          <p:cNvPicPr preferRelativeResize="0"/>
          <p:nvPr/>
        </p:nvPicPr>
        <p:blipFill rotWithShape="1">
          <a:blip r:embed="rId4">
            <a:alphaModFix/>
          </a:blip>
          <a:srcRect b="0" l="0" r="0" t="0"/>
          <a:stretch/>
        </p:blipFill>
        <p:spPr>
          <a:xfrm>
            <a:off x="344565" y="475160"/>
            <a:ext cx="689218" cy="653278"/>
          </a:xfrm>
          <a:prstGeom prst="rect">
            <a:avLst/>
          </a:prstGeom>
          <a:noFill/>
          <a:ln>
            <a:noFill/>
          </a:ln>
        </p:spPr>
      </p:pic>
      <p:sp>
        <p:nvSpPr>
          <p:cNvPr id="88" name="Google Shape;88;p4"/>
          <p:cNvSpPr txBox="1"/>
          <p:nvPr/>
        </p:nvSpPr>
        <p:spPr>
          <a:xfrm>
            <a:off x="980440" y="3136265"/>
            <a:ext cx="10299700" cy="1545038"/>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2000">
                <a:solidFill>
                  <a:schemeClr val="dk1"/>
                </a:solidFill>
                <a:latin typeface="Arial"/>
                <a:ea typeface="Arial"/>
                <a:cs typeface="Arial"/>
                <a:sym typeface="Arial"/>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5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5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p:nvPr/>
        </p:nvSpPr>
        <p:spPr>
          <a:xfrm>
            <a:off x="1333427" y="566317"/>
            <a:ext cx="9751340" cy="737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1. Phát biểu nào sau đây là</a:t>
            </a:r>
            <a:r>
              <a:rPr b="1" lang="en-US" sz="2800">
                <a:solidFill>
                  <a:schemeClr val="dk1"/>
                </a:solidFill>
                <a:latin typeface="Arial"/>
                <a:ea typeface="Arial"/>
                <a:cs typeface="Arial"/>
                <a:sym typeface="Arial"/>
              </a:rPr>
              <a:t> sai</a:t>
            </a: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p:txBody>
      </p:sp>
      <p:pic>
        <p:nvPicPr>
          <p:cNvPr id="94" name="Google Shape;94;p5"/>
          <p:cNvPicPr preferRelativeResize="0"/>
          <p:nvPr/>
        </p:nvPicPr>
        <p:blipFill rotWithShape="1">
          <a:blip r:embed="rId3">
            <a:alphaModFix/>
          </a:blip>
          <a:srcRect b="0" l="0" r="0" t="0"/>
          <a:stretch/>
        </p:blipFill>
        <p:spPr>
          <a:xfrm>
            <a:off x="350362" y="366329"/>
            <a:ext cx="983065" cy="967824"/>
          </a:xfrm>
          <a:prstGeom prst="rect">
            <a:avLst/>
          </a:prstGeom>
          <a:noFill/>
          <a:ln>
            <a:noFill/>
          </a:ln>
        </p:spPr>
      </p:pic>
      <p:sp>
        <p:nvSpPr>
          <p:cNvPr id="95" name="Google Shape;95;p5"/>
          <p:cNvSpPr/>
          <p:nvPr/>
        </p:nvSpPr>
        <p:spPr>
          <a:xfrm>
            <a:off x="1333386" y="1334081"/>
            <a:ext cx="7310526"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A.</a:t>
            </a:r>
            <a:r>
              <a:rPr lang="en-US" sz="2400">
                <a:solidFill>
                  <a:schemeClr val="dk1"/>
                </a:solidFill>
                <a:latin typeface="Arial"/>
                <a:ea typeface="Arial"/>
                <a:cs typeface="Arial"/>
                <a:sym typeface="Arial"/>
              </a:rPr>
              <a:t> Trò chơi trên máy tính là phần mềm.</a:t>
            </a:r>
            <a:endParaRPr sz="2400">
              <a:solidFill>
                <a:schemeClr val="dk1"/>
              </a:solidFill>
              <a:latin typeface="Arial"/>
              <a:ea typeface="Arial"/>
              <a:cs typeface="Arial"/>
              <a:sym typeface="Arial"/>
            </a:endParaRPr>
          </a:p>
        </p:txBody>
      </p:sp>
      <p:sp>
        <p:nvSpPr>
          <p:cNvPr id="96" name="Google Shape;96;p5"/>
          <p:cNvSpPr/>
          <p:nvPr/>
        </p:nvSpPr>
        <p:spPr>
          <a:xfrm>
            <a:off x="1332751" y="2264067"/>
            <a:ext cx="7310526"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B</a:t>
            </a:r>
            <a:r>
              <a:rPr b="1" lang="en-US" sz="2400">
                <a:solidFill>
                  <a:schemeClr val="dk1"/>
                </a:solidFill>
                <a:latin typeface="Arial"/>
                <a:ea typeface="Arial"/>
                <a:cs typeface="Arial"/>
                <a:sym typeface="Arial"/>
              </a:rPr>
              <a:t>.</a:t>
            </a:r>
            <a:r>
              <a:rPr lang="en-US" sz="2400">
                <a:solidFill>
                  <a:schemeClr val="dk1"/>
                </a:solidFill>
                <a:latin typeface="Arial"/>
                <a:ea typeface="Arial"/>
                <a:cs typeface="Arial"/>
                <a:sym typeface="Arial"/>
              </a:rPr>
              <a:t> Thân máy của máy tính là phần cứng.</a:t>
            </a:r>
            <a:r>
              <a:rPr b="1" lang="en-US" sz="2400">
                <a:solidFill>
                  <a:schemeClr val="dk1"/>
                </a:solidFill>
                <a:latin typeface="Arial"/>
                <a:ea typeface="Arial"/>
                <a:cs typeface="Arial"/>
                <a:sym typeface="Arial"/>
              </a:rPr>
              <a:t> </a:t>
            </a:r>
            <a:endParaRPr/>
          </a:p>
        </p:txBody>
      </p:sp>
      <p:sp>
        <p:nvSpPr>
          <p:cNvPr id="97" name="Google Shape;97;p5"/>
          <p:cNvSpPr/>
          <p:nvPr/>
        </p:nvSpPr>
        <p:spPr>
          <a:xfrm>
            <a:off x="1333427" y="5040411"/>
            <a:ext cx="10138137"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chemeClr val="dk1"/>
                </a:solidFill>
                <a:latin typeface="Arial"/>
                <a:ea typeface="Arial"/>
                <a:cs typeface="Arial"/>
                <a:sym typeface="Arial"/>
              </a:rPr>
              <a:t>2. </a:t>
            </a:r>
            <a:r>
              <a:rPr lang="en-US" sz="2400">
                <a:solidFill>
                  <a:schemeClr val="dk1"/>
                </a:solidFill>
                <a:latin typeface="Arial"/>
                <a:ea typeface="Arial"/>
                <a:cs typeface="Arial"/>
                <a:sym typeface="Arial"/>
              </a:rPr>
              <a:t>Hãy kể tên hai phần mềm mà em đã sử dụng.</a:t>
            </a:r>
            <a:endParaRPr/>
          </a:p>
        </p:txBody>
      </p:sp>
      <p:sp>
        <p:nvSpPr>
          <p:cNvPr id="98" name="Google Shape;98;p5"/>
          <p:cNvSpPr/>
          <p:nvPr/>
        </p:nvSpPr>
        <p:spPr>
          <a:xfrm>
            <a:off x="1332230" y="3123565"/>
            <a:ext cx="8688070"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C. </a:t>
            </a:r>
            <a:r>
              <a:rPr lang="en-US" sz="2400">
                <a:solidFill>
                  <a:schemeClr val="dk1"/>
                </a:solidFill>
                <a:latin typeface="Arial"/>
                <a:ea typeface="Arial"/>
                <a:cs typeface="Arial"/>
                <a:sym typeface="Arial"/>
              </a:rPr>
              <a:t>Chương trình luyện tập gõ bàn phím là phần cứng.</a:t>
            </a:r>
            <a:endParaRPr/>
          </a:p>
        </p:txBody>
      </p:sp>
      <p:sp>
        <p:nvSpPr>
          <p:cNvPr id="99" name="Google Shape;99;p5"/>
          <p:cNvSpPr/>
          <p:nvPr/>
        </p:nvSpPr>
        <p:spPr>
          <a:xfrm>
            <a:off x="1333500" y="3983355"/>
            <a:ext cx="8431530"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D. </a:t>
            </a:r>
            <a:r>
              <a:rPr lang="en-US" sz="2400">
                <a:solidFill>
                  <a:schemeClr val="dk1"/>
                </a:solidFill>
                <a:latin typeface="Arial"/>
                <a:ea typeface="Arial"/>
                <a:cs typeface="Arial"/>
                <a:sym typeface="Arial"/>
              </a:rPr>
              <a:t>Ứng dụng xem video trên máy tính là phần mềm.</a:t>
            </a:r>
            <a:endParaRPr sz="2400">
              <a:solidFill>
                <a:schemeClr val="dk1"/>
              </a:solidFill>
              <a:latin typeface="Arial"/>
              <a:ea typeface="Arial"/>
              <a:cs typeface="Arial"/>
              <a:sym typeface="Arial"/>
            </a:endParaRPr>
          </a:p>
        </p:txBody>
      </p:sp>
      <p:sp>
        <p:nvSpPr>
          <p:cNvPr id="100" name="Google Shape;100;p5"/>
          <p:cNvSpPr/>
          <p:nvPr/>
        </p:nvSpPr>
        <p:spPr>
          <a:xfrm>
            <a:off x="1213485" y="3112770"/>
            <a:ext cx="630555" cy="794385"/>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20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2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2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2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2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2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p:nvPr/>
        </p:nvSpPr>
        <p:spPr>
          <a:xfrm>
            <a:off x="614680" y="292735"/>
            <a:ext cx="8538210" cy="737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F03C69"/>
                </a:solidFill>
                <a:latin typeface="Arial"/>
                <a:ea typeface="Arial"/>
                <a:cs typeface="Arial"/>
                <a:sym typeface="Arial"/>
              </a:rPr>
              <a:t>2. Mối quan hệ giữa phần cứng và phần mềm</a:t>
            </a:r>
            <a:endParaRPr b="1" sz="2800">
              <a:solidFill>
                <a:srgbClr val="F03C69"/>
              </a:solidFill>
              <a:latin typeface="Quattrocento Sans"/>
              <a:ea typeface="Quattrocento Sans"/>
              <a:cs typeface="Quattrocento Sans"/>
              <a:sym typeface="Quattrocento Sans"/>
            </a:endParaRPr>
          </a:p>
        </p:txBody>
      </p:sp>
      <p:grpSp>
        <p:nvGrpSpPr>
          <p:cNvPr id="106" name="Google Shape;106;p6"/>
          <p:cNvGrpSpPr/>
          <p:nvPr/>
        </p:nvGrpSpPr>
        <p:grpSpPr>
          <a:xfrm>
            <a:off x="614680" y="578969"/>
            <a:ext cx="10962640" cy="5954546"/>
            <a:chOff x="522612" y="791697"/>
            <a:chExt cx="10962947" cy="3058406"/>
          </a:xfrm>
        </p:grpSpPr>
        <p:sp>
          <p:nvSpPr>
            <p:cNvPr id="107" name="Google Shape;107;p6"/>
            <p:cNvSpPr/>
            <p:nvPr/>
          </p:nvSpPr>
          <p:spPr>
            <a:xfrm>
              <a:off x="3823434" y="1131044"/>
              <a:ext cx="7394147" cy="33137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 Ống kính điện thoại và phần mềm chụp ảnh </a:t>
              </a:r>
              <a:endParaRPr b="1" sz="2400">
                <a:solidFill>
                  <a:srgbClr val="7FC354"/>
                </a:solidFill>
                <a:latin typeface="Arial"/>
                <a:ea typeface="Arial"/>
                <a:cs typeface="Arial"/>
                <a:sym typeface="Arial"/>
              </a:endParaRPr>
            </a:p>
          </p:txBody>
        </p:sp>
        <p:sp>
          <p:nvSpPr>
            <p:cNvPr id="108" name="Google Shape;108;p6"/>
            <p:cNvSpPr/>
            <p:nvPr/>
          </p:nvSpPr>
          <p:spPr>
            <a:xfrm>
              <a:off x="522612" y="1036931"/>
              <a:ext cx="10962947" cy="2813172"/>
            </a:xfrm>
            <a:prstGeom prst="roundRect">
              <a:avLst>
                <a:gd fmla="val 5722" name="adj"/>
              </a:avLst>
            </a:prstGeom>
            <a:no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09" name="Google Shape;109;p6"/>
            <p:cNvSpPr/>
            <p:nvPr/>
          </p:nvSpPr>
          <p:spPr>
            <a:xfrm>
              <a:off x="744868" y="1628842"/>
              <a:ext cx="4703577" cy="52119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2000">
                  <a:solidFill>
                    <a:schemeClr val="dk1"/>
                  </a:solidFill>
                  <a:latin typeface="Arial"/>
                  <a:ea typeface="Arial"/>
                  <a:cs typeface="Arial"/>
                  <a:sym typeface="Arial"/>
                </a:rPr>
                <a:t>Em hãy quan sát Hình 1 và trả lời các câu hỏi sau: 	 </a:t>
              </a:r>
              <a:endParaRPr/>
            </a:p>
          </p:txBody>
        </p:sp>
        <p:grpSp>
          <p:nvGrpSpPr>
            <p:cNvPr id="110" name="Google Shape;110;p6"/>
            <p:cNvGrpSpPr/>
            <p:nvPr/>
          </p:nvGrpSpPr>
          <p:grpSpPr>
            <a:xfrm>
              <a:off x="522612" y="791697"/>
              <a:ext cx="6126017" cy="2263395"/>
              <a:chOff x="522612" y="791697"/>
              <a:chExt cx="6126017" cy="2263395"/>
            </a:xfrm>
          </p:grpSpPr>
          <p:grpSp>
            <p:nvGrpSpPr>
              <p:cNvPr id="111" name="Google Shape;111;p6"/>
              <p:cNvGrpSpPr/>
              <p:nvPr/>
            </p:nvGrpSpPr>
            <p:grpSpPr>
              <a:xfrm>
                <a:off x="522612" y="1081832"/>
                <a:ext cx="2693745" cy="473045"/>
                <a:chOff x="5906375" y="1390971"/>
                <a:chExt cx="2693745" cy="473045"/>
              </a:xfrm>
            </p:grpSpPr>
            <p:sp>
              <p:nvSpPr>
                <p:cNvPr id="112" name="Google Shape;112;p6"/>
                <p:cNvSpPr/>
                <p:nvPr/>
              </p:nvSpPr>
              <p:spPr>
                <a:xfrm>
                  <a:off x="6021948" y="1390971"/>
                  <a:ext cx="2578172" cy="473045"/>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13" name="Google Shape;113;p6"/>
                <p:cNvSpPr/>
                <p:nvPr/>
              </p:nvSpPr>
              <p:spPr>
                <a:xfrm>
                  <a:off x="5906375" y="1465228"/>
                  <a:ext cx="2202877" cy="30756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200">
                      <a:solidFill>
                        <a:schemeClr val="lt1"/>
                      </a:solidFill>
                      <a:latin typeface="Arial"/>
                      <a:ea typeface="Arial"/>
                      <a:cs typeface="Arial"/>
                      <a:sym typeface="Arial"/>
                    </a:rPr>
                    <a:t>HOẠT ĐỘNG </a:t>
                  </a:r>
                  <a:endParaRPr b="1" sz="2200">
                    <a:solidFill>
                      <a:schemeClr val="lt1"/>
                    </a:solidFill>
                    <a:latin typeface="Arial"/>
                    <a:ea typeface="Arial"/>
                    <a:cs typeface="Arial"/>
                    <a:sym typeface="Arial"/>
                  </a:endParaRPr>
                </a:p>
              </p:txBody>
            </p:sp>
          </p:grpSp>
          <p:grpSp>
            <p:nvGrpSpPr>
              <p:cNvPr id="114" name="Google Shape;114;p6"/>
              <p:cNvGrpSpPr/>
              <p:nvPr/>
            </p:nvGrpSpPr>
            <p:grpSpPr>
              <a:xfrm rot="-1180807">
                <a:off x="2884314" y="951589"/>
                <a:ext cx="1060537" cy="639780"/>
                <a:chOff x="10442150" y="1062239"/>
                <a:chExt cx="3780698" cy="2341948"/>
              </a:xfrm>
            </p:grpSpPr>
            <p:pic>
              <p:nvPicPr>
                <p:cNvPr id="115" name="Google Shape;115;p6"/>
                <p:cNvPicPr preferRelativeResize="0"/>
                <p:nvPr/>
              </p:nvPicPr>
              <p:blipFill rotWithShape="1">
                <a:blip r:embed="rId3">
                  <a:alphaModFix/>
                </a:blip>
                <a:srcRect b="0" l="0" r="0" t="0"/>
                <a:stretch/>
              </p:blipFill>
              <p:spPr>
                <a:xfrm>
                  <a:off x="10442150" y="1062239"/>
                  <a:ext cx="3497522" cy="2341948"/>
                </a:xfrm>
                <a:prstGeom prst="rect">
                  <a:avLst/>
                </a:prstGeom>
                <a:noFill/>
                <a:ln>
                  <a:noFill/>
                </a:ln>
              </p:spPr>
            </p:pic>
            <p:pic>
              <p:nvPicPr>
                <p:cNvPr id="116" name="Google Shape;116;p6"/>
                <p:cNvPicPr preferRelativeResize="0"/>
                <p:nvPr/>
              </p:nvPicPr>
              <p:blipFill rotWithShape="1">
                <a:blip r:embed="rId4">
                  <a:alphaModFix/>
                </a:blip>
                <a:srcRect b="0" l="0" r="0" t="0"/>
                <a:stretch/>
              </p:blipFill>
              <p:spPr>
                <a:xfrm>
                  <a:off x="10451410" y="1118613"/>
                  <a:ext cx="3771438" cy="2265183"/>
                </a:xfrm>
                <a:prstGeom prst="rect">
                  <a:avLst/>
                </a:prstGeom>
                <a:noFill/>
                <a:ln>
                  <a:noFill/>
                </a:ln>
              </p:spPr>
            </p:pic>
          </p:grpSp>
          <p:sp>
            <p:nvSpPr>
              <p:cNvPr id="117" name="Google Shape;117;p6"/>
              <p:cNvSpPr/>
              <p:nvPr/>
            </p:nvSpPr>
            <p:spPr>
              <a:xfrm>
                <a:off x="6061873" y="2676429"/>
                <a:ext cx="586756" cy="37866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800">
                    <a:solidFill>
                      <a:schemeClr val="lt1"/>
                    </a:solidFill>
                    <a:latin typeface="Helvetica Neue"/>
                    <a:ea typeface="Helvetica Neue"/>
                    <a:cs typeface="Helvetica Neue"/>
                    <a:sym typeface="Helvetica Neue"/>
                  </a:rPr>
                  <a:t>2</a:t>
                </a:r>
                <a:endParaRPr b="1" sz="2800">
                  <a:solidFill>
                    <a:schemeClr val="lt1"/>
                  </a:solidFill>
                  <a:latin typeface="Arial"/>
                  <a:ea typeface="Arial"/>
                  <a:cs typeface="Arial"/>
                  <a:sym typeface="Arial"/>
                </a:endParaRPr>
              </a:p>
            </p:txBody>
          </p:sp>
        </p:grpSp>
      </p:grpSp>
      <p:sp>
        <p:nvSpPr>
          <p:cNvPr id="118" name="Google Shape;118;p6"/>
          <p:cNvSpPr/>
          <p:nvPr/>
        </p:nvSpPr>
        <p:spPr>
          <a:xfrm>
            <a:off x="3335655" y="1083310"/>
            <a:ext cx="911860" cy="737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lt1"/>
                </a:solidFill>
                <a:latin typeface="Arial"/>
                <a:ea typeface="Arial"/>
                <a:cs typeface="Arial"/>
                <a:sym typeface="Arial"/>
              </a:rPr>
              <a:t>2</a:t>
            </a:r>
            <a:endParaRPr/>
          </a:p>
        </p:txBody>
      </p:sp>
      <p:pic>
        <p:nvPicPr>
          <p:cNvPr descr="new" id="119" name="Google Shape;119;p6"/>
          <p:cNvPicPr preferRelativeResize="0"/>
          <p:nvPr/>
        </p:nvPicPr>
        <p:blipFill rotWithShape="1">
          <a:blip r:embed="rId5">
            <a:alphaModFix/>
          </a:blip>
          <a:srcRect b="0" l="0" r="0" t="0"/>
          <a:stretch/>
        </p:blipFill>
        <p:spPr>
          <a:xfrm>
            <a:off x="5854700" y="1903095"/>
            <a:ext cx="4752975" cy="1754505"/>
          </a:xfrm>
          <a:prstGeom prst="rect">
            <a:avLst/>
          </a:prstGeom>
          <a:noFill/>
          <a:ln>
            <a:noFill/>
          </a:ln>
        </p:spPr>
      </p:pic>
      <p:sp>
        <p:nvSpPr>
          <p:cNvPr id="120" name="Google Shape;120;p6"/>
          <p:cNvSpPr txBox="1"/>
          <p:nvPr/>
        </p:nvSpPr>
        <p:spPr>
          <a:xfrm>
            <a:off x="6720840" y="3657600"/>
            <a:ext cx="3020695"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Hình 1:</a:t>
            </a:r>
            <a:r>
              <a:rPr lang="en-US" sz="1800">
                <a:solidFill>
                  <a:schemeClr val="dk1"/>
                </a:solidFill>
                <a:latin typeface="Arial"/>
                <a:ea typeface="Arial"/>
                <a:cs typeface="Arial"/>
                <a:sym typeface="Arial"/>
              </a:rPr>
              <a:t>Chụp ảnh bằng điện thoại thông minh</a:t>
            </a:r>
            <a:endParaRPr sz="1800">
              <a:solidFill>
                <a:schemeClr val="dk1"/>
              </a:solidFill>
              <a:latin typeface="Quattrocento Sans"/>
              <a:ea typeface="Quattrocento Sans"/>
              <a:cs typeface="Quattrocento Sans"/>
              <a:sym typeface="Quattrocento Sans"/>
            </a:endParaRPr>
          </a:p>
        </p:txBody>
      </p:sp>
      <p:sp>
        <p:nvSpPr>
          <p:cNvPr id="121" name="Google Shape;121;p6"/>
          <p:cNvSpPr txBox="1"/>
          <p:nvPr/>
        </p:nvSpPr>
        <p:spPr>
          <a:xfrm>
            <a:off x="1196340" y="3423920"/>
            <a:ext cx="4638675"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1</a:t>
            </a:r>
            <a:r>
              <a:rPr lang="en-US" sz="2400">
                <a:solidFill>
                  <a:schemeClr val="dk1"/>
                </a:solidFill>
                <a:latin typeface="Arial"/>
                <a:ea typeface="Arial"/>
                <a:cs typeface="Arial"/>
                <a:sym typeface="Arial"/>
              </a:rPr>
              <a:t>.Ghép mục ở cột A vào cột B sao cho phù hợp:</a:t>
            </a:r>
            <a:endParaRPr/>
          </a:p>
        </p:txBody>
      </p:sp>
      <p:graphicFrame>
        <p:nvGraphicFramePr>
          <p:cNvPr id="122" name="Google Shape;122;p6"/>
          <p:cNvGraphicFramePr/>
          <p:nvPr/>
        </p:nvGraphicFramePr>
        <p:xfrm>
          <a:off x="1478915" y="4390390"/>
          <a:ext cx="3000000" cy="3000000"/>
        </p:xfrm>
        <a:graphic>
          <a:graphicData uri="http://schemas.openxmlformats.org/drawingml/2006/table">
            <a:tbl>
              <a:tblPr bandRow="1" firstRow="1">
                <a:noFill/>
                <a:tableStyleId>{C60C7964-87D9-4CF6-88D0-2D680050748D}</a:tableStyleId>
              </a:tblPr>
              <a:tblGrid>
                <a:gridCol w="4266575"/>
                <a:gridCol w="4266575"/>
              </a:tblGrid>
              <a:tr h="457200">
                <a:tc>
                  <a:txBody>
                    <a:bodyPr/>
                    <a:lstStyle/>
                    <a:p>
                      <a:pPr indent="0" lvl="0" marL="0" marR="0" rtl="0" algn="ctr">
                        <a:spcBef>
                          <a:spcPts val="0"/>
                        </a:spcBef>
                        <a:spcAft>
                          <a:spcPts val="0"/>
                        </a:spcAft>
                        <a:buClr>
                          <a:schemeClr val="dk1"/>
                        </a:buClr>
                        <a:buSzPts val="2400"/>
                        <a:buFont typeface="Arial"/>
                        <a:buNone/>
                      </a:pPr>
                      <a:r>
                        <a:rPr lang="en-US" sz="2400" u="none" cap="none" strike="noStrike">
                          <a:solidFill>
                            <a:schemeClr val="dk1"/>
                          </a:solidFill>
                          <a:latin typeface="Arial"/>
                          <a:ea typeface="Arial"/>
                          <a:cs typeface="Arial"/>
                          <a:sym typeface="Arial"/>
                        </a:rPr>
                        <a:t>A</a:t>
                      </a:r>
                      <a:endParaRPr/>
                    </a:p>
                  </a:txBody>
                  <a:tcPr marT="45725" marB="45725" marR="91450" marL="91450">
                    <a:solidFill>
                      <a:srgbClr val="AEABAB"/>
                    </a:solidFill>
                  </a:tcPr>
                </a:tc>
                <a:tc>
                  <a:txBody>
                    <a:bodyPr/>
                    <a:lstStyle/>
                    <a:p>
                      <a:pPr indent="0" lvl="0" marL="0" marR="0" rtl="0" algn="ctr">
                        <a:spcBef>
                          <a:spcPts val="0"/>
                        </a:spcBef>
                        <a:spcAft>
                          <a:spcPts val="0"/>
                        </a:spcAft>
                        <a:buClr>
                          <a:schemeClr val="dk1"/>
                        </a:buClr>
                        <a:buSzPts val="2400"/>
                        <a:buFont typeface="Arial"/>
                        <a:buNone/>
                      </a:pPr>
                      <a:r>
                        <a:rPr lang="en-US" sz="2400" u="none" cap="none" strike="noStrike">
                          <a:solidFill>
                            <a:schemeClr val="dk1"/>
                          </a:solidFill>
                          <a:latin typeface="Arial"/>
                          <a:ea typeface="Arial"/>
                          <a:cs typeface="Arial"/>
                          <a:sym typeface="Arial"/>
                        </a:rPr>
                        <a:t>B</a:t>
                      </a:r>
                      <a:endParaRPr/>
                    </a:p>
                  </a:txBody>
                  <a:tcPr marT="45725" marB="45725" marR="91450" marL="91450">
                    <a:solidFill>
                      <a:srgbClr val="AEABAB"/>
                    </a:solidFill>
                  </a:tcPr>
                </a:tc>
              </a:tr>
              <a:tr h="381000">
                <a:tc>
                  <a:txBody>
                    <a:bodyPr/>
                    <a:lstStyle/>
                    <a:p>
                      <a:pPr indent="0" lvl="0" marL="0" marR="0" rtl="0" algn="ctr">
                        <a:spcBef>
                          <a:spcPts val="0"/>
                        </a:spcBef>
                        <a:spcAft>
                          <a:spcPts val="0"/>
                        </a:spcAft>
                        <a:buClr>
                          <a:schemeClr val="dk1"/>
                        </a:buClr>
                        <a:buSzPts val="1800"/>
                        <a:buFont typeface="Arial"/>
                        <a:buNone/>
                      </a:pPr>
                      <a:r>
                        <a:rPr lang="en-US" sz="1800" u="none" cap="none" strike="noStrike">
                          <a:latin typeface="Arial"/>
                          <a:ea typeface="Arial"/>
                          <a:cs typeface="Arial"/>
                          <a:sym typeface="Arial"/>
                        </a:rPr>
                        <a:t>1) Ống kính điện thoại</a:t>
                      </a:r>
                      <a:endParaRPr/>
                    </a:p>
                  </a:txBody>
                  <a:tcPr marT="45725" marB="45725" marR="91450" marL="91450">
                    <a:solidFill>
                      <a:srgbClr val="AEABAB"/>
                    </a:solidFill>
                  </a:tcPr>
                </a:tc>
                <a:tc>
                  <a:txBody>
                    <a:bodyPr/>
                    <a:lstStyle/>
                    <a:p>
                      <a:pPr indent="0" lvl="0" marL="0" marR="0" rtl="0" algn="ctr">
                        <a:spcBef>
                          <a:spcPts val="0"/>
                        </a:spcBef>
                        <a:spcAft>
                          <a:spcPts val="0"/>
                        </a:spcAft>
                        <a:buClr>
                          <a:schemeClr val="dk1"/>
                        </a:buClr>
                        <a:buSzPts val="1800"/>
                        <a:buFont typeface="Arial"/>
                        <a:buNone/>
                      </a:pPr>
                      <a:r>
                        <a:rPr lang="en-US" sz="1800" u="none" cap="none" strike="noStrike">
                          <a:latin typeface="Arial"/>
                          <a:ea typeface="Arial"/>
                          <a:cs typeface="Arial"/>
                          <a:sym typeface="Arial"/>
                        </a:rPr>
                        <a:t>a) Phần mềm</a:t>
                      </a:r>
                      <a:endParaRPr/>
                    </a:p>
                  </a:txBody>
                  <a:tcPr marT="45725" marB="45725" marR="91450" marL="91450">
                    <a:solidFill>
                      <a:srgbClr val="AEABAB"/>
                    </a:solidFill>
                  </a:tcPr>
                </a:tc>
              </a:tr>
              <a:tr h="381000">
                <a:tc>
                  <a:txBody>
                    <a:bodyPr/>
                    <a:lstStyle/>
                    <a:p>
                      <a:pPr indent="0" lvl="0" marL="0" marR="0" rtl="0" algn="ctr">
                        <a:spcBef>
                          <a:spcPts val="0"/>
                        </a:spcBef>
                        <a:spcAft>
                          <a:spcPts val="0"/>
                        </a:spcAft>
                        <a:buClr>
                          <a:schemeClr val="dk1"/>
                        </a:buClr>
                        <a:buSzPts val="1800"/>
                        <a:buFont typeface="Arial"/>
                        <a:buNone/>
                      </a:pPr>
                      <a:r>
                        <a:rPr lang="en-US" sz="1800" u="none" cap="none" strike="noStrike">
                          <a:latin typeface="Arial"/>
                          <a:ea typeface="Arial"/>
                          <a:cs typeface="Arial"/>
                          <a:sym typeface="Arial"/>
                        </a:rPr>
                        <a:t>2) Ứng dụng chụp ảnh </a:t>
                      </a:r>
                      <a:endParaRPr/>
                    </a:p>
                  </a:txBody>
                  <a:tcPr marT="45725" marB="45725" marR="91450" marL="91450">
                    <a:solidFill>
                      <a:srgbClr val="AEABAB"/>
                    </a:solidFill>
                  </a:tcPr>
                </a:tc>
                <a:tc>
                  <a:txBody>
                    <a:bodyPr/>
                    <a:lstStyle/>
                    <a:p>
                      <a:pPr indent="0" lvl="0" marL="0" marR="0" rtl="0" algn="ctr">
                        <a:spcBef>
                          <a:spcPts val="0"/>
                        </a:spcBef>
                        <a:spcAft>
                          <a:spcPts val="0"/>
                        </a:spcAft>
                        <a:buClr>
                          <a:schemeClr val="dk1"/>
                        </a:buClr>
                        <a:buSzPts val="1800"/>
                        <a:buFont typeface="Arial"/>
                        <a:buNone/>
                      </a:pPr>
                      <a:r>
                        <a:rPr lang="en-US" sz="1800" u="none" cap="none" strike="noStrike">
                          <a:latin typeface="Arial"/>
                          <a:ea typeface="Arial"/>
                          <a:cs typeface="Arial"/>
                          <a:sym typeface="Arial"/>
                        </a:rPr>
                        <a:t>b) Phần cứng</a:t>
                      </a:r>
                      <a:endParaRPr/>
                    </a:p>
                  </a:txBody>
                  <a:tcPr marT="45725" marB="45725" marR="91450" marL="91450">
                    <a:solidFill>
                      <a:srgbClr val="AEABAB"/>
                    </a:solidFill>
                  </a:tcPr>
                </a:tc>
              </a:tr>
            </a:tbl>
          </a:graphicData>
        </a:graphic>
      </p:graphicFrame>
      <p:sp>
        <p:nvSpPr>
          <p:cNvPr id="123" name="Google Shape;123;p6"/>
          <p:cNvSpPr txBox="1"/>
          <p:nvPr/>
        </p:nvSpPr>
        <p:spPr>
          <a:xfrm>
            <a:off x="1196340" y="5697220"/>
            <a:ext cx="103816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2.</a:t>
            </a:r>
            <a:r>
              <a:rPr lang="en-US" sz="2400">
                <a:solidFill>
                  <a:schemeClr val="dk1"/>
                </a:solidFill>
                <a:latin typeface="Arial"/>
                <a:ea typeface="Arial"/>
                <a:cs typeface="Arial"/>
                <a:sym typeface="Arial"/>
              </a:rPr>
              <a:t>Nếu thiếu ống kính hoặc ứng dụng chụp thì máy còn chụp được không? Tại sao?</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5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2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2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2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2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p:nvPr/>
        </p:nvSpPr>
        <p:spPr>
          <a:xfrm>
            <a:off x="1333427" y="566317"/>
            <a:ext cx="9751340" cy="225106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2400">
                <a:solidFill>
                  <a:schemeClr val="dk1"/>
                </a:solidFill>
                <a:latin typeface="Arial"/>
                <a:ea typeface="Arial"/>
                <a:cs typeface="Arial"/>
                <a:sym typeface="Arial"/>
              </a:rPr>
              <a:t>    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 </a:t>
            </a:r>
            <a:endParaRPr/>
          </a:p>
        </p:txBody>
      </p:sp>
      <p:sp>
        <p:nvSpPr>
          <p:cNvPr id="129" name="Google Shape;129;p7"/>
          <p:cNvSpPr/>
          <p:nvPr/>
        </p:nvSpPr>
        <p:spPr>
          <a:xfrm>
            <a:off x="1374775" y="3809672"/>
            <a:ext cx="10358120" cy="1753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Arial"/>
                <a:ea typeface="Arial"/>
                <a:cs typeface="Arial"/>
                <a:sym typeface="Arial"/>
              </a:rPr>
              <a:t>Điện thoại hay máy tính không hoạt động được nếu không có phần mềm. Phần mềm được lưu trữ trong phần cứng để diều khiển phần cứng hoạt động.</a:t>
            </a:r>
            <a:endParaRPr/>
          </a:p>
        </p:txBody>
      </p:sp>
      <p:pic>
        <p:nvPicPr>
          <p:cNvPr id="130" name="Google Shape;130;p7"/>
          <p:cNvPicPr preferRelativeResize="0"/>
          <p:nvPr/>
        </p:nvPicPr>
        <p:blipFill rotWithShape="1">
          <a:blip r:embed="rId3">
            <a:alphaModFix/>
          </a:blip>
          <a:srcRect b="0" l="0" r="0" t="0"/>
          <a:stretch/>
        </p:blipFill>
        <p:spPr>
          <a:xfrm>
            <a:off x="858520" y="264795"/>
            <a:ext cx="1032510" cy="979805"/>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pSp>
        <p:nvGrpSpPr>
          <p:cNvPr id="135" name="Google Shape;135;p8"/>
          <p:cNvGrpSpPr/>
          <p:nvPr/>
        </p:nvGrpSpPr>
        <p:grpSpPr>
          <a:xfrm>
            <a:off x="825500" y="281940"/>
            <a:ext cx="10353675" cy="2630170"/>
            <a:chOff x="3206525" y="469579"/>
            <a:chExt cx="8018202" cy="1392692"/>
          </a:xfrm>
        </p:grpSpPr>
        <p:grpSp>
          <p:nvGrpSpPr>
            <p:cNvPr id="136" name="Google Shape;136;p8"/>
            <p:cNvGrpSpPr/>
            <p:nvPr/>
          </p:nvGrpSpPr>
          <p:grpSpPr>
            <a:xfrm>
              <a:off x="3206525" y="469579"/>
              <a:ext cx="8018202" cy="1392692"/>
              <a:chOff x="3206525" y="469579"/>
              <a:chExt cx="8018202" cy="1392692"/>
            </a:xfrm>
          </p:grpSpPr>
          <p:grpSp>
            <p:nvGrpSpPr>
              <p:cNvPr id="137" name="Google Shape;137;p8"/>
              <p:cNvGrpSpPr/>
              <p:nvPr/>
            </p:nvGrpSpPr>
            <p:grpSpPr>
              <a:xfrm>
                <a:off x="3657601" y="911578"/>
                <a:ext cx="7567126" cy="950693"/>
                <a:chOff x="4131425" y="934090"/>
                <a:chExt cx="6807716" cy="1402534"/>
              </a:xfrm>
            </p:grpSpPr>
            <p:sp>
              <p:nvSpPr>
                <p:cNvPr id="138" name="Google Shape;138;p8"/>
                <p:cNvSpPr/>
                <p:nvPr/>
              </p:nvSpPr>
              <p:spPr>
                <a:xfrm>
                  <a:off x="4217929" y="1054359"/>
                  <a:ext cx="6721212" cy="1282265"/>
                </a:xfrm>
                <a:prstGeom prst="roundRect">
                  <a:avLst>
                    <a:gd fmla="val 16667" name="adj"/>
                  </a:avLst>
                </a:prstGeom>
                <a:solidFill>
                  <a:srgbClr val="C1BF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39" name="Google Shape;139;p8"/>
                <p:cNvSpPr/>
                <p:nvPr/>
              </p:nvSpPr>
              <p:spPr>
                <a:xfrm>
                  <a:off x="4131425" y="934090"/>
                  <a:ext cx="6721212" cy="1282264"/>
                </a:xfrm>
                <a:prstGeom prst="roundRect">
                  <a:avLst>
                    <a:gd fmla="val 16667" name="adj"/>
                  </a:avLst>
                </a:prstGeom>
                <a:solidFill>
                  <a:srgbClr val="F2E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pic>
            <p:nvPicPr>
              <p:cNvPr id="140" name="Google Shape;140;p8"/>
              <p:cNvPicPr preferRelativeResize="0"/>
              <p:nvPr/>
            </p:nvPicPr>
            <p:blipFill rotWithShape="1">
              <a:blip r:embed="rId3">
                <a:alphaModFix/>
              </a:blip>
              <a:srcRect b="0" l="0" r="0" t="0"/>
              <a:stretch/>
            </p:blipFill>
            <p:spPr>
              <a:xfrm>
                <a:off x="3206525" y="469579"/>
                <a:ext cx="998307" cy="883997"/>
              </a:xfrm>
              <a:prstGeom prst="rect">
                <a:avLst/>
              </a:prstGeom>
              <a:noFill/>
              <a:ln>
                <a:noFill/>
              </a:ln>
            </p:spPr>
          </p:pic>
        </p:grpSp>
        <p:sp>
          <p:nvSpPr>
            <p:cNvPr id="141" name="Google Shape;141;p8"/>
            <p:cNvSpPr/>
            <p:nvPr/>
          </p:nvSpPr>
          <p:spPr>
            <a:xfrm>
              <a:off x="3742184" y="911615"/>
              <a:ext cx="7301692" cy="928349"/>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F03C69"/>
                </a:buClr>
                <a:buSzPts val="2400"/>
                <a:buFont typeface="Arial"/>
                <a:buChar char="•"/>
              </a:pPr>
              <a:r>
                <a:rPr b="1" lang="en-US" sz="2400">
                  <a:solidFill>
                    <a:srgbClr val="F03C69"/>
                  </a:solidFill>
                  <a:latin typeface="Times New Roman"/>
                  <a:ea typeface="Times New Roman"/>
                  <a:cs typeface="Times New Roman"/>
                  <a:sym typeface="Times New Roman"/>
                </a:rPr>
                <a:t>Phần mềm được lưu trữ trong phần cứng và điều khiển phần cứng hoạt động.</a:t>
              </a:r>
              <a:endParaRPr/>
            </a:p>
            <a:p>
              <a:pPr indent="-342900" lvl="0" marL="342900" marR="0" rtl="0" algn="just">
                <a:lnSpc>
                  <a:spcPct val="150000"/>
                </a:lnSpc>
                <a:spcBef>
                  <a:spcPts val="0"/>
                </a:spcBef>
                <a:spcAft>
                  <a:spcPts val="0"/>
                </a:spcAft>
                <a:buClr>
                  <a:srgbClr val="F03C69"/>
                </a:buClr>
                <a:buSzPts val="2400"/>
                <a:buFont typeface="Arial"/>
                <a:buChar char="•"/>
              </a:pPr>
              <a:r>
                <a:rPr b="1" lang="en-US" sz="2400">
                  <a:solidFill>
                    <a:srgbClr val="F03C69"/>
                  </a:solidFill>
                  <a:latin typeface="Times New Roman"/>
                  <a:ea typeface="Times New Roman"/>
                  <a:cs typeface="Times New Roman"/>
                  <a:sym typeface="Times New Roman"/>
                </a:rPr>
                <a:t>Máy tính cần có cả phần cứng và phần mềm để hoạt động.</a:t>
              </a:r>
              <a:endParaRPr/>
            </a:p>
          </p:txBody>
        </p:sp>
      </p:grpSp>
      <p:sp>
        <p:nvSpPr>
          <p:cNvPr id="142" name="Google Shape;142;p8"/>
          <p:cNvSpPr txBox="1"/>
          <p:nvPr/>
        </p:nvSpPr>
        <p:spPr>
          <a:xfrm>
            <a:off x="1339850" y="3722370"/>
            <a:ext cx="920242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Phát biểu nào sau đây là đúng ?</a:t>
            </a:r>
            <a:endParaRPr/>
          </a:p>
        </p:txBody>
      </p:sp>
      <p:sp>
        <p:nvSpPr>
          <p:cNvPr id="143" name="Google Shape;143;p8"/>
          <p:cNvSpPr/>
          <p:nvPr/>
        </p:nvSpPr>
        <p:spPr>
          <a:xfrm>
            <a:off x="828040" y="4551680"/>
            <a:ext cx="10241915"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A.</a:t>
            </a:r>
            <a:r>
              <a:rPr lang="en-US" sz="2400">
                <a:solidFill>
                  <a:schemeClr val="dk1"/>
                </a:solidFill>
                <a:latin typeface="Arial"/>
                <a:ea typeface="Arial"/>
                <a:cs typeface="Arial"/>
                <a:sym typeface="Arial"/>
              </a:rPr>
              <a:t> Phần cứng có thể làm việc độc lập, không cần đến phần mềm.</a:t>
            </a:r>
            <a:endParaRPr/>
          </a:p>
        </p:txBody>
      </p:sp>
      <p:sp>
        <p:nvSpPr>
          <p:cNvPr id="144" name="Google Shape;144;p8"/>
          <p:cNvSpPr/>
          <p:nvPr/>
        </p:nvSpPr>
        <p:spPr>
          <a:xfrm>
            <a:off x="828040" y="5208270"/>
            <a:ext cx="10226675"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B.</a:t>
            </a:r>
            <a:r>
              <a:rPr lang="en-US" sz="2400">
                <a:solidFill>
                  <a:schemeClr val="dk1"/>
                </a:solidFill>
                <a:latin typeface="Arial"/>
                <a:ea typeface="Arial"/>
                <a:cs typeface="Arial"/>
                <a:sym typeface="Arial"/>
              </a:rPr>
              <a:t> Phần mềm có thể tự làm mọi việc, không cần đến phần cứng.</a:t>
            </a:r>
            <a:endParaRPr sz="2400">
              <a:solidFill>
                <a:schemeClr val="dk1"/>
              </a:solidFill>
              <a:latin typeface="Arial"/>
              <a:ea typeface="Arial"/>
              <a:cs typeface="Arial"/>
              <a:sym typeface="Arial"/>
            </a:endParaRPr>
          </a:p>
        </p:txBody>
      </p:sp>
      <p:sp>
        <p:nvSpPr>
          <p:cNvPr id="145" name="Google Shape;145;p8"/>
          <p:cNvSpPr/>
          <p:nvPr/>
        </p:nvSpPr>
        <p:spPr>
          <a:xfrm>
            <a:off x="828040" y="5864860"/>
            <a:ext cx="11182350"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C.</a:t>
            </a:r>
            <a:r>
              <a:rPr lang="en-US" sz="2400">
                <a:solidFill>
                  <a:schemeClr val="dk1"/>
                </a:solidFill>
                <a:latin typeface="Arial"/>
                <a:ea typeface="Arial"/>
                <a:cs typeface="Arial"/>
                <a:sym typeface="Arial"/>
              </a:rPr>
              <a:t> Cả phần cứng và phần mềm đều cần thiết để máy tính hoạt động</a:t>
            </a:r>
            <a:r>
              <a:rPr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pic>
        <p:nvPicPr>
          <p:cNvPr id="146" name="Google Shape;146;p8"/>
          <p:cNvPicPr preferRelativeResize="0"/>
          <p:nvPr/>
        </p:nvPicPr>
        <p:blipFill rotWithShape="1">
          <a:blip r:embed="rId4">
            <a:alphaModFix/>
          </a:blip>
          <a:srcRect b="0" l="0" r="0" t="0"/>
          <a:stretch/>
        </p:blipFill>
        <p:spPr>
          <a:xfrm>
            <a:off x="424657" y="3276534"/>
            <a:ext cx="983065" cy="967824"/>
          </a:xfrm>
          <a:prstGeom prst="rect">
            <a:avLst/>
          </a:prstGeom>
          <a:noFill/>
          <a:ln>
            <a:noFill/>
          </a:ln>
        </p:spPr>
      </p:pic>
      <p:sp>
        <p:nvSpPr>
          <p:cNvPr id="147" name="Google Shape;147;p8"/>
          <p:cNvSpPr/>
          <p:nvPr/>
        </p:nvSpPr>
        <p:spPr>
          <a:xfrm>
            <a:off x="769620" y="6009005"/>
            <a:ext cx="584200" cy="583565"/>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ppt_w</p:attrName>
                                        </p:attrNameLst>
                                      </p:cBhvr>
                                      <p:tavLst>
                                        <p:tav fmla="" tm="0">
                                          <p:val>
                                            <p:strVal val="0"/>
                                          </p:val>
                                        </p:tav>
                                        <p:tav fmla="" tm="100000">
                                          <p:val>
                                            <p:strVal val="#ppt_w"/>
                                          </p:val>
                                        </p:tav>
                                      </p:tavLst>
                                    </p:anim>
                                    <p:anim calcmode="lin" valueType="num">
                                      <p:cBhvr additive="base">
                                        <p:cTn dur="500"/>
                                        <p:tgtEl>
                                          <p:spTgt spid="1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2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2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p:nvPr/>
        </p:nvSpPr>
        <p:spPr>
          <a:xfrm>
            <a:off x="614526" y="292955"/>
            <a:ext cx="8211146" cy="737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F03C69"/>
                </a:solidFill>
                <a:latin typeface="Arial"/>
                <a:ea typeface="Arial"/>
                <a:cs typeface="Arial"/>
                <a:sym typeface="Arial"/>
              </a:rPr>
              <a:t>3. Sử dụng máy tinh đúng cách</a:t>
            </a:r>
            <a:endParaRPr/>
          </a:p>
        </p:txBody>
      </p:sp>
      <p:grpSp>
        <p:nvGrpSpPr>
          <p:cNvPr id="153" name="Google Shape;153;p9"/>
          <p:cNvGrpSpPr/>
          <p:nvPr/>
        </p:nvGrpSpPr>
        <p:grpSpPr>
          <a:xfrm>
            <a:off x="592936" y="833984"/>
            <a:ext cx="10962640" cy="5488422"/>
            <a:chOff x="501022" y="765365"/>
            <a:chExt cx="10962640" cy="5488422"/>
          </a:xfrm>
        </p:grpSpPr>
        <p:sp>
          <p:nvSpPr>
            <p:cNvPr id="154" name="Google Shape;154;p9"/>
            <p:cNvSpPr/>
            <p:nvPr/>
          </p:nvSpPr>
          <p:spPr>
            <a:xfrm>
              <a:off x="3379791" y="1086631"/>
              <a:ext cx="7173355" cy="737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7FC354"/>
                  </a:solidFill>
                  <a:latin typeface="Arial"/>
                  <a:ea typeface="Arial"/>
                  <a:cs typeface="Arial"/>
                  <a:sym typeface="Arial"/>
                </a:rPr>
                <a:t>An toan cho máy tính</a:t>
              </a:r>
              <a:endParaRPr b="1" sz="2800">
                <a:solidFill>
                  <a:srgbClr val="7FC354"/>
                </a:solidFill>
                <a:latin typeface="Arial"/>
                <a:ea typeface="Arial"/>
                <a:cs typeface="Arial"/>
                <a:sym typeface="Arial"/>
              </a:endParaRPr>
            </a:p>
          </p:txBody>
        </p:sp>
        <p:sp>
          <p:nvSpPr>
            <p:cNvPr id="155" name="Google Shape;155;p9"/>
            <p:cNvSpPr/>
            <p:nvPr/>
          </p:nvSpPr>
          <p:spPr>
            <a:xfrm>
              <a:off x="501022" y="1086157"/>
              <a:ext cx="10962640" cy="5167630"/>
            </a:xfrm>
            <a:prstGeom prst="roundRect">
              <a:avLst>
                <a:gd fmla="val 5722" name="adj"/>
              </a:avLst>
            </a:prstGeom>
            <a:no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6" name="Google Shape;156;p9"/>
            <p:cNvSpPr/>
            <p:nvPr/>
          </p:nvSpPr>
          <p:spPr>
            <a:xfrm>
              <a:off x="791852" y="1829107"/>
              <a:ext cx="10074910" cy="64516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2400">
                  <a:solidFill>
                    <a:schemeClr val="dk1"/>
                  </a:solidFill>
                  <a:latin typeface="Arial"/>
                  <a:ea typeface="Arial"/>
                  <a:cs typeface="Arial"/>
                  <a:sym typeface="Arial"/>
                </a:rPr>
                <a:t>1. Chuyện gì xảy ra với máy tính của Minh và máy tính của An?</a:t>
              </a:r>
              <a:endParaRPr/>
            </a:p>
          </p:txBody>
        </p:sp>
        <p:grpSp>
          <p:nvGrpSpPr>
            <p:cNvPr id="157" name="Google Shape;157;p9"/>
            <p:cNvGrpSpPr/>
            <p:nvPr/>
          </p:nvGrpSpPr>
          <p:grpSpPr>
            <a:xfrm>
              <a:off x="522612" y="765365"/>
              <a:ext cx="3019125" cy="1150278"/>
              <a:chOff x="522612" y="765365"/>
              <a:chExt cx="3019125" cy="1150278"/>
            </a:xfrm>
          </p:grpSpPr>
          <p:grpSp>
            <p:nvGrpSpPr>
              <p:cNvPr id="158" name="Google Shape;158;p9"/>
              <p:cNvGrpSpPr/>
              <p:nvPr/>
            </p:nvGrpSpPr>
            <p:grpSpPr>
              <a:xfrm>
                <a:off x="522612" y="1095583"/>
                <a:ext cx="2372989" cy="661656"/>
                <a:chOff x="5906375" y="1404722"/>
                <a:chExt cx="2372989" cy="661656"/>
              </a:xfrm>
            </p:grpSpPr>
            <p:sp>
              <p:nvSpPr>
                <p:cNvPr id="159" name="Google Shape;159;p9"/>
                <p:cNvSpPr/>
                <p:nvPr/>
              </p:nvSpPr>
              <p:spPr>
                <a:xfrm>
                  <a:off x="5981023" y="1404722"/>
                  <a:ext cx="2298341" cy="661656"/>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60" name="Google Shape;160;p9"/>
                <p:cNvSpPr/>
                <p:nvPr/>
              </p:nvSpPr>
              <p:spPr>
                <a:xfrm>
                  <a:off x="5906375" y="1465062"/>
                  <a:ext cx="2135017" cy="5332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200">
                      <a:solidFill>
                        <a:schemeClr val="lt1"/>
                      </a:solidFill>
                      <a:latin typeface="Arial"/>
                      <a:ea typeface="Arial"/>
                      <a:cs typeface="Arial"/>
                      <a:sym typeface="Arial"/>
                    </a:rPr>
                    <a:t>HOẠT ĐỘNG </a:t>
                  </a:r>
                  <a:endParaRPr b="1" sz="2200">
                    <a:solidFill>
                      <a:schemeClr val="lt1"/>
                    </a:solidFill>
                    <a:latin typeface="Arial"/>
                    <a:ea typeface="Arial"/>
                    <a:cs typeface="Arial"/>
                    <a:sym typeface="Arial"/>
                  </a:endParaRPr>
                </a:p>
              </p:txBody>
            </p:sp>
          </p:grpSp>
          <p:grpSp>
            <p:nvGrpSpPr>
              <p:cNvPr id="161" name="Google Shape;161;p9"/>
              <p:cNvGrpSpPr/>
              <p:nvPr/>
            </p:nvGrpSpPr>
            <p:grpSpPr>
              <a:xfrm rot="-1180807">
                <a:off x="2468303" y="900102"/>
                <a:ext cx="952953" cy="880803"/>
                <a:chOff x="8974078" y="279854"/>
                <a:chExt cx="3397172" cy="3224225"/>
              </a:xfrm>
            </p:grpSpPr>
            <p:pic>
              <p:nvPicPr>
                <p:cNvPr id="162" name="Google Shape;162;p9"/>
                <p:cNvPicPr preferRelativeResize="0"/>
                <p:nvPr/>
              </p:nvPicPr>
              <p:blipFill rotWithShape="1">
                <a:blip r:embed="rId3">
                  <a:alphaModFix/>
                </a:blip>
                <a:srcRect b="0" l="0" r="0" t="0"/>
                <a:stretch/>
              </p:blipFill>
              <p:spPr>
                <a:xfrm>
                  <a:off x="8974078" y="279854"/>
                  <a:ext cx="3397172" cy="3224225"/>
                </a:xfrm>
                <a:prstGeom prst="rect">
                  <a:avLst/>
                </a:prstGeom>
                <a:noFill/>
                <a:ln>
                  <a:noFill/>
                </a:ln>
              </p:spPr>
            </p:pic>
            <p:pic>
              <p:nvPicPr>
                <p:cNvPr id="163" name="Google Shape;163;p9"/>
                <p:cNvPicPr preferRelativeResize="0"/>
                <p:nvPr/>
              </p:nvPicPr>
              <p:blipFill rotWithShape="1">
                <a:blip r:embed="rId4">
                  <a:alphaModFix/>
                </a:blip>
                <a:srcRect b="0" l="0" r="0" t="0"/>
                <a:stretch/>
              </p:blipFill>
              <p:spPr>
                <a:xfrm>
                  <a:off x="9264793" y="565916"/>
                  <a:ext cx="2916628" cy="2768146"/>
                </a:xfrm>
                <a:prstGeom prst="rect">
                  <a:avLst/>
                </a:prstGeom>
                <a:noFill/>
                <a:ln>
                  <a:noFill/>
                </a:ln>
              </p:spPr>
            </p:pic>
          </p:grpSp>
          <p:sp>
            <p:nvSpPr>
              <p:cNvPr id="164" name="Google Shape;164;p9"/>
              <p:cNvSpPr/>
              <p:nvPr/>
            </p:nvSpPr>
            <p:spPr>
              <a:xfrm>
                <a:off x="2792351" y="1002361"/>
                <a:ext cx="363894" cy="66165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800">
                    <a:solidFill>
                      <a:schemeClr val="lt1"/>
                    </a:solidFill>
                    <a:latin typeface="Helvetica Neue"/>
                    <a:ea typeface="Helvetica Neue"/>
                    <a:cs typeface="Helvetica Neue"/>
                    <a:sym typeface="Helvetica Neue"/>
                  </a:rPr>
                  <a:t>3</a:t>
                </a:r>
                <a:endParaRPr b="1" sz="2800">
                  <a:solidFill>
                    <a:schemeClr val="lt1"/>
                  </a:solidFill>
                  <a:latin typeface="Arial"/>
                  <a:ea typeface="Arial"/>
                  <a:cs typeface="Arial"/>
                  <a:sym typeface="Arial"/>
                </a:endParaRPr>
              </a:p>
            </p:txBody>
          </p:sp>
        </p:grpSp>
      </p:grpSp>
      <p:pic>
        <p:nvPicPr>
          <p:cNvPr descr="new" id="165" name="Google Shape;165;p9"/>
          <p:cNvPicPr preferRelativeResize="0"/>
          <p:nvPr/>
        </p:nvPicPr>
        <p:blipFill rotWithShape="1">
          <a:blip r:embed="rId5">
            <a:alphaModFix/>
          </a:blip>
          <a:srcRect b="0" l="0" r="0" t="0"/>
          <a:stretch/>
        </p:blipFill>
        <p:spPr>
          <a:xfrm>
            <a:off x="1503680" y="2413635"/>
            <a:ext cx="9140825" cy="2198370"/>
          </a:xfrm>
          <a:prstGeom prst="rect">
            <a:avLst/>
          </a:prstGeom>
          <a:noFill/>
          <a:ln>
            <a:noFill/>
          </a:ln>
        </p:spPr>
      </p:pic>
      <p:sp>
        <p:nvSpPr>
          <p:cNvPr id="166" name="Google Shape;166;p9"/>
          <p:cNvSpPr txBox="1"/>
          <p:nvPr/>
        </p:nvSpPr>
        <p:spPr>
          <a:xfrm>
            <a:off x="3036693" y="4676812"/>
            <a:ext cx="7124065" cy="398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Hình 2:</a:t>
            </a:r>
            <a:r>
              <a:rPr lang="en-US" sz="2000">
                <a:solidFill>
                  <a:schemeClr val="dk1"/>
                </a:solidFill>
                <a:latin typeface="Arial"/>
                <a:ea typeface="Arial"/>
                <a:cs typeface="Arial"/>
                <a:sym typeface="Arial"/>
              </a:rPr>
              <a:t> Hành động gây mất an toàn cho máy tính</a:t>
            </a:r>
            <a:endParaRPr/>
          </a:p>
        </p:txBody>
      </p:sp>
      <p:sp>
        <p:nvSpPr>
          <p:cNvPr id="167" name="Google Shape;167;p9"/>
          <p:cNvSpPr txBox="1"/>
          <p:nvPr/>
        </p:nvSpPr>
        <p:spPr>
          <a:xfrm>
            <a:off x="761365" y="5040630"/>
            <a:ext cx="10626090"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2. Em hãy nhắc lại những điều đã học ở lớp 3 về việc nên và không nên làm khi sử dụng máy tính để đảm bảo an toàn về điện</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500"/>
                                        <p:tgtEl>
                                          <p:spTgt spid="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2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2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2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