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307" r:id="rId3"/>
    <p:sldId id="356" r:id="rId4"/>
    <p:sldId id="372" r:id="rId5"/>
    <p:sldId id="357" r:id="rId6"/>
    <p:sldId id="345" r:id="rId7"/>
    <p:sldId id="360" r:id="rId8"/>
    <p:sldId id="361" r:id="rId9"/>
    <p:sldId id="363" r:id="rId10"/>
    <p:sldId id="366" r:id="rId11"/>
    <p:sldId id="373" r:id="rId12"/>
    <p:sldId id="371" r:id="rId13"/>
  </p:sldIdLst>
  <p:sldSz cx="24384000" cy="13716000"/>
  <p:notesSz cx="6858000" cy="9144000"/>
  <p:custDataLst>
    <p:tags r:id="rId16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66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 varScale="1">
        <p:scale>
          <a:sx n="34" d="100"/>
          <a:sy n="34" d="100"/>
        </p:scale>
        <p:origin x="584" y="72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03/09/2021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05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4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73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1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32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3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12" Type="http://schemas.openxmlformats.org/officeDocument/2006/relationships/image" Target="../media/image6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5" Type="http://schemas.openxmlformats.org/officeDocument/2006/relationships/image" Target="../media/image7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1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30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3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827210" y="3893446"/>
            <a:ext cx="3130902" cy="92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54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HÌNH HỌC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76600" y="4866230"/>
            <a:ext cx="18288000" cy="1458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6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3: VECTƠ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79"/>
            <a:chOff x="12784885" y="1066801"/>
            <a:chExt cx="1814128" cy="182881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36312" cy="1338831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247547" y="9832161"/>
            <a:ext cx="17088453" cy="907189"/>
            <a:chOff x="7483861" y="7543801"/>
            <a:chExt cx="17012919" cy="907308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5503593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HIỆU CỦA HAI 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909228" y="7646473"/>
                  <a:ext cx="640858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238961" y="8545895"/>
            <a:ext cx="14849139" cy="907192"/>
            <a:chOff x="7459670" y="7543799"/>
            <a:chExt cx="14851072" cy="907311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TỔNG CỦA HAI 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37828" y="7640053"/>
                  <a:ext cx="450764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5761637" y="7091767"/>
            <a:ext cx="13389671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r>
              <a:rPr lang="vi-VN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65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TỔNG VÀ HIỆU CỦA HAI VECTƠ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512667" y="8207119"/>
            <a:ext cx="19013083" cy="4264123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243914" y="11118423"/>
            <a:ext cx="9472086" cy="968318"/>
            <a:chOff x="739068" y="1515168"/>
            <a:chExt cx="9473319" cy="968444"/>
          </a:xfrm>
        </p:grpSpPr>
        <p:sp>
          <p:nvSpPr>
            <p:cNvPr id="5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58658" y="2389285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5.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922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Cho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chữ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nhật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𝐴𝐵𝐶𝐷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biết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𝐴𝐵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=4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𝑎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và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𝐴𝐷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=3</m:t>
                    </m:r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𝑎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thì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độ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dài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 ?</m:t>
                    </m:r>
                  </m:oMath>
                </a14:m>
                <a:endParaRPr lang="en-US" sz="4800" dirty="0">
                  <a:latin typeface="Arial" panose="020B0604020202020204" pitchFamily="34" charset="0"/>
                  <a:ea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922753"/>
              </a:xfrm>
              <a:prstGeom prst="rect">
                <a:avLst/>
              </a:prstGeom>
              <a:blipFill>
                <a:blip r:embed="rId3"/>
                <a:stretch>
                  <a:fillRect l="-1216" t="-5298" b="-344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3766" y="4467652"/>
                <a:ext cx="4388542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7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sz="480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66" y="4467652"/>
                <a:ext cx="4388542" cy="156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319616" y="4433063"/>
                <a:ext cx="438854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US" sz="480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616" y="4433063"/>
                <a:ext cx="4388542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0054575" y="4335783"/>
                <a:ext cx="4447108" cy="917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ad>
                        <m:radPr>
                          <m:degHide m:val="on"/>
                          <m:ctrlP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</m:e>
                      </m:rad>
                      <m:r>
                        <m:rPr>
                          <m:nor/>
                        </m:rPr>
                        <a:rPr lang="en-GB" sz="4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4575" y="4335783"/>
                <a:ext cx="4447108" cy="9178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5603854" y="4461887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5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m:rPr>
                          <m:nor/>
                        </m:rPr>
                        <a:rPr lang="en-GB" sz="4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3854" y="4461887"/>
                <a:ext cx="4023461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6383000" y="4368832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DABD9DD-80E1-470B-A155-3CC181305920}"/>
              </a:ext>
            </a:extLst>
          </p:cNvPr>
          <p:cNvGrpSpPr/>
          <p:nvPr/>
        </p:nvGrpSpPr>
        <p:grpSpPr>
          <a:xfrm>
            <a:off x="1250673" y="6962404"/>
            <a:ext cx="22136901" cy="6545132"/>
            <a:chOff x="1205494" y="6941416"/>
            <a:chExt cx="22139783" cy="6545984"/>
          </a:xfrm>
        </p:grpSpPr>
        <p:sp>
          <p:nvSpPr>
            <p:cNvPr id="46" name="Rounded Rectangle 124">
              <a:extLst>
                <a:ext uri="{FF2B5EF4-FFF2-40B4-BE49-F238E27FC236}">
                  <a16:creationId xmlns:a16="http://schemas.microsoft.com/office/drawing/2014/main" id="{88587863-6ED0-40A7-A2BD-3D7A26825D16}"/>
                </a:ext>
              </a:extLst>
            </p:cNvPr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D08454C5-D670-4E9E-8F39-50395EE1D89B}"/>
                </a:ext>
              </a:extLst>
            </p:cNvPr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48" name="Freeform 20">
                <a:extLst>
                  <a:ext uri="{FF2B5EF4-FFF2-40B4-BE49-F238E27FC236}">
                    <a16:creationId xmlns:a16="http://schemas.microsoft.com/office/drawing/2014/main" id="{24F2816D-C73A-4F40-8843-004FBDA62322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31463D52-8D91-400B-A805-21BE324F349D}"/>
                  </a:ext>
                </a:extLst>
              </p:cNvPr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2" name="Round Diagonal Corner Rectangle 128">
                <a:extLst>
                  <a:ext uri="{FF2B5EF4-FFF2-40B4-BE49-F238E27FC236}">
                    <a16:creationId xmlns:a16="http://schemas.microsoft.com/office/drawing/2014/main" id="{0B4AE0D2-25A0-4EC5-9986-908BCF52E45C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56" name="Freeform 15">
                <a:extLst>
                  <a:ext uri="{FF2B5EF4-FFF2-40B4-BE49-F238E27FC236}">
                    <a16:creationId xmlns:a16="http://schemas.microsoft.com/office/drawing/2014/main" id="{2730D095-78AA-44AC-8EA2-8B1197EE64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0D86DD-0E1A-4A5B-AEFC-DD173321618B}"/>
                  </a:ext>
                </a:extLst>
              </p:cNvPr>
              <p:cNvSpPr txBox="1"/>
              <p:nvPr/>
            </p:nvSpPr>
            <p:spPr>
              <a:xfrm>
                <a:off x="2302489" y="8153400"/>
                <a:ext cx="16290311" cy="925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Theo quy tắc hình bình hành ta có: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20D86DD-0E1A-4A5B-AEFC-DD1733216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89" y="8153400"/>
                <a:ext cx="16290311" cy="925446"/>
              </a:xfrm>
              <a:prstGeom prst="rect">
                <a:avLst/>
              </a:prstGeom>
              <a:blipFill>
                <a:blip r:embed="rId8"/>
                <a:stretch>
                  <a:fillRect l="-1722" t="-5298" b="-33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1D8697-E826-4F27-BE42-05696B373960}"/>
                  </a:ext>
                </a:extLst>
              </p:cNvPr>
              <p:cNvSpPr txBox="1"/>
              <p:nvPr/>
            </p:nvSpPr>
            <p:spPr>
              <a:xfrm>
                <a:off x="2302489" y="9337770"/>
                <a:ext cx="17602200" cy="921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Theo định 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lý Pytago </a:t>
                </a:r>
                <a14:m>
                  <m:oMath xmlns:m="http://schemas.openxmlformats.org/officeDocument/2006/math"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4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vi-VN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4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vi-VN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vi-VN" sz="4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48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vi-VN" sz="4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1D8697-E826-4F27-BE42-05696B373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89" y="9337770"/>
                <a:ext cx="17602200" cy="921278"/>
              </a:xfrm>
              <a:prstGeom prst="rect">
                <a:avLst/>
              </a:prstGeom>
              <a:blipFill>
                <a:blip r:embed="rId9"/>
                <a:stretch>
                  <a:fillRect l="-1593" t="-5960" b="-33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FE4FED-64C2-4118-917B-A107B90FE967}"/>
                  </a:ext>
                </a:extLst>
              </p:cNvPr>
              <p:cNvSpPr txBox="1"/>
              <p:nvPr/>
            </p:nvSpPr>
            <p:spPr>
              <a:xfrm>
                <a:off x="2302489" y="10513099"/>
                <a:ext cx="16960315" cy="9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Khi đó: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vi-VN" sz="4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en-US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en-US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𝐴𝐷</m:t>
                            </m:r>
                          </m:e>
                        </m:acc>
                      </m:e>
                    </m:d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vi-VN" sz="4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vi-VN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𝐴𝐶</m:t>
                            </m:r>
                          </m:e>
                        </m:acc>
                      </m:e>
                    </m:d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FE4FED-64C2-4118-917B-A107B90FE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89" y="10513099"/>
                <a:ext cx="16960315" cy="984693"/>
              </a:xfrm>
              <a:prstGeom prst="rect">
                <a:avLst/>
              </a:prstGeom>
              <a:blipFill>
                <a:blip r:embed="rId10"/>
                <a:stretch>
                  <a:fillRect l="-1653" t="-4969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D2EE0B9-A262-4BEA-B93D-B2687B6A6DA4}"/>
                  </a:ext>
                </a:extLst>
              </p:cNvPr>
              <p:cNvSpPr/>
              <p:nvPr/>
            </p:nvSpPr>
            <p:spPr>
              <a:xfrm>
                <a:off x="2301743" y="11721183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1D2EE0B9-A262-4BEA-B93D-B2687B6A6D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743" y="11721183"/>
                <a:ext cx="2500565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40ED501A-9134-4D07-843B-69C388AF1DEB}"/>
              </a:ext>
            </a:extLst>
          </p:cNvPr>
          <p:cNvGrpSpPr/>
          <p:nvPr/>
        </p:nvGrpSpPr>
        <p:grpSpPr>
          <a:xfrm>
            <a:off x="16383000" y="7772400"/>
            <a:ext cx="6750327" cy="4330092"/>
            <a:chOff x="15785694" y="8357968"/>
            <a:chExt cx="7347633" cy="43300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90B5C3-19AC-477E-BF5B-3D981339E48D}"/>
                </a:ext>
              </a:extLst>
            </p:cNvPr>
            <p:cNvSpPr/>
            <p:nvPr/>
          </p:nvSpPr>
          <p:spPr>
            <a:xfrm>
              <a:off x="16383000" y="9009468"/>
              <a:ext cx="6248400" cy="30301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58B66B9-67AA-4554-8E99-7A8450E4D221}"/>
                    </a:ext>
                  </a:extLst>
                </p:cNvPr>
                <p:cNvSpPr txBox="1"/>
                <p:nvPr/>
              </p:nvSpPr>
              <p:spPr>
                <a:xfrm>
                  <a:off x="15820084" y="8532710"/>
                  <a:ext cx="664541" cy="7540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58B66B9-67AA-4554-8E99-7A8450E4D2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20084" y="8532710"/>
                  <a:ext cx="664541" cy="75405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D9F359F5-5AD2-4917-A6CE-03533FC9FA56}"/>
                    </a:ext>
                  </a:extLst>
                </p:cNvPr>
                <p:cNvSpPr txBox="1"/>
                <p:nvPr/>
              </p:nvSpPr>
              <p:spPr>
                <a:xfrm>
                  <a:off x="15785694" y="11828413"/>
                  <a:ext cx="686790" cy="7540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D9F359F5-5AD2-4917-A6CE-03533FC9FA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85694" y="11828413"/>
                  <a:ext cx="686790" cy="754053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A9C66E28-5AD1-4AC3-A013-7E128BE2F5DA}"/>
                    </a:ext>
                  </a:extLst>
                </p:cNvPr>
                <p:cNvSpPr txBox="1"/>
                <p:nvPr/>
              </p:nvSpPr>
              <p:spPr>
                <a:xfrm>
                  <a:off x="22299129" y="8357968"/>
                  <a:ext cx="707373" cy="7540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A9C66E28-5AD1-4AC3-A013-7E128BE2F5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299129" y="8357968"/>
                  <a:ext cx="707373" cy="754053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CBA5BC71-3CF3-4CE1-86F6-A87EA6DE1F1F}"/>
                    </a:ext>
                  </a:extLst>
                </p:cNvPr>
                <p:cNvSpPr txBox="1"/>
                <p:nvPr/>
              </p:nvSpPr>
              <p:spPr>
                <a:xfrm>
                  <a:off x="22470773" y="11934007"/>
                  <a:ext cx="662554" cy="7540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CBA5BC71-3CF3-4CE1-86F6-A87EA6DE1F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70773" y="11934007"/>
                  <a:ext cx="662554" cy="754053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656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2" grpId="0"/>
      <p:bldP spid="53" grpId="0"/>
      <p:bldP spid="54" grpId="0"/>
      <p:bldP spid="55" grpId="0"/>
      <p:bldP spid="49" grpId="0" animBg="1"/>
      <p:bldP spid="5" grpId="0"/>
      <p:bldP spid="6" grpId="0"/>
      <p:bldP spid="7" grpId="0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1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1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YÊU CẦU VỀ NHÀ</a:t>
                </a:r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1715258" y="3581400"/>
            <a:ext cx="19087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♥ BT SGK: 1; 2; 3; 4; 5; 8; 10 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vectơ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789844" y="6477000"/>
            <a:ext cx="96215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♥ </a:t>
            </a:r>
            <a:r>
              <a:rPr lang="en-US" sz="48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bị bài 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vectơ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</p:txBody>
      </p:sp>
      <p:cxnSp>
        <p:nvCxnSpPr>
          <p:cNvPr id="30" name="Straight Arrow Connector 29"/>
          <p:cNvCxnSpPr>
            <a:stCxn id="28" idx="3"/>
          </p:cNvCxnSpPr>
          <p:nvPr/>
        </p:nvCxnSpPr>
        <p:spPr>
          <a:xfrm flipV="1">
            <a:off x="11411389" y="5638801"/>
            <a:ext cx="742511" cy="1253698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192000" y="51816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vectơ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>
            <a:stCxn id="28" idx="3"/>
          </p:cNvCxnSpPr>
          <p:nvPr/>
        </p:nvCxnSpPr>
        <p:spPr>
          <a:xfrm>
            <a:off x="11411389" y="6892499"/>
            <a:ext cx="742511" cy="65130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192000" y="712656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 vectơ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Arrow Connector 36"/>
          <p:cNvCxnSpPr>
            <a:stCxn id="28" idx="3"/>
          </p:cNvCxnSpPr>
          <p:nvPr/>
        </p:nvCxnSpPr>
        <p:spPr>
          <a:xfrm>
            <a:off x="11411389" y="6892499"/>
            <a:ext cx="742511" cy="2632501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192000" y="9144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HĐ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VD </a:t>
            </a:r>
          </a:p>
        </p:txBody>
      </p:sp>
    </p:spTree>
    <p:extLst>
      <p:ext uri="{BB962C8B-B14F-4D97-AF65-F5344CB8AC3E}">
        <p14:creationId xmlns:p14="http://schemas.microsoft.com/office/powerpoint/2010/main" val="217489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2" grpId="0"/>
      <p:bldP spid="35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143001" y="2402233"/>
            <a:ext cx="22098000" cy="4558096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TIẾT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HỌC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KẾT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THÚC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TRÂN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TRỌNG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CÁM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ƠN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CÁC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EM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HỌC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SINH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ĐÃ</a:t>
              </a:r>
              <a:r>
                <a:rPr lang="en-US" sz="6600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660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THEO DÕI!</a:t>
              </a:r>
              <a:endParaRPr 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38" name="Group 11"/>
            <p:cNvGrpSpPr/>
            <p:nvPr/>
          </p:nvGrpSpPr>
          <p:grpSpPr bwMode="auto">
            <a:xfrm>
              <a:off x="1102939" y="2729017"/>
              <a:ext cx="433365" cy="468043"/>
              <a:chOff x="7440266" y="3398551"/>
              <a:chExt cx="757238" cy="765175"/>
            </a:xfrm>
            <a:solidFill>
              <a:schemeClr val="bg1">
                <a:lumMod val="95000"/>
              </a:schemeClr>
            </a:solidFill>
          </p:grpSpPr>
          <p:sp>
            <p:nvSpPr>
              <p:cNvPr id="141" name="Freeform 140"/>
              <p:cNvSpPr>
                <a:spLocks noEditPoints="1"/>
              </p:cNvSpPr>
              <p:nvPr/>
            </p:nvSpPr>
            <p:spPr bwMode="auto">
              <a:xfrm>
                <a:off x="7440266" y="3436652"/>
                <a:ext cx="344488" cy="344489"/>
              </a:xfrm>
              <a:custGeom>
                <a:avLst/>
                <a:gdLst/>
                <a:ahLst/>
                <a:cxnLst>
                  <a:cxn ang="0">
                    <a:pos x="33" y="184"/>
                  </a:cxn>
                  <a:cxn ang="0">
                    <a:pos x="181" y="184"/>
                  </a:cxn>
                  <a:cxn ang="0">
                    <a:pos x="181" y="33"/>
                  </a:cxn>
                  <a:cxn ang="0">
                    <a:pos x="33" y="33"/>
                  </a:cxn>
                  <a:cxn ang="0">
                    <a:pos x="33" y="184"/>
                  </a:cxn>
                  <a:cxn ang="0">
                    <a:pos x="217" y="217"/>
                  </a:cxn>
                  <a:cxn ang="0">
                    <a:pos x="0" y="217"/>
                  </a:cxn>
                  <a:cxn ang="0">
                    <a:pos x="0" y="0"/>
                  </a:cxn>
                  <a:cxn ang="0">
                    <a:pos x="217" y="0"/>
                  </a:cxn>
                  <a:cxn ang="0">
                    <a:pos x="217" y="217"/>
                  </a:cxn>
                </a:cxnLst>
                <a:rect l="0" t="0" r="r" b="b"/>
                <a:pathLst>
                  <a:path w="217" h="217">
                    <a:moveTo>
                      <a:pt x="33" y="184"/>
                    </a:moveTo>
                    <a:lnTo>
                      <a:pt x="181" y="184"/>
                    </a:lnTo>
                    <a:lnTo>
                      <a:pt x="181" y="33"/>
                    </a:lnTo>
                    <a:lnTo>
                      <a:pt x="33" y="33"/>
                    </a:lnTo>
                    <a:lnTo>
                      <a:pt x="33" y="184"/>
                    </a:lnTo>
                    <a:close/>
                    <a:moveTo>
                      <a:pt x="217" y="217"/>
                    </a:moveTo>
                    <a:lnTo>
                      <a:pt x="0" y="217"/>
                    </a:lnTo>
                    <a:lnTo>
                      <a:pt x="0" y="0"/>
                    </a:lnTo>
                    <a:lnTo>
                      <a:pt x="217" y="0"/>
                    </a:lnTo>
                    <a:lnTo>
                      <a:pt x="217" y="21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2177060">
                  <a:defRPr/>
                </a:pPr>
                <a:endParaRPr lang="en-US" sz="3200"/>
              </a:p>
            </p:txBody>
          </p:sp>
          <p:sp>
            <p:nvSpPr>
              <p:cNvPr id="143" name="Freeform 142"/>
              <p:cNvSpPr>
                <a:spLocks/>
              </p:cNvSpPr>
              <p:nvPr/>
            </p:nvSpPr>
            <p:spPr bwMode="auto">
              <a:xfrm>
                <a:off x="7506941" y="3398551"/>
                <a:ext cx="341313" cy="288925"/>
              </a:xfrm>
              <a:custGeom>
                <a:avLst/>
                <a:gdLst/>
                <a:ahLst/>
                <a:cxnLst>
                  <a:cxn ang="0">
                    <a:pos x="76" y="182"/>
                  </a:cxn>
                  <a:cxn ang="0">
                    <a:pos x="0" y="114"/>
                  </a:cxn>
                  <a:cxn ang="0">
                    <a:pos x="24" y="88"/>
                  </a:cxn>
                  <a:cxn ang="0">
                    <a:pos x="73" y="132"/>
                  </a:cxn>
                  <a:cxn ang="0">
                    <a:pos x="187" y="0"/>
                  </a:cxn>
                  <a:cxn ang="0">
                    <a:pos x="215" y="24"/>
                  </a:cxn>
                  <a:cxn ang="0">
                    <a:pos x="76" y="182"/>
                  </a:cxn>
                </a:cxnLst>
                <a:rect l="0" t="0" r="r" b="b"/>
                <a:pathLst>
                  <a:path w="215" h="182">
                    <a:moveTo>
                      <a:pt x="76" y="182"/>
                    </a:moveTo>
                    <a:lnTo>
                      <a:pt x="0" y="114"/>
                    </a:lnTo>
                    <a:lnTo>
                      <a:pt x="24" y="88"/>
                    </a:lnTo>
                    <a:lnTo>
                      <a:pt x="73" y="132"/>
                    </a:lnTo>
                    <a:lnTo>
                      <a:pt x="187" y="0"/>
                    </a:lnTo>
                    <a:lnTo>
                      <a:pt x="215" y="24"/>
                    </a:lnTo>
                    <a:lnTo>
                      <a:pt x="76" y="18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2177060">
                  <a:defRPr/>
                </a:pPr>
                <a:endParaRPr lang="en-US" sz="3200"/>
              </a:p>
            </p:txBody>
          </p:sp>
          <p:sp>
            <p:nvSpPr>
              <p:cNvPr id="144" name="Rectangle 143"/>
              <p:cNvSpPr>
                <a:spLocks noChangeArrowheads="1"/>
              </p:cNvSpPr>
              <p:nvPr/>
            </p:nvSpPr>
            <p:spPr bwMode="auto">
              <a:xfrm>
                <a:off x="7840316" y="4100226"/>
                <a:ext cx="357188" cy="635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defTabSz="2177060">
                  <a:defRPr/>
                </a:pPr>
                <a:endParaRPr lang="en-US" sz="3200"/>
              </a:p>
            </p:txBody>
          </p:sp>
          <p:sp>
            <p:nvSpPr>
              <p:cNvPr id="145" name="Rectangle 144"/>
              <p:cNvSpPr>
                <a:spLocks noChangeArrowheads="1"/>
              </p:cNvSpPr>
              <p:nvPr/>
            </p:nvSpPr>
            <p:spPr bwMode="auto">
              <a:xfrm>
                <a:off x="7840316" y="3717639"/>
                <a:ext cx="357188" cy="635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defTabSz="2177060">
                  <a:defRPr/>
                </a:pPr>
                <a:endParaRPr lang="en-US" sz="3200"/>
              </a:p>
            </p:txBody>
          </p:sp>
          <p:sp>
            <p:nvSpPr>
              <p:cNvPr id="146" name="Rectangle 145"/>
              <p:cNvSpPr>
                <a:spLocks noChangeArrowheads="1"/>
              </p:cNvSpPr>
              <p:nvPr/>
            </p:nvSpPr>
            <p:spPr bwMode="auto">
              <a:xfrm>
                <a:off x="7840316" y="3973225"/>
                <a:ext cx="357188" cy="635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defTabSz="2177060">
                  <a:defRPr/>
                </a:pPr>
                <a:endParaRPr lang="en-US" sz="3200"/>
              </a:p>
            </p:txBody>
          </p:sp>
          <p:sp>
            <p:nvSpPr>
              <p:cNvPr id="147" name="Rectangle 146"/>
              <p:cNvSpPr>
                <a:spLocks noChangeArrowheads="1"/>
              </p:cNvSpPr>
              <p:nvPr/>
            </p:nvSpPr>
            <p:spPr bwMode="auto">
              <a:xfrm>
                <a:off x="7840316" y="3590640"/>
                <a:ext cx="357188" cy="635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defTabSz="2177060">
                  <a:defRPr/>
                </a:pPr>
                <a:endParaRPr lang="en-US" sz="3200"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TỔNG CỦA HAI 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6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4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9" name="Round Same Side Corner Rectangle 4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533400" y="5943600"/>
            <a:ext cx="4141340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1. ĐỊNH NGHĨA</a:t>
            </a:r>
            <a:endParaRPr lang="vi-VN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5F288C5-516F-43B6-9063-DC25D5181539}"/>
                  </a:ext>
                </a:extLst>
              </p:cNvPr>
              <p:cNvSpPr/>
              <p:nvPr/>
            </p:nvSpPr>
            <p:spPr>
              <a:xfrm>
                <a:off x="533400" y="3124200"/>
                <a:ext cx="14515337" cy="2368854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en-US" sz="4400" dirty="0"/>
                  <a:t>+) </a:t>
                </a:r>
                <a:r>
                  <a:rPr lang="en-US" sz="4400" dirty="0" err="1"/>
                  <a:t>Nhắc</a:t>
                </a:r>
                <a:r>
                  <a:rPr lang="en-US" sz="4400" dirty="0"/>
                  <a:t> </a:t>
                </a:r>
                <a:r>
                  <a:rPr lang="en-US" sz="4400" dirty="0" err="1"/>
                  <a:t>lại</a:t>
                </a:r>
                <a:r>
                  <a:rPr lang="en-US" sz="4400" dirty="0"/>
                  <a:t> </a:t>
                </a:r>
                <a:r>
                  <a:rPr lang="en-US" sz="4400" dirty="0" err="1"/>
                  <a:t>khái</a:t>
                </a:r>
                <a:r>
                  <a:rPr lang="en-US" sz="4400" dirty="0"/>
                  <a:t> </a:t>
                </a:r>
                <a:r>
                  <a:rPr lang="en-US" sz="4400" dirty="0" err="1"/>
                  <a:t>niệm</a:t>
                </a:r>
                <a:r>
                  <a:rPr lang="en-US" sz="4400" dirty="0"/>
                  <a:t> </a:t>
                </a:r>
                <a:r>
                  <a:rPr lang="en-US" sz="4400" dirty="0" err="1"/>
                  <a:t>hai</a:t>
                </a:r>
                <a:r>
                  <a:rPr lang="en-US" sz="4400" dirty="0"/>
                  <a:t> </a:t>
                </a:r>
                <a:r>
                  <a:rPr lang="en-US" sz="4400" dirty="0" err="1"/>
                  <a:t>vectơ</a:t>
                </a:r>
                <a:r>
                  <a:rPr lang="en-US" sz="4400" dirty="0"/>
                  <a:t> </a:t>
                </a:r>
                <a:r>
                  <a:rPr lang="en-US" sz="4400" dirty="0" err="1"/>
                  <a:t>bằng</a:t>
                </a:r>
                <a:r>
                  <a:rPr lang="en-US" sz="4400" dirty="0"/>
                  <a:t> </a:t>
                </a:r>
                <a:r>
                  <a:rPr lang="en-US" sz="4400" dirty="0" err="1"/>
                  <a:t>nhau</a:t>
                </a:r>
                <a:r>
                  <a:rPr lang="en-US" sz="4400" dirty="0"/>
                  <a:t>?</a:t>
                </a:r>
              </a:p>
              <a:p>
                <a:r>
                  <a:rPr lang="en-US" sz="4400" dirty="0"/>
                  <a:t>+) Cho </a:t>
                </a:r>
                <a:r>
                  <a:rPr lang="en-US" sz="4400" dirty="0" err="1"/>
                  <a:t>hai</a:t>
                </a:r>
                <a:r>
                  <a:rPr lang="en-US" sz="4400" dirty="0"/>
                  <a:t> </a:t>
                </a:r>
                <a:r>
                  <a:rPr lang="en-US" sz="4400" dirty="0" err="1"/>
                  <a:t>vectơ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/>
                  <a:t>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400" dirty="0"/>
                  <a:t> . </a:t>
                </a:r>
                <a:r>
                  <a:rPr lang="en-US" sz="4400" dirty="0" err="1"/>
                  <a:t>Từ</a:t>
                </a:r>
                <a:r>
                  <a:rPr lang="en-US" sz="4400" dirty="0"/>
                  <a:t> </a:t>
                </a:r>
                <a:r>
                  <a:rPr lang="en-US" sz="4400" dirty="0" err="1"/>
                  <a:t>điểm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400" dirty="0"/>
                  <a:t> </a:t>
                </a:r>
                <a:r>
                  <a:rPr lang="en-US" sz="4400" dirty="0" err="1"/>
                  <a:t>hãy</a:t>
                </a:r>
                <a:r>
                  <a:rPr lang="en-US" sz="4400" dirty="0"/>
                  <a:t> </a:t>
                </a:r>
                <a:r>
                  <a:rPr lang="en-US" sz="4400" dirty="0" err="1"/>
                  <a:t>dựng</a:t>
                </a:r>
                <a:endParaRPr lang="en-US" sz="4400" dirty="0"/>
              </a:p>
              <a:p>
                <a:r>
                  <a:rPr lang="en-US" sz="4400" dirty="0"/>
                  <a:t>     </a:t>
                </a:r>
                <a:r>
                  <a:rPr lang="en-US" sz="4400" dirty="0" err="1"/>
                  <a:t>các</a:t>
                </a:r>
                <a:r>
                  <a:rPr lang="en-US" sz="4400" dirty="0"/>
                  <a:t> </a:t>
                </a:r>
                <a:r>
                  <a:rPr lang="en-US" sz="4400" dirty="0" err="1"/>
                  <a:t>vectơ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m:rPr>
                        <m:nor/>
                      </m:rPr>
                      <a:rPr lang="en-US" sz="4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400" b="0" i="0" dirty="0" smtClean="0"/>
                      <m:t>v</m:t>
                    </m:r>
                    <m:r>
                      <m:rPr>
                        <m:nor/>
                      </m:rPr>
                      <a:rPr lang="en-US" sz="4400" b="0" i="0" dirty="0" smtClean="0"/>
                      <m:t>à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vi-VN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5F288C5-516F-43B6-9063-DC25D51815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124200"/>
                <a:ext cx="14515337" cy="2368854"/>
              </a:xfrm>
              <a:prstGeom prst="rect">
                <a:avLst/>
              </a:prstGeom>
              <a:blipFill>
                <a:blip r:embed="rId3"/>
                <a:stretch>
                  <a:fillRect l="-1722" t="-5670" b="-9278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8F3F369D-F8DD-4F7D-B143-F5BAD7C457DF}"/>
                  </a:ext>
                </a:extLst>
              </p:cNvPr>
              <p:cNvSpPr/>
              <p:nvPr/>
            </p:nvSpPr>
            <p:spPr>
              <a:xfrm>
                <a:off x="636140" y="6782930"/>
                <a:ext cx="14515336" cy="3978653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en-US" sz="4400" b="1" dirty="0">
                    <a:sym typeface="Wingdings 2" panose="05020102010507070707" pitchFamily="18" charset="2"/>
                  </a:rPr>
                  <a:t> </a:t>
                </a:r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Cho </a:t>
                </a:r>
                <a:r>
                  <a:rPr lang="en-US" sz="4400" dirty="0" err="1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hai</a:t>
                </a:r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vectơ</a:t>
                </a:r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và</a:t>
                </a:r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. </a:t>
                </a:r>
                <a:r>
                  <a:rPr lang="en-US" sz="4400" dirty="0" err="1">
                    <a:sym typeface="Wingdings 2" panose="05020102010507070707" pitchFamily="18" charset="2"/>
                  </a:rPr>
                  <a:t>Lấy</a:t>
                </a:r>
                <a:r>
                  <a:rPr lang="en-US" sz="4400" dirty="0"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sym typeface="Wingdings 2" panose="05020102010507070707" pitchFamily="18" charset="2"/>
                  </a:rPr>
                  <a:t>điểm</a:t>
                </a:r>
                <a:r>
                  <a:rPr lang="en-US" sz="4400" dirty="0">
                    <a:sym typeface="Wingdings 2" panose="050201020105070707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𝐴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tùy</a:t>
                </a:r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ý, </a:t>
                </a:r>
              </a:p>
              <a:p>
                <a:r>
                  <a:rPr lang="en-US" sz="4400" dirty="0" err="1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vẽ</a:t>
                </a:r>
                <a:r>
                  <a:rPr lang="en-US" sz="4400" dirty="0">
                    <a:solidFill>
                      <a:schemeClr val="tx1"/>
                    </a:solidFill>
                    <a:sym typeface="Wingdings 2" panose="050201020105070707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440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m:rPr>
                        <m:nor/>
                      </m:rPr>
                      <a:rPr lang="en-US" sz="4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4400" dirty="0"/>
                      <m:t>v</m:t>
                    </m:r>
                    <m:r>
                      <m:rPr>
                        <m:nor/>
                      </m:rPr>
                      <a:rPr lang="en-US" sz="4400" dirty="0"/>
                      <m:t>à</m:t>
                    </m:r>
                    <m:r>
                      <a:rPr lang="en-US" sz="4400" i="1" dirty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4400" dirty="0" err="1"/>
                  <a:t>Vectơ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được</a:t>
                </a:r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gọi</a:t>
                </a:r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là</a:t>
                </a:r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tổng</a:t>
                </a:r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của</a:t>
                </a:r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hai</a:t>
                </a:r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:r>
                  <a:rPr lang="en-US" sz="4400" dirty="0" err="1">
                    <a:solidFill>
                      <a:schemeClr val="tx1"/>
                    </a:solidFill>
                  </a:rPr>
                  <a:t>vectơ</a:t>
                </a:r>
                <a:r>
                  <a:rPr lang="en-US" sz="4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 và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400" dirty="0"/>
                  <a:t> . </a:t>
                </a:r>
              </a:p>
              <a:p>
                <a:r>
                  <a:rPr lang="en-US" sz="4400" dirty="0" err="1"/>
                  <a:t>Kí</a:t>
                </a:r>
                <a:r>
                  <a:rPr lang="en-US" sz="4400" dirty="0"/>
                  <a:t> </a:t>
                </a:r>
                <a:r>
                  <a:rPr lang="en-US" sz="4400" dirty="0" err="1"/>
                  <a:t>hiệu</a:t>
                </a:r>
                <a:r>
                  <a:rPr lang="en-US" sz="4400" dirty="0"/>
                  <a:t> </a:t>
                </a:r>
                <a:r>
                  <a:rPr lang="en-US" sz="4400" dirty="0" err="1"/>
                  <a:t>là</a:t>
                </a:r>
                <a:r>
                  <a:rPr lang="en-US" sz="4400" dirty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4400" dirty="0" err="1"/>
                  <a:t>Vậy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sz="4400" dirty="0">
                    <a:solidFill>
                      <a:schemeClr val="tx1"/>
                    </a:solidFill>
                  </a:rPr>
                  <a:t>.</a:t>
                </a:r>
                <a:endParaRPr lang="vi-VN" sz="4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8F3F369D-F8DD-4F7D-B143-F5BAD7C457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40" y="6782930"/>
                <a:ext cx="14515336" cy="3978653"/>
              </a:xfrm>
              <a:prstGeom prst="rect">
                <a:avLst/>
              </a:prstGeom>
              <a:blipFill>
                <a:blip r:embed="rId4"/>
                <a:stretch>
                  <a:fillRect l="-1680" t="-920" b="-6442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14782800" y="3059996"/>
            <a:ext cx="1828800" cy="1816804"/>
            <a:chOff x="15544800" y="2678996"/>
            <a:chExt cx="1828800" cy="1816804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15544800" y="2678996"/>
              <a:ext cx="1828800" cy="1816804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15967296" y="2971800"/>
                  <a:ext cx="568104" cy="66172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67296" y="2971800"/>
                  <a:ext cx="568104" cy="6617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18440400" y="2133600"/>
            <a:ext cx="3550963" cy="759632"/>
            <a:chOff x="19202400" y="1752600"/>
            <a:chExt cx="3550963" cy="759632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19202400" y="2438400"/>
              <a:ext cx="3550963" cy="0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0463096" y="1752600"/>
                  <a:ext cx="555537" cy="7596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63096" y="1752600"/>
                  <a:ext cx="555537" cy="7596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/>
          <p:cNvGrpSpPr/>
          <p:nvPr/>
        </p:nvGrpSpPr>
        <p:grpSpPr>
          <a:xfrm>
            <a:off x="17526000" y="5798403"/>
            <a:ext cx="1260696" cy="830997"/>
            <a:chOff x="19278600" y="4343400"/>
            <a:chExt cx="1260696" cy="830997"/>
          </a:xfrm>
        </p:grpSpPr>
        <p:sp>
          <p:nvSpPr>
            <p:cNvPr id="36" name="Oval 35"/>
            <p:cNvSpPr/>
            <p:nvPr/>
          </p:nvSpPr>
          <p:spPr>
            <a:xfrm flipV="1">
              <a:off x="19613881" y="4343400"/>
              <a:ext cx="45719" cy="803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278600" y="4343400"/>
              <a:ext cx="12606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7830800" y="4050596"/>
            <a:ext cx="1828800" cy="1816804"/>
            <a:chOff x="15544800" y="2678996"/>
            <a:chExt cx="1828800" cy="1816804"/>
          </a:xfrm>
        </p:grpSpPr>
        <p:cxnSp>
          <p:nvCxnSpPr>
            <p:cNvPr id="39" name="Straight Arrow Connector 38"/>
            <p:cNvCxnSpPr/>
            <p:nvPr/>
          </p:nvCxnSpPr>
          <p:spPr>
            <a:xfrm flipV="1">
              <a:off x="15544800" y="2678996"/>
              <a:ext cx="1828800" cy="1816804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5967296" y="2971800"/>
                  <a:ext cx="568104" cy="66172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67296" y="2971800"/>
                  <a:ext cx="568104" cy="66172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" name="TextBox 41"/>
          <p:cNvSpPr txBox="1"/>
          <p:nvPr/>
        </p:nvSpPr>
        <p:spPr>
          <a:xfrm>
            <a:off x="19070748" y="3250079"/>
            <a:ext cx="1260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894704" y="3283803"/>
            <a:ext cx="1260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9613837" y="3381294"/>
            <a:ext cx="3550963" cy="759632"/>
            <a:chOff x="19202400" y="1752600"/>
            <a:chExt cx="3550963" cy="759632"/>
          </a:xfrm>
        </p:grpSpPr>
        <p:cxnSp>
          <p:nvCxnSpPr>
            <p:cNvPr id="52" name="Straight Arrow Connector 51"/>
            <p:cNvCxnSpPr/>
            <p:nvPr/>
          </p:nvCxnSpPr>
          <p:spPr>
            <a:xfrm>
              <a:off x="19202400" y="2438400"/>
              <a:ext cx="3550963" cy="0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20463096" y="1752600"/>
                  <a:ext cx="555537" cy="7596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63096" y="1752600"/>
                  <a:ext cx="555537" cy="7596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Arrow Connector 19"/>
          <p:cNvCxnSpPr/>
          <p:nvPr/>
        </p:nvCxnSpPr>
        <p:spPr>
          <a:xfrm flipV="1">
            <a:off x="17861281" y="4067094"/>
            <a:ext cx="5303519" cy="177149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3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1" grpId="0"/>
      <p:bldP spid="53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FF933B5-549A-4E1A-8A8F-FA3D373FFD89}"/>
                  </a:ext>
                </a:extLst>
              </p:cNvPr>
              <p:cNvSpPr txBox="1"/>
              <p:nvPr/>
            </p:nvSpPr>
            <p:spPr>
              <a:xfrm>
                <a:off x="1120560" y="3963051"/>
                <a:ext cx="12238892" cy="1533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Quy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tắc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ba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điểm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:</a:t>
                </a:r>
              </a:p>
              <a:p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Với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ba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điểm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𝐴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,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𝐵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,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𝐶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bất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kỳ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ta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có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𝐴𝐵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𝐵𝐶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𝐴𝐶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.</m:t>
                    </m:r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  <a:sym typeface="Wingdings 2" panose="05020102010507070707" pitchFamily="18" charset="2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FF933B5-549A-4E1A-8A8F-FA3D373FF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560" y="3963051"/>
                <a:ext cx="12238892" cy="1533177"/>
              </a:xfrm>
              <a:prstGeom prst="rect">
                <a:avLst/>
              </a:prstGeom>
              <a:blipFill>
                <a:blip r:embed="rId3"/>
                <a:stretch>
                  <a:fillRect l="-2042" t="-8333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1A92CC42-1817-4227-8D8C-BFFBFBB935CB}"/>
              </a:ext>
            </a:extLst>
          </p:cNvPr>
          <p:cNvSpPr/>
          <p:nvPr/>
        </p:nvSpPr>
        <p:spPr>
          <a:xfrm>
            <a:off x="1052816" y="2964801"/>
            <a:ext cx="64909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2. QUY TẮC BA ĐIỂM</a:t>
            </a:r>
            <a:endParaRPr lang="vi-VN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C3E183-5D09-4C07-99D4-E131B7CDCE28}"/>
                  </a:ext>
                </a:extLst>
              </p:cNvPr>
              <p:cNvSpPr txBox="1"/>
              <p:nvPr/>
            </p:nvSpPr>
            <p:spPr>
              <a:xfrm>
                <a:off x="1120560" y="5780459"/>
                <a:ext cx="17777040" cy="1528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Ví </a:t>
                </a:r>
                <a:r>
                  <a:rPr lang="en-US" sz="4400" b="1" dirty="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dụ</a:t>
                </a:r>
                <a:r>
                  <a:rPr lang="en-US" sz="44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1: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Cho 3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>
                    <a:latin typeface="Arial" panose="020B0604020202020204" pitchFamily="34" charset="0"/>
                    <a:cs typeface="Arial" panose="020B0604020202020204" pitchFamily="34" charset="0"/>
                  </a:rPr>
                  <a:t>điền vào </a:t>
                </a:r>
                <a:r>
                  <a:rPr lang="en-US" sz="4400" err="1">
                    <a:latin typeface="Arial" panose="020B0604020202020204" pitchFamily="34" charset="0"/>
                    <a:cs typeface="Arial" panose="020B0604020202020204" pitchFamily="34" charset="0"/>
                  </a:rPr>
                  <a:t>dấu</a:t>
                </a:r>
                <a:r>
                  <a:rPr lang="en-US" sz="4400">
                    <a:latin typeface="Arial" panose="020B0604020202020204" pitchFamily="34" charset="0"/>
                    <a:cs typeface="Arial" panose="020B0604020202020204" pitchFamily="34" charset="0"/>
                  </a:rPr>
                  <a:t> “…”</a:t>
                </a:r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𝑀𝑁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𝑁𝑃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	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𝑁𝑀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𝑀𝑃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	c)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𝑃𝑁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𝑁𝑀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C3E183-5D09-4C07-99D4-E131B7CDC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560" y="5780459"/>
                <a:ext cx="17777040" cy="1528752"/>
              </a:xfrm>
              <a:prstGeom prst="rect">
                <a:avLst/>
              </a:prstGeom>
              <a:blipFill>
                <a:blip r:embed="rId4"/>
                <a:stretch>
                  <a:fillRect l="-1406" t="-8367" b="-17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63F8350B-1D3B-4B67-8E6C-AB0E7F374830}"/>
              </a:ext>
            </a:extLst>
          </p:cNvPr>
          <p:cNvGrpSpPr/>
          <p:nvPr/>
        </p:nvGrpSpPr>
        <p:grpSpPr>
          <a:xfrm>
            <a:off x="1647924" y="8001000"/>
            <a:ext cx="21135876" cy="3657600"/>
            <a:chOff x="1205494" y="6947472"/>
            <a:chExt cx="22139783" cy="4185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ounded Rectangle 124">
                  <a:extLst>
                    <a:ext uri="{FF2B5EF4-FFF2-40B4-BE49-F238E27FC236}">
                      <a16:creationId xmlns:a16="http://schemas.microsoft.com/office/drawing/2014/main" id="{8CE7EB18-FDF2-49B5-BDD1-342622540528}"/>
                    </a:ext>
                  </a:extLst>
                </p:cNvPr>
                <p:cNvSpPr/>
                <p:nvPr/>
              </p:nvSpPr>
              <p:spPr>
                <a:xfrm>
                  <a:off x="1209586" y="7179457"/>
                  <a:ext cx="22135691" cy="3953569"/>
                </a:xfrm>
                <a:prstGeom prst="roundRect">
                  <a:avLst>
                    <a:gd name="adj" fmla="val 2239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440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a:t>a)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𝑀𝑁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𝑁𝑃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𝑀𝑃</m:t>
                          </m:r>
                        </m:e>
                      </m:acc>
                    </m:oMath>
                  </a14:m>
                  <a:endPara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endParaRPr>
                </a:p>
                <a:p>
                  <a:r>
                    <a:rPr lang="en-US" sz="440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a:t>b)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𝑁𝑀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𝑀𝑃</m:t>
                          </m:r>
                        </m:e>
                      </m:acc>
                      <m:r>
                        <a:rPr lang="en-US" sz="4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𝑁𝑃</m:t>
                          </m:r>
                        </m:e>
                      </m:acc>
                    </m:oMath>
                  </a14:m>
                  <a:endPara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endParaRPr>
                </a:p>
                <a:p>
                  <a:r>
                    <a:rPr lang="en-US" sz="4400" dirty="0">
                      <a:solidFill>
                        <a:schemeClr val="tx1"/>
                      </a:solidFill>
                      <a:latin typeface="Arial" panose="020B0604020202020204" pitchFamily="34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a:t>c)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𝑃𝑁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𝑁𝑀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𝑃𝑀</m:t>
                          </m:r>
                        </m:e>
                      </m:acc>
                    </m:oMath>
                  </a14:m>
                  <a:endPara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1" name="Rounded Rectangle 124">
                  <a:extLst>
                    <a:ext uri="{FF2B5EF4-FFF2-40B4-BE49-F238E27FC236}">
                      <a16:creationId xmlns:a16="http://schemas.microsoft.com/office/drawing/2014/main" id="{8CE7EB18-FDF2-49B5-BDD1-34262254052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9586" y="7179457"/>
                  <a:ext cx="22135691" cy="3953569"/>
                </a:xfrm>
                <a:prstGeom prst="roundRect">
                  <a:avLst>
                    <a:gd name="adj" fmla="val 2239"/>
                  </a:avLst>
                </a:prstGeom>
                <a:blipFill>
                  <a:blip r:embed="rId5"/>
                  <a:stretch>
                    <a:fillRect l="-950"/>
                  </a:stretch>
                </a:blip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6531C96-77DE-4958-93CC-7E60642BDBEA}"/>
                </a:ext>
              </a:extLst>
            </p:cNvPr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33" name="Freeform 20">
                <a:extLst>
                  <a:ext uri="{FF2B5EF4-FFF2-40B4-BE49-F238E27FC236}">
                    <a16:creationId xmlns:a16="http://schemas.microsoft.com/office/drawing/2014/main" id="{479D8BBA-0E85-406F-83D7-11A301F9CC47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5EC0E6C-B093-4543-933F-FF0A4D4A49E8}"/>
                  </a:ext>
                </a:extLst>
              </p:cNvPr>
              <p:cNvSpPr txBox="1"/>
              <p:nvPr/>
            </p:nvSpPr>
            <p:spPr>
              <a:xfrm>
                <a:off x="2147887" y="7023099"/>
                <a:ext cx="2111898" cy="646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36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5" name="Round Diagonal Corner Rectangle 128">
                <a:extLst>
                  <a:ext uri="{FF2B5EF4-FFF2-40B4-BE49-F238E27FC236}">
                    <a16:creationId xmlns:a16="http://schemas.microsoft.com/office/drawing/2014/main" id="{7A415D30-56ED-47F7-A434-4FC884865E0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38" name="Freeform 15">
                <a:extLst>
                  <a:ext uri="{FF2B5EF4-FFF2-40B4-BE49-F238E27FC236}">
                    <a16:creationId xmlns:a16="http://schemas.microsoft.com/office/drawing/2014/main" id="{09C43741-FBF4-4521-A29B-BE974EDF40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1" name="Group 26">
            <a:extLst>
              <a:ext uri="{FF2B5EF4-FFF2-40B4-BE49-F238E27FC236}">
                <a16:creationId xmlns:a16="http://schemas.microsoft.com/office/drawing/2014/main" id="{B3451D47-9D12-4302-A604-084A7DE7C6FF}"/>
              </a:ext>
            </a:extLst>
          </p:cNvPr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AD474E9-4269-4A4A-8F1C-E59A9E55F809}"/>
                </a:ext>
              </a:extLst>
            </p:cNvPr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TỔNG CỦA HAI 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27">
              <a:extLst>
                <a:ext uri="{FF2B5EF4-FFF2-40B4-BE49-F238E27FC236}">
                  <a16:creationId xmlns:a16="http://schemas.microsoft.com/office/drawing/2014/main" id="{A8F194D9-BE56-4B67-A64D-8453BDD1C0F5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4" name="Isosceles Triangle 44">
                <a:extLst>
                  <a:ext uri="{FF2B5EF4-FFF2-40B4-BE49-F238E27FC236}">
                    <a16:creationId xmlns:a16="http://schemas.microsoft.com/office/drawing/2014/main" id="{EF714D11-3676-4C67-8945-460EF23B61B5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9">
                <a:extLst>
                  <a:ext uri="{FF2B5EF4-FFF2-40B4-BE49-F238E27FC236}">
                    <a16:creationId xmlns:a16="http://schemas.microsoft.com/office/drawing/2014/main" id="{231EAACF-CDF2-43AC-B6FF-42ED3B074D9B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6" name="Round Same Side Corner Rectangle 48">
                  <a:extLst>
                    <a:ext uri="{FF2B5EF4-FFF2-40B4-BE49-F238E27FC236}">
                      <a16:creationId xmlns:a16="http://schemas.microsoft.com/office/drawing/2014/main" id="{A8F3294F-FC4E-439A-AECB-176AF5139E07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D2954B4A-0C84-42DC-BB58-8512E1E028BD}"/>
                    </a:ext>
                  </a:extLst>
                </p:cNvPr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6827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A92CC42-1817-4227-8D8C-BFFBFBB935CB}"/>
              </a:ext>
            </a:extLst>
          </p:cNvPr>
          <p:cNvSpPr/>
          <p:nvPr/>
        </p:nvSpPr>
        <p:spPr>
          <a:xfrm>
            <a:off x="1052816" y="2964801"/>
            <a:ext cx="8853184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3. QUY TẮC HÌNH BÌNH HÀNH</a:t>
            </a:r>
            <a:endParaRPr lang="vi-VN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E9D4613-702B-4F99-ABF7-D2FAF2DDAD31}"/>
                  </a:ext>
                </a:extLst>
              </p:cNvPr>
              <p:cNvSpPr txBox="1"/>
              <p:nvPr/>
            </p:nvSpPr>
            <p:spPr>
              <a:xfrm>
                <a:off x="1256505" y="4267200"/>
                <a:ext cx="12238892" cy="1533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Quy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tắc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hình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bình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hành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: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Cho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hình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bình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hành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𝐴𝐵𝐶𝐷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 ta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có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  <a:sym typeface="Wingdings 2" panose="05020102010507070707" pitchFamily="18" charset="2"/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𝐴𝐵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𝐴𝐷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sym typeface="Wingdings 2" panose="05020102010507070707" pitchFamily="18" charset="2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𝐴𝐶</m:t>
                        </m:r>
                      </m:e>
                    </m:acc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  <a:sym typeface="Wingdings 2" panose="05020102010507070707" pitchFamily="18" charset="2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E9D4613-702B-4F99-ABF7-D2FAF2DDA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505" y="4267200"/>
                <a:ext cx="12238892" cy="1533177"/>
              </a:xfrm>
              <a:prstGeom prst="rect">
                <a:avLst/>
              </a:prstGeom>
              <a:blipFill>
                <a:blip r:embed="rId3"/>
                <a:stretch>
                  <a:fillRect l="-1992" t="-8333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EF45B4E3-4A6C-449D-A564-4C2AE0C47D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06600" y="3593210"/>
            <a:ext cx="5943600" cy="28032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8590F0C-279C-4640-9165-08C336EC089A}"/>
                  </a:ext>
                </a:extLst>
              </p:cNvPr>
              <p:cNvSpPr txBox="1"/>
              <p:nvPr/>
            </p:nvSpPr>
            <p:spPr>
              <a:xfrm>
                <a:off x="1262367" y="6396460"/>
                <a:ext cx="18051403" cy="1533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Ví </a:t>
                </a:r>
                <a:r>
                  <a:rPr lang="en-US" sz="4400" b="1" dirty="0" err="1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dụ</a:t>
                </a:r>
                <a:r>
                  <a:rPr lang="en-US" sz="44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2: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Cho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hành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điền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dấu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“…”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	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𝐶𝐵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𝐶𝐷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	c)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𝐷𝐴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8590F0C-279C-4640-9165-08C336EC0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67" y="6396460"/>
                <a:ext cx="18051403" cy="1533177"/>
              </a:xfrm>
              <a:prstGeom prst="rect">
                <a:avLst/>
              </a:prstGeom>
              <a:blipFill>
                <a:blip r:embed="rId5"/>
                <a:stretch>
                  <a:fillRect l="-1351" t="-8333" b="-17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52600EBE-FD1B-483C-8960-50096AABC4FC}"/>
              </a:ext>
            </a:extLst>
          </p:cNvPr>
          <p:cNvGrpSpPr/>
          <p:nvPr/>
        </p:nvGrpSpPr>
        <p:grpSpPr>
          <a:xfrm>
            <a:off x="1647924" y="8001000"/>
            <a:ext cx="21135876" cy="4038600"/>
            <a:chOff x="1205494" y="6947472"/>
            <a:chExt cx="22139783" cy="46215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ounded Rectangle 124">
                  <a:extLst>
                    <a:ext uri="{FF2B5EF4-FFF2-40B4-BE49-F238E27FC236}">
                      <a16:creationId xmlns:a16="http://schemas.microsoft.com/office/drawing/2014/main" id="{B6A60087-C02B-4DC8-A592-997AD56923A4}"/>
                    </a:ext>
                  </a:extLst>
                </p:cNvPr>
                <p:cNvSpPr/>
                <p:nvPr/>
              </p:nvSpPr>
              <p:spPr>
                <a:xfrm>
                  <a:off x="1209586" y="7179457"/>
                  <a:ext cx="22135691" cy="4389564"/>
                </a:xfrm>
                <a:prstGeom prst="roundRect">
                  <a:avLst>
                    <a:gd name="adj" fmla="val 2239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514350" indent="-514350">
                    <a:buAutoNum type="alphaLcParenR"/>
                  </a:pPr>
                  <a:r>
                    <a:rPr lang="en-US" sz="4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𝐵𝐴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𝐵𝐷</m:t>
                          </m:r>
                        </m:e>
                      </m:acc>
                    </m:oMath>
                  </a14:m>
                  <a:endPara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514350" indent="-514350">
                    <a:buAutoNum type="alphaLcParenR"/>
                  </a:pPr>
                  <a:r>
                    <a:rPr lang="en-US" sz="4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𝐶𝐷</m:t>
                          </m:r>
                        </m:e>
                      </m:acc>
                      <m:r>
                        <a:rPr lang="en-US" sz="4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𝐶𝐴</m:t>
                          </m:r>
                        </m:e>
                      </m:acc>
                    </m:oMath>
                  </a14:m>
                  <a:endPara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marL="514350" indent="-514350">
                    <a:buAutoNum type="alphaLcParenR"/>
                  </a:pPr>
                  <a:r>
                    <a:rPr lang="en-US" sz="4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𝐷𝐴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𝐷𝐵</m:t>
                          </m:r>
                        </m:e>
                      </m:acc>
                    </m:oMath>
                  </a14:m>
                  <a:endPara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2" name="Rounded Rectangle 124">
                  <a:extLst>
                    <a:ext uri="{FF2B5EF4-FFF2-40B4-BE49-F238E27FC236}">
                      <a16:creationId xmlns:a16="http://schemas.microsoft.com/office/drawing/2014/main" id="{B6A60087-C02B-4DC8-A592-997AD56923A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9586" y="7179457"/>
                  <a:ext cx="22135691" cy="4389564"/>
                </a:xfrm>
                <a:prstGeom prst="roundRect">
                  <a:avLst>
                    <a:gd name="adj" fmla="val 2239"/>
                  </a:avLst>
                </a:prstGeom>
                <a:blipFill>
                  <a:blip r:embed="rId6"/>
                  <a:stretch>
                    <a:fillRect l="-806"/>
                  </a:stretch>
                </a:blip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20A3297-1E03-4F3C-BDA6-70BBEB53A648}"/>
                </a:ext>
              </a:extLst>
            </p:cNvPr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24" name="Freeform 20">
                <a:extLst>
                  <a:ext uri="{FF2B5EF4-FFF2-40B4-BE49-F238E27FC236}">
                    <a16:creationId xmlns:a16="http://schemas.microsoft.com/office/drawing/2014/main" id="{6FD2FD02-1400-4D97-B897-3DCE6047E269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E800BD-7BDB-4E44-BD82-E5F1EEAFC3EF}"/>
                  </a:ext>
                </a:extLst>
              </p:cNvPr>
              <p:cNvSpPr txBox="1"/>
              <p:nvPr/>
            </p:nvSpPr>
            <p:spPr>
              <a:xfrm>
                <a:off x="2147887" y="7023099"/>
                <a:ext cx="2111898" cy="646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36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7" name="Round Diagonal Corner Rectangle 128">
                <a:extLst>
                  <a:ext uri="{FF2B5EF4-FFF2-40B4-BE49-F238E27FC236}">
                    <a16:creationId xmlns:a16="http://schemas.microsoft.com/office/drawing/2014/main" id="{8B4F8074-5D7B-4FB6-8C97-3C1FF9F29B06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28" name="Freeform 15">
                <a:extLst>
                  <a:ext uri="{FF2B5EF4-FFF2-40B4-BE49-F238E27FC236}">
                    <a16:creationId xmlns:a16="http://schemas.microsoft.com/office/drawing/2014/main" id="{F4B3BB03-CEA0-4D2C-AF29-EA1DBE241B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" name="Group 26">
            <a:extLst>
              <a:ext uri="{FF2B5EF4-FFF2-40B4-BE49-F238E27FC236}">
                <a16:creationId xmlns:a16="http://schemas.microsoft.com/office/drawing/2014/main" id="{99544A18-4503-4A91-8F84-CB154C5DF82E}"/>
              </a:ext>
            </a:extLst>
          </p:cNvPr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5A75615-1BB7-4308-B1BA-58485D49CBC5}"/>
                </a:ext>
              </a:extLst>
            </p:cNvPr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TỔNG CỦA HAI 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38" name="Group 27">
              <a:extLst>
                <a:ext uri="{FF2B5EF4-FFF2-40B4-BE49-F238E27FC236}">
                  <a16:creationId xmlns:a16="http://schemas.microsoft.com/office/drawing/2014/main" id="{A32C41F6-2E28-4E82-A228-AAAB5CFCAD6A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9" name="Isosceles Triangle 44">
                <a:extLst>
                  <a:ext uri="{FF2B5EF4-FFF2-40B4-BE49-F238E27FC236}">
                    <a16:creationId xmlns:a16="http://schemas.microsoft.com/office/drawing/2014/main" id="{8E5F43AE-0977-4A2E-9418-7530550FA654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29">
                <a:extLst>
                  <a:ext uri="{FF2B5EF4-FFF2-40B4-BE49-F238E27FC236}">
                    <a16:creationId xmlns:a16="http://schemas.microsoft.com/office/drawing/2014/main" id="{12E5E8CB-E6F3-41E3-9FD7-CFCB5816320D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42" name="Round Same Side Corner Rectangle 48">
                  <a:extLst>
                    <a:ext uri="{FF2B5EF4-FFF2-40B4-BE49-F238E27FC236}">
                      <a16:creationId xmlns:a16="http://schemas.microsoft.com/office/drawing/2014/main" id="{F682A42E-FB13-48A5-808E-B2FDADAD4C1F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85E4E7DC-52D2-467C-A314-9E39863EFE9B}"/>
                    </a:ext>
                  </a:extLst>
                </p:cNvPr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0823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72C34B5-28E6-4EC8-B246-38F191EAA9DC}"/>
              </a:ext>
            </a:extLst>
          </p:cNvPr>
          <p:cNvSpPr/>
          <p:nvPr/>
        </p:nvSpPr>
        <p:spPr>
          <a:xfrm>
            <a:off x="1228259" y="3043078"/>
            <a:ext cx="5858341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sz="4400" b="1" dirty="0">
                <a:solidFill>
                  <a:srgbClr val="0000FF"/>
                </a:solidFill>
              </a:rPr>
              <a:t>4.TÍNH CHẤT</a:t>
            </a:r>
            <a:endParaRPr lang="vi-VN" sz="4400" b="1" dirty="0">
              <a:solidFill>
                <a:srgbClr val="0000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6E3F9B-93C0-461E-9A76-43DB916AADED}"/>
              </a:ext>
            </a:extLst>
          </p:cNvPr>
          <p:cNvSpPr/>
          <p:nvPr/>
        </p:nvSpPr>
        <p:spPr>
          <a:xfrm>
            <a:off x="1905000" y="4183022"/>
            <a:ext cx="19874613" cy="769441"/>
          </a:xfrm>
          <a:prstGeom prst="rect">
            <a:avLst/>
          </a:prstGeom>
          <a:noFill/>
          <a:ln w="57150" cmpd="dbl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vi-VN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8753E86-C58C-49D6-B890-1419A8360728}"/>
                  </a:ext>
                </a:extLst>
              </p:cNvPr>
              <p:cNvSpPr/>
              <p:nvPr/>
            </p:nvSpPr>
            <p:spPr>
              <a:xfrm>
                <a:off x="3783626" y="6001208"/>
                <a:ext cx="11913574" cy="869597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en-US" sz="4400" dirty="0">
                    <a:cs typeface="Arial" panose="020B0604020202020204" pitchFamily="34" charset="0"/>
                    <a:sym typeface="Wingdings 2" panose="05020102010507070707" pitchFamily="18" charset="2"/>
                  </a:rPr>
                  <a:t> 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(</a:t>
                </a:r>
                <a:r>
                  <a:rPr lang="en-US" sz="4400" dirty="0" err="1">
                    <a:cs typeface="Arial" panose="020B0604020202020204" pitchFamily="34" charset="0"/>
                  </a:rPr>
                  <a:t>tính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chất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giao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hoán</a:t>
                </a:r>
                <a:r>
                  <a:rPr lang="en-US" sz="4400" dirty="0">
                    <a:cs typeface="Arial" panose="020B0604020202020204" pitchFamily="34" charset="0"/>
                  </a:rPr>
                  <a:t>)</a:t>
                </a:r>
                <a:endParaRPr lang="vi-VN" sz="4400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8753E86-C58C-49D6-B890-1419A83607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26" y="6001208"/>
                <a:ext cx="11913574" cy="869597"/>
              </a:xfrm>
              <a:prstGeom prst="rect">
                <a:avLst/>
              </a:prstGeom>
              <a:blipFill>
                <a:blip r:embed="rId3"/>
                <a:stretch>
                  <a:fillRect l="-2098" t="-3497" b="-32867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F71D619-9479-44BC-AA67-2C73523E904B}"/>
                  </a:ext>
                </a:extLst>
              </p:cNvPr>
              <p:cNvSpPr/>
              <p:nvPr/>
            </p:nvSpPr>
            <p:spPr>
              <a:xfrm>
                <a:off x="3783626" y="9448800"/>
                <a:ext cx="13132774" cy="1105687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en-US" sz="4400" dirty="0">
                    <a:cs typeface="Arial" panose="020B0604020202020204" pitchFamily="34" charset="0"/>
                    <a:sym typeface="Wingdings 2" panose="05020102010507070707" pitchFamily="18" charset="2"/>
                  </a:rPr>
                  <a:t> 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+(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( </a:t>
                </a:r>
                <a:r>
                  <a:rPr lang="en-US" sz="4400" dirty="0" err="1">
                    <a:cs typeface="Arial" panose="020B0604020202020204" pitchFamily="34" charset="0"/>
                  </a:rPr>
                  <a:t>tính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chất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kết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hợp</a:t>
                </a:r>
                <a:r>
                  <a:rPr lang="en-US" sz="4400" dirty="0">
                    <a:cs typeface="Arial" panose="020B0604020202020204" pitchFamily="34" charset="0"/>
                  </a:rPr>
                  <a:t>)</a:t>
                </a:r>
                <a:endParaRPr lang="vi-VN" sz="4400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F71D619-9479-44BC-AA67-2C73523E90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26" y="9448800"/>
                <a:ext cx="13132774" cy="1105687"/>
              </a:xfrm>
              <a:prstGeom prst="rect">
                <a:avLst/>
              </a:prstGeom>
              <a:blipFill>
                <a:blip r:embed="rId4"/>
                <a:stretch>
                  <a:fillRect l="-1903" b="-10497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9BD003D-2BE1-4D8D-BD11-26CD79841E3F}"/>
                  </a:ext>
                </a:extLst>
              </p:cNvPr>
              <p:cNvSpPr/>
              <p:nvPr/>
            </p:nvSpPr>
            <p:spPr>
              <a:xfrm>
                <a:off x="3783626" y="7704512"/>
                <a:ext cx="11913574" cy="856068"/>
              </a:xfrm>
              <a:prstGeom prst="rect">
                <a:avLst/>
              </a:prstGeom>
              <a:noFill/>
              <a:ln w="57150" cmpd="dbl">
                <a:noFill/>
              </a:ln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9pPr>
              </a:lstStyle>
              <a:p>
                <a:r>
                  <a:rPr lang="en-US" sz="4400" dirty="0">
                    <a:cs typeface="Arial" panose="020B0604020202020204" pitchFamily="34" charset="0"/>
                    <a:sym typeface="Wingdings 2" panose="05020102010507070707" pitchFamily="18" charset="2"/>
                  </a:rPr>
                  <a:t> 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 ( </a:t>
                </a:r>
                <a:r>
                  <a:rPr lang="en-US" sz="4400" dirty="0" err="1">
                    <a:cs typeface="Arial" panose="020B0604020202020204" pitchFamily="34" charset="0"/>
                  </a:rPr>
                  <a:t>tính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chất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của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vectơ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cs typeface="Arial" panose="020B0604020202020204" pitchFamily="34" charset="0"/>
                  </a:rPr>
                  <a:t>không</a:t>
                </a:r>
                <a:r>
                  <a:rPr lang="en-US" sz="4400" dirty="0">
                    <a:cs typeface="Arial" panose="020B0604020202020204" pitchFamily="34" charset="0"/>
                  </a:rPr>
                  <a:t>)</a:t>
                </a:r>
                <a:endParaRPr lang="vi-VN" sz="4400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9BD003D-2BE1-4D8D-BD11-26CD79841E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26" y="7704512"/>
                <a:ext cx="11913574" cy="856068"/>
              </a:xfrm>
              <a:prstGeom prst="rect">
                <a:avLst/>
              </a:prstGeom>
              <a:blipFill>
                <a:blip r:embed="rId5"/>
                <a:stretch>
                  <a:fillRect l="-2098" t="-6429" b="-33571"/>
                </a:stretch>
              </a:blipFill>
              <a:ln w="57150" cmpd="dbl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0819439-F222-47C6-A099-CCB384095658}"/>
              </a:ext>
            </a:extLst>
          </p:cNvPr>
          <p:cNvSpPr/>
          <p:nvPr/>
        </p:nvSpPr>
        <p:spPr>
          <a:xfrm>
            <a:off x="3429000" y="5715000"/>
            <a:ext cx="13792200" cy="4957922"/>
          </a:xfrm>
          <a:prstGeom prst="roundRect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26">
            <a:extLst>
              <a:ext uri="{FF2B5EF4-FFF2-40B4-BE49-F238E27FC236}">
                <a16:creationId xmlns:a16="http://schemas.microsoft.com/office/drawing/2014/main" id="{1962CF92-7873-4FBF-AA45-A83499B7C39A}"/>
              </a:ext>
            </a:extLst>
          </p:cNvPr>
          <p:cNvGrpSpPr/>
          <p:nvPr/>
        </p:nvGrpSpPr>
        <p:grpSpPr>
          <a:xfrm>
            <a:off x="611108" y="1828800"/>
            <a:ext cx="12114292" cy="907192"/>
            <a:chOff x="7459670" y="7543799"/>
            <a:chExt cx="20011305" cy="90731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A51BF55-5F85-4800-9DD9-731858CEB191}"/>
                </a:ext>
              </a:extLst>
            </p:cNvPr>
            <p:cNvSpPr txBox="1"/>
            <p:nvPr/>
          </p:nvSpPr>
          <p:spPr>
            <a:xfrm>
              <a:off x="8993186" y="7620004"/>
              <a:ext cx="18477789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TỔNG CỦA HAI VECT</a:t>
              </a:r>
              <a:r>
                <a:rPr lang="vi-VN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Ơ</a:t>
              </a:r>
              <a:endPara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7" name="Group 27">
              <a:extLst>
                <a:ext uri="{FF2B5EF4-FFF2-40B4-BE49-F238E27FC236}">
                  <a16:creationId xmlns:a16="http://schemas.microsoft.com/office/drawing/2014/main" id="{2521D6B4-A369-4100-940A-A3E53E060013}"/>
                </a:ext>
              </a:extLst>
            </p:cNvPr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0" name="Isosceles Triangle 44">
                <a:extLst>
                  <a:ext uri="{FF2B5EF4-FFF2-40B4-BE49-F238E27FC236}">
                    <a16:creationId xmlns:a16="http://schemas.microsoft.com/office/drawing/2014/main" id="{E839265F-2E67-493A-BCFD-8A278E6EC80A}"/>
                  </a:ext>
                </a:extLst>
              </p:cNvPr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9">
                <a:extLst>
                  <a:ext uri="{FF2B5EF4-FFF2-40B4-BE49-F238E27FC236}">
                    <a16:creationId xmlns:a16="http://schemas.microsoft.com/office/drawing/2014/main" id="{A6BA9BDD-9632-46E6-8503-1B098B4F7492}"/>
                  </a:ext>
                </a:extLst>
              </p:cNvPr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3" name="Round Same Side Corner Rectangle 48">
                  <a:extLst>
                    <a:ext uri="{FF2B5EF4-FFF2-40B4-BE49-F238E27FC236}">
                      <a16:creationId xmlns:a16="http://schemas.microsoft.com/office/drawing/2014/main" id="{A823A405-EAA4-4747-A966-E3F54B06F7DA}"/>
                    </a:ext>
                  </a:extLst>
                </p:cNvPr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32A79DE6-FD1A-4C07-9FD0-1146BFA9B815}"/>
                    </a:ext>
                  </a:extLst>
                </p:cNvPr>
                <p:cNvSpPr txBox="1"/>
                <p:nvPr/>
              </p:nvSpPr>
              <p:spPr>
                <a:xfrm>
                  <a:off x="7790955" y="7640053"/>
                  <a:ext cx="744511" cy="754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15AA87-D8F4-42E7-8CFF-F9CEA9974D81}"/>
                  </a:ext>
                </a:extLst>
              </p:cNvPr>
              <p:cNvSpPr txBox="1"/>
              <p:nvPr/>
            </p:nvSpPr>
            <p:spPr>
              <a:xfrm>
                <a:off x="1539456" y="3812519"/>
                <a:ext cx="15681744" cy="869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, ta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715AA87-D8F4-42E7-8CFF-F9CEA9974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456" y="3812519"/>
                <a:ext cx="15681744" cy="869597"/>
              </a:xfrm>
              <a:prstGeom prst="rect">
                <a:avLst/>
              </a:prstGeom>
              <a:blipFill>
                <a:blip r:embed="rId6"/>
                <a:stretch>
                  <a:fillRect t="-3497" b="-3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9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1" grpId="0"/>
      <p:bldP spid="26" grpId="0"/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3"/>
            <a:ext cx="22136901" cy="6640781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460923" y="12649200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23" y="12649200"/>
                <a:ext cx="25005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Cho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hành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với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giao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đường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chéo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 Khi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vi-VN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830997"/>
              </a:xfrm>
              <a:prstGeom prst="rect">
                <a:avLst/>
              </a:prstGeom>
              <a:blipFill>
                <a:blip r:embed="rId4"/>
                <a:stretch>
                  <a:fillRect l="-1216" t="-17647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43446" y="4101392"/>
                <a:ext cx="5485687" cy="922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acc>
                        <m:accPr>
                          <m:chr m:val="⃗"/>
                          <m:ctrlPr>
                            <a:rPr lang="en-US" sz="480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𝐼𝐴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𝐵𝐼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46" y="4101392"/>
                <a:ext cx="5485687" cy="9227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241664" y="4115527"/>
                <a:ext cx="5485687" cy="922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664" y="4115527"/>
                <a:ext cx="5485687" cy="922753"/>
              </a:xfrm>
              <a:prstGeom prst="rect">
                <a:avLst/>
              </a:prstGeom>
              <a:blipFill>
                <a:blip r:embed="rId6"/>
                <a:stretch>
                  <a:fillRect t="-5960" b="-33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1890413" y="4112834"/>
                <a:ext cx="5485687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 </m:t>
                        </m:r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0413" y="4112834"/>
                <a:ext cx="5485687" cy="925446"/>
              </a:xfrm>
              <a:prstGeom prst="rect">
                <a:avLst/>
              </a:prstGeom>
              <a:blipFill>
                <a:blip r:embed="rId7"/>
                <a:stretch>
                  <a:fillRect t="-5960" r="-556" b="-33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7475139" y="4110952"/>
                <a:ext cx="5485687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4800" b="1" i="1" spc="-15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en-US" sz="480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𝐵𝐷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sz="4800" b="1" dirty="0"/>
                  <a:t>.</a:t>
                </a:r>
                <a:endParaRPr lang="vi-VN" sz="4800" b="1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5139" y="4110952"/>
                <a:ext cx="5485687" cy="925446"/>
              </a:xfrm>
              <a:prstGeom prst="rect">
                <a:avLst/>
              </a:prstGeom>
              <a:blipFill>
                <a:blip r:embed="rId8"/>
                <a:stretch>
                  <a:fillRect t="-3947" b="-34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1396250" y="8140084"/>
                <a:ext cx="14237044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Xét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đáp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án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A,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𝐼𝐴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𝐼𝐴</m:t>
                        </m:r>
                      </m:e>
                    </m:acc>
                    <m:r>
                      <a:rPr lang="en-US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𝐼𝐵</m:t>
                        </m:r>
                      </m:e>
                    </m:acc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err="1">
                    <a:latin typeface="Arial" panose="020B0604020202020204" pitchFamily="34" charset="0"/>
                    <a:cs typeface="Arial" panose="020B0604020202020204" pitchFamily="34" charset="0"/>
                  </a:rPr>
                  <a:t>Loại</a:t>
                </a:r>
                <a:r>
                  <a:rPr lang="en-US" sz="4800">
                    <a:latin typeface="Arial" panose="020B0604020202020204" pitchFamily="34" charset="0"/>
                    <a:cs typeface="Arial" panose="020B0604020202020204" pitchFamily="34" charset="0"/>
                  </a:rPr>
                  <a:t> A. </a:t>
                </a:r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250" y="8140084"/>
                <a:ext cx="14237044" cy="925446"/>
              </a:xfrm>
              <a:prstGeom prst="rect">
                <a:avLst/>
              </a:prstGeom>
              <a:blipFill>
                <a:blip r:embed="rId9"/>
                <a:stretch>
                  <a:fillRect l="-1926" t="-5921" b="-3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/>
              <p:nvPr/>
            </p:nvSpPr>
            <p:spPr>
              <a:xfrm>
                <a:off x="1374028" y="9405784"/>
                <a:ext cx="14551771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Xét đáp án B,</a:t>
                </a:r>
                <a:r>
                  <a:rPr lang="en-US" sz="4800" spc="-150" dirty="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  <m:r>
                      <a:rPr lang="vi-VN" sz="4800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vi-VN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𝐵𝐴</m:t>
                        </m:r>
                      </m:e>
                    </m:acc>
                    <m:r>
                      <a:rPr lang="vi-VN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vi-VN" sz="4800" dirty="0">
                    <a:cs typeface="Arial" panose="020B0604020202020204" pitchFamily="34" charset="0"/>
                  </a:rPr>
                  <a:t> </a:t>
                </a:r>
                <a:r>
                  <a:rPr lang="en-US" sz="480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r>
                  <a:rPr lang="vi-VN" sz="4800">
                    <a:cs typeface="Arial" panose="020B0604020202020204" pitchFamily="34" charset="0"/>
                  </a:rPr>
                  <a:t> Đúng</a:t>
                </a:r>
                <a:r>
                  <a:rPr lang="en-US" sz="4800">
                    <a:cs typeface="Arial" panose="020B0604020202020204" pitchFamily="34" charset="0"/>
                  </a:rPr>
                  <a:t>.</a:t>
                </a:r>
                <a:r>
                  <a:rPr lang="vi-VN" sz="4800">
                    <a:cs typeface="Arial" panose="020B0604020202020204" pitchFamily="34" charset="0"/>
                  </a:rPr>
                  <a:t> </a:t>
                </a:r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11DFEB97-AC77-4E8F-BA12-37AC6CBF8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028" y="9405784"/>
                <a:ext cx="14551771" cy="925446"/>
              </a:xfrm>
              <a:prstGeom prst="rect">
                <a:avLst/>
              </a:prstGeom>
              <a:blipFill>
                <a:blip r:embed="rId10"/>
                <a:stretch>
                  <a:fillRect l="-1885" t="-7895" b="-34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321F7A4-D50F-4201-AA3D-DEEA6E8E4D80}"/>
                  </a:ext>
                </a:extLst>
              </p:cNvPr>
              <p:cNvSpPr/>
              <p:nvPr/>
            </p:nvSpPr>
            <p:spPr>
              <a:xfrm>
                <a:off x="1374029" y="10534808"/>
                <a:ext cx="12937511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Xét đáp án C,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Loại </a:t>
                </a:r>
                <a:r>
                  <a:rPr lang="en-US" sz="4800">
                    <a:latin typeface="Arial" panose="020B0604020202020204" pitchFamily="34" charset="0"/>
                    <a:cs typeface="Arial" panose="020B0604020202020204" pitchFamily="34" charset="0"/>
                  </a:rPr>
                  <a:t>C.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A321F7A4-D50F-4201-AA3D-DEEA6E8E4D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029" y="10534808"/>
                <a:ext cx="12937511" cy="925446"/>
              </a:xfrm>
              <a:prstGeom prst="rect">
                <a:avLst/>
              </a:prstGeom>
              <a:blipFill>
                <a:blip r:embed="rId11"/>
                <a:stretch>
                  <a:fillRect l="-2120" t="-5921" b="-3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Oval 48"/>
          <p:cNvSpPr/>
          <p:nvPr/>
        </p:nvSpPr>
        <p:spPr>
          <a:xfrm>
            <a:off x="6477000" y="403860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1165974-31ED-4BE4-89FC-3F8C50CE078D}"/>
              </a:ext>
            </a:extLst>
          </p:cNvPr>
          <p:cNvGrpSpPr/>
          <p:nvPr/>
        </p:nvGrpSpPr>
        <p:grpSpPr>
          <a:xfrm>
            <a:off x="16154400" y="7924800"/>
            <a:ext cx="6324600" cy="3792877"/>
            <a:chOff x="16154400" y="7333569"/>
            <a:chExt cx="6324600" cy="379287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09F558F-0A8E-438F-A79A-7CF82F6A47AE}"/>
                </a:ext>
              </a:extLst>
            </p:cNvPr>
            <p:cNvGrpSpPr/>
            <p:nvPr/>
          </p:nvGrpSpPr>
          <p:grpSpPr>
            <a:xfrm>
              <a:off x="16154400" y="7333569"/>
              <a:ext cx="6324600" cy="3792877"/>
              <a:chOff x="16154400" y="7333569"/>
              <a:chExt cx="6324600" cy="3792877"/>
            </a:xfrm>
          </p:grpSpPr>
          <p:sp>
            <p:nvSpPr>
              <p:cNvPr id="3" name="Parallelogram 2">
                <a:extLst>
                  <a:ext uri="{FF2B5EF4-FFF2-40B4-BE49-F238E27FC236}">
                    <a16:creationId xmlns:a16="http://schemas.microsoft.com/office/drawing/2014/main" id="{F7FAC099-7285-4743-A85B-3CF75ADA01B7}"/>
                  </a:ext>
                </a:extLst>
              </p:cNvPr>
              <p:cNvSpPr/>
              <p:nvPr/>
            </p:nvSpPr>
            <p:spPr>
              <a:xfrm>
                <a:off x="16459200" y="7924800"/>
                <a:ext cx="5715000" cy="2286000"/>
              </a:xfrm>
              <a:prstGeom prst="parallelogram">
                <a:avLst/>
              </a:prstGeom>
              <a:noFill/>
              <a:ln w="127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AC9F1158-0539-4277-AD88-AC80CB298D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992600" y="7924800"/>
                <a:ext cx="4648200" cy="2286000"/>
              </a:xfrm>
              <a:prstGeom prst="line">
                <a:avLst/>
              </a:prstGeom>
              <a:ln w="127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AAD46691-5A37-41FB-B6C7-626E4C16AC4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459200" y="7924800"/>
                <a:ext cx="5715000" cy="2286001"/>
              </a:xfrm>
              <a:prstGeom prst="line">
                <a:avLst/>
              </a:prstGeom>
              <a:ln w="127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C2C7FF10-C176-4765-9867-A4D3F8CF9CA6}"/>
                      </a:ext>
                    </a:extLst>
                  </p:cNvPr>
                  <p:cNvSpPr txBox="1"/>
                  <p:nvPr/>
                </p:nvSpPr>
                <p:spPr>
                  <a:xfrm>
                    <a:off x="16459200" y="7356902"/>
                    <a:ext cx="304800" cy="7540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C2C7FF10-C176-4765-9867-A4D3F8CF9CA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459200" y="7356902"/>
                    <a:ext cx="304800" cy="754053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r="-36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122CEEB9-4C30-4BEC-AAE5-41B3D4B60B5F}"/>
                      </a:ext>
                    </a:extLst>
                  </p:cNvPr>
                  <p:cNvSpPr txBox="1"/>
                  <p:nvPr/>
                </p:nvSpPr>
                <p:spPr>
                  <a:xfrm>
                    <a:off x="21366480" y="10222022"/>
                    <a:ext cx="304800" cy="7540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122CEEB9-4C30-4BEC-AAE5-41B3D4B60B5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66480" y="10222022"/>
                    <a:ext cx="304800" cy="754053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r="-36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5BBBE4C9-FE52-4071-8FCD-139B2F2F67B1}"/>
                      </a:ext>
                    </a:extLst>
                  </p:cNvPr>
                  <p:cNvSpPr txBox="1"/>
                  <p:nvPr/>
                </p:nvSpPr>
                <p:spPr>
                  <a:xfrm>
                    <a:off x="16154400" y="10372393"/>
                    <a:ext cx="304800" cy="7540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9" name="TextBox 78">
                    <a:extLst>
                      <a:ext uri="{FF2B5EF4-FFF2-40B4-BE49-F238E27FC236}">
                        <a16:creationId xmlns:a16="http://schemas.microsoft.com/office/drawing/2014/main" id="{5BBBE4C9-FE52-4071-8FCD-139B2F2F67B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154400" y="10372393"/>
                    <a:ext cx="304800" cy="754053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r="-4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A8224F90-3937-4E0D-9982-77BACF5421E5}"/>
                      </a:ext>
                    </a:extLst>
                  </p:cNvPr>
                  <p:cNvSpPr txBox="1"/>
                  <p:nvPr/>
                </p:nvSpPr>
                <p:spPr>
                  <a:xfrm>
                    <a:off x="22174200" y="7333569"/>
                    <a:ext cx="304800" cy="7540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A8224F90-3937-4E0D-9982-77BACF5421E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174200" y="7333569"/>
                    <a:ext cx="304800" cy="754053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r="-42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8B330820-D4CA-475A-90A2-0442E5F8C80F}"/>
                    </a:ext>
                  </a:extLst>
                </p:cNvPr>
                <p:cNvSpPr txBox="1"/>
                <p:nvPr/>
              </p:nvSpPr>
              <p:spPr>
                <a:xfrm>
                  <a:off x="19011900" y="9217578"/>
                  <a:ext cx="304800" cy="7540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8B330820-D4CA-475A-90A2-0442E5F8C8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11900" y="9217578"/>
                  <a:ext cx="304800" cy="754053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77">
                <a:extLst>
                  <a:ext uri="{FF2B5EF4-FFF2-40B4-BE49-F238E27FC236}">
                    <a16:creationId xmlns:a16="http://schemas.microsoft.com/office/drawing/2014/main" id="{11BBAF10-A851-4A96-BEB7-026C6EC27AB3}"/>
                  </a:ext>
                </a:extLst>
              </p:cNvPr>
              <p:cNvSpPr/>
              <p:nvPr/>
            </p:nvSpPr>
            <p:spPr>
              <a:xfrm>
                <a:off x="1464289" y="11571354"/>
                <a:ext cx="12937511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Xét đáp 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án </a:t>
                </a:r>
                <a:r>
                  <a:rPr lang="en-US" sz="480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</m:t>
                        </m:r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</m:t>
                        </m:r>
                        <m:r>
                          <a:rPr lang="en-US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𝐷</m:t>
                        </m:r>
                      </m:e>
                    </m:acc>
                  </m:oMath>
                </a14:m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</a:t>
                </a:r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Loại </a:t>
                </a:r>
                <a:r>
                  <a:rPr lang="en-US" sz="4800">
                    <a:latin typeface="Arial" panose="020B0604020202020204" pitchFamily="34" charset="0"/>
                    <a:cs typeface="Arial" panose="020B0604020202020204" pitchFamily="34" charset="0"/>
                  </a:rPr>
                  <a:t>D.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3" name="Rectangle 77">
                <a:extLst>
                  <a:ext uri="{FF2B5EF4-FFF2-40B4-BE49-F238E27FC236}">
                    <a16:creationId xmlns:a16="http://schemas.microsoft.com/office/drawing/2014/main" id="{11BBAF10-A851-4A96-BEB7-026C6EC27A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289" y="11571354"/>
                <a:ext cx="12937511" cy="925446"/>
              </a:xfrm>
              <a:prstGeom prst="rect">
                <a:avLst/>
              </a:prstGeom>
              <a:blipFill>
                <a:blip r:embed="rId17"/>
                <a:stretch>
                  <a:fillRect l="-2120" t="-5921" b="-3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3" grpId="1"/>
      <p:bldP spid="54" grpId="0"/>
      <p:bldP spid="55" grpId="0"/>
      <p:bldP spid="5" grpId="0"/>
      <p:bldP spid="77" grpId="0"/>
      <p:bldP spid="78" grpId="0"/>
      <p:bldP spid="49" grpId="0" animBg="1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123549" y="6858000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979283" y="9283965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Ch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ọ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n</m:t>
                    </m:r>
                    <m:r>
                      <m:rPr>
                        <m:nor/>
                      </m:rPr>
                      <a:rPr lang="en-US" sz="4800" b="1" spc="-15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US" sz="4800" spc="-150"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283" y="9283965"/>
                <a:ext cx="25005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Cho 4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Đẳng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thức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nào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err="1">
                    <a:latin typeface="Arial" panose="020B0604020202020204" pitchFamily="34" charset="0"/>
                    <a:cs typeface="Arial" panose="020B0604020202020204" pitchFamily="34" charset="0"/>
                  </a:rPr>
                  <a:t>đây</a:t>
                </a:r>
                <a:r>
                  <a:rPr lang="en-US" sz="4800">
                    <a:latin typeface="Arial" panose="020B0604020202020204" pitchFamily="34" charset="0"/>
                    <a:cs typeface="Arial" panose="020B0604020202020204" pitchFamily="34" charset="0"/>
                  </a:rPr>
                  <a:t> đúng?</a:t>
                </a:r>
                <a:endParaRPr lang="vi-VN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830997"/>
              </a:xfrm>
              <a:prstGeom prst="rect">
                <a:avLst/>
              </a:prstGeom>
              <a:blipFill>
                <a:blip r:embed="rId4"/>
                <a:stretch>
                  <a:fillRect l="-1216" t="-17647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06884" y="3960242"/>
                <a:ext cx="7332316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 </m:t>
                    </m:r>
                    <m:acc>
                      <m:accPr>
                        <m:chr m:val="⃗"/>
                        <m:ctrlPr>
                          <a:rPr lang="en-US" sz="480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𝐴𝐶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𝐵𝐷</m:t>
                        </m:r>
                      </m:e>
                    </m:acc>
                  </m:oMath>
                </a14:m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6884" y="3960242"/>
                <a:ext cx="7332316" cy="925446"/>
              </a:xfrm>
              <a:prstGeom prst="rect">
                <a:avLst/>
              </a:prstGeom>
              <a:blipFill>
                <a:blip r:embed="rId5"/>
                <a:stretch>
                  <a:fillRect t="-5960" b="-33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12490001" y="3959096"/>
                <a:ext cx="6592893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80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en-US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001" y="3959096"/>
                <a:ext cx="6592893" cy="925446"/>
              </a:xfrm>
              <a:prstGeom prst="rect">
                <a:avLst/>
              </a:prstGeom>
              <a:blipFill>
                <a:blip r:embed="rId6"/>
                <a:stretch>
                  <a:fillRect t="-5921" r="-648" b="-32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465788" y="4897707"/>
                <a:ext cx="6687612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𝐷𝐴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788" y="4897707"/>
                <a:ext cx="6687612" cy="925446"/>
              </a:xfrm>
              <a:prstGeom prst="rect">
                <a:avLst/>
              </a:prstGeom>
              <a:blipFill>
                <a:blip r:embed="rId7"/>
                <a:stretch>
                  <a:fillRect t="-5921" b="-32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2490001" y="5031316"/>
                <a:ext cx="6687612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4800" b="0" i="1" spc="-15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𝐶𝐵</m:t>
                        </m:r>
                      </m:e>
                    </m:acc>
                  </m:oMath>
                </a14:m>
                <a:r>
                  <a:rPr lang="en-US" sz="4800" b="1" dirty="0"/>
                  <a:t>.</a:t>
                </a:r>
                <a:endParaRPr lang="vi-VN" sz="4800" b="1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0001" y="5031316"/>
                <a:ext cx="6687612" cy="925446"/>
              </a:xfrm>
              <a:prstGeom prst="rect">
                <a:avLst/>
              </a:prstGeom>
              <a:blipFill>
                <a:blip r:embed="rId8"/>
                <a:stretch>
                  <a:fillRect t="-3947" r="-456" b="-34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1827944" y="8172750"/>
                <a:ext cx="21108256" cy="984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Ta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𝐴𝐵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𝐶𝐷</m:t>
                        </m:r>
                      </m:e>
                    </m:acc>
                    <m:r>
                      <a:rPr lang="en-US" sz="4800" i="1" spc="-15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𝐷𝐵</m:t>
                        </m:r>
                      </m:e>
                    </m:acc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𝐶𝐵</m:t>
                        </m:r>
                      </m:e>
                    </m:acc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𝐵𝐷</m:t>
                        </m:r>
                      </m:e>
                    </m:acc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𝐶𝐵</m:t>
                        </m:r>
                      </m:e>
                    </m:acc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vi-VN" sz="4800" b="0" i="1" spc="-150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𝐷𝐵</m:t>
                            </m:r>
                          </m:e>
                        </m:acc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4800" i="1" spc="-15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vi-VN" sz="4800" b="0" i="1" spc="-150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𝐵𝐷</m:t>
                            </m:r>
                          </m:e>
                        </m:acc>
                      </m:e>
                    </m:d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𝐴𝐷</m:t>
                        </m:r>
                      </m:e>
                    </m:acc>
                    <m:r>
                      <a:rPr lang="vi-VN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sz="4800" i="1" spc="-15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accPr>
                      <m:e>
                        <m:r>
                          <a:rPr lang="vi-VN" sz="4800" b="0" i="1" spc="-15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𝐶𝐵</m:t>
                        </m:r>
                      </m:e>
                    </m:acc>
                    <m:r>
                      <a:rPr lang="en-US" sz="4800" b="0" i="1" spc="-15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944" y="8172750"/>
                <a:ext cx="21108256" cy="984693"/>
              </a:xfrm>
              <a:prstGeom prst="rect">
                <a:avLst/>
              </a:prstGeom>
              <a:blipFill>
                <a:blip r:embed="rId9"/>
                <a:stretch>
                  <a:fillRect l="-1328" t="-4969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12344400" y="5038491"/>
            <a:ext cx="848881" cy="911096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4" grpId="0"/>
      <p:bldP spid="55" grpId="0"/>
      <p:bldP spid="55" grpId="1"/>
      <p:bldP spid="5" grpId="0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3.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026806" y="8881478"/>
                <a:ext cx="2500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8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806" y="8881478"/>
                <a:ext cx="250056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Cho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phân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biệt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Đẳng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thức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nào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err="1">
                    <a:latin typeface="Arial" panose="020B0604020202020204" pitchFamily="34" charset="0"/>
                    <a:cs typeface="Arial" panose="020B0604020202020204" pitchFamily="34" charset="0"/>
                  </a:rPr>
                  <a:t>đây</a:t>
                </a:r>
                <a:r>
                  <a:rPr lang="en-US" sz="4800">
                    <a:latin typeface="Arial" panose="020B0604020202020204" pitchFamily="34" charset="0"/>
                    <a:cs typeface="Arial" panose="020B0604020202020204" pitchFamily="34" charset="0"/>
                  </a:rPr>
                  <a:t> đúng?</a:t>
                </a:r>
                <a:endParaRPr lang="vi-VN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830997"/>
              </a:xfrm>
              <a:prstGeom prst="rect">
                <a:avLst/>
              </a:prstGeom>
              <a:blipFill>
                <a:blip r:embed="rId4"/>
                <a:stretch>
                  <a:fillRect l="-1216" t="-17647" b="-3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11376" y="4777338"/>
                <a:ext cx="5397798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1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n-US" sz="480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𝐵𝐶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𝐶𝐴</m:t>
                          </m:r>
                        </m:e>
                      </m:acc>
                      <m:r>
                        <m:rPr>
                          <m:nor/>
                        </m:rPr>
                        <a:rPr lang="en-GB" sz="4800">
                          <a:solidFill>
                            <a:schemeClr val="tx1"/>
                          </a:solidFill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376" y="4777338"/>
                <a:ext cx="5397798" cy="9254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915802" y="4853339"/>
                <a:ext cx="5079549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1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lang="en-US" sz="480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𝐶𝐵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𝐴𝐶</m:t>
                          </m:r>
                        </m:e>
                      </m:acc>
                      <m:r>
                        <m:rPr>
                          <m:nor/>
                        </m:rPr>
                        <a:rPr lang="en-GB" sz="4800">
                          <a:solidFill>
                            <a:schemeClr val="tx1"/>
                          </a:solidFill>
                        </a:rPr>
                        <m:t>.</m:t>
                      </m:r>
                    </m:oMath>
                  </m:oMathPara>
                </a14:m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802" y="4853339"/>
                <a:ext cx="5079549" cy="9254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2592408" y="4856372"/>
                <a:ext cx="5079549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sz="480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𝐵𝐶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𝐴𝐶</m:t>
                          </m:r>
                        </m:e>
                      </m:acc>
                      <m:r>
                        <m:rPr>
                          <m:nor/>
                        </m:rPr>
                        <a:rPr lang="en-GB" sz="4800"/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2408" y="4856372"/>
                <a:ext cx="5079549" cy="9254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8179918" y="4875274"/>
                <a:ext cx="4971512" cy="9254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sz="4800" b="1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n-US" sz="480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𝐶𝐴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4800" i="1" spc="-15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𝐵𝐶</m:t>
                          </m:r>
                        </m:e>
                      </m:acc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9918" y="4875274"/>
                <a:ext cx="4971512" cy="92544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CD3AFA5A-4934-4FF4-BBE2-95486ED925FF}"/>
              </a:ext>
            </a:extLst>
          </p:cNvPr>
          <p:cNvSpPr/>
          <p:nvPr/>
        </p:nvSpPr>
        <p:spPr>
          <a:xfrm>
            <a:off x="2061881" y="7933994"/>
            <a:ext cx="15272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dirty="0">
                <a:latin typeface="Arial" panose="020B0604020202020204" pitchFamily="34" charset="0"/>
                <a:cs typeface="Arial" panose="020B0604020202020204" pitchFamily="34" charset="0"/>
              </a:rPr>
              <a:t>Theo quy tắc 3 điểm ta chọn đáp án B.</a:t>
            </a:r>
            <a:endParaRPr lang="en-US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665609" y="480060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457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119" grpId="0"/>
      <p:bldP spid="2" grpId="0"/>
      <p:bldP spid="53" grpId="0"/>
      <p:bldP spid="53" grpId="1"/>
      <p:bldP spid="54" grpId="0"/>
      <p:bldP spid="55" grpId="0"/>
      <p:bldP spid="51" grpId="0"/>
      <p:bldP spid="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A47F8F46-16B3-459F-A531-C2337603110D}"/>
              </a:ext>
            </a:extLst>
          </p:cNvPr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45" name="Rounded Rectangle 124">
              <a:extLst>
                <a:ext uri="{FF2B5EF4-FFF2-40B4-BE49-F238E27FC236}">
                  <a16:creationId xmlns:a16="http://schemas.microsoft.com/office/drawing/2014/main" id="{B224D071-DBFE-4B89-B8AF-CBF43FBF7313}"/>
                </a:ext>
              </a:extLst>
            </p:cNvPr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7643778-7EF1-4061-B563-4EA20D2D199B}"/>
                </a:ext>
              </a:extLst>
            </p:cNvPr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47" name="Freeform 20">
                <a:extLst>
                  <a:ext uri="{FF2B5EF4-FFF2-40B4-BE49-F238E27FC236}">
                    <a16:creationId xmlns:a16="http://schemas.microsoft.com/office/drawing/2014/main" id="{AEF62A4E-F770-49E7-BEB1-D6BC50BB2CCB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9FF4A8D-3E36-4CC5-B1BE-792407C3434D}"/>
                  </a:ext>
                </a:extLst>
              </p:cNvPr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9" name="Round Diagonal Corner Rectangle 128">
                <a:extLst>
                  <a:ext uri="{FF2B5EF4-FFF2-40B4-BE49-F238E27FC236}">
                    <a16:creationId xmlns:a16="http://schemas.microsoft.com/office/drawing/2014/main" id="{2FEB95EB-BD5E-46A1-91BC-729B156FBE61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50" name="Freeform 15">
                <a:extLst>
                  <a:ext uri="{FF2B5EF4-FFF2-40B4-BE49-F238E27FC236}">
                    <a16:creationId xmlns:a16="http://schemas.microsoft.com/office/drawing/2014/main" id="{EC07A91E-41BD-456E-8258-9CF82449030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2458" y="2399336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4.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207060" y="3048000"/>
                <a:ext cx="22565882" cy="982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Cho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vuông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𝐴𝐵𝐶𝐷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cạnh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bằng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ahoma" pitchFamily="34" charset="0"/>
                      </a:rPr>
                      <m:t>𝑎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. Khi </a:t>
                </a:r>
                <a:r>
                  <a:rPr lang="en-US" sz="4800" dirty="0" err="1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ahoma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en-US" sz="4800" b="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4800" i="1" spc="-15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en-US" sz="4800" b="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𝐴𝐷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4800" dirty="0">
                    <a:latin typeface="Arial" panose="020B0604020202020204" pitchFamily="34" charset="0"/>
                    <a:ea typeface="Cambria" panose="02040503050406030204" pitchFamily="18" charset="0"/>
                    <a:cs typeface="Arial" panose="020B0604020202020204" pitchFamily="34" charset="0"/>
                  </a:rPr>
                  <a:t> bằng?</a:t>
                </a: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60" y="3048000"/>
                <a:ext cx="22565882" cy="982000"/>
              </a:xfrm>
              <a:prstGeom prst="rect">
                <a:avLst/>
              </a:prstGeom>
              <a:blipFill>
                <a:blip r:embed="rId3"/>
                <a:stretch>
                  <a:fillRect l="-1216" t="-4969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6079" y="4343400"/>
                <a:ext cx="4388542" cy="16565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4800" b="1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ad>
                        <m:radPr>
                          <m:degHide m:val="on"/>
                          <m:ctrlP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pc="-1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e>
                      </m:rad>
                      <m:r>
                        <m:rPr>
                          <m:nor/>
                        </m:rPr>
                        <a:rPr lang="en-GB" sz="4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GB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79" y="4343400"/>
                <a:ext cx="4388542" cy="16565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403638" y="4145917"/>
                <a:ext cx="4388542" cy="1269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4800" b="1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US" sz="4800" b="1" i="0" spc="-150" smtClean="0">
                        <a:solidFill>
                          <a:srgbClr val="00009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en-US" sz="480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800" b="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48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638" y="4145917"/>
                <a:ext cx="4388542" cy="1269386"/>
              </a:xfrm>
              <a:prstGeom prst="rect">
                <a:avLst/>
              </a:prstGeom>
              <a:blipFill>
                <a:blip r:embed="rId5"/>
                <a:stretch>
                  <a:fillRect b="-10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0381093" y="4490945"/>
                <a:ext cx="444710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4800" b="0" i="0" spc="-15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sz="480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GB" sz="4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1093" y="4490945"/>
                <a:ext cx="4447108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5015116" y="4550190"/>
                <a:ext cx="402346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8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4800" b="0" i="1" spc="-15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4800" b="0" i="1" spc="-15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m:rPr>
                          <m:nor/>
                        </m:rPr>
                        <a:rPr lang="en-GB" sz="4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vi-VN" sz="4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5116" y="4550190"/>
                <a:ext cx="4023461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1291667" y="4267200"/>
            <a:ext cx="1072553" cy="107255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689BE2C-8F63-4FD2-9C03-0D2706FF82BA}"/>
                  </a:ext>
                </a:extLst>
              </p:cNvPr>
              <p:cNvSpPr txBox="1"/>
              <p:nvPr/>
            </p:nvSpPr>
            <p:spPr>
              <a:xfrm>
                <a:off x="2302489" y="8237454"/>
                <a:ext cx="16061711" cy="925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Theo quy tắc hình </a:t>
                </a:r>
                <a:r>
                  <a:rPr lang="vi-VN" sz="4800">
                    <a:latin typeface="Arial" panose="020B0604020202020204" pitchFamily="34" charset="0"/>
                    <a:cs typeface="Arial" panose="020B0604020202020204" pitchFamily="34" charset="0"/>
                  </a:rPr>
                  <a:t>bình hành: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vi-VN" sz="4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vi-VN" sz="4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  <m:r>
                      <a:rPr lang="vi-VN" sz="4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vi-VN" sz="4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4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689BE2C-8F63-4FD2-9C03-0D2706FF8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89" y="8237454"/>
                <a:ext cx="16061711" cy="925446"/>
              </a:xfrm>
              <a:prstGeom prst="rect">
                <a:avLst/>
              </a:prstGeom>
              <a:blipFill>
                <a:blip r:embed="rId8"/>
                <a:stretch>
                  <a:fillRect l="-1746" t="-5263" b="-3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1F83F8-F1CE-4C03-BF8A-05FEEE3FB9EE}"/>
                  </a:ext>
                </a:extLst>
              </p:cNvPr>
              <p:cNvSpPr txBox="1"/>
              <p:nvPr/>
            </p:nvSpPr>
            <p:spPr>
              <a:xfrm>
                <a:off x="2302489" y="9438725"/>
                <a:ext cx="10668000" cy="984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Khi đó: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480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ahoma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480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en-US" sz="4800" b="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4800" i="1" spc="-15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en-US" sz="4800" b="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𝐴𝐷</m:t>
                            </m:r>
                          </m:e>
                        </m:acc>
                      </m:e>
                    </m:d>
                    <m:r>
                      <a:rPr lang="vi-VN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vi-VN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vi-VN" sz="4800" b="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r>
                              <a:rPr lang="vi-VN" sz="4800" b="0" i="1" spc="-15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𝐴𝐶</m:t>
                            </m:r>
                          </m:e>
                        </m:acc>
                      </m:e>
                    </m:d>
                    <m:r>
                      <a:rPr lang="vi-VN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vi-VN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𝐴𝐶</m:t>
                    </m:r>
                    <m:r>
                      <a:rPr lang="vi-VN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vi-VN" sz="4800" b="0" i="1" spc="-15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vi-VN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vi-VN" sz="4800" b="0" i="1" spc="-15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1F83F8-F1CE-4C03-BF8A-05FEEE3FB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89" y="9438725"/>
                <a:ext cx="10668000" cy="984693"/>
              </a:xfrm>
              <a:prstGeom prst="rect">
                <a:avLst/>
              </a:prstGeom>
              <a:blipFill>
                <a:blip r:embed="rId9"/>
                <a:stretch>
                  <a:fillRect l="-2629" t="-4938" b="-25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A2C1CBC9-5A72-4395-8D9F-6A5AFA0B39C8}"/>
              </a:ext>
            </a:extLst>
          </p:cNvPr>
          <p:cNvGrpSpPr/>
          <p:nvPr/>
        </p:nvGrpSpPr>
        <p:grpSpPr>
          <a:xfrm>
            <a:off x="15849600" y="7522076"/>
            <a:ext cx="4612748" cy="4669924"/>
            <a:chOff x="15716894" y="7522076"/>
            <a:chExt cx="4745454" cy="444619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8978420-F146-4E83-82BC-7060538B4B01}"/>
                </a:ext>
              </a:extLst>
            </p:cNvPr>
            <p:cNvSpPr/>
            <p:nvPr/>
          </p:nvSpPr>
          <p:spPr>
            <a:xfrm>
              <a:off x="16230600" y="8077200"/>
              <a:ext cx="3810000" cy="3276600"/>
            </a:xfrm>
            <a:prstGeom prst="rect">
              <a:avLst/>
            </a:prstGeom>
            <a:noFill/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0D84BE22-F351-4744-BA27-CC83AC8C70E9}"/>
                    </a:ext>
                  </a:extLst>
                </p:cNvPr>
                <p:cNvSpPr txBox="1"/>
                <p:nvPr/>
              </p:nvSpPr>
              <p:spPr>
                <a:xfrm>
                  <a:off x="15716894" y="7635755"/>
                  <a:ext cx="381000" cy="7540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0D84BE22-F351-4744-BA27-CC83AC8C70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16894" y="7635755"/>
                  <a:ext cx="381000" cy="754053"/>
                </a:xfrm>
                <a:prstGeom prst="rect">
                  <a:avLst/>
                </a:prstGeom>
                <a:blipFill>
                  <a:blip r:embed="rId10"/>
                  <a:stretch>
                    <a:fillRect r="-79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8398ACF3-F87D-443B-8918-DB13DA6A31A5}"/>
                    </a:ext>
                  </a:extLst>
                </p:cNvPr>
                <p:cNvSpPr txBox="1"/>
                <p:nvPr/>
              </p:nvSpPr>
              <p:spPr>
                <a:xfrm>
                  <a:off x="20019953" y="7522076"/>
                  <a:ext cx="381000" cy="7540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8398ACF3-F87D-443B-8918-DB13DA6A31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19953" y="7522076"/>
                  <a:ext cx="381000" cy="754053"/>
                </a:xfrm>
                <a:prstGeom prst="rect">
                  <a:avLst/>
                </a:prstGeom>
                <a:blipFill>
                  <a:blip r:embed="rId11"/>
                  <a:stretch>
                    <a:fillRect r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ACA67F0E-367A-45A5-B35A-22EAC0D58607}"/>
                    </a:ext>
                  </a:extLst>
                </p:cNvPr>
                <p:cNvSpPr txBox="1"/>
                <p:nvPr/>
              </p:nvSpPr>
              <p:spPr>
                <a:xfrm>
                  <a:off x="20081348" y="10976773"/>
                  <a:ext cx="381000" cy="7540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ACA67F0E-367A-45A5-B35A-22EAC0D586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81348" y="10976773"/>
                  <a:ext cx="381000" cy="754053"/>
                </a:xfrm>
                <a:prstGeom prst="rect">
                  <a:avLst/>
                </a:prstGeom>
                <a:blipFill>
                  <a:blip r:embed="rId12"/>
                  <a:stretch>
                    <a:fillRect r="-79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E01B9794-0C8D-4267-BBA2-A3B5F7C93DBB}"/>
                    </a:ext>
                  </a:extLst>
                </p:cNvPr>
                <p:cNvSpPr txBox="1"/>
                <p:nvPr/>
              </p:nvSpPr>
              <p:spPr>
                <a:xfrm>
                  <a:off x="15716894" y="11214221"/>
                  <a:ext cx="381000" cy="7540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vi-VN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E01B9794-0C8D-4267-BBA2-A3B5F7C93D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16894" y="11214221"/>
                  <a:ext cx="381000" cy="754053"/>
                </a:xfrm>
                <a:prstGeom prst="rect">
                  <a:avLst/>
                </a:prstGeom>
                <a:blipFill>
                  <a:blip r:embed="rId13"/>
                  <a:stretch>
                    <a:fillRect r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7FCB235-7887-4D66-A6FE-6819C24647F2}"/>
              </a:ext>
            </a:extLst>
          </p:cNvPr>
          <p:cNvSpPr txBox="1"/>
          <p:nvPr/>
        </p:nvSpPr>
        <p:spPr>
          <a:xfrm>
            <a:off x="2302489" y="10837194"/>
            <a:ext cx="28791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 A</a:t>
            </a:r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82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2" grpId="0"/>
      <p:bldP spid="53" grpId="0"/>
      <p:bldP spid="54" grpId="0"/>
      <p:bldP spid="55" grpId="0"/>
      <p:bldP spid="58" grpId="0" animBg="1"/>
      <p:bldP spid="4" grpId="0"/>
      <p:bldP spid="5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4830</TotalTime>
  <Words>1373</Words>
  <Application>Microsoft Office PowerPoint</Application>
  <PresentationFormat>Tùy chỉnh</PresentationFormat>
  <Paragraphs>177</Paragraphs>
  <Slides>12</Slides>
  <Notes>11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12</vt:i4>
      </vt:variant>
    </vt:vector>
  </HeadingPairs>
  <TitlesOfParts>
    <vt:vector size="20" baseType="lpstr">
      <vt:lpstr>Arial</vt:lpstr>
      <vt:lpstr>AvantGarde-Demi</vt:lpstr>
      <vt:lpstr>Calibri</vt:lpstr>
      <vt:lpstr>Cambria Math</vt:lpstr>
      <vt:lpstr>Chu Van An</vt:lpstr>
      <vt:lpstr>Tahoma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Nguyen Van Tho</cp:lastModifiedBy>
  <cp:revision>473</cp:revision>
  <dcterms:created xsi:type="dcterms:W3CDTF">2013-08-31T11:42:51Z</dcterms:created>
  <dcterms:modified xsi:type="dcterms:W3CDTF">2021-09-03T01:10:18Z</dcterms:modified>
</cp:coreProperties>
</file>