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9" r:id="rId2"/>
    <p:sldId id="424" r:id="rId3"/>
    <p:sldId id="409" r:id="rId4"/>
    <p:sldId id="426" r:id="rId5"/>
    <p:sldId id="421" r:id="rId6"/>
    <p:sldId id="422" r:id="rId7"/>
    <p:sldId id="416" r:id="rId8"/>
    <p:sldId id="417" r:id="rId9"/>
    <p:sldId id="418" r:id="rId10"/>
    <p:sldId id="267" r:id="rId11"/>
    <p:sldId id="268" r:id="rId12"/>
    <p:sldId id="269" r:id="rId13"/>
    <p:sldId id="425" r:id="rId14"/>
    <p:sldId id="270" r:id="rId15"/>
    <p:sldId id="271" r:id="rId16"/>
    <p:sldId id="272" r:id="rId17"/>
    <p:sldId id="273" r:id="rId18"/>
    <p:sldId id="275" r:id="rId19"/>
    <p:sldId id="274" r:id="rId20"/>
    <p:sldId id="277" r:id="rId21"/>
    <p:sldId id="450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7" r:id="rId33"/>
    <p:sldId id="438" r:id="rId34"/>
    <p:sldId id="439" r:id="rId35"/>
    <p:sldId id="440" r:id="rId36"/>
    <p:sldId id="441" r:id="rId37"/>
    <p:sldId id="442" r:id="rId38"/>
    <p:sldId id="443" r:id="rId39"/>
    <p:sldId id="444" r:id="rId40"/>
    <p:sldId id="445" r:id="rId41"/>
    <p:sldId id="446" r:id="rId42"/>
    <p:sldId id="447" r:id="rId43"/>
    <p:sldId id="403" r:id="rId44"/>
    <p:sldId id="404" r:id="rId45"/>
    <p:sldId id="405" r:id="rId46"/>
    <p:sldId id="44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i Van Hong" initials="BVH" lastIdx="1" clrIdx="0">
    <p:extLst>
      <p:ext uri="{19B8F6BF-5375-455C-9EA6-DF929625EA0E}">
        <p15:presenceInfo xmlns:p15="http://schemas.microsoft.com/office/powerpoint/2012/main" userId="S::hongbv@ms.hcmute.edu.vn::55d7736e-596d-425e-a894-75b747c658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7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761D38-132B-4582-8AA7-5F4B24E5F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284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4F86E1-0B11-44AD-8DAF-5C4462FE6B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28" y="979715"/>
            <a:ext cx="9303944" cy="4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5DA1BF-9335-49C0-9E73-1B0B492B1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43557-7CEB-49CA-A62F-14F0C0827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0" y="867364"/>
            <a:ext cx="10837131" cy="63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36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934665-7C46-4D56-B2DE-123F4D1E8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5EE37-55D9-4B2B-BE4B-FB95EF0CCC1C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CẤU TRÚC BÀI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C36FD-9A64-4989-898D-3C41585F7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73" y="0"/>
            <a:ext cx="5598252" cy="682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8F312-DC6A-41E8-8DD0-1D66AA368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3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9E02C-A95D-41B3-9CFC-D58A353CC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F5B22-E115-46A9-8264-E691D7260D2E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CẤU TRÚC BÀI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FCABF-A74E-442B-843D-C9BE6A69D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4"/>
          <a:stretch/>
        </p:blipFill>
        <p:spPr>
          <a:xfrm>
            <a:off x="196572" y="2389470"/>
            <a:ext cx="4721111" cy="181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8007E-D0C9-A2F3-BA33-1C694FDFC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996" y="0"/>
            <a:ext cx="48833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50251-DB7F-47FA-8BC4-CFE5A21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3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08B3A3-FEF3-4064-A713-AE8D31BBC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EE7E9-BBF6-4D0C-AC83-9AF7AC5A0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5" b="37899"/>
          <a:stretch/>
        </p:blipFill>
        <p:spPr>
          <a:xfrm>
            <a:off x="274474" y="2312358"/>
            <a:ext cx="4721111" cy="181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F86F3B-A883-9576-2C95-5C629E88370A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CẤU TRÚC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ED615-35C9-505D-91CB-4A6D2AFD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262" y="-1"/>
            <a:ext cx="3853328" cy="541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E89CF-DA1E-42AA-A6B5-09EA54A79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3B6BA-7D28-E135-946D-D004236FB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666" y="1423952"/>
            <a:ext cx="3854334" cy="54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83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0A819F-4DDC-95A5-31B9-D25845844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2B465-4213-DB62-66AC-2F9B37FC6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5" b="37899"/>
          <a:stretch/>
        </p:blipFill>
        <p:spPr>
          <a:xfrm>
            <a:off x="274474" y="2312358"/>
            <a:ext cx="4721111" cy="181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DB450D-D1EF-F15F-879F-795AD2985353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CẤU TRÚC BÀI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03FEC-4EF0-ED59-9BD5-73887AE6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718C3-1D0C-86C1-B761-20FB45607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301" y="0"/>
            <a:ext cx="48846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02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AE240-3CB2-4C6A-8D12-0C31CC87D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CF57F-57EB-4958-B61D-35CB9FB7D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1"/>
          <a:stretch/>
        </p:blipFill>
        <p:spPr>
          <a:xfrm>
            <a:off x="141697" y="2181867"/>
            <a:ext cx="4721111" cy="218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46AAF-6E79-C912-6746-F86C56BF6093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CẤU TRÚC BÀI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6117B-F586-2488-3FC7-AFC3B77CB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578" y="0"/>
            <a:ext cx="48833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AE93BF-0960-4467-A460-C5017A97A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4E571-5B36-4A64-9F5A-C58D82F66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3EE53-4DA9-4005-81EB-0A144CF9086B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ĐIỂM NỔI BẬT CỦA SÁCH</a:t>
            </a:r>
          </a:p>
        </p:txBody>
      </p:sp>
      <p:pic>
        <p:nvPicPr>
          <p:cNvPr id="7" name="Picture 2" descr="Có thể là hình ảnh về 5 người, mọi người đang ngồi, mọi người đang đứng và văn bản cho biết 'MINH'">
            <a:extLst>
              <a:ext uri="{FF2B5EF4-FFF2-40B4-BE49-F238E27FC236}">
                <a16:creationId xmlns:a16="http://schemas.microsoft.com/office/drawing/2014/main" id="{F6A62043-E93D-2D2B-7D67-9E29242F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88" y="2354023"/>
            <a:ext cx="3824564" cy="28684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A4F877-106D-1837-2A25-3F347FF1D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4" t="36939" r="11376" b="9084"/>
          <a:stretch/>
        </p:blipFill>
        <p:spPr>
          <a:xfrm>
            <a:off x="7203765" y="677828"/>
            <a:ext cx="3156168" cy="3154824"/>
          </a:xfrm>
          <a:prstGeom prst="ellipse">
            <a:avLst/>
          </a:prstGeom>
          <a:ln w="19050" cap="rnd">
            <a:solidFill>
              <a:srgbClr val="0000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 descr="STEM LÀ GÌ? CHƯƠNG TRÌNH GIÁO DỤC STEM TRONG TRƯỜNG PHỔ THÔNG - Tập đoàn giáo  dục, bất động sản, kết nối đầu tư quốc tế">
            <a:extLst>
              <a:ext uri="{FF2B5EF4-FFF2-40B4-BE49-F238E27FC236}">
                <a16:creationId xmlns:a16="http://schemas.microsoft.com/office/drawing/2014/main" id="{FD8E1A78-1F14-BA91-FEF8-4DF77844A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/>
          <a:stretch/>
        </p:blipFill>
        <p:spPr bwMode="auto">
          <a:xfrm>
            <a:off x="7093905" y="4026836"/>
            <a:ext cx="3375887" cy="17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656DD-6EEE-4946-B80D-6A28BCC01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21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3023C0-836B-4049-9A70-7C29DF146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E446D-C2AF-4364-B9C9-46D61E52F695}"/>
              </a:ext>
            </a:extLst>
          </p:cNvPr>
          <p:cNvSpPr txBox="1"/>
          <p:nvPr/>
        </p:nvSpPr>
        <p:spPr>
          <a:xfrm>
            <a:off x="205885" y="1064315"/>
            <a:ext cx="49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5.1.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BE8EB-E436-4FDD-B968-07C792E582AA}"/>
              </a:ext>
            </a:extLst>
          </p:cNvPr>
          <p:cNvSpPr/>
          <p:nvPr/>
        </p:nvSpPr>
        <p:spPr>
          <a:xfrm>
            <a:off x="-211305" y="2072877"/>
            <a:ext cx="5045633" cy="411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3942C2-5DAC-B004-A9B1-365DF0083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0"/>
            <a:ext cx="3608549" cy="506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C50C40-EF09-FE26-304A-0480C3C0E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451" y="1791325"/>
            <a:ext cx="3608549" cy="506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228E9-7F03-478B-BAC6-C96251F47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61544-ABE1-4F3D-9B8E-AF3ABC7DC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015B49-3123-48A5-83C8-EA4911448057}"/>
              </a:ext>
            </a:extLst>
          </p:cNvPr>
          <p:cNvSpPr/>
          <p:nvPr/>
        </p:nvSpPr>
        <p:spPr>
          <a:xfrm>
            <a:off x="-192018" y="2424526"/>
            <a:ext cx="4967999" cy="200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C6454-9ACA-5D76-6779-5EF8B3B5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0"/>
            <a:ext cx="3597873" cy="505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4D76C-6114-B328-F3CB-2747D048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27" y="1806315"/>
            <a:ext cx="3597873" cy="505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7BF21-967C-3AF7-2B82-B7BB4E59B243}"/>
              </a:ext>
            </a:extLst>
          </p:cNvPr>
          <p:cNvSpPr txBox="1"/>
          <p:nvPr/>
        </p:nvSpPr>
        <p:spPr>
          <a:xfrm>
            <a:off x="205885" y="1064315"/>
            <a:ext cx="49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5.2.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nghệ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515EA-6EBC-42C6-BBE2-75833A526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5170A-0DF1-4161-A1CD-91907765B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4D547-9190-964B-1D78-E4639526F6A9}"/>
              </a:ext>
            </a:extLst>
          </p:cNvPr>
          <p:cNvSpPr/>
          <p:nvPr/>
        </p:nvSpPr>
        <p:spPr>
          <a:xfrm>
            <a:off x="-186719" y="2285866"/>
            <a:ext cx="5003999" cy="267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lõi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F8FC9-74CD-E40C-246B-1FED9CD928A5}"/>
              </a:ext>
            </a:extLst>
          </p:cNvPr>
          <p:cNvSpPr txBox="1"/>
          <p:nvPr/>
        </p:nvSpPr>
        <p:spPr>
          <a:xfrm>
            <a:off x="205885" y="1064315"/>
            <a:ext cx="49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5.3.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909A7-A4DF-E368-5243-57ABD597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792" y="0"/>
            <a:ext cx="3715310" cy="521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4F99E8-F819-5D88-A3D6-2886F224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448" y="1640378"/>
            <a:ext cx="3715310" cy="521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3F321-7FE1-40B3-832A-6A959F338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8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22A3F-2974-48B4-B859-EAE9A2095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ABF616-CB74-48B6-A424-82FC615D1496}"/>
              </a:ext>
            </a:extLst>
          </p:cNvPr>
          <p:cNvSpPr/>
          <p:nvPr/>
        </p:nvSpPr>
        <p:spPr>
          <a:xfrm>
            <a:off x="-204252" y="2321472"/>
            <a:ext cx="5031085" cy="252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indent="-225425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990A8-0593-FF8F-A4D9-E30FA3DF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0"/>
            <a:ext cx="3624564" cy="508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CB9E02-0D20-9F1B-9209-BCBE5DCF0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436" y="1768839"/>
            <a:ext cx="3624564" cy="508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41D190-7054-ACC0-B7C6-EBAB091947E6}"/>
              </a:ext>
            </a:extLst>
          </p:cNvPr>
          <p:cNvSpPr txBox="1"/>
          <p:nvPr/>
        </p:nvSpPr>
        <p:spPr>
          <a:xfrm>
            <a:off x="205885" y="1064315"/>
            <a:ext cx="49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5.4.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22853-45F2-4450-80CF-C545659D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1A2BB-EBED-46E0-8CCC-08793637E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FD9AC66-AA2D-4DA4-A78D-478A2E2207A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9751" y="1264444"/>
            <a:ext cx="11569700" cy="2743200"/>
          </a:xfrm>
        </p:spPr>
        <p:txBody>
          <a:bodyPr>
            <a:normAutofit/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BỘ SÁCH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 TRỜI SÁNG TẠO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MÔN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CÔNG NGHỆ 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2116-E00C-B219-44F4-AED94EE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3" t="2077" r="849" b="2733"/>
          <a:stretch/>
        </p:blipFill>
        <p:spPr>
          <a:xfrm>
            <a:off x="6770507" y="1093245"/>
            <a:ext cx="3400394" cy="46715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70E8A-83EE-41DF-9088-A7F7C9387F00}"/>
              </a:ext>
            </a:extLst>
          </p:cNvPr>
          <p:cNvSpPr txBox="1"/>
          <p:nvPr/>
        </p:nvSpPr>
        <p:spPr>
          <a:xfrm>
            <a:off x="438380" y="4048826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 CÁO VIÊN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43845-CEF1-FC8E-0096-B9C9993F8F0B}"/>
              </a:ext>
            </a:extLst>
          </p:cNvPr>
          <p:cNvSpPr txBox="1"/>
          <p:nvPr/>
        </p:nvSpPr>
        <p:spPr>
          <a:xfrm>
            <a:off x="438380" y="4491404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all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PGS. TS</a:t>
            </a:r>
            <a:r>
              <a:rPr lang="en-US" sz="2400" b="1" cap="all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BÙI VĂN HỒNG</a:t>
            </a:r>
            <a:endParaRPr lang="en-GB" sz="2400" cap="all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34728-681D-6F31-610A-053269478AFD}"/>
              </a:ext>
            </a:extLst>
          </p:cNvPr>
          <p:cNvCxnSpPr/>
          <p:nvPr/>
        </p:nvCxnSpPr>
        <p:spPr>
          <a:xfrm>
            <a:off x="512748" y="4440128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309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3ED258-923E-4B7E-86EF-F62F7AA88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F36EF7-32ED-479A-8C2F-8D4DED4FE27A}"/>
              </a:ext>
            </a:extLst>
          </p:cNvPr>
          <p:cNvSpPr/>
          <p:nvPr/>
        </p:nvSpPr>
        <p:spPr>
          <a:xfrm>
            <a:off x="-202472" y="2268084"/>
            <a:ext cx="4928246" cy="216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cân đối giữa kênh chữ và kênh hình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tính khoa học, tính sư phạm và tính giáo dục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F73CA-9345-14A0-FE2F-F93DE976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72" y="0"/>
            <a:ext cx="3770307" cy="529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A68FB2-85CB-E381-B8E8-AE1AE9503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694" y="1564206"/>
            <a:ext cx="3770306" cy="529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98F4B-B41D-92E5-40DB-E40F21B14506}"/>
              </a:ext>
            </a:extLst>
          </p:cNvPr>
          <p:cNvSpPr txBox="1"/>
          <p:nvPr/>
        </p:nvSpPr>
        <p:spPr>
          <a:xfrm>
            <a:off x="205885" y="1064315"/>
            <a:ext cx="492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5.5.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77893-14DB-4917-9541-F89717D16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AEBA30-F0CC-A1FD-5A0A-9C52B6D73876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KẾT LUẬN</a:t>
            </a:r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064C5CA7-0EC3-A49B-414F-6215006F73A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4300" y="2225811"/>
            <a:ext cx="4324350" cy="180975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270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699B23A3-6802-787E-B377-0879C2E18AA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00500" y="2321060"/>
            <a:ext cx="4206240" cy="1031875"/>
          </a:xfrm>
          <a:prstGeom prst="roundRect">
            <a:avLst>
              <a:gd name="adj" fmla="val 34829"/>
            </a:avLst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8" name="AutoShape 28">
            <a:extLst>
              <a:ext uri="{FF2B5EF4-FFF2-40B4-BE49-F238E27FC236}">
                <a16:creationId xmlns:a16="http://schemas.microsoft.com/office/drawing/2014/main" id="{75100C65-F43D-30EF-66FE-FB8BE546C600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3220244" y="2918754"/>
            <a:ext cx="865188" cy="4318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9" name="AutoShape 29">
            <a:extLst>
              <a:ext uri="{FF2B5EF4-FFF2-40B4-BE49-F238E27FC236}">
                <a16:creationId xmlns:a16="http://schemas.microsoft.com/office/drawing/2014/main" id="{31C0C27E-63FE-7D65-94DC-62C613DBD8D2}"/>
              </a:ext>
            </a:extLst>
          </p:cNvPr>
          <p:cNvSpPr>
            <a:spLocks noChangeArrowheads="1"/>
          </p:cNvSpPr>
          <p:nvPr/>
        </p:nvSpPr>
        <p:spPr bwMode="gray">
          <a:xfrm rot="-5400000">
            <a:off x="8119269" y="2945742"/>
            <a:ext cx="865187" cy="4318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C4C84542-A11D-B3E0-FFD0-2152B614897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3902139" y="2608335"/>
            <a:ext cx="4325638" cy="8867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SGK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</a:p>
          <a:p>
            <a:pPr algn="ctr">
              <a:lnSpc>
                <a:spcPct val="130000"/>
              </a:lnSpc>
            </a:pP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Hấp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AutoShape 34">
            <a:extLst>
              <a:ext uri="{FF2B5EF4-FFF2-40B4-BE49-F238E27FC236}">
                <a16:creationId xmlns:a16="http://schemas.microsoft.com/office/drawing/2014/main" id="{477F2F17-BB1B-856F-C944-E3C3FB4597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2750" y="2822710"/>
            <a:ext cx="3017520" cy="64008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2" name="AutoShape 35">
            <a:extLst>
              <a:ext uri="{FF2B5EF4-FFF2-40B4-BE49-F238E27FC236}">
                <a16:creationId xmlns:a16="http://schemas.microsoft.com/office/drawing/2014/main" id="{625E8625-CF73-5461-37BB-ABECCD6ED1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0049" y="1992831"/>
            <a:ext cx="3017520" cy="68337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9684719A-A5AB-E31B-C176-C15883EB38B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409700" y="1997123"/>
            <a:ext cx="302133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mực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khoa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AutoShape 24">
            <a:extLst>
              <a:ext uri="{FF2B5EF4-FFF2-40B4-BE49-F238E27FC236}">
                <a16:creationId xmlns:a16="http://schemas.microsoft.com/office/drawing/2014/main" id="{C22D6C38-6EB5-29E1-10F6-CD4CED95C7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20150" y="2786073"/>
            <a:ext cx="2987203" cy="700467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5" name="AutoShape 33">
            <a:extLst>
              <a:ext uri="{FF2B5EF4-FFF2-40B4-BE49-F238E27FC236}">
                <a16:creationId xmlns:a16="http://schemas.microsoft.com/office/drawing/2014/main" id="{C4E9359E-CEE6-E3C5-7FFA-559BD9F5CA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41551" y="1877960"/>
            <a:ext cx="2965802" cy="82296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613CABF8-ECB6-0629-2E64-184CD9166D59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786750" y="2818058"/>
            <a:ext cx="315982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AutoShape 35">
            <a:extLst>
              <a:ext uri="{FF2B5EF4-FFF2-40B4-BE49-F238E27FC236}">
                <a16:creationId xmlns:a16="http://schemas.microsoft.com/office/drawing/2014/main" id="{59E5A459-E7E7-8E99-3C57-FB26BAA207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0049" y="3586298"/>
            <a:ext cx="3017520" cy="80206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8" name="Oval 27">
            <a:extLst>
              <a:ext uri="{FF2B5EF4-FFF2-40B4-BE49-F238E27FC236}">
                <a16:creationId xmlns:a16="http://schemas.microsoft.com/office/drawing/2014/main" id="{899F49AA-B7B5-F2D5-DDB9-85A803504C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0400" y="4585568"/>
            <a:ext cx="10515600" cy="1322687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path path="rect">
              <a:fillToRect t="100000" r="100000"/>
            </a:path>
          </a:gradFill>
          <a:ln w="9525" algn="ctr">
            <a:noFill/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A5F0E28F-36E7-82FF-4176-E3125DB3C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611" y="5105511"/>
            <a:ext cx="99567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Aft>
                <a:spcPts val="600"/>
              </a:spcAft>
              <a:buClr>
                <a:srgbClr val="D7181F"/>
              </a:buClr>
            </a:pP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yếu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23">
            <a:extLst>
              <a:ext uri="{FF2B5EF4-FFF2-40B4-BE49-F238E27FC236}">
                <a16:creationId xmlns:a16="http://schemas.microsoft.com/office/drawing/2014/main" id="{33C771D9-7A6C-C645-74B0-3C4EB5C3240B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4984750" y="3902209"/>
            <a:ext cx="2262188" cy="1005840"/>
          </a:xfrm>
          <a:prstGeom prst="upArrow">
            <a:avLst>
              <a:gd name="adj1" fmla="val 66602"/>
              <a:gd name="adj2" fmla="val 48259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1E9C63BA-C733-4EAB-9889-0F0D08BC1C9C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48873" y="2816526"/>
            <a:ext cx="315982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cận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STEM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617846AC-CE6B-78EC-6C7B-745848C37D64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339715" y="3649616"/>
            <a:ext cx="315982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kỹ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thuật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75FB503B-436B-334C-5173-595A3AF8DE8D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720603" y="2086234"/>
            <a:ext cx="32243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dạy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B2DE9CFE-E993-0BBD-2529-478D853F09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39200" y="3591373"/>
            <a:ext cx="2987203" cy="82296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Myriad Pro" panose="020B0503030403020204"/>
              <a:ea typeface="Cambria" panose="02040503050406030204" pitchFamily="18" charset="0"/>
            </a:endParaRPr>
          </a:p>
        </p:txBody>
      </p:sp>
      <p:sp>
        <p:nvSpPr>
          <p:cNvPr id="25" name="Text Box 39">
            <a:extLst>
              <a:ext uri="{FF2B5EF4-FFF2-40B4-BE49-F238E27FC236}">
                <a16:creationId xmlns:a16="http://schemas.microsoft.com/office/drawing/2014/main" id="{AB26CDB9-E770-FE13-6349-1BBAEF2F4762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930577" y="3663648"/>
            <a:ext cx="281982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3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24AA3-FDC4-B6F6-E1BA-64D602327E20}"/>
              </a:ext>
            </a:extLst>
          </p:cNvPr>
          <p:cNvSpPr txBox="1"/>
          <p:nvPr/>
        </p:nvSpPr>
        <p:spPr>
          <a:xfrm>
            <a:off x="369051" y="2228671"/>
            <a:ext cx="5252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8BC63F"/>
                </a:solidFill>
                <a:latin typeface="MyriadPro-Bold"/>
              </a:rPr>
              <a:t>Phần</a:t>
            </a:r>
            <a:r>
              <a:rPr lang="en-GB" sz="3600" b="1" dirty="0">
                <a:solidFill>
                  <a:srgbClr val="8BC63F"/>
                </a:solidFill>
                <a:latin typeface="MyriadPro-Bold"/>
              </a:rPr>
              <a:t> 2</a:t>
            </a:r>
          </a:p>
          <a:p>
            <a:pPr algn="ctr"/>
            <a:r>
              <a:rPr lang="en-GB" sz="3600" b="1" dirty="0">
                <a:solidFill>
                  <a:srgbClr val="8BC63F"/>
                </a:solidFill>
                <a:latin typeface="MyriadPro-Bold"/>
              </a:rPr>
              <a:t>PHƯƠNG PHÁP DẠY HỌC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8A5A6-17FF-D137-BFA1-C1B1CD38F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4" t="1" r="3305" b="28196"/>
          <a:stretch/>
        </p:blipFill>
        <p:spPr>
          <a:xfrm>
            <a:off x="5700767" y="1535892"/>
            <a:ext cx="6298832" cy="378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23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CE4548-5A49-05CA-5A63-1E7F77F60ECB}"/>
              </a:ext>
            </a:extLst>
          </p:cNvPr>
          <p:cNvSpPr txBox="1"/>
          <p:nvPr/>
        </p:nvSpPr>
        <p:spPr>
          <a:xfrm>
            <a:off x="302858" y="1600689"/>
            <a:ext cx="5290103" cy="4172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ấy người học làm trung tâm</a:t>
            </a:r>
            <a:endParaRPr lang="en-US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Phát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triển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phẩm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chất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năng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lực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sinh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trải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nghiệm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qua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thực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hành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tích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cực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Dạy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giải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quyết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vấn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đề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Dạy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dự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án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270BE-989E-B035-3EC8-C45EF28AAC16}"/>
              </a:ext>
            </a:extLst>
          </p:cNvPr>
          <p:cNvSpPr txBox="1"/>
          <p:nvPr/>
        </p:nvSpPr>
        <p:spPr>
          <a:xfrm>
            <a:off x="726313" y="8659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ĐỊNH HƯỚNG SỬ DỤNG PPDH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C2BC4-21FD-C0D3-A77E-D8613944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9" t="32677" r="9535" b="6339"/>
          <a:stretch/>
        </p:blipFill>
        <p:spPr>
          <a:xfrm>
            <a:off x="5983574" y="1166140"/>
            <a:ext cx="5152454" cy="53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93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F90B1B-26EB-82E8-3F34-3DFD0236A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98" y="554380"/>
            <a:ext cx="4938071" cy="601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83580-5FC8-B6C3-BB31-802B71399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9" t="22455" r="7693" b="17279"/>
          <a:stretch/>
        </p:blipFill>
        <p:spPr>
          <a:xfrm>
            <a:off x="798819" y="1425098"/>
            <a:ext cx="5147279" cy="524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AA317-757E-671C-9FFD-542990DCF0F9}"/>
              </a:ext>
            </a:extLst>
          </p:cNvPr>
          <p:cNvSpPr txBox="1"/>
          <p:nvPr/>
        </p:nvSpPr>
        <p:spPr>
          <a:xfrm>
            <a:off x="726313" y="8659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GỢI Ý TỔ CHỨC MỖI BÀI</a:t>
            </a:r>
          </a:p>
        </p:txBody>
      </p:sp>
    </p:spTree>
    <p:extLst>
      <p:ext uri="{BB962C8B-B14F-4D97-AF65-F5344CB8AC3E}">
        <p14:creationId xmlns:p14="http://schemas.microsoft.com/office/powerpoint/2010/main" val="3514322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71D332-D4FB-815C-AC28-818BD4B91E82}"/>
              </a:ext>
            </a:extLst>
          </p:cNvPr>
          <p:cNvSpPr txBox="1"/>
          <p:nvPr/>
        </p:nvSpPr>
        <p:spPr>
          <a:xfrm>
            <a:off x="726313" y="8659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GỢI Ý TỔ CHỨC DỰ ÁN HỌC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331BB-3133-D057-D397-A1C550DF3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5" t="21449" r="6001" b="43623"/>
          <a:stretch/>
        </p:blipFill>
        <p:spPr>
          <a:xfrm>
            <a:off x="726313" y="1327662"/>
            <a:ext cx="5025886" cy="5026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C68BC-3897-69CF-4173-1DD2F1325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7" t="5465" r="7509" b="7541"/>
          <a:stretch/>
        </p:blipFill>
        <p:spPr>
          <a:xfrm>
            <a:off x="6386916" y="209863"/>
            <a:ext cx="4533419" cy="64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7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BDCF1A-CE29-176D-2C2C-71C96CACF8D1}"/>
              </a:ext>
            </a:extLst>
          </p:cNvPr>
          <p:cNvSpPr txBox="1"/>
          <p:nvPr/>
        </p:nvSpPr>
        <p:spPr>
          <a:xfrm>
            <a:off x="582662" y="2228671"/>
            <a:ext cx="5166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dirty="0" err="1">
                <a:solidFill>
                  <a:srgbClr val="8BC63F"/>
                </a:solidFill>
                <a:effectLst/>
                <a:latin typeface="MyriadPro-Bold"/>
              </a:rPr>
              <a:t>Phần</a:t>
            </a:r>
            <a:r>
              <a:rPr lang="en-GB" sz="3600" b="1" i="0" dirty="0">
                <a:solidFill>
                  <a:srgbClr val="8BC63F"/>
                </a:solidFill>
                <a:effectLst/>
                <a:latin typeface="MyriadPro-Bold"/>
              </a:rPr>
              <a:t> 3</a:t>
            </a:r>
          </a:p>
          <a:p>
            <a:pPr algn="ctr"/>
            <a:r>
              <a:rPr lang="en-GB" sz="3600" b="1" i="0" dirty="0">
                <a:solidFill>
                  <a:srgbClr val="8BC63F"/>
                </a:solidFill>
                <a:effectLst/>
                <a:latin typeface="MyriadPro-Bold"/>
              </a:rPr>
              <a:t>KIỂM TRA ĐÁNH GIÁ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D12A7-46BB-1E33-E426-1E9229A45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29" t="44481" r="18141" b="11257"/>
          <a:stretch/>
        </p:blipFill>
        <p:spPr>
          <a:xfrm>
            <a:off x="6106366" y="1372467"/>
            <a:ext cx="5727825" cy="411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294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25CD4A-3E8B-052E-9F01-E0A9B1B1A5CA}"/>
              </a:ext>
            </a:extLst>
          </p:cNvPr>
          <p:cNvSpPr txBox="1"/>
          <p:nvPr/>
        </p:nvSpPr>
        <p:spPr>
          <a:xfrm>
            <a:off x="587166" y="1734236"/>
            <a:ext cx="10685438" cy="419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Năng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lực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tự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chủ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tự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Quan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sát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hành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động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việc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làm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của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HS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quá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trình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tập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;</a:t>
            </a:r>
          </a:p>
          <a:p>
            <a:pPr marL="688975" indent="-22542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Năng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lực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giao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tiếp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hợp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tác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Q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uan sát hoạt động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nhóm, khả năng phân công và phối hợp </a:t>
            </a:r>
            <a:r>
              <a:rPr lang="en-US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;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688975" indent="-22542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Năng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lực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giải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quyết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vấn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đề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sáng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tạo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Đề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xuất và đưa ra các phương án trả lời cho các câu hỏi, bài tập xử lí tình huống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;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 vận dụng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kiến thức, kĩ năng của bài học môn Công nghệ 3 để giải quyết các vấn đề thường gặp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trong cuộc sống hằng ngày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7AF89-445D-9E63-FA3F-4CC0584C053A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ĐÁNH GIÁ NĂNG LỰC CHUNG</a:t>
            </a:r>
          </a:p>
        </p:txBody>
      </p:sp>
    </p:spTree>
    <p:extLst>
      <p:ext uri="{BB962C8B-B14F-4D97-AF65-F5344CB8AC3E}">
        <p14:creationId xmlns:p14="http://schemas.microsoft.com/office/powerpoint/2010/main" val="4218166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C2100-1993-7ECB-238A-87D80ED22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8" t="7432" r="6455" b="66776"/>
          <a:stretch/>
        </p:blipFill>
        <p:spPr>
          <a:xfrm>
            <a:off x="913151" y="1900813"/>
            <a:ext cx="10365698" cy="4044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AEEFB-E465-CA6D-A06F-59077854CE35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ĐÁNH GIÁ NĂNG LỰC CHUNG</a:t>
            </a:r>
          </a:p>
        </p:txBody>
      </p:sp>
    </p:spTree>
    <p:extLst>
      <p:ext uri="{BB962C8B-B14F-4D97-AF65-F5344CB8AC3E}">
        <p14:creationId xmlns:p14="http://schemas.microsoft.com/office/powerpoint/2010/main" val="4191940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0CB814-9584-DE86-E381-258205DAB797}"/>
              </a:ext>
            </a:extLst>
          </p:cNvPr>
          <p:cNvSpPr txBox="1"/>
          <p:nvPr/>
        </p:nvSpPr>
        <p:spPr>
          <a:xfrm>
            <a:off x="404217" y="1562918"/>
            <a:ext cx="10868385" cy="149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Nhận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thức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công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nghệ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nêu, mô tả, trình bày được một số sự vật, hiện tượng xung quanh; so sánh, lựa chọn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và phân loại được các sự vật, hiện tượng đơn giản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72AE5-D6CB-3605-0EF7-6028A2EBEF3F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62CC4-EFA5-E216-1043-A686B239E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1"/>
          <a:stretch/>
        </p:blipFill>
        <p:spPr>
          <a:xfrm>
            <a:off x="1167984" y="3106882"/>
            <a:ext cx="9856032" cy="35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3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95DA2-4259-4CD1-80EB-A2A9BA2BA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3D913-E6F2-492E-9A67-180C7A4129B5}"/>
              </a:ext>
            </a:extLst>
          </p:cNvPr>
          <p:cNvSpPr txBox="1"/>
          <p:nvPr/>
        </p:nvSpPr>
        <p:spPr>
          <a:xfrm>
            <a:off x="509301" y="2232118"/>
            <a:ext cx="386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Myriad Pro" panose="020B0503030403020204" pitchFamily="34" charset="0"/>
                <a:cs typeface="Myriad Arabic" panose="01010101010101010101" pitchFamily="50" charset="-78"/>
              </a:rPr>
              <a:t>NHÓM TÁC GIẢ</a:t>
            </a:r>
          </a:p>
          <a:p>
            <a:endParaRPr lang="en-US" sz="2400" b="1" dirty="0">
              <a:solidFill>
                <a:srgbClr val="3EB8EB"/>
              </a:solidFill>
              <a:latin typeface="Myriad Pro" panose="020B0503030403020204" pitchFamily="34" charset="0"/>
              <a:cs typeface="Myriad Arabic" panose="01010101010101010101" pitchFamily="50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4392C-6732-BFEB-75F8-187F2D1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80" y="355320"/>
            <a:ext cx="6610663" cy="5415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79378-A94F-4D9A-AA5C-27672297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743" y="355320"/>
            <a:ext cx="1326511" cy="10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24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F81787-B849-623D-062F-2E3AF8CCDE85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B9408F-5A2F-7E99-64A2-93323859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92" y="1938334"/>
            <a:ext cx="9780977" cy="39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92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0CB2FD-A905-579F-0011-21DA1518D30D}"/>
              </a:ext>
            </a:extLst>
          </p:cNvPr>
          <p:cNvSpPr txBox="1"/>
          <p:nvPr/>
        </p:nvSpPr>
        <p:spPr>
          <a:xfrm>
            <a:off x="612138" y="1928768"/>
            <a:ext cx="10967723" cy="369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8975" indent="-225425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Đánh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giá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sử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giao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tiếp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công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nghệ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thiết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kế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kĩ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thuật</a:t>
            </a:r>
            <a:r>
              <a:rPr lang="en-GB" sz="2400" b="1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:</a:t>
            </a:r>
          </a:p>
          <a:p>
            <a:pPr marL="989013" indent="-26987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+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Giải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thích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phân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tích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989013" indent="-26987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+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Nhận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xét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đánh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giá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989013" indent="-26987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+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sản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phẩm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công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nghệ</a:t>
            </a:r>
            <a:endParaRPr lang="en-GB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989013" indent="-26987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+ </a:t>
            </a: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àm sản phẩm công nghệ theo quy trình các bước cho trước</a:t>
            </a:r>
            <a:endParaRPr lang="en-US" sz="24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marL="989013" indent="-269875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+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Vận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sáng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tạo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làm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ra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sản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phẩm</a:t>
            </a:r>
            <a:r>
              <a:rPr lang="en-GB" sz="24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mới</a:t>
            </a:r>
            <a:endParaRPr lang="en-GB" sz="2400" b="1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19FD6-79C2-71A7-7CC7-143B06FDABC3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</p:spTree>
    <p:extLst>
      <p:ext uri="{BB962C8B-B14F-4D97-AF65-F5344CB8AC3E}">
        <p14:creationId xmlns:p14="http://schemas.microsoft.com/office/powerpoint/2010/main" val="58314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9007EB-8068-C2E7-1B73-83D43603CBF8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C7F88-7C17-DC3B-253D-C84578C2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41" y="1613210"/>
            <a:ext cx="7727429" cy="500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75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424C34-B3F5-70D3-6359-2E168A347341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73308-55EB-ABA3-022B-B05FFE1B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59" y="2011598"/>
            <a:ext cx="9871158" cy="35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23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CF09C0-9323-F294-6268-2531CA105B4B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6039B-87FC-11C3-8B74-1D65FFF4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03" y="1660989"/>
            <a:ext cx="7342648" cy="50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7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B1B54E-771E-1E44-99E5-1E52EE64FD5C}"/>
              </a:ext>
            </a:extLst>
          </p:cNvPr>
          <p:cNvSpPr txBox="1"/>
          <p:nvPr/>
        </p:nvSpPr>
        <p:spPr>
          <a:xfrm>
            <a:off x="726313" y="1094597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ĐÁNH GIÁ NĂNG LỰC CÔNG NGHỆ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D2E4C-4459-A59B-4EE6-131C759C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30" y="1915364"/>
            <a:ext cx="9115463" cy="44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5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5A3C1-A33A-1EE5-0619-B832BB72D878}"/>
              </a:ext>
            </a:extLst>
          </p:cNvPr>
          <p:cNvSpPr txBox="1"/>
          <p:nvPr/>
        </p:nvSpPr>
        <p:spPr>
          <a:xfrm>
            <a:off x="417771" y="1674674"/>
            <a:ext cx="47763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dirty="0" err="1">
                <a:solidFill>
                  <a:srgbClr val="8BC63F"/>
                </a:solidFill>
                <a:effectLst/>
                <a:latin typeface="MyriadPro-Bold"/>
              </a:rPr>
              <a:t>Phần</a:t>
            </a:r>
            <a:r>
              <a:rPr lang="en-GB" sz="3600" b="1" i="0" dirty="0">
                <a:solidFill>
                  <a:srgbClr val="8BC63F"/>
                </a:solidFill>
                <a:effectLst/>
                <a:latin typeface="MyriadPro-Bold"/>
              </a:rPr>
              <a:t> 4</a:t>
            </a:r>
          </a:p>
          <a:p>
            <a:pPr algn="ctr"/>
            <a:r>
              <a:rPr lang="en-GB" sz="3600" b="1" i="0" dirty="0">
                <a:solidFill>
                  <a:srgbClr val="8BC63F"/>
                </a:solidFill>
                <a:effectLst/>
                <a:latin typeface="MyriadPro-Bold"/>
              </a:rPr>
              <a:t>XÂY DỰNG KẾ HOẠCH BÀI DẠY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AA307-7F37-2983-0640-22144C945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" t="1257" r="1039" b="3224"/>
          <a:stretch/>
        </p:blipFill>
        <p:spPr>
          <a:xfrm>
            <a:off x="5725079" y="0"/>
            <a:ext cx="500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D61C49-6B0B-A27E-422F-FB67F2588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7" t="44918" r="7675" b="7869"/>
          <a:stretch/>
        </p:blipFill>
        <p:spPr>
          <a:xfrm>
            <a:off x="2743201" y="861930"/>
            <a:ext cx="7982262" cy="580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102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D9621-A74D-97FB-00CE-E73948369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39" y="1968782"/>
            <a:ext cx="5036190" cy="4095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9B51E-7A6E-F4E1-564C-CACC72C89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842" y="809469"/>
            <a:ext cx="4540808" cy="5688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22519-61BF-8C6A-9C21-BF2B2A6E5B4C}"/>
              </a:ext>
            </a:extLst>
          </p:cNvPr>
          <p:cNvSpPr txBox="1"/>
          <p:nvPr/>
        </p:nvSpPr>
        <p:spPr>
          <a:xfrm>
            <a:off x="495875" y="730964"/>
            <a:ext cx="2413934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1:</a:t>
            </a:r>
            <a:endParaRPr lang="en-GB" sz="20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65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200C4-967F-812C-9166-7BE037EA6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8" t="9726" r="29473" b="54973"/>
          <a:stretch/>
        </p:blipFill>
        <p:spPr>
          <a:xfrm>
            <a:off x="3219137" y="796140"/>
            <a:ext cx="5753725" cy="526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227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6353D9-7822-BE63-07DA-4D4C8C4E30E7}"/>
              </a:ext>
            </a:extLst>
          </p:cNvPr>
          <p:cNvSpPr txBox="1"/>
          <p:nvPr/>
        </p:nvSpPr>
        <p:spPr>
          <a:xfrm>
            <a:off x="257330" y="2228670"/>
            <a:ext cx="5081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8BC63F"/>
                </a:solidFill>
                <a:latin typeface="MyriadPro-Bold"/>
              </a:rPr>
              <a:t>Phần</a:t>
            </a:r>
            <a:r>
              <a:rPr lang="en-GB" sz="3600" b="1" dirty="0">
                <a:solidFill>
                  <a:srgbClr val="8BC63F"/>
                </a:solidFill>
                <a:latin typeface="MyriadPro-Bold"/>
              </a:rPr>
              <a:t> 1</a:t>
            </a:r>
          </a:p>
          <a:p>
            <a:pPr algn="ctr"/>
            <a:r>
              <a:rPr lang="en-GB" sz="3600" b="1" dirty="0">
                <a:solidFill>
                  <a:srgbClr val="8BC63F"/>
                </a:solidFill>
                <a:latin typeface="MyriadPro-Bold"/>
              </a:rPr>
              <a:t>GIỚI THIỆU CHUNG 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CC267-3606-6DF8-7012-F943E19B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6" t="49034" r="14377" b="9719"/>
          <a:stretch/>
        </p:blipFill>
        <p:spPr>
          <a:xfrm>
            <a:off x="5338995" y="1552673"/>
            <a:ext cx="6001063" cy="375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373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7B4FD9-43FF-5BA5-3758-D6DE80CE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66" y="1338868"/>
            <a:ext cx="5329686" cy="518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AAD05-76F3-6FCB-FFF9-D505528D2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6" b="748"/>
          <a:stretch/>
        </p:blipFill>
        <p:spPr>
          <a:xfrm>
            <a:off x="5840067" y="438462"/>
            <a:ext cx="5062843" cy="5981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27538-09A0-57D7-AEF7-7B6CF7BF6B9A}"/>
              </a:ext>
            </a:extLst>
          </p:cNvPr>
          <p:cNvSpPr txBox="1"/>
          <p:nvPr/>
        </p:nvSpPr>
        <p:spPr>
          <a:xfrm>
            <a:off x="495875" y="730964"/>
            <a:ext cx="2413934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2:</a:t>
            </a:r>
            <a:endParaRPr lang="en-GB" sz="20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29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CCFE0-07D6-876B-0206-A378E5BF2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4" t="44809" r="26728" b="14973"/>
          <a:stretch/>
        </p:blipFill>
        <p:spPr>
          <a:xfrm>
            <a:off x="3125522" y="756998"/>
            <a:ext cx="6196077" cy="556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7654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647E04-D621-CC14-6887-F4B9BD36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75" y="1266670"/>
            <a:ext cx="5235663" cy="5299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D360C-8349-DDE0-F921-4671AF99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36" y="1134129"/>
            <a:ext cx="5548789" cy="5026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99C79F-2A7B-1C8A-7650-40543C556CAD}"/>
              </a:ext>
            </a:extLst>
          </p:cNvPr>
          <p:cNvSpPr txBox="1"/>
          <p:nvPr/>
        </p:nvSpPr>
        <p:spPr>
          <a:xfrm>
            <a:off x="495875" y="730964"/>
            <a:ext cx="2413934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2060"/>
                </a:solidFill>
                <a:latin typeface="Myriad Pro" panose="020B0503030403020204"/>
                <a:cs typeface="Arial" panose="020B0604020202020204" pitchFamily="34" charset="0"/>
              </a:rPr>
              <a:t> 3:</a:t>
            </a:r>
            <a:endParaRPr lang="en-GB" sz="2000" dirty="0">
              <a:solidFill>
                <a:srgbClr val="002060"/>
              </a:solidFill>
              <a:latin typeface="Myriad Pro" panose="020B0503030403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25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894113"/>
            <a:ext cx="9144000" cy="3056709"/>
          </a:xfr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800" b="1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HỆ TÀI NGUYÊN TRỰC TUYẾN</a:t>
            </a:r>
            <a:br>
              <a:rPr lang="en-US" sz="4800" b="1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3700" b="1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 </a:t>
            </a:r>
            <a:br>
              <a:rPr lang="en-US" sz="3700" b="1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4800" b="1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 HỖ TRỢ</a:t>
            </a:r>
            <a:endParaRPr lang="vi-VN" sz="4800" b="1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0D4B-8DF0-423B-B832-52C3272FA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33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4911" y="1625365"/>
            <a:ext cx="8403913" cy="44340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huấn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78" indent="-457178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Video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lang="en-US" sz="2100" i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HỆ TÀI NGUYÊN TRỰC TUYẾN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8CFC13-92F5-4412-867F-F4A6795F8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5705" y="4058259"/>
            <a:ext cx="6461189" cy="702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200" b="1" i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www.chantroisangtao.vn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705" y="1852872"/>
            <a:ext cx="6461189" cy="7027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200" b="1" i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taphuan.nxbgd.vn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705" y="2955566"/>
            <a:ext cx="6461189" cy="7027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spAutoFit/>
          </a:bodyPr>
          <a:lstStyle/>
          <a:p>
            <a:pPr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200" b="1" i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hanhtrangso.nxbgd.vn</a:t>
            </a:r>
          </a:p>
        </p:txBody>
      </p:sp>
    </p:spTree>
    <p:extLst>
      <p:ext uri="{BB962C8B-B14F-4D97-AF65-F5344CB8AC3E}">
        <p14:creationId xmlns:p14="http://schemas.microsoft.com/office/powerpoint/2010/main" val="2917477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0400" y="1624819"/>
            <a:ext cx="11400293" cy="154484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78" indent="-457178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nhận các góp ý của bạn đọc, chuyển đến ban biên tập để tham khảo, phản biện và chỉnh sửa.</a:t>
            </a:r>
          </a:p>
          <a:p>
            <a:pPr marL="457178" indent="-457178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nối tập huấn giữa giáo viên với tác giả, chủ biên, tổng chủ biên các môn học.</a:t>
            </a:r>
          </a:p>
          <a:p>
            <a:pPr marL="457178" indent="-457178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2100" i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phát hành và công tác thư viện.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HỖ TRỢ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9B646-8BEF-4FB5-9DE1-CDDC2738A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77553" y="3773186"/>
            <a:ext cx="6461189" cy="16004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 rtlCol="0" anchor="ctr">
            <a:spAutoFit/>
          </a:bodyPr>
          <a:lstStyle/>
          <a:p>
            <a:pPr algn="ctr"/>
            <a:endParaRPr lang="en-US" sz="3200" b="1" i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i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www.chantroisangtao.vn/hotro</a:t>
            </a:r>
          </a:p>
          <a:p>
            <a:pPr algn="ctr"/>
            <a:endParaRPr lang="en-US" sz="3200" b="1" i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Kết quả hình ảnh cho sup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96" y="3305314"/>
            <a:ext cx="3059812" cy="30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48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A140E-4411-4805-8232-F9464B1EA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3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DFF70-3737-BE0E-2531-933887720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37E11E-67AD-4C11-6CBD-981ED93391DE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CHƯƠNG TRÌNH CÔNG NGHỆ 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006B1A-E098-97BA-5B28-67FA638FEC0F}"/>
              </a:ext>
            </a:extLst>
          </p:cNvPr>
          <p:cNvGrpSpPr/>
          <p:nvPr/>
        </p:nvGrpSpPr>
        <p:grpSpPr>
          <a:xfrm>
            <a:off x="718818" y="1853615"/>
            <a:ext cx="11055246" cy="4219530"/>
            <a:chOff x="718818" y="1853615"/>
            <a:chExt cx="11055246" cy="42195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ABD461-3F71-1785-F7FF-91ACFB0E8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818" y="1853615"/>
              <a:ext cx="11047751" cy="22432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4780F1-E212-4D46-018C-8B80CEA1C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15" b="51734"/>
            <a:stretch/>
          </p:blipFill>
          <p:spPr>
            <a:xfrm>
              <a:off x="726313" y="4096430"/>
              <a:ext cx="11047751" cy="197671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733F80-102E-4A40-83E0-9C9296C1E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7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74332-162E-1741-8906-A200A023F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19066-5DC7-8268-59EE-E5EEC0FFBCCB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CHƯƠNG TRÌNH CÔNG NGHỆ 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D649AF-3655-2151-515B-E7E63A8A88E1}"/>
              </a:ext>
            </a:extLst>
          </p:cNvPr>
          <p:cNvGrpSpPr/>
          <p:nvPr/>
        </p:nvGrpSpPr>
        <p:grpSpPr>
          <a:xfrm>
            <a:off x="718818" y="1853615"/>
            <a:ext cx="11055089" cy="2605959"/>
            <a:chOff x="718818" y="1853615"/>
            <a:chExt cx="11055089" cy="26059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D065AC-415A-8AF7-6EF7-A6BA2F732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661"/>
            <a:stretch/>
          </p:blipFill>
          <p:spPr>
            <a:xfrm>
              <a:off x="726312" y="2256020"/>
              <a:ext cx="11047595" cy="22035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993A8-9435-31FC-D019-BF07FEEEA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2062"/>
            <a:stretch/>
          </p:blipFill>
          <p:spPr>
            <a:xfrm>
              <a:off x="718818" y="1853615"/>
              <a:ext cx="11047751" cy="40240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7BB7C8-1658-38A4-A9F7-0BA5CD59ACDA}"/>
              </a:ext>
            </a:extLst>
          </p:cNvPr>
          <p:cNvSpPr txBox="1"/>
          <p:nvPr/>
        </p:nvSpPr>
        <p:spPr>
          <a:xfrm>
            <a:off x="718818" y="4704583"/>
            <a:ext cx="11047595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bật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630238" indent="-269875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lang="vi-VN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triển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endParaRPr lang="en-US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30238" indent="-269875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DD354-4973-4523-8A3E-5398B897B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528CD-93F2-4EC4-B143-5A392CCFD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96FF0-FC17-4D76-8601-B0C3D9643C95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ĐIỂM BIÊN SOẠN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59144-C495-4B68-9E15-D8D2A103F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9" r="16779"/>
          <a:stretch/>
        </p:blipFill>
        <p:spPr>
          <a:xfrm>
            <a:off x="6993211" y="619570"/>
            <a:ext cx="3799589" cy="507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FECE12-3594-42EC-B8B6-4D9EE8766FB4}"/>
              </a:ext>
            </a:extLst>
          </p:cNvPr>
          <p:cNvSpPr/>
          <p:nvPr/>
        </p:nvSpPr>
        <p:spPr>
          <a:xfrm>
            <a:off x="1191695" y="5770399"/>
            <a:ext cx="4832134" cy="427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THIẾT THỰC – HẤP DẪN – DỄ HIỂU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4DC73-A675-43F0-ABD4-41FE51883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154813-0FE6-508E-AD17-061564849272}"/>
              </a:ext>
            </a:extLst>
          </p:cNvPr>
          <p:cNvSpPr/>
          <p:nvPr/>
        </p:nvSpPr>
        <p:spPr>
          <a:xfrm>
            <a:off x="726313" y="2519179"/>
            <a:ext cx="5883288" cy="1545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1828434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GDPT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32/2018/TT- BGDĐT</a:t>
            </a:r>
          </a:p>
          <a:p>
            <a:pPr marL="285750" indent="-285750" algn="just" defTabSz="1828434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23/2020/TT-BGDĐT;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05/2022/TT-BGDĐT  </a:t>
            </a:r>
          </a:p>
        </p:txBody>
      </p:sp>
    </p:spTree>
    <p:extLst>
      <p:ext uri="{BB962C8B-B14F-4D97-AF65-F5344CB8AC3E}">
        <p14:creationId xmlns:p14="http://schemas.microsoft.com/office/powerpoint/2010/main" val="380407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DBBEF-EBFC-4763-91E5-14E53D6D2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2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602DA-A062-4FD3-833F-4C2B18A06CA9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ĐIỂM BIÊN SOẠN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533A03-0621-4E25-A2CB-6E557D56ACAE}"/>
              </a:ext>
            </a:extLst>
          </p:cNvPr>
          <p:cNvSpPr/>
          <p:nvPr/>
        </p:nvSpPr>
        <p:spPr>
          <a:xfrm>
            <a:off x="734412" y="2079625"/>
            <a:ext cx="5975988" cy="2363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1828434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Đảm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bảo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 triển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vi-VN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yếu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HS.</a:t>
            </a:r>
          </a:p>
          <a:p>
            <a:pPr marL="285750" indent="-285750" algn="just" defTabSz="1828434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quyết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vấn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đề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HS</a:t>
            </a:r>
          </a:p>
          <a:p>
            <a:pPr marL="285750" indent="-285750" algn="just" defTabSz="1828434">
              <a:lnSpc>
                <a:spcPct val="120000"/>
              </a:lnSpc>
              <a:spcAft>
                <a:spcPts val="1200"/>
              </a:spcAft>
              <a:buFontTx/>
              <a:buChar char="-"/>
            </a:pP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cận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STEM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kế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dạy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triển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endParaRPr lang="en-US" kern="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B14762-9764-4174-B87D-C6C1F16E05F9}"/>
              </a:ext>
            </a:extLst>
          </p:cNvPr>
          <p:cNvSpPr/>
          <p:nvPr/>
        </p:nvSpPr>
        <p:spPr>
          <a:xfrm>
            <a:off x="1191695" y="5770399"/>
            <a:ext cx="4832134" cy="427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THIẾT THỰC – HẤP DẪN – DỄ HIỂU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5CF9398-E111-9B4F-6AFD-CB02C837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r="12670"/>
          <a:stretch/>
        </p:blipFill>
        <p:spPr bwMode="auto">
          <a:xfrm>
            <a:off x="7079611" y="1546320"/>
            <a:ext cx="4882540" cy="3258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1C712-7108-4F6D-B441-2FA6F0CD4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94E207-D37B-4C8C-BCFD-54CDAC336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"/>
            <a:ext cx="121982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210FE-8BAE-49A3-B6A8-075E899BDE32}"/>
              </a:ext>
            </a:extLst>
          </p:cNvPr>
          <p:cNvSpPr txBox="1"/>
          <p:nvPr/>
        </p:nvSpPr>
        <p:spPr>
          <a:xfrm>
            <a:off x="726313" y="1084655"/>
            <a:ext cx="635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EB8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CẤU TRÚC SÁCH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A38CA-858C-466B-92F3-C0280A66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990" y="235670"/>
            <a:ext cx="853678" cy="705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013ED-45BA-FC19-E727-D2891F01E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31" y="-7495"/>
            <a:ext cx="64135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F3A0F5-A51C-8949-20F1-C094D0344C9A}"/>
              </a:ext>
            </a:extLst>
          </p:cNvPr>
          <p:cNvSpPr/>
          <p:nvPr/>
        </p:nvSpPr>
        <p:spPr>
          <a:xfrm>
            <a:off x="416185" y="3931814"/>
            <a:ext cx="4086246" cy="2031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- 04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algn="just" defTabSz="1828434">
              <a:lnSpc>
                <a:spcPct val="120000"/>
              </a:lnSpc>
              <a:spcAft>
                <a:spcPts val="12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6171B0-4E8F-4402-3A13-8FAA7FDAB20E}"/>
              </a:ext>
            </a:extLst>
          </p:cNvPr>
          <p:cNvSpPr/>
          <p:nvPr/>
        </p:nvSpPr>
        <p:spPr>
          <a:xfrm>
            <a:off x="416185" y="2020078"/>
            <a:ext cx="4086246" cy="2031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- 05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450850" algn="just" defTabSz="1828434">
              <a:lnSpc>
                <a:spcPct val="120000"/>
              </a:lnSpc>
              <a:spcAft>
                <a:spcPts val="6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algn="just" defTabSz="1828434">
              <a:lnSpc>
                <a:spcPct val="120000"/>
              </a:lnSpc>
              <a:spcAft>
                <a:spcPts val="12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91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1191</Words>
  <Application>Microsoft Office PowerPoint</Application>
  <PresentationFormat>Widescreen</PresentationFormat>
  <Paragraphs>130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</vt:lpstr>
      <vt:lpstr>Courier New</vt:lpstr>
      <vt:lpstr>Myriad Pro</vt:lpstr>
      <vt:lpstr>MyriadPro-Bold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HỆ TÀI NGUYÊN TRỰC TUYẾN VÀ  GÓC HỖ TRỢ</vt:lpstr>
      <vt:lpstr>HỆ TÀI NGUYÊN TRỰC TUYẾN</vt:lpstr>
      <vt:lpstr>GÓC HỖ TRỢ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Bui Van Hong</cp:lastModifiedBy>
  <cp:revision>101</cp:revision>
  <dcterms:created xsi:type="dcterms:W3CDTF">2022-04-05T12:52:23Z</dcterms:created>
  <dcterms:modified xsi:type="dcterms:W3CDTF">2023-04-20T09:58:45Z</dcterms:modified>
</cp:coreProperties>
</file>