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4"/>
  </p:notesMasterIdLst>
  <p:sldIdLst>
    <p:sldId id="313" r:id="rId3"/>
    <p:sldId id="639" r:id="rId4"/>
    <p:sldId id="314" r:id="rId5"/>
    <p:sldId id="640" r:id="rId6"/>
    <p:sldId id="318" r:id="rId7"/>
    <p:sldId id="315" r:id="rId8"/>
    <p:sldId id="316" r:id="rId9"/>
    <p:sldId id="327" r:id="rId10"/>
    <p:sldId id="320" r:id="rId11"/>
    <p:sldId id="328" r:id="rId12"/>
    <p:sldId id="321" r:id="rId13"/>
    <p:sldId id="329" r:id="rId14"/>
    <p:sldId id="322" r:id="rId15"/>
    <p:sldId id="641" r:id="rId16"/>
    <p:sldId id="323" r:id="rId17"/>
    <p:sldId id="643" r:id="rId18"/>
    <p:sldId id="324" r:id="rId19"/>
    <p:sldId id="644" r:id="rId20"/>
    <p:sldId id="645" r:id="rId21"/>
    <p:sldId id="629" r:id="rId22"/>
    <p:sldId id="646" r:id="rId23"/>
    <p:sldId id="647" r:id="rId24"/>
    <p:sldId id="649" r:id="rId25"/>
    <p:sldId id="648" r:id="rId26"/>
    <p:sldId id="650" r:id="rId27"/>
    <p:sldId id="651" r:id="rId28"/>
    <p:sldId id="653" r:id="rId29"/>
    <p:sldId id="652" r:id="rId30"/>
    <p:sldId id="654" r:id="rId31"/>
    <p:sldId id="655" r:id="rId32"/>
    <p:sldId id="656" r:id="rId33"/>
  </p:sldIdLst>
  <p:sldSz cx="24384000" cy="13716000"/>
  <p:notesSz cx="6858000" cy="9144000"/>
  <p:custDataLst>
    <p:tags r:id="rId35"/>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42452"/>
    <a:srgbClr val="3333FF"/>
    <a:srgbClr val="008000"/>
    <a:srgbClr val="E7F7FF"/>
    <a:srgbClr val="D6F7FE"/>
    <a:srgbClr val="EEF7E9"/>
    <a:srgbClr val="135F82"/>
    <a:srgbClr val="FFFFFF"/>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95" autoAdjust="0"/>
    <p:restoredTop sz="83789" autoAdjust="0"/>
  </p:normalViewPr>
  <p:slideViewPr>
    <p:cSldViewPr>
      <p:cViewPr varScale="1">
        <p:scale>
          <a:sx n="35" d="100"/>
          <a:sy n="35" d="100"/>
        </p:scale>
        <p:origin x="917" y="29"/>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620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072707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64583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155499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3963055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2515664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1552890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561323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479552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3039193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A8B73-FCCD-4D4C-BC4E-0CE5120A1B5B}" type="slidenum">
              <a:rPr lang="en-US" smtClean="0"/>
              <a:pPr/>
              <a:t>22</a:t>
            </a:fld>
            <a:endParaRPr lang="en-US"/>
          </a:p>
        </p:txBody>
      </p:sp>
    </p:spTree>
    <p:extLst>
      <p:ext uri="{BB962C8B-B14F-4D97-AF65-F5344CB8AC3E}">
        <p14:creationId xmlns:p14="http://schemas.microsoft.com/office/powerpoint/2010/main" val="266088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2154593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just">
                  <a:lnSpc>
                    <a:spcPct val="115000"/>
                  </a:lnSpc>
                  <a:spcBef>
                    <a:spcPts val="400"/>
                  </a:spcBef>
                  <a:spcAft>
                    <a:spcPts val="400"/>
                  </a:spcAft>
                  <a:tabLst>
                    <a:tab pos="629920" algn="l"/>
                    <a:tab pos="3599815" algn="l"/>
                    <a:tab pos="5039995" algn="l"/>
                  </a:tabLst>
                </a:pPr>
                <a:r>
                  <a:rPr lang="vi-VN" sz="2000" b="1">
                    <a:solidFill>
                      <a:srgbClr val="000000"/>
                    </a:solidFill>
                    <a:effectLst/>
                    <a:latin typeface="Times New Roman" panose="02020603050405020304" pitchFamily="18" charset="0"/>
                    <a:ea typeface="Times New Roman" panose="02020603050405020304" pitchFamily="18" charset="0"/>
                  </a:rPr>
                  <a:t>Trước hết, ta vẽ đường thẳng </a:t>
                </a:r>
                <a14:m>
                  <m:oMath xmlns:m="http://schemas.openxmlformats.org/officeDocument/2006/math">
                    <m:d>
                      <m:dPr>
                        <m:ctrlPr>
                          <a:rPr lang="en-US" sz="2000" b="1" i="1">
                            <a:solidFill>
                              <a:srgbClr val="000000"/>
                            </a:solidFill>
                            <a:effectLst/>
                            <a:latin typeface="Cambria Math" panose="02040503050406030204" pitchFamily="18" charset="0"/>
                            <a:ea typeface="Times New Roman" panose="02020603050405020304" pitchFamily="18" charset="0"/>
                          </a:rPr>
                        </m:ctrlPr>
                      </m:dPr>
                      <m:e>
                        <m:r>
                          <a:rPr lang="vi-VN" sz="2000" b="1" i="1">
                            <a:solidFill>
                              <a:srgbClr val="000000"/>
                            </a:solidFill>
                            <a:effectLst/>
                            <a:latin typeface="Cambria Math" panose="02040503050406030204" pitchFamily="18" charset="0"/>
                            <a:ea typeface="Times New Roman" panose="02020603050405020304" pitchFamily="18" charset="0"/>
                          </a:rPr>
                          <m:t>𝒅</m:t>
                        </m:r>
                      </m:e>
                    </m:d>
                    <m:r>
                      <a:rPr lang="vi-VN" sz="2000" b="1" i="1">
                        <a:solidFill>
                          <a:srgbClr val="000000"/>
                        </a:solidFill>
                        <a:effectLst/>
                        <a:latin typeface="Cambria Math" panose="02040503050406030204" pitchFamily="18" charset="0"/>
                        <a:ea typeface="Times New Roman" panose="02020603050405020304" pitchFamily="18" charset="0"/>
                      </a:rPr>
                      <m:t>:</m:t>
                    </m:r>
                    <m:r>
                      <a:rPr lang="vi-VN" sz="2000" b="1" i="1">
                        <a:solidFill>
                          <a:srgbClr val="000000"/>
                        </a:solidFill>
                        <a:effectLst/>
                        <a:latin typeface="Cambria Math" panose="02040503050406030204" pitchFamily="18" charset="0"/>
                        <a:ea typeface="Times New Roman" panose="02020603050405020304" pitchFamily="18" charset="0"/>
                      </a:rPr>
                      <m:t>𝟑</m:t>
                    </m:r>
                    <m:r>
                      <a:rPr lang="vi-VN" sz="2000" b="1" i="1">
                        <a:solidFill>
                          <a:srgbClr val="000000"/>
                        </a:solidFill>
                        <a:effectLst/>
                        <a:latin typeface="Cambria Math" panose="02040503050406030204" pitchFamily="18" charset="0"/>
                        <a:ea typeface="Times New Roman" panose="02020603050405020304" pitchFamily="18" charset="0"/>
                      </a:rPr>
                      <m:t>𝒙</m:t>
                    </m:r>
                    <m:r>
                      <a:rPr lang="vi-VN" sz="2000" b="1" i="1">
                        <a:solidFill>
                          <a:srgbClr val="000000"/>
                        </a:solidFill>
                        <a:effectLst/>
                        <a:latin typeface="Cambria Math" panose="02040503050406030204" pitchFamily="18" charset="0"/>
                        <a:ea typeface="Times New Roman" panose="02020603050405020304" pitchFamily="18" charset="0"/>
                      </a:rPr>
                      <m:t>−</m:t>
                    </m:r>
                    <m:r>
                      <a:rPr lang="vi-VN" sz="2000" b="1" i="1">
                        <a:solidFill>
                          <a:srgbClr val="000000"/>
                        </a:solidFill>
                        <a:effectLst/>
                        <a:latin typeface="Cambria Math" panose="02040503050406030204" pitchFamily="18" charset="0"/>
                        <a:ea typeface="Times New Roman" panose="02020603050405020304" pitchFamily="18" charset="0"/>
                      </a:rPr>
                      <m:t>𝟐</m:t>
                    </m:r>
                    <m:r>
                      <a:rPr lang="vi-VN" sz="2000" b="1" i="1">
                        <a:solidFill>
                          <a:srgbClr val="000000"/>
                        </a:solidFill>
                        <a:effectLst/>
                        <a:latin typeface="Cambria Math" panose="02040503050406030204" pitchFamily="18" charset="0"/>
                        <a:ea typeface="Times New Roman" panose="02020603050405020304" pitchFamily="18" charset="0"/>
                      </a:rPr>
                      <m:t>𝒚</m:t>
                    </m:r>
                    <m:r>
                      <a:rPr lang="vi-VN" sz="2000" b="1" i="1">
                        <a:solidFill>
                          <a:srgbClr val="000000"/>
                        </a:solidFill>
                        <a:effectLst/>
                        <a:latin typeface="Cambria Math" panose="02040503050406030204" pitchFamily="18" charset="0"/>
                        <a:ea typeface="Times New Roman" panose="02020603050405020304" pitchFamily="18" charset="0"/>
                      </a:rPr>
                      <m:t>=−</m:t>
                    </m:r>
                    <m:r>
                      <a:rPr lang="vi-VN" sz="2000" b="1" i="1">
                        <a:solidFill>
                          <a:srgbClr val="000000"/>
                        </a:solidFill>
                        <a:effectLst/>
                        <a:latin typeface="Cambria Math" panose="02040503050406030204" pitchFamily="18" charset="0"/>
                        <a:ea typeface="Times New Roman" panose="02020603050405020304" pitchFamily="18" charset="0"/>
                      </a:rPr>
                      <m:t>𝟔</m:t>
                    </m:r>
                    <m:r>
                      <a:rPr lang="vi-VN" sz="2000" b="1" i="1">
                        <a:solidFill>
                          <a:srgbClr val="000000"/>
                        </a:solidFill>
                        <a:effectLst/>
                        <a:latin typeface="Cambria Math" panose="02040503050406030204" pitchFamily="18" charset="0"/>
                        <a:ea typeface="Times New Roman" panose="02020603050405020304" pitchFamily="18" charset="0"/>
                      </a:rPr>
                      <m:t>.</m:t>
                    </m:r>
                  </m:oMath>
                </a14:m>
                <a:r>
                  <a:rPr lang="vi-VN" sz="2000" b="1">
                    <a:solidFill>
                      <a:srgbClr val="000000"/>
                    </a:solidFill>
                    <a:effectLst/>
                    <a:latin typeface="Times New Roman" panose="02020603050405020304" pitchFamily="18" charset="0"/>
                    <a:ea typeface="Times New Roman" panose="02020603050405020304" pitchFamily="18" charset="0"/>
                  </a:rPr>
                  <a:t> Vậy nhìn vào hình vẽ loại được A và</a:t>
                </a:r>
                <a:r>
                  <a:rPr lang="vi-VN" sz="2000" b="1">
                    <a:solidFill>
                      <a:srgbClr val="0000FF"/>
                    </a:solidFill>
                    <a:effectLst/>
                    <a:latin typeface="Times New Roman" panose="02020603050405020304" pitchFamily="18" charset="0"/>
                    <a:ea typeface="Times New Roman" panose="02020603050405020304" pitchFamily="18" charset="0"/>
                  </a:rPr>
                  <a:t> D.</a:t>
                </a:r>
                <a:endParaRPr lang="en-US" sz="2000" b="1">
                  <a:effectLst/>
                  <a:latin typeface="Times New Roman" panose="02020603050405020304" pitchFamily="18" charset="0"/>
                  <a:ea typeface="Times New Roman" panose="02020603050405020304" pitchFamily="18" charset="0"/>
                </a:endParaRPr>
              </a:p>
              <a:p>
                <a:pPr algn="just">
                  <a:lnSpc>
                    <a:spcPct val="115000"/>
                  </a:lnSpc>
                  <a:spcBef>
                    <a:spcPts val="400"/>
                  </a:spcBef>
                  <a:spcAft>
                    <a:spcPts val="400"/>
                  </a:spcAft>
                  <a:tabLst>
                    <a:tab pos="629920" algn="l"/>
                    <a:tab pos="3599815" algn="l"/>
                    <a:tab pos="5039995" algn="l"/>
                  </a:tabLst>
                </a:pPr>
                <a:r>
                  <a:rPr lang="vi-VN" sz="2000" b="1">
                    <a:solidFill>
                      <a:srgbClr val="000000"/>
                    </a:solidFill>
                    <a:effectLst/>
                    <a:latin typeface="Times New Roman" panose="02020603050405020304" pitchFamily="18" charset="0"/>
                    <a:ea typeface="Times New Roman" panose="02020603050405020304" pitchFamily="18" charset="0"/>
                  </a:rPr>
                  <a:t>Ta thấy </a:t>
                </a:r>
                <a14:m>
                  <m:oMath xmlns:m="http://schemas.openxmlformats.org/officeDocument/2006/math">
                    <m:d>
                      <m:dPr>
                        <m:ctrlPr>
                          <a:rPr lang="en-US" sz="2000" b="1" i="1">
                            <a:solidFill>
                              <a:srgbClr val="000000"/>
                            </a:solidFill>
                            <a:effectLst/>
                            <a:latin typeface="Cambria Math" panose="02040503050406030204" pitchFamily="18" charset="0"/>
                            <a:ea typeface="Times New Roman" panose="02020603050405020304" pitchFamily="18" charset="0"/>
                          </a:rPr>
                        </m:ctrlPr>
                      </m:dPr>
                      <m:e>
                        <m:r>
                          <a:rPr lang="vi-VN" sz="2000" b="1" i="1">
                            <a:solidFill>
                              <a:srgbClr val="000000"/>
                            </a:solidFill>
                            <a:effectLst/>
                            <a:latin typeface="Cambria Math" panose="02040503050406030204" pitchFamily="18" charset="0"/>
                            <a:ea typeface="Times New Roman" panose="02020603050405020304" pitchFamily="18" charset="0"/>
                          </a:rPr>
                          <m:t>𝟎</m:t>
                        </m:r>
                        <m:r>
                          <a:rPr lang="vi-VN" sz="2000" b="1" i="1">
                            <a:solidFill>
                              <a:srgbClr val="000000"/>
                            </a:solidFill>
                            <a:effectLst/>
                            <a:latin typeface="Cambria Math" panose="02040503050406030204" pitchFamily="18" charset="0"/>
                            <a:ea typeface="Times New Roman" panose="02020603050405020304" pitchFamily="18" charset="0"/>
                          </a:rPr>
                          <m:t>;</m:t>
                        </m:r>
                        <m:r>
                          <a:rPr lang="vi-VN" sz="2000" b="1" i="1">
                            <a:solidFill>
                              <a:srgbClr val="000000"/>
                            </a:solidFill>
                            <a:effectLst/>
                            <a:latin typeface="Cambria Math" panose="02040503050406030204" pitchFamily="18" charset="0"/>
                            <a:ea typeface="Times New Roman" panose="02020603050405020304" pitchFamily="18" charset="0"/>
                          </a:rPr>
                          <m:t>𝟎</m:t>
                        </m:r>
                      </m:e>
                    </m:d>
                  </m:oMath>
                </a14:m>
                <a:r>
                  <a:rPr lang="vi-VN" sz="2000" b="1">
                    <a:solidFill>
                      <a:srgbClr val="000000"/>
                    </a:solidFill>
                    <a:effectLst/>
                    <a:latin typeface="Times New Roman" panose="02020603050405020304" pitchFamily="18" charset="0"/>
                    <a:ea typeface="Times New Roman" panose="02020603050405020304" pitchFamily="18" charset="0"/>
                  </a:rPr>
                  <a:t> là nghiệm của bất phương trình đã cho. </a:t>
                </a:r>
                <a:r>
                  <a:rPr lang="en-US" sz="2000" b="1">
                    <a:solidFill>
                      <a:srgbClr val="000000"/>
                    </a:solidFill>
                    <a:effectLst/>
                    <a:latin typeface="Times New Roman" panose="02020603050405020304" pitchFamily="18" charset="0"/>
                    <a:ea typeface="Times New Roman" panose="02020603050405020304" pitchFamily="18" charset="0"/>
                  </a:rPr>
                  <a:t>Vậy miền nghiệm cần tìm là nửa mặt phẳng bờ </a:t>
                </a:r>
                <a14:m>
                  <m:oMath xmlns:m="http://schemas.openxmlformats.org/officeDocument/2006/math">
                    <m:d>
                      <m:dPr>
                        <m:ctrlPr>
                          <a:rPr lang="en-US" sz="2000" b="1" i="1">
                            <a:solidFill>
                              <a:srgbClr val="000000"/>
                            </a:solidFill>
                            <a:effectLst/>
                            <a:latin typeface="Cambria Math" panose="02040503050406030204" pitchFamily="18" charset="0"/>
                            <a:ea typeface="Times New Roman" panose="02020603050405020304" pitchFamily="18" charset="0"/>
                          </a:rPr>
                        </m:ctrlPr>
                      </m:dPr>
                      <m:e>
                        <m:r>
                          <a:rPr lang="en-US" sz="2000" b="1" i="1">
                            <a:solidFill>
                              <a:srgbClr val="000000"/>
                            </a:solidFill>
                            <a:effectLst/>
                            <a:latin typeface="Cambria Math" panose="02040503050406030204" pitchFamily="18" charset="0"/>
                            <a:ea typeface="Times New Roman" panose="02020603050405020304" pitchFamily="18" charset="0"/>
                          </a:rPr>
                          <m:t>𝒅</m:t>
                        </m:r>
                      </m:e>
                    </m:d>
                  </m:oMath>
                </a14:m>
                <a:r>
                  <a:rPr lang="en-US" sz="2000" b="1">
                    <a:solidFill>
                      <a:srgbClr val="000000"/>
                    </a:solidFill>
                    <a:effectLst/>
                    <a:latin typeface="Times New Roman" panose="02020603050405020304" pitchFamily="18" charset="0"/>
                    <a:ea typeface="Times New Roman" panose="02020603050405020304" pitchFamily="18" charset="0"/>
                  </a:rPr>
                  <a:t> chứa điểm </a:t>
                </a:r>
                <a14:m>
                  <m:oMath xmlns:m="http://schemas.openxmlformats.org/officeDocument/2006/math">
                    <m:d>
                      <m:dPr>
                        <m:ctrlPr>
                          <a:rPr lang="en-US" sz="2000" b="1" i="1">
                            <a:solidFill>
                              <a:srgbClr val="000000"/>
                            </a:solidFill>
                            <a:effectLst/>
                            <a:latin typeface="Cambria Math" panose="02040503050406030204" pitchFamily="18" charset="0"/>
                            <a:ea typeface="Times New Roman" panose="02020603050405020304" pitchFamily="18" charset="0"/>
                          </a:rPr>
                        </m:ctrlPr>
                      </m:dPr>
                      <m:e>
                        <m:r>
                          <a:rPr lang="en-US" sz="2000" b="1" i="1">
                            <a:solidFill>
                              <a:srgbClr val="000000"/>
                            </a:solidFill>
                            <a:effectLst/>
                            <a:latin typeface="Cambria Math" panose="02040503050406030204" pitchFamily="18" charset="0"/>
                            <a:ea typeface="Times New Roman" panose="02020603050405020304" pitchFamily="18" charset="0"/>
                          </a:rPr>
                          <m:t>𝟎</m:t>
                        </m:r>
                        <m:r>
                          <a:rPr lang="en-US" sz="2000" b="1" i="1">
                            <a:solidFill>
                              <a:srgbClr val="000000"/>
                            </a:solidFill>
                            <a:effectLst/>
                            <a:latin typeface="Cambria Math" panose="02040503050406030204" pitchFamily="18" charset="0"/>
                            <a:ea typeface="Times New Roman" panose="02020603050405020304" pitchFamily="18" charset="0"/>
                          </a:rPr>
                          <m:t>;</m:t>
                        </m:r>
                        <m:r>
                          <a:rPr lang="en-US" sz="2000" b="1" i="1">
                            <a:solidFill>
                              <a:srgbClr val="000000"/>
                            </a:solidFill>
                            <a:effectLst/>
                            <a:latin typeface="Cambria Math" panose="02040503050406030204" pitchFamily="18" charset="0"/>
                            <a:ea typeface="Times New Roman" panose="02020603050405020304" pitchFamily="18" charset="0"/>
                          </a:rPr>
                          <m:t>𝟎</m:t>
                        </m:r>
                      </m:e>
                    </m:d>
                    <m:r>
                      <a:rPr lang="en-US" sz="2000" b="1" i="1">
                        <a:solidFill>
                          <a:srgbClr val="000000"/>
                        </a:solidFill>
                        <a:effectLst/>
                        <a:latin typeface="Cambria Math" panose="02040503050406030204" pitchFamily="18" charset="0"/>
                        <a:ea typeface="Times New Roman" panose="02020603050405020304" pitchFamily="18" charset="0"/>
                      </a:rPr>
                      <m:t>.</m:t>
                    </m:r>
                  </m:oMath>
                </a14:m>
                <a:endParaRPr lang="en-US" sz="2000" b="1">
                  <a:effectLst/>
                  <a:latin typeface="Times New Roman" panose="02020603050405020304" pitchFamily="18" charset="0"/>
                  <a:ea typeface="Times New Roman" panose="02020603050405020304" pitchFamily="18" charset="0"/>
                </a:endParaRPr>
              </a:p>
              <a:p>
                <a:endParaRPr lang="en-US" dirty="0"/>
              </a:p>
            </p:txBody>
          </p:sp>
        </mc:Choice>
        <mc:Fallback xmlns="">
          <p:sp>
            <p:nvSpPr>
              <p:cNvPr id="3" name="Notes Placeholder 2"/>
              <p:cNvSpPr>
                <a:spLocks noGrp="1"/>
              </p:cNvSpPr>
              <p:nvPr>
                <p:ph type="body" idx="1"/>
              </p:nvPr>
            </p:nvSpPr>
            <p:spPr/>
            <p:txBody>
              <a:bodyPr/>
              <a:lstStyle/>
              <a:p>
                <a:pPr indent="457200">
                  <a:lnSpc>
                    <a:spcPct val="115000"/>
                  </a:lnSpc>
                  <a:spcBef>
                    <a:spcPts val="400"/>
                  </a:spcBef>
                  <a:spcAft>
                    <a:spcPts val="400"/>
                  </a:spcAft>
                </a:pPr>
                <a:r>
                  <a:rPr lang="vi-VN" sz="1800">
                    <a:solidFill>
                      <a:srgbClr val="00B0F0"/>
                    </a:solidFill>
                    <a:effectLst/>
                    <a:latin typeface="Times New Roman" panose="02020603050405020304" pitchFamily="18" charset="0"/>
                    <a:ea typeface="Times New Roman" panose="02020603050405020304" pitchFamily="18" charset="0"/>
                  </a:rPr>
                  <a:t>Bước 1. </a:t>
                </a:r>
                <a:r>
                  <a:rPr lang="vi-VN" sz="1800">
                    <a:effectLst/>
                    <a:latin typeface="Times New Roman" panose="02020603050405020304" pitchFamily="18" charset="0"/>
                    <a:ea typeface="Times New Roman" panose="02020603050405020304" pitchFamily="18" charset="0"/>
                  </a:rPr>
                  <a:t>Vẽ đường thẳng </a:t>
                </a:r>
                <a:r>
                  <a:rPr lang="en-US" sz="1800" i="0">
                    <a:effectLst/>
                    <a:latin typeface="Cambria Math" panose="02040503050406030204" pitchFamily="18" charset="0"/>
                    <a:ea typeface="Times New Roman" panose="02020603050405020304" pitchFamily="18" charset="0"/>
                  </a:rPr>
                  <a:t>𝑑:𝑥−𝑦=3</a:t>
                </a:r>
                <a:r>
                  <a:rPr lang="vi-VN" sz="1800">
                    <a:effectLst/>
                    <a:latin typeface="Times New Roman" panose="02020603050405020304" pitchFamily="18" charset="0"/>
                    <a:ea typeface="Times New Roman" panose="02020603050405020304" pitchFamily="18" charset="0"/>
                  </a:rPr>
                  <a:t>trên mặt phẳng tọa độ </a:t>
                </a:r>
                <a:r>
                  <a:rPr lang="en-US" sz="1800" i="0">
                    <a:effectLst/>
                    <a:latin typeface="Cambria Math" panose="02040503050406030204" pitchFamily="18" charset="0"/>
                    <a:ea typeface="Times New Roman" panose="02020603050405020304" pitchFamily="18" charset="0"/>
                  </a:rPr>
                  <a:t>𝑂𝑥𝑦</a:t>
                </a:r>
                <a:r>
                  <a:rPr lang="vi-VN" sz="1800">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p>
                <a:pPr indent="457200">
                  <a:lnSpc>
                    <a:spcPct val="115000"/>
                  </a:lnSpc>
                  <a:spcBef>
                    <a:spcPts val="400"/>
                  </a:spcBef>
                  <a:spcAft>
                    <a:spcPts val="400"/>
                  </a:spcAft>
                </a:pPr>
                <a:r>
                  <a:rPr lang="en-US" sz="1800">
                    <a:solidFill>
                      <a:srgbClr val="00B0F0"/>
                    </a:solidFill>
                    <a:effectLst/>
                    <a:latin typeface="Times New Roman" panose="02020603050405020304" pitchFamily="18" charset="0"/>
                    <a:ea typeface="Times New Roman" panose="02020603050405020304" pitchFamily="18" charset="0"/>
                  </a:rPr>
                  <a:t>Bước 2. </a:t>
                </a:r>
                <a:r>
                  <a:rPr lang="en-US" sz="1800">
                    <a:effectLst/>
                    <a:latin typeface="Times New Roman" panose="02020603050405020304" pitchFamily="18" charset="0"/>
                    <a:ea typeface="Times New Roman" panose="02020603050405020304" pitchFamily="18" charset="0"/>
                  </a:rPr>
                  <a:t>Lấy điểm </a:t>
                </a:r>
                <a:r>
                  <a:rPr lang="en-US" sz="1800" i="0">
                    <a:effectLst/>
                    <a:latin typeface="Cambria Math" panose="02040503050406030204" pitchFamily="18" charset="0"/>
                    <a:ea typeface="Times New Roman" panose="02020603050405020304" pitchFamily="18" charset="0"/>
                  </a:rPr>
                  <a:t>𝑀</a:t>
                </a:r>
                <a:r>
                  <a:rPr lang="en-US" sz="1800" i="0">
                    <a:effectLst/>
                    <a:latin typeface="Cambria Math" panose="02040503050406030204" pitchFamily="18" charset="0"/>
                  </a:rPr>
                  <a:t>(</a:t>
                </a:r>
                <a:r>
                  <a:rPr lang="en-US" sz="1800" i="0">
                    <a:effectLst/>
                    <a:latin typeface="Cambria Math" panose="02040503050406030204" pitchFamily="18" charset="0"/>
                    <a:ea typeface="Times New Roman" panose="02020603050405020304" pitchFamily="18" charset="0"/>
                  </a:rPr>
                  <a:t>0;0)</a:t>
                </a:r>
                <a:r>
                  <a:rPr lang="en-US" sz="1800">
                    <a:effectLst/>
                    <a:latin typeface="Times New Roman" panose="02020603050405020304" pitchFamily="18" charset="0"/>
                    <a:ea typeface="Times New Roman" panose="02020603050405020304" pitchFamily="18" charset="0"/>
                  </a:rPr>
                  <a:t> không thuộc  và thay </a:t>
                </a:r>
                <a:r>
                  <a:rPr lang="en-US" sz="1800" i="0">
                    <a:effectLst/>
                    <a:latin typeface="Cambria Math" panose="02040503050406030204" pitchFamily="18" charset="0"/>
                    <a:ea typeface="Times New Roman" panose="02020603050405020304" pitchFamily="18" charset="0"/>
                  </a:rPr>
                  <a:t>𝑥=0,𝑦=0</a:t>
                </a:r>
                <a:r>
                  <a:rPr lang="en-US" sz="1800">
                    <a:effectLst/>
                    <a:latin typeface="Times New Roman" panose="02020603050405020304" pitchFamily="18" charset="0"/>
                    <a:ea typeface="Times New Roman" panose="02020603050405020304" pitchFamily="18" charset="0"/>
                  </a:rPr>
                  <a:t> vào biểu thức </a:t>
                </a:r>
                <a:r>
                  <a:rPr lang="en-US" sz="1800" i="0">
                    <a:effectLst/>
                    <a:latin typeface="Cambria Math" panose="02040503050406030204" pitchFamily="18" charset="0"/>
                    <a:ea typeface="Times New Roman" panose="02020603050405020304" pitchFamily="18" charset="0"/>
                  </a:rPr>
                  <a:t>𝑥−𝑦</a:t>
                </a:r>
                <a:r>
                  <a:rPr lang="en-US" sz="1800">
                    <a:effectLst/>
                    <a:latin typeface="Times New Roman" panose="02020603050405020304" pitchFamily="18" charset="0"/>
                    <a:ea typeface="Times New Roman" panose="02020603050405020304" pitchFamily="18" charset="0"/>
                  </a:rPr>
                  <a:t> ta được </a:t>
                </a:r>
                <a:r>
                  <a:rPr lang="en-US" sz="1800" i="0">
                    <a:effectLst/>
                    <a:latin typeface="Cambria Math" panose="02040503050406030204" pitchFamily="18" charset="0"/>
                    <a:ea typeface="Times New Roman" panose="02020603050405020304" pitchFamily="18" charset="0"/>
                  </a:rPr>
                  <a:t>0−0=0&lt;3</a:t>
                </a:r>
                <a:r>
                  <a:rPr lang="en-US" sz="1800">
                    <a:effectLst/>
                    <a:latin typeface="Times New Roman" panose="02020603050405020304" pitchFamily="18" charset="0"/>
                    <a:ea typeface="Times New Roman" panose="02020603050405020304" pitchFamily="18" charset="0"/>
                  </a:rPr>
                  <a:t>. Do đó miền nghiệm của bất phương trình là nửa </a:t>
                </a:r>
                <a:r>
                  <a:rPr lang="vi-VN" sz="1800">
                    <a:effectLst/>
                    <a:latin typeface="Times New Roman" panose="02020603050405020304" pitchFamily="18" charset="0"/>
                    <a:ea typeface="Times New Roman" panose="02020603050405020304" pitchFamily="18" charset="0"/>
                  </a:rPr>
                  <a:t>mặt phẳng bờ là đường thẳng </a:t>
                </a:r>
                <a:r>
                  <a:rPr lang="en-US" sz="1800" i="0">
                    <a:effectLst/>
                    <a:latin typeface="Cambria Math" panose="02040503050406030204" pitchFamily="18" charset="0"/>
                    <a:ea typeface="Times New Roman" panose="02020603050405020304" pitchFamily="18" charset="0"/>
                  </a:rPr>
                  <a:t>𝑥−𝑦=3</a:t>
                </a:r>
                <a:r>
                  <a:rPr lang="vi-VN" sz="1800">
                    <a:effectLst/>
                    <a:latin typeface="Times New Roman" panose="02020603050405020304" pitchFamily="18" charset="0"/>
                    <a:ea typeface="Times New Roman" panose="02020603050405020304" pitchFamily="18" charset="0"/>
                  </a:rPr>
                  <a:t> chứa gốc tọa độ (miền không bị gạch).</a:t>
                </a:r>
                <a:endParaRPr lang="en-US" sz="1800">
                  <a:effectLst/>
                  <a:latin typeface="Times New Roman" panose="02020603050405020304" pitchFamily="18" charset="0"/>
                  <a:ea typeface="Times New Roman" panose="02020603050405020304" pitchFamily="18" charset="0"/>
                </a:endParaRPr>
              </a:p>
              <a:p>
                <a:pPr indent="457200">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rPr>
                  <a:t>Chú ý: Miền nghiệm không kể đường thẳng </a:t>
                </a:r>
                <a:r>
                  <a:rPr lang="en-US" sz="1800" i="0">
                    <a:effectLst/>
                    <a:latin typeface="Cambria Math" panose="02040503050406030204" pitchFamily="18" charset="0"/>
                    <a:ea typeface="Times New Roman" panose="02020603050405020304" pitchFamily="18" charset="0"/>
                  </a:rPr>
                  <a:t>𝑑:𝑥−𝑦=3</a:t>
                </a:r>
                <a:r>
                  <a:rPr lang="en-US" sz="1800">
                    <a:effectLst/>
                    <a:latin typeface="Times New Roman" panose="02020603050405020304" pitchFamily="18" charset="0"/>
                    <a:ea typeface="Times New Roman" panose="02020603050405020304" pitchFamily="18" charset="0"/>
                  </a:rPr>
                  <a:t>.</a:t>
                </a:r>
              </a:p>
              <a:p>
                <a:endParaRPr lang="en-US" dirty="0"/>
              </a:p>
            </p:txBody>
          </p:sp>
        </mc:Fallback>
      </mc:AlternateContent>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0113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A8B73-FCCD-4D4C-BC4E-0CE5120A1B5B}" type="slidenum">
              <a:rPr lang="en-US" smtClean="0"/>
              <a:pPr/>
              <a:t>24</a:t>
            </a:fld>
            <a:endParaRPr lang="en-US"/>
          </a:p>
        </p:txBody>
      </p:sp>
    </p:spTree>
    <p:extLst>
      <p:ext uri="{BB962C8B-B14F-4D97-AF65-F5344CB8AC3E}">
        <p14:creationId xmlns:p14="http://schemas.microsoft.com/office/powerpoint/2010/main" val="3234117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fontScale="92500" lnSpcReduction="10000"/>
              </a:bodyPr>
              <a:lstStyle/>
              <a:p>
                <a:r>
                  <a:rPr lang="pt-BR" sz="2900" b="1" kern="1200">
                    <a:solidFill>
                      <a:schemeClr val="tx1"/>
                    </a:solidFill>
                    <a:effectLst/>
                    <a:latin typeface="+mn-lt"/>
                    <a:ea typeface="+mn-ea"/>
                    <a:cs typeface="+mn-cs"/>
                  </a:rPr>
                  <a:t>Chọn một điểm thuộc miền nghiệm ( hoặc không thuộc miền nghiệm) trong 4 đáp án và thay vào hệ bất phương trình xem có thỏa mãn hay không ?</a:t>
                </a:r>
                <a:endParaRPr lang="en-US" sz="2900" b="1" kern="1200">
                  <a:solidFill>
                    <a:schemeClr val="tx1"/>
                  </a:solidFill>
                  <a:effectLst/>
                  <a:latin typeface="+mn-lt"/>
                  <a:ea typeface="+mn-ea"/>
                  <a:cs typeface="+mn-cs"/>
                </a:endParaRPr>
              </a:p>
              <a:p>
                <a:r>
                  <a:rPr lang="pt-BR" sz="2900" b="1" kern="1200">
                    <a:solidFill>
                      <a:schemeClr val="tx1"/>
                    </a:solidFill>
                    <a:effectLst/>
                    <a:latin typeface="+mn-lt"/>
                    <a:ea typeface="+mn-ea"/>
                    <a:cs typeface="+mn-cs"/>
                  </a:rPr>
                  <a:t>Chọn điểm </a:t>
                </a:r>
                <a14:m>
                  <m:oMath xmlns:m="http://schemas.openxmlformats.org/officeDocument/2006/math">
                    <m:r>
                      <a:rPr lang="pt-BR" sz="2900" b="1" i="1" kern="1200" smtClean="0">
                        <a:solidFill>
                          <a:schemeClr val="tx1"/>
                        </a:solidFill>
                        <a:effectLst/>
                        <a:latin typeface="Cambria Math" panose="02040503050406030204" pitchFamily="18" charset="0"/>
                        <a:ea typeface="+mn-ea"/>
                        <a:cs typeface="+mn-cs"/>
                      </a:rPr>
                      <m:t>𝑴</m:t>
                    </m:r>
                    <m:d>
                      <m:dPr>
                        <m:ctrlPr>
                          <a:rPr lang="en-US" sz="2900" b="1" i="1" kern="1200">
                            <a:solidFill>
                              <a:schemeClr val="tx1"/>
                            </a:solidFill>
                            <a:effectLst/>
                            <a:latin typeface="Cambria Math" panose="02040503050406030204" pitchFamily="18" charset="0"/>
                            <a:ea typeface="+mn-ea"/>
                            <a:cs typeface="+mn-cs"/>
                          </a:rPr>
                        </m:ctrlPr>
                      </m:dPr>
                      <m:e>
                        <m:r>
                          <a:rPr lang="pt-BR" sz="2900" b="1" i="1" kern="1200" smtClean="0">
                            <a:solidFill>
                              <a:schemeClr val="tx1"/>
                            </a:solidFill>
                            <a:effectLst/>
                            <a:latin typeface="Cambria Math" panose="02040503050406030204" pitchFamily="18" charset="0"/>
                            <a:ea typeface="+mn-ea"/>
                            <a:cs typeface="+mn-cs"/>
                          </a:rPr>
                          <m:t>𝟎</m:t>
                        </m:r>
                        <m:r>
                          <a:rPr lang="pt-BR" sz="2900" b="1" i="1" kern="1200" smtClean="0">
                            <a:solidFill>
                              <a:schemeClr val="tx1"/>
                            </a:solidFill>
                            <a:effectLst/>
                            <a:latin typeface="Cambria Math" panose="02040503050406030204" pitchFamily="18" charset="0"/>
                            <a:ea typeface="+mn-ea"/>
                            <a:cs typeface="+mn-cs"/>
                          </a:rPr>
                          <m:t>;</m:t>
                        </m:r>
                        <m:r>
                          <a:rPr lang="pt-BR" sz="2900" b="1" i="1" kern="1200" smtClean="0">
                            <a:solidFill>
                              <a:schemeClr val="tx1"/>
                            </a:solidFill>
                            <a:effectLst/>
                            <a:latin typeface="Cambria Math" panose="02040503050406030204" pitchFamily="18" charset="0"/>
                            <a:ea typeface="+mn-ea"/>
                            <a:cs typeface="+mn-cs"/>
                          </a:rPr>
                          <m:t>𝟏</m:t>
                        </m:r>
                      </m:e>
                    </m:d>
                  </m:oMath>
                </a14:m>
                <a:r>
                  <a:rPr lang="pt-BR" sz="2900" b="1" kern="1200">
                    <a:solidFill>
                      <a:schemeClr val="tx1"/>
                    </a:solidFill>
                    <a:effectLst/>
                    <a:latin typeface="+mn-lt"/>
                    <a:ea typeface="+mn-ea"/>
                    <a:cs typeface="+mn-cs"/>
                  </a:rPr>
                  <a:t> thử vào các bất phương trình của hệ thấy thỏa mãn.</a:t>
                </a:r>
                <a:endParaRPr lang="en-US" sz="2900" b="1" kern="1200">
                  <a:solidFill>
                    <a:schemeClr val="tx1"/>
                  </a:solidFill>
                  <a:effectLst/>
                  <a:latin typeface="+mn-lt"/>
                  <a:ea typeface="+mn-ea"/>
                  <a:cs typeface="+mn-cs"/>
                </a:endParaRPr>
              </a:p>
              <a:p>
                <a:r>
                  <a:rPr lang="pt-BR" sz="2900" b="1" kern="1200">
                    <a:solidFill>
                      <a:schemeClr val="tx1"/>
                    </a:solidFill>
                    <a:effectLst/>
                    <a:latin typeface="+mn-lt"/>
                    <a:ea typeface="+mn-ea"/>
                    <a:cs typeface="+mn-cs"/>
                  </a:rPr>
                  <a:t>Mà </a:t>
                </a:r>
                <a14:m>
                  <m:oMath xmlns:m="http://schemas.openxmlformats.org/officeDocument/2006/math">
                    <m:r>
                      <a:rPr lang="pt-BR" sz="2900" b="1" i="1" kern="1200" smtClean="0">
                        <a:solidFill>
                          <a:schemeClr val="tx1"/>
                        </a:solidFill>
                        <a:effectLst/>
                        <a:latin typeface="Cambria Math" panose="02040503050406030204" pitchFamily="18" charset="0"/>
                        <a:ea typeface="+mn-ea"/>
                        <a:cs typeface="+mn-cs"/>
                      </a:rPr>
                      <m:t>𝑴</m:t>
                    </m:r>
                    <m:d>
                      <m:dPr>
                        <m:ctrlPr>
                          <a:rPr lang="en-US" sz="2900" b="1" i="1" kern="1200">
                            <a:solidFill>
                              <a:schemeClr val="tx1"/>
                            </a:solidFill>
                            <a:effectLst/>
                            <a:latin typeface="Cambria Math" panose="02040503050406030204" pitchFamily="18" charset="0"/>
                            <a:ea typeface="+mn-ea"/>
                            <a:cs typeface="+mn-cs"/>
                          </a:rPr>
                        </m:ctrlPr>
                      </m:dPr>
                      <m:e>
                        <m:r>
                          <a:rPr lang="pt-BR" sz="2900" b="1" i="1" kern="1200" smtClean="0">
                            <a:solidFill>
                              <a:schemeClr val="tx1"/>
                            </a:solidFill>
                            <a:effectLst/>
                            <a:latin typeface="Cambria Math" panose="02040503050406030204" pitchFamily="18" charset="0"/>
                            <a:ea typeface="+mn-ea"/>
                            <a:cs typeface="+mn-cs"/>
                          </a:rPr>
                          <m:t>𝟎</m:t>
                        </m:r>
                        <m:r>
                          <a:rPr lang="pt-BR" sz="2900" b="1" i="1" kern="1200" smtClean="0">
                            <a:solidFill>
                              <a:schemeClr val="tx1"/>
                            </a:solidFill>
                            <a:effectLst/>
                            <a:latin typeface="Cambria Math" panose="02040503050406030204" pitchFamily="18" charset="0"/>
                            <a:ea typeface="+mn-ea"/>
                            <a:cs typeface="+mn-cs"/>
                          </a:rPr>
                          <m:t>;</m:t>
                        </m:r>
                        <m:r>
                          <a:rPr lang="pt-BR" sz="2900" b="1" i="1" kern="1200" smtClean="0">
                            <a:solidFill>
                              <a:schemeClr val="tx1"/>
                            </a:solidFill>
                            <a:effectLst/>
                            <a:latin typeface="Cambria Math" panose="02040503050406030204" pitchFamily="18" charset="0"/>
                            <a:ea typeface="+mn-ea"/>
                            <a:cs typeface="+mn-cs"/>
                          </a:rPr>
                          <m:t>𝟏</m:t>
                        </m:r>
                      </m:e>
                    </m:d>
                  </m:oMath>
                </a14:m>
                <a:r>
                  <a:rPr lang="pt-BR" sz="2900" b="1" kern="1200">
                    <a:solidFill>
                      <a:schemeClr val="tx1"/>
                    </a:solidFill>
                    <a:effectLst/>
                    <a:latin typeface="+mn-lt"/>
                    <a:ea typeface="+mn-ea"/>
                    <a:cs typeface="+mn-cs"/>
                  </a:rPr>
                  <a:t> thuộc đáp án A và không thuộc các đáp còn lại.</a:t>
                </a:r>
                <a:endParaRPr lang="en-US" sz="2900" b="1" kern="1200">
                  <a:solidFill>
                    <a:schemeClr val="tx1"/>
                  </a:solidFill>
                  <a:effectLst/>
                  <a:latin typeface="+mn-lt"/>
                  <a:ea typeface="+mn-ea"/>
                  <a:cs typeface="+mn-cs"/>
                </a:endParaRPr>
              </a:p>
              <a:p>
                <a:r>
                  <a:rPr lang="en-US" sz="2900" b="1" kern="1200">
                    <a:solidFill>
                      <a:schemeClr val="tx1"/>
                    </a:solidFill>
                    <a:effectLst/>
                    <a:latin typeface="+mn-lt"/>
                    <a:ea typeface="+mn-ea"/>
                    <a:cs typeface="+mn-cs"/>
                  </a:rPr>
                  <a:t>Vậy chọn đáp án A</a:t>
                </a:r>
              </a:p>
              <a:p>
                <a:endParaRPr lang="en-US" dirty="0"/>
              </a:p>
            </p:txBody>
          </p:sp>
        </mc:Choice>
        <mc:Fallback xmlns="">
          <p:sp>
            <p:nvSpPr>
              <p:cNvPr id="3" name="Notes Placeholder 2"/>
              <p:cNvSpPr>
                <a:spLocks noGrp="1"/>
              </p:cNvSpPr>
              <p:nvPr>
                <p:ph type="body" idx="1"/>
              </p:nvPr>
            </p:nvSpPr>
            <p:spPr/>
            <p:txBody>
              <a:bodyPr>
                <a:normAutofit fontScale="92500" lnSpcReduction="10000"/>
              </a:bodyPr>
              <a:lstStyle/>
              <a:p>
                <a:r>
                  <a:rPr lang="pt-BR" sz="2900" b="1" kern="1200">
                    <a:solidFill>
                      <a:schemeClr val="tx1"/>
                    </a:solidFill>
                    <a:effectLst/>
                    <a:latin typeface="+mn-lt"/>
                    <a:ea typeface="+mn-ea"/>
                    <a:cs typeface="+mn-cs"/>
                  </a:rPr>
                  <a:t>Chọn một điểm thuộc miền nghiệm ( hoặc không thuộc miền nghiệm) trong 4 đáp án và thay vào hệ bất phương trình xem có thỏa mãn hay không ?</a:t>
                </a:r>
                <a:endParaRPr lang="en-US" sz="2900" b="1" kern="1200">
                  <a:solidFill>
                    <a:schemeClr val="tx1"/>
                  </a:solidFill>
                  <a:effectLst/>
                  <a:latin typeface="+mn-lt"/>
                  <a:ea typeface="+mn-ea"/>
                  <a:cs typeface="+mn-cs"/>
                </a:endParaRPr>
              </a:p>
              <a:p>
                <a:r>
                  <a:rPr lang="pt-BR" sz="2900" b="1" kern="1200">
                    <a:solidFill>
                      <a:schemeClr val="tx1"/>
                    </a:solidFill>
                    <a:effectLst/>
                    <a:latin typeface="+mn-lt"/>
                    <a:ea typeface="+mn-ea"/>
                    <a:cs typeface="+mn-cs"/>
                  </a:rPr>
                  <a:t>Chọn điểm </a:t>
                </a:r>
                <a:r>
                  <a:rPr lang="pt-BR" sz="2900" b="1" i="0" kern="1200">
                    <a:solidFill>
                      <a:schemeClr val="tx1"/>
                    </a:solidFill>
                    <a:effectLst/>
                    <a:latin typeface="Cambria Math" panose="02040503050406030204" pitchFamily="18" charset="0"/>
                    <a:ea typeface="+mn-ea"/>
                    <a:cs typeface="+mn-cs"/>
                  </a:rPr>
                  <a:t>𝑴</a:t>
                </a:r>
                <a:r>
                  <a:rPr lang="en-US" sz="2900" b="1" i="0" kern="1200">
                    <a:solidFill>
                      <a:schemeClr val="tx1"/>
                    </a:solidFill>
                    <a:effectLst/>
                    <a:latin typeface="+mn-lt"/>
                    <a:ea typeface="+mn-ea"/>
                    <a:cs typeface="+mn-cs"/>
                  </a:rPr>
                  <a:t>(</a:t>
                </a:r>
                <a:r>
                  <a:rPr lang="pt-BR" sz="2900" b="1" i="0" kern="1200">
                    <a:solidFill>
                      <a:schemeClr val="tx1"/>
                    </a:solidFill>
                    <a:effectLst/>
                    <a:latin typeface="Cambria Math" panose="02040503050406030204" pitchFamily="18" charset="0"/>
                    <a:ea typeface="+mn-ea"/>
                    <a:cs typeface="+mn-cs"/>
                  </a:rPr>
                  <a:t>𝟎;𝟏</a:t>
                </a:r>
                <a:r>
                  <a:rPr lang="pt-BR" sz="2900" b="1" i="0" kern="1200">
                    <a:solidFill>
                      <a:schemeClr val="tx1"/>
                    </a:solidFill>
                    <a:effectLst/>
                    <a:latin typeface="+mn-lt"/>
                    <a:ea typeface="+mn-ea"/>
                    <a:cs typeface="+mn-cs"/>
                  </a:rPr>
                  <a:t>)</a:t>
                </a:r>
                <a:r>
                  <a:rPr lang="pt-BR" sz="2900" b="1" kern="1200">
                    <a:solidFill>
                      <a:schemeClr val="tx1"/>
                    </a:solidFill>
                    <a:effectLst/>
                    <a:latin typeface="+mn-lt"/>
                    <a:ea typeface="+mn-ea"/>
                    <a:cs typeface="+mn-cs"/>
                  </a:rPr>
                  <a:t> thử vào các bất phương trình của hệ thấy thỏa mãn.</a:t>
                </a:r>
                <a:endParaRPr lang="en-US" sz="2900" b="1" kern="1200">
                  <a:solidFill>
                    <a:schemeClr val="tx1"/>
                  </a:solidFill>
                  <a:effectLst/>
                  <a:latin typeface="+mn-lt"/>
                  <a:ea typeface="+mn-ea"/>
                  <a:cs typeface="+mn-cs"/>
                </a:endParaRPr>
              </a:p>
              <a:p>
                <a:r>
                  <a:rPr lang="pt-BR" sz="2900" b="1" kern="1200">
                    <a:solidFill>
                      <a:schemeClr val="tx1"/>
                    </a:solidFill>
                    <a:effectLst/>
                    <a:latin typeface="+mn-lt"/>
                    <a:ea typeface="+mn-ea"/>
                    <a:cs typeface="+mn-cs"/>
                  </a:rPr>
                  <a:t>Mà </a:t>
                </a:r>
                <a:r>
                  <a:rPr lang="pt-BR" sz="2900" b="1" i="0" kern="1200">
                    <a:solidFill>
                      <a:schemeClr val="tx1"/>
                    </a:solidFill>
                    <a:effectLst/>
                    <a:latin typeface="Cambria Math" panose="02040503050406030204" pitchFamily="18" charset="0"/>
                    <a:ea typeface="+mn-ea"/>
                    <a:cs typeface="+mn-cs"/>
                  </a:rPr>
                  <a:t>𝑴</a:t>
                </a:r>
                <a:r>
                  <a:rPr lang="en-US" sz="2900" b="1" i="0" kern="1200">
                    <a:solidFill>
                      <a:schemeClr val="tx1"/>
                    </a:solidFill>
                    <a:effectLst/>
                    <a:latin typeface="+mn-lt"/>
                    <a:ea typeface="+mn-ea"/>
                    <a:cs typeface="+mn-cs"/>
                  </a:rPr>
                  <a:t>(</a:t>
                </a:r>
                <a:r>
                  <a:rPr lang="pt-BR" sz="2900" b="1" i="0" kern="1200">
                    <a:solidFill>
                      <a:schemeClr val="tx1"/>
                    </a:solidFill>
                    <a:effectLst/>
                    <a:latin typeface="Cambria Math" panose="02040503050406030204" pitchFamily="18" charset="0"/>
                    <a:ea typeface="+mn-ea"/>
                    <a:cs typeface="+mn-cs"/>
                  </a:rPr>
                  <a:t>𝟎;𝟏</a:t>
                </a:r>
                <a:r>
                  <a:rPr lang="pt-BR" sz="2900" b="1" i="0" kern="1200">
                    <a:solidFill>
                      <a:schemeClr val="tx1"/>
                    </a:solidFill>
                    <a:effectLst/>
                    <a:latin typeface="+mn-lt"/>
                    <a:ea typeface="+mn-ea"/>
                    <a:cs typeface="+mn-cs"/>
                  </a:rPr>
                  <a:t>)</a:t>
                </a:r>
                <a:r>
                  <a:rPr lang="pt-BR" sz="2900" b="1" kern="1200">
                    <a:solidFill>
                      <a:schemeClr val="tx1"/>
                    </a:solidFill>
                    <a:effectLst/>
                    <a:latin typeface="+mn-lt"/>
                    <a:ea typeface="+mn-ea"/>
                    <a:cs typeface="+mn-cs"/>
                  </a:rPr>
                  <a:t> thuộc đáp án A và không thuộc các đáp còn lại.</a:t>
                </a:r>
                <a:endParaRPr lang="en-US" sz="2900" b="1" kern="1200">
                  <a:solidFill>
                    <a:schemeClr val="tx1"/>
                  </a:solidFill>
                  <a:effectLst/>
                  <a:latin typeface="+mn-lt"/>
                  <a:ea typeface="+mn-ea"/>
                  <a:cs typeface="+mn-cs"/>
                </a:endParaRPr>
              </a:p>
              <a:p>
                <a:r>
                  <a:rPr lang="en-US" sz="2900" b="1" kern="1200">
                    <a:solidFill>
                      <a:schemeClr val="tx1"/>
                    </a:solidFill>
                    <a:effectLst/>
                    <a:latin typeface="+mn-lt"/>
                    <a:ea typeface="+mn-ea"/>
                    <a:cs typeface="+mn-cs"/>
                  </a:rPr>
                  <a:t>Vậy chọn đáp án A</a:t>
                </a:r>
              </a:p>
              <a:p>
                <a:endParaRPr lang="en-US" dirty="0"/>
              </a:p>
            </p:txBody>
          </p:sp>
        </mc:Fallback>
      </mc:AlternateContent>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679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A8B73-FCCD-4D4C-BC4E-0CE5120A1B5B}" type="slidenum">
              <a:rPr lang="en-US" smtClean="0"/>
              <a:pPr/>
              <a:t>26</a:t>
            </a:fld>
            <a:endParaRPr lang="en-US"/>
          </a:p>
        </p:txBody>
      </p:sp>
    </p:spTree>
    <p:extLst>
      <p:ext uri="{BB962C8B-B14F-4D97-AF65-F5344CB8AC3E}">
        <p14:creationId xmlns:p14="http://schemas.microsoft.com/office/powerpoint/2010/main" val="3161366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A8B73-FCCD-4D4C-BC4E-0CE5120A1B5B}" type="slidenum">
              <a:rPr lang="en-US" smtClean="0"/>
              <a:pPr/>
              <a:t>27</a:t>
            </a:fld>
            <a:endParaRPr lang="en-US"/>
          </a:p>
        </p:txBody>
      </p:sp>
    </p:spTree>
    <p:extLst>
      <p:ext uri="{BB962C8B-B14F-4D97-AF65-F5344CB8AC3E}">
        <p14:creationId xmlns:p14="http://schemas.microsoft.com/office/powerpoint/2010/main" val="2826898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A8B73-FCCD-4D4C-BC4E-0CE5120A1B5B}" type="slidenum">
              <a:rPr lang="en-US" smtClean="0"/>
              <a:pPr/>
              <a:t>28</a:t>
            </a:fld>
            <a:endParaRPr lang="en-US"/>
          </a:p>
        </p:txBody>
      </p:sp>
    </p:spTree>
    <p:extLst>
      <p:ext uri="{BB962C8B-B14F-4D97-AF65-F5344CB8AC3E}">
        <p14:creationId xmlns:p14="http://schemas.microsoft.com/office/powerpoint/2010/main" val="3233867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fontScale="92500" lnSpcReduction="10000"/>
              </a:bodyPr>
              <a:lstStyle/>
              <a:p>
                <a:r>
                  <a:rPr lang="en-US" sz="3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Vẽ đường thẳng </a:t>
                </a:r>
                <a14:m>
                  <m:oMath xmlns:m="http://schemas.openxmlformats.org/officeDocument/2006/math">
                    <m:r>
                      <a:rPr lang="en-US" sz="3200" b="1" i="1" kern="1200">
                        <a:solidFill>
                          <a:schemeClr val="tx1"/>
                        </a:solidFill>
                        <a:effectLst/>
                        <a:latin typeface="Cambria Math" panose="02040503050406030204" pitchFamily="18" charset="0"/>
                        <a:ea typeface="+mn-ea"/>
                        <a:cs typeface="+mn-cs"/>
                      </a:rPr>
                      <m:t>𝜟</m:t>
                    </m:r>
                    <m:r>
                      <a:rPr lang="en-US" sz="3200" b="1" i="1" kern="1200">
                        <a:solidFill>
                          <a:schemeClr val="tx1"/>
                        </a:solidFill>
                        <a:effectLst/>
                        <a:latin typeface="Cambria Math" panose="02040503050406030204" pitchFamily="18" charset="0"/>
                        <a:ea typeface="+mn-ea"/>
                        <a:cs typeface="+mn-cs"/>
                      </a:rPr>
                      <m:t>:</m:t>
                    </m:r>
                    <m:r>
                      <a:rPr lang="en-US" sz="3200" b="1" i="1" kern="1200">
                        <a:solidFill>
                          <a:schemeClr val="tx1"/>
                        </a:solidFill>
                        <a:effectLst/>
                        <a:latin typeface="Cambria Math" panose="02040503050406030204" pitchFamily="18" charset="0"/>
                        <a:ea typeface="+mn-ea"/>
                        <a:cs typeface="+mn-cs"/>
                      </a:rPr>
                      <m:t>𝟑</m:t>
                    </m:r>
                    <m:r>
                      <a:rPr lang="en-US" sz="3200" b="1" i="1" kern="1200">
                        <a:solidFill>
                          <a:schemeClr val="tx1"/>
                        </a:solidFill>
                        <a:effectLst/>
                        <a:latin typeface="Cambria Math" panose="02040503050406030204" pitchFamily="18" charset="0"/>
                        <a:ea typeface="+mn-ea"/>
                        <a:cs typeface="+mn-cs"/>
                      </a:rPr>
                      <m:t>𝒙</m:t>
                    </m:r>
                    <m:r>
                      <a:rPr lang="en-US" sz="3200" b="1" i="1" kern="1200">
                        <a:solidFill>
                          <a:schemeClr val="tx1"/>
                        </a:solidFill>
                        <a:effectLst/>
                        <a:latin typeface="Cambria Math" panose="02040503050406030204" pitchFamily="18" charset="0"/>
                        <a:ea typeface="+mn-ea"/>
                        <a:cs typeface="+mn-cs"/>
                      </a:rPr>
                      <m:t>−</m:t>
                    </m:r>
                    <m:r>
                      <a:rPr lang="en-US" sz="3200" b="1" i="1" kern="1200">
                        <a:solidFill>
                          <a:schemeClr val="tx1"/>
                        </a:solidFill>
                        <a:effectLst/>
                        <a:latin typeface="Cambria Math" panose="02040503050406030204" pitchFamily="18" charset="0"/>
                        <a:ea typeface="+mn-ea"/>
                        <a:cs typeface="+mn-cs"/>
                      </a:rPr>
                      <m:t>𝟐</m:t>
                    </m:r>
                    <m:r>
                      <a:rPr lang="en-US" sz="3200" b="1" i="1" kern="1200">
                        <a:solidFill>
                          <a:schemeClr val="tx1"/>
                        </a:solidFill>
                        <a:effectLst/>
                        <a:latin typeface="Cambria Math" panose="02040503050406030204" pitchFamily="18" charset="0"/>
                        <a:ea typeface="+mn-ea"/>
                        <a:cs typeface="+mn-cs"/>
                      </a:rPr>
                      <m:t>𝒚</m:t>
                    </m:r>
                    <m:r>
                      <a:rPr lang="en-US" sz="3200" b="1" i="1" kern="1200">
                        <a:solidFill>
                          <a:schemeClr val="tx1"/>
                        </a:solidFill>
                        <a:effectLst/>
                        <a:latin typeface="Cambria Math" panose="02040503050406030204" pitchFamily="18" charset="0"/>
                        <a:ea typeface="+mn-ea"/>
                        <a:cs typeface="+mn-cs"/>
                      </a:rPr>
                      <m:t>=−</m:t>
                    </m:r>
                    <m:r>
                      <a:rPr lang="en-US" sz="3200" b="1" i="1" kern="1200">
                        <a:solidFill>
                          <a:schemeClr val="tx1"/>
                        </a:solidFill>
                        <a:effectLst/>
                        <a:latin typeface="Cambria Math" panose="02040503050406030204" pitchFamily="18" charset="0"/>
                        <a:ea typeface="+mn-ea"/>
                        <a:cs typeface="+mn-cs"/>
                      </a:rPr>
                      <m:t>𝟔</m:t>
                    </m:r>
                  </m:oMath>
                </a14:m>
                <a:r>
                  <a:rPr lang="en-US" sz="3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en-US" sz="3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Lấy gốc tọa độ </a:t>
                </a:r>
                <a14:m>
                  <m:oMath xmlns:m="http://schemas.openxmlformats.org/officeDocument/2006/math">
                    <m:r>
                      <a:rPr lang="en-US" sz="3200" b="1" i="1" kern="1200">
                        <a:solidFill>
                          <a:schemeClr val="tx1"/>
                        </a:solidFill>
                        <a:effectLst/>
                        <a:latin typeface="Cambria Math" panose="02040503050406030204" pitchFamily="18" charset="0"/>
                        <a:ea typeface="+mn-ea"/>
                        <a:cs typeface="+mn-cs"/>
                      </a:rPr>
                      <m:t>𝑶</m:t>
                    </m:r>
                    <m:d>
                      <m:dPr>
                        <m:ctrlPr>
                          <a:rPr lang="en-US" sz="3200" b="1" i="1" kern="1200">
                            <a:solidFill>
                              <a:schemeClr val="tx1"/>
                            </a:solidFill>
                            <a:effectLst/>
                            <a:latin typeface="Cambria Math" panose="02040503050406030204" pitchFamily="18" charset="0"/>
                            <a:ea typeface="+mn-ea"/>
                            <a:cs typeface="+mn-cs"/>
                          </a:rPr>
                        </m:ctrlPr>
                      </m:dPr>
                      <m:e>
                        <m:r>
                          <a:rPr lang="en-US" sz="3200" b="1" i="1" kern="1200">
                            <a:solidFill>
                              <a:schemeClr val="tx1"/>
                            </a:solidFill>
                            <a:effectLst/>
                            <a:latin typeface="Cambria Math" panose="02040503050406030204" pitchFamily="18" charset="0"/>
                            <a:ea typeface="+mn-ea"/>
                            <a:cs typeface="+mn-cs"/>
                          </a:rPr>
                          <m:t>𝟎</m:t>
                        </m:r>
                        <m:r>
                          <a:rPr lang="en-US" sz="3200" b="1" i="1" kern="1200">
                            <a:solidFill>
                              <a:schemeClr val="tx1"/>
                            </a:solidFill>
                            <a:effectLst/>
                            <a:latin typeface="Cambria Math" panose="02040503050406030204" pitchFamily="18" charset="0"/>
                            <a:ea typeface="+mn-ea"/>
                            <a:cs typeface="+mn-cs"/>
                          </a:rPr>
                          <m:t>;</m:t>
                        </m:r>
                        <m:r>
                          <a:rPr lang="en-US" sz="3200" b="1" i="1" kern="1200">
                            <a:solidFill>
                              <a:schemeClr val="tx1"/>
                            </a:solidFill>
                            <a:effectLst/>
                            <a:latin typeface="Cambria Math" panose="02040503050406030204" pitchFamily="18" charset="0"/>
                            <a:ea typeface="+mn-ea"/>
                            <a:cs typeface="+mn-cs"/>
                          </a:rPr>
                          <m:t>𝟎</m:t>
                        </m:r>
                      </m:e>
                    </m:d>
                  </m:oMath>
                </a14:m>
                <a:r>
                  <a:rPr lang="en-US" sz="3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ta thấy </a:t>
                </a:r>
                <a14:m>
                  <m:oMath xmlns:m="http://schemas.openxmlformats.org/officeDocument/2006/math">
                    <m:r>
                      <a:rPr lang="en-US" sz="3200" b="1" i="1" kern="1200">
                        <a:solidFill>
                          <a:schemeClr val="tx1"/>
                        </a:solidFill>
                        <a:effectLst/>
                        <a:latin typeface="Cambria Math" panose="02040503050406030204" pitchFamily="18" charset="0"/>
                        <a:ea typeface="+mn-ea"/>
                        <a:cs typeface="+mn-cs"/>
                      </a:rPr>
                      <m:t>𝑶</m:t>
                    </m:r>
                    <m:r>
                      <a:rPr lang="en-US" sz="3200" b="1" i="1" kern="1200">
                        <a:solidFill>
                          <a:schemeClr val="tx1"/>
                        </a:solidFill>
                        <a:effectLst/>
                        <a:latin typeface="Cambria Math" panose="02040503050406030204" pitchFamily="18" charset="0"/>
                        <a:ea typeface="+mn-ea"/>
                        <a:cs typeface="+mn-cs"/>
                      </a:rPr>
                      <m:t>∉</m:t>
                    </m:r>
                    <m:r>
                      <a:rPr lang="en-US" sz="3200" b="1" i="1" kern="1200">
                        <a:solidFill>
                          <a:schemeClr val="tx1"/>
                        </a:solidFill>
                        <a:effectLst/>
                        <a:latin typeface="Cambria Math" panose="02040503050406030204" pitchFamily="18" charset="0"/>
                        <a:ea typeface="+mn-ea"/>
                        <a:cs typeface="+mn-cs"/>
                      </a:rPr>
                      <m:t>𝜟</m:t>
                    </m:r>
                  </m:oMath>
                </a14:m>
                <a:r>
                  <a:rPr lang="en-US" sz="3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và có </a:t>
                </a:r>
                <a14:m>
                  <m:oMath xmlns:m="http://schemas.openxmlformats.org/officeDocument/2006/math">
                    <m:r>
                      <a:rPr lang="en-US" sz="3200" b="1" i="1" kern="1200">
                        <a:solidFill>
                          <a:schemeClr val="tx1"/>
                        </a:solidFill>
                        <a:effectLst/>
                        <a:latin typeface="Cambria Math" panose="02040503050406030204" pitchFamily="18" charset="0"/>
                        <a:ea typeface="+mn-ea"/>
                        <a:cs typeface="+mn-cs"/>
                      </a:rPr>
                      <m:t>𝟑</m:t>
                    </m:r>
                    <m:r>
                      <a:rPr lang="en-US" sz="3200" b="1" i="1" kern="1200">
                        <a:solidFill>
                          <a:schemeClr val="tx1"/>
                        </a:solidFill>
                        <a:effectLst/>
                        <a:latin typeface="Cambria Math" panose="02040503050406030204" pitchFamily="18" charset="0"/>
                        <a:ea typeface="+mn-ea"/>
                        <a:cs typeface="+mn-cs"/>
                      </a:rPr>
                      <m:t>.</m:t>
                    </m:r>
                    <m:r>
                      <a:rPr lang="en-US" sz="3200" b="1" i="1" kern="1200">
                        <a:solidFill>
                          <a:schemeClr val="tx1"/>
                        </a:solidFill>
                        <a:effectLst/>
                        <a:latin typeface="Cambria Math" panose="02040503050406030204" pitchFamily="18" charset="0"/>
                        <a:ea typeface="+mn-ea"/>
                        <a:cs typeface="+mn-cs"/>
                      </a:rPr>
                      <m:t>𝟎</m:t>
                    </m:r>
                    <m:r>
                      <a:rPr lang="en-US" sz="3200" b="1" i="1" kern="1200">
                        <a:solidFill>
                          <a:schemeClr val="tx1"/>
                        </a:solidFill>
                        <a:effectLst/>
                        <a:latin typeface="Cambria Math" panose="02040503050406030204" pitchFamily="18" charset="0"/>
                        <a:ea typeface="+mn-ea"/>
                        <a:cs typeface="+mn-cs"/>
                      </a:rPr>
                      <m:t>−</m:t>
                    </m:r>
                    <m:r>
                      <a:rPr lang="en-US" sz="3200" b="1" i="1" kern="1200">
                        <a:solidFill>
                          <a:schemeClr val="tx1"/>
                        </a:solidFill>
                        <a:effectLst/>
                        <a:latin typeface="Cambria Math" panose="02040503050406030204" pitchFamily="18" charset="0"/>
                        <a:ea typeface="+mn-ea"/>
                        <a:cs typeface="+mn-cs"/>
                      </a:rPr>
                      <m:t>𝟐</m:t>
                    </m:r>
                    <m:r>
                      <a:rPr lang="en-US" sz="3200" b="1" i="1" kern="1200">
                        <a:solidFill>
                          <a:schemeClr val="tx1"/>
                        </a:solidFill>
                        <a:effectLst/>
                        <a:latin typeface="Cambria Math" panose="02040503050406030204" pitchFamily="18" charset="0"/>
                        <a:ea typeface="+mn-ea"/>
                        <a:cs typeface="+mn-cs"/>
                      </a:rPr>
                      <m:t>.</m:t>
                    </m:r>
                    <m:r>
                      <a:rPr lang="en-US" sz="3200" b="1" i="1" kern="1200">
                        <a:solidFill>
                          <a:schemeClr val="tx1"/>
                        </a:solidFill>
                        <a:effectLst/>
                        <a:latin typeface="Cambria Math" panose="02040503050406030204" pitchFamily="18" charset="0"/>
                        <a:ea typeface="+mn-ea"/>
                        <a:cs typeface="+mn-cs"/>
                      </a:rPr>
                      <m:t>𝟎</m:t>
                    </m:r>
                    <m:r>
                      <a:rPr lang="en-US" sz="3200" b="1" i="1" kern="1200">
                        <a:solidFill>
                          <a:schemeClr val="tx1"/>
                        </a:solidFill>
                        <a:effectLst/>
                        <a:latin typeface="Cambria Math" panose="02040503050406030204" pitchFamily="18" charset="0"/>
                        <a:ea typeface="+mn-ea"/>
                        <a:cs typeface="+mn-cs"/>
                      </a:rPr>
                      <m:t>&gt;−</m:t>
                    </m:r>
                    <m:r>
                      <a:rPr lang="en-US" sz="3200" b="1" i="1" kern="1200">
                        <a:solidFill>
                          <a:schemeClr val="tx1"/>
                        </a:solidFill>
                        <a:effectLst/>
                        <a:latin typeface="Cambria Math" panose="02040503050406030204" pitchFamily="18" charset="0"/>
                        <a:ea typeface="+mn-ea"/>
                        <a:cs typeface="+mn-cs"/>
                      </a:rPr>
                      <m:t>𝟔</m:t>
                    </m:r>
                  </m:oMath>
                </a14:m>
                <a:r>
                  <a:rPr lang="en-US" sz="3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nên nửa mặt phẳng bờ </a:t>
                </a:r>
                <a14:m>
                  <m:oMath xmlns:m="http://schemas.openxmlformats.org/officeDocument/2006/math">
                    <m:r>
                      <a:rPr lang="en-US" sz="3200" b="1" i="1" kern="1200">
                        <a:solidFill>
                          <a:schemeClr val="tx1"/>
                        </a:solidFill>
                        <a:effectLst/>
                        <a:latin typeface="Cambria Math" panose="02040503050406030204" pitchFamily="18" charset="0"/>
                        <a:ea typeface="+mn-ea"/>
                        <a:cs typeface="+mn-cs"/>
                      </a:rPr>
                      <m:t>𝜟</m:t>
                    </m:r>
                  </m:oMath>
                </a14:m>
                <a:r>
                  <a:rPr lang="en-US" sz="3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không chứa gốc tọa độ O là miền nghiệm của bất phương trình </a:t>
                </a:r>
                <a14:m>
                  <m:oMath xmlns:m="http://schemas.openxmlformats.org/officeDocument/2006/math">
                    <m:r>
                      <a:rPr lang="en-US" sz="3200" b="1" i="1" kern="1200">
                        <a:solidFill>
                          <a:schemeClr val="tx1"/>
                        </a:solidFill>
                        <a:effectLst/>
                        <a:latin typeface="Cambria Math" panose="02040503050406030204" pitchFamily="18" charset="0"/>
                        <a:ea typeface="+mn-ea"/>
                        <a:cs typeface="+mn-cs"/>
                      </a:rPr>
                      <m:t>𝟑</m:t>
                    </m:r>
                    <m:r>
                      <a:rPr lang="en-US" sz="3200" b="1" i="1" kern="1200">
                        <a:solidFill>
                          <a:schemeClr val="tx1"/>
                        </a:solidFill>
                        <a:effectLst/>
                        <a:latin typeface="Cambria Math" panose="02040503050406030204" pitchFamily="18" charset="0"/>
                        <a:ea typeface="+mn-ea"/>
                        <a:cs typeface="+mn-cs"/>
                      </a:rPr>
                      <m:t>𝒙</m:t>
                    </m:r>
                    <m:r>
                      <a:rPr lang="en-US" sz="3200" b="1" i="1" kern="1200">
                        <a:solidFill>
                          <a:schemeClr val="tx1"/>
                        </a:solidFill>
                        <a:effectLst/>
                        <a:latin typeface="Cambria Math" panose="02040503050406030204" pitchFamily="18" charset="0"/>
                        <a:ea typeface="+mn-ea"/>
                        <a:cs typeface="+mn-cs"/>
                      </a:rPr>
                      <m:t>−</m:t>
                    </m:r>
                    <m:r>
                      <a:rPr lang="en-US" sz="3200" b="1" i="1" kern="1200">
                        <a:solidFill>
                          <a:schemeClr val="tx1"/>
                        </a:solidFill>
                        <a:effectLst/>
                        <a:latin typeface="Cambria Math" panose="02040503050406030204" pitchFamily="18" charset="0"/>
                        <a:ea typeface="+mn-ea"/>
                        <a:cs typeface="+mn-cs"/>
                      </a:rPr>
                      <m:t>𝟐</m:t>
                    </m:r>
                    <m:r>
                      <a:rPr lang="en-US" sz="3200" b="1" i="1" kern="1200">
                        <a:solidFill>
                          <a:schemeClr val="tx1"/>
                        </a:solidFill>
                        <a:effectLst/>
                        <a:latin typeface="Cambria Math" panose="02040503050406030204" pitchFamily="18" charset="0"/>
                        <a:ea typeface="+mn-ea"/>
                        <a:cs typeface="+mn-cs"/>
                      </a:rPr>
                      <m:t>𝒚</m:t>
                    </m:r>
                    <m:r>
                      <a:rPr lang="en-US" sz="3200" b="1" i="1" kern="1200">
                        <a:solidFill>
                          <a:schemeClr val="tx1"/>
                        </a:solidFill>
                        <a:effectLst/>
                        <a:latin typeface="Cambria Math" panose="02040503050406030204" pitchFamily="18" charset="0"/>
                        <a:ea typeface="+mn-ea"/>
                        <a:cs typeface="+mn-cs"/>
                      </a:rPr>
                      <m:t>&lt;−</m:t>
                    </m:r>
                    <m:r>
                      <a:rPr lang="en-US" sz="3200" b="1" i="1" kern="1200">
                        <a:solidFill>
                          <a:schemeClr val="tx1"/>
                        </a:solidFill>
                        <a:effectLst/>
                        <a:latin typeface="Cambria Math" panose="02040503050406030204" pitchFamily="18" charset="0"/>
                        <a:ea typeface="+mn-ea"/>
                        <a:cs typeface="+mn-cs"/>
                      </a:rPr>
                      <m:t>𝟔</m:t>
                    </m:r>
                  </m:oMath>
                </a14:m>
                <a:r>
                  <a:rPr lang="en-US" sz="3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en-US" sz="3200" b="1"/>
                  <a:t>Vậy chọn </a:t>
                </a:r>
                <a:r>
                  <a:rPr lang="en-US" sz="3200" b="1">
                    <a:solidFill>
                      <a:srgbClr val="3333FF"/>
                    </a:solidFill>
                  </a:rPr>
                  <a:t>A</a:t>
                </a:r>
                <a:endParaRPr lang="en-US" sz="3200" b="1" dirty="0">
                  <a:solidFill>
                    <a:srgbClr val="3333FF"/>
                  </a:solidFill>
                </a:endParaRPr>
              </a:p>
            </p:txBody>
          </p:sp>
        </mc:Choice>
        <mc:Fallback xmlns="">
          <p:sp>
            <p:nvSpPr>
              <p:cNvPr id="3" name="Notes Placeholder 2"/>
              <p:cNvSpPr>
                <a:spLocks noGrp="1"/>
              </p:cNvSpPr>
              <p:nvPr>
                <p:ph type="body" idx="1"/>
              </p:nvPr>
            </p:nvSpPr>
            <p:spPr/>
            <p:txBody>
              <a:bodyPr>
                <a:normAutofit fontScale="92500" lnSpcReduction="10000"/>
              </a:bodyPr>
              <a:lstStyle/>
              <a:p>
                <a:r>
                  <a:rPr lang="en-US" sz="3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Vẽ đường thẳng </a:t>
                </a:r>
                <a:r>
                  <a:rPr lang="en-US" sz="3200" b="1" i="0" kern="1200">
                    <a:solidFill>
                      <a:schemeClr val="tx1"/>
                    </a:solidFill>
                    <a:effectLst/>
                    <a:latin typeface="Cambria Math" panose="02040503050406030204" pitchFamily="18" charset="0"/>
                    <a:ea typeface="+mn-ea"/>
                    <a:cs typeface="+mn-cs"/>
                  </a:rPr>
                  <a:t>𝜟:𝟑𝒙−𝟐𝒚=−𝟔</a:t>
                </a:r>
                <a:r>
                  <a:rPr lang="en-US" sz="3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en-US" sz="3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Lấy gốc tọa độ </a:t>
                </a:r>
                <a:r>
                  <a:rPr lang="en-US" sz="3200" b="1" i="0" kern="1200">
                    <a:solidFill>
                      <a:schemeClr val="tx1"/>
                    </a:solidFill>
                    <a:effectLst/>
                    <a:latin typeface="Cambria Math" panose="02040503050406030204" pitchFamily="18" charset="0"/>
                    <a:ea typeface="+mn-ea"/>
                    <a:cs typeface="+mn-cs"/>
                  </a:rPr>
                  <a:t>𝑶(𝟎;𝟎)</a:t>
                </a:r>
                <a:r>
                  <a:rPr lang="en-US" sz="3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ta thấy </a:t>
                </a:r>
                <a:r>
                  <a:rPr lang="en-US" sz="3200" b="1" i="0" kern="1200">
                    <a:solidFill>
                      <a:schemeClr val="tx1"/>
                    </a:solidFill>
                    <a:effectLst/>
                    <a:latin typeface="Cambria Math" panose="02040503050406030204" pitchFamily="18" charset="0"/>
                    <a:ea typeface="+mn-ea"/>
                    <a:cs typeface="+mn-cs"/>
                  </a:rPr>
                  <a:t>𝑶∉𝜟</a:t>
                </a:r>
                <a:r>
                  <a:rPr lang="en-US" sz="3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và có </a:t>
                </a:r>
                <a:r>
                  <a:rPr lang="en-US" sz="3200" b="1" i="0" kern="1200">
                    <a:solidFill>
                      <a:schemeClr val="tx1"/>
                    </a:solidFill>
                    <a:effectLst/>
                    <a:latin typeface="Cambria Math" panose="02040503050406030204" pitchFamily="18" charset="0"/>
                    <a:ea typeface="+mn-ea"/>
                    <a:cs typeface="+mn-cs"/>
                  </a:rPr>
                  <a:t>𝟑.𝟎−𝟐.𝟎&gt;−𝟔</a:t>
                </a:r>
                <a:r>
                  <a:rPr lang="en-US" sz="3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nên nửa mặt phẳng bờ </a:t>
                </a:r>
                <a:r>
                  <a:rPr lang="en-US" sz="3200" b="1" i="0" kern="1200">
                    <a:solidFill>
                      <a:schemeClr val="tx1"/>
                    </a:solidFill>
                    <a:effectLst/>
                    <a:latin typeface="Cambria Math" panose="02040503050406030204" pitchFamily="18" charset="0"/>
                    <a:ea typeface="+mn-ea"/>
                    <a:cs typeface="+mn-cs"/>
                  </a:rPr>
                  <a:t>𝜟</a:t>
                </a:r>
                <a:r>
                  <a:rPr lang="en-US" sz="3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không chứa gốc tọa độ O là miền nghiệm của bất phương trình </a:t>
                </a:r>
                <a:r>
                  <a:rPr lang="en-US" sz="3200" b="1" i="0" kern="1200">
                    <a:solidFill>
                      <a:schemeClr val="tx1"/>
                    </a:solidFill>
                    <a:effectLst/>
                    <a:latin typeface="Cambria Math" panose="02040503050406030204" pitchFamily="18" charset="0"/>
                    <a:ea typeface="+mn-ea"/>
                    <a:cs typeface="+mn-cs"/>
                  </a:rPr>
                  <a:t>𝟑𝒙−𝟐𝒚&lt;−𝟔</a:t>
                </a:r>
                <a:r>
                  <a:rPr lang="en-US" sz="3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en-US" sz="3200" b="1"/>
                  <a:t>Vậy chọn </a:t>
                </a:r>
                <a:r>
                  <a:rPr lang="en-US" sz="3200" b="1">
                    <a:solidFill>
                      <a:srgbClr val="3333FF"/>
                    </a:solidFill>
                  </a:rPr>
                  <a:t>A</a:t>
                </a:r>
                <a:endParaRPr lang="en-US" sz="3200" b="1" dirty="0">
                  <a:solidFill>
                    <a:srgbClr val="3333FF"/>
                  </a:solidFill>
                </a:endParaRPr>
              </a:p>
            </p:txBody>
          </p:sp>
        </mc:Fallback>
      </mc:AlternateContent>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4914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fontScale="85000" lnSpcReduction="20000"/>
              </a:bodyPr>
              <a:lstStyle/>
              <a:p>
                <a:pPr marL="629920" algn="just">
                  <a:lnSpc>
                    <a:spcPct val="115000"/>
                  </a:lnSpc>
                  <a:spcBef>
                    <a:spcPts val="400"/>
                  </a:spcBef>
                  <a:spcAft>
                    <a:spcPts val="400"/>
                  </a:spcAft>
                  <a:tabLst>
                    <a:tab pos="629920" algn="l"/>
                    <a:tab pos="3599815" algn="l"/>
                    <a:tab pos="5039995" algn="l"/>
                  </a:tabLst>
                </a:pPr>
                <a:r>
                  <a:rPr lang="fr-FR" sz="3200" b="1">
                    <a:effectLst/>
                    <a:latin typeface="Tahoma" panose="020B0604030504040204" pitchFamily="34" charset="0"/>
                    <a:ea typeface="Tahoma" panose="020B0604030504040204" pitchFamily="34" charset="0"/>
                    <a:cs typeface="Tahoma" panose="020B0604030504040204" pitchFamily="34" charset="0"/>
                  </a:rPr>
                  <a:t>Vẽ đường thẳng </a:t>
                </a:r>
                <a14:m>
                  <m:oMath xmlns:m="http://schemas.openxmlformats.org/officeDocument/2006/math">
                    <m:r>
                      <a:rPr lang="en-US" sz="3200" b="1" i="1">
                        <a:effectLst/>
                        <a:latin typeface="Cambria Math" panose="02040503050406030204" pitchFamily="18" charset="0"/>
                        <a:ea typeface="Times New Roman" panose="02020603050405020304" pitchFamily="18" charset="0"/>
                      </a:rPr>
                      <m:t>𝒅</m:t>
                    </m:r>
                    <m:r>
                      <a:rPr lang="en-US" sz="3200" b="1" i="1">
                        <a:effectLst/>
                        <a:latin typeface="Cambria Math" panose="02040503050406030204" pitchFamily="18" charset="0"/>
                        <a:ea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rPr>
                      <m:t>𝟐</m:t>
                    </m:r>
                    <m:r>
                      <a:rPr lang="en-US" sz="3200" b="1" i="1">
                        <a:effectLst/>
                        <a:latin typeface="Cambria Math" panose="02040503050406030204" pitchFamily="18" charset="0"/>
                        <a:ea typeface="Times New Roman" panose="02020603050405020304" pitchFamily="18" charset="0"/>
                      </a:rPr>
                      <m:t>𝒙</m:t>
                    </m:r>
                    <m:r>
                      <a:rPr lang="en-US" sz="3200" b="1" i="1">
                        <a:effectLst/>
                        <a:latin typeface="Cambria Math" panose="02040503050406030204" pitchFamily="18" charset="0"/>
                        <a:ea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rPr>
                      <m:t>𝒚</m:t>
                    </m:r>
                    <m:r>
                      <a:rPr lang="en-US" sz="3200" b="1" i="1">
                        <a:effectLst/>
                        <a:latin typeface="Cambria Math" panose="02040503050406030204" pitchFamily="18" charset="0"/>
                        <a:ea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rPr>
                      <m:t>𝟏</m:t>
                    </m:r>
                  </m:oMath>
                </a14:m>
                <a:r>
                  <a:rPr lang="fr-FR" sz="3200" b="1">
                    <a:effectLst/>
                    <a:latin typeface="Tahoma" panose="020B0604030504040204" pitchFamily="34" charset="0"/>
                    <a:ea typeface="Tahoma" panose="020B0604030504040204" pitchFamily="34" charset="0"/>
                    <a:cs typeface="Tahoma" panose="020B0604030504040204" pitchFamily="34" charset="0"/>
                  </a:rPr>
                  <a:t> qua hai điểm </a:t>
                </a:r>
                <a14:m>
                  <m:oMath xmlns:m="http://schemas.openxmlformats.org/officeDocument/2006/math">
                    <m:d>
                      <m:dPr>
                        <m:ctrlPr>
                          <a:rPr lang="en-US" sz="3200" b="1" i="1">
                            <a:effectLst/>
                            <a:latin typeface="Cambria Math" panose="02040503050406030204" pitchFamily="18" charset="0"/>
                            <a:ea typeface="Times New Roman" panose="02020603050405020304" pitchFamily="18" charset="0"/>
                          </a:rPr>
                        </m:ctrlPr>
                      </m:dPr>
                      <m:e>
                        <m:r>
                          <a:rPr lang="en-US" sz="3200" b="1" i="1">
                            <a:effectLst/>
                            <a:latin typeface="Cambria Math" panose="02040503050406030204" pitchFamily="18" charset="0"/>
                            <a:ea typeface="Times New Roman" panose="02020603050405020304" pitchFamily="18" charset="0"/>
                          </a:rPr>
                          <m:t>𝟎</m:t>
                        </m:r>
                        <m:r>
                          <a:rPr lang="en-US" sz="3200" b="1" i="1">
                            <a:effectLst/>
                            <a:latin typeface="Cambria Math" panose="02040503050406030204" pitchFamily="18" charset="0"/>
                            <a:ea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rPr>
                          <m:t>𝟏</m:t>
                        </m:r>
                      </m:e>
                    </m:d>
                  </m:oMath>
                </a14:m>
                <a:r>
                  <a:rPr lang="fr-FR" sz="32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d>
                      <m:dPr>
                        <m:ctrlPr>
                          <a:rPr lang="en-US" sz="3200" b="1" i="1">
                            <a:effectLst/>
                            <a:latin typeface="Cambria Math" panose="02040503050406030204" pitchFamily="18" charset="0"/>
                            <a:ea typeface="Times New Roman" panose="02020603050405020304" pitchFamily="18" charset="0"/>
                          </a:rPr>
                        </m:ctrlPr>
                      </m:dPr>
                      <m:e>
                        <m:f>
                          <m:fPr>
                            <m:ctrlPr>
                              <a:rPr lang="en-US" sz="3200" b="1" i="1">
                                <a:effectLst/>
                                <a:latin typeface="Cambria Math" panose="02040503050406030204" pitchFamily="18" charset="0"/>
                                <a:ea typeface="Times New Roman" panose="02020603050405020304" pitchFamily="18" charset="0"/>
                              </a:rPr>
                            </m:ctrlPr>
                          </m:fPr>
                          <m:num>
                            <m:r>
                              <a:rPr lang="en-US" sz="3200" b="1" i="1">
                                <a:effectLst/>
                                <a:latin typeface="Cambria Math" panose="02040503050406030204" pitchFamily="18" charset="0"/>
                                <a:ea typeface="Times New Roman" panose="02020603050405020304" pitchFamily="18" charset="0"/>
                              </a:rPr>
                              <m:t>𝟏</m:t>
                            </m:r>
                          </m:num>
                          <m:den>
                            <m:r>
                              <a:rPr lang="en-US" sz="3200" b="1" i="1">
                                <a:effectLst/>
                                <a:latin typeface="Cambria Math" panose="02040503050406030204" pitchFamily="18" charset="0"/>
                                <a:ea typeface="Times New Roman" panose="02020603050405020304" pitchFamily="18" charset="0"/>
                              </a:rPr>
                              <m:t>𝟐</m:t>
                            </m:r>
                          </m:den>
                        </m:f>
                        <m:r>
                          <a:rPr lang="en-US" sz="3200" b="1" i="1">
                            <a:effectLst/>
                            <a:latin typeface="Cambria Math" panose="02040503050406030204" pitchFamily="18" charset="0"/>
                            <a:ea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rPr>
                          <m:t>𝟎</m:t>
                        </m:r>
                      </m:e>
                    </m:d>
                  </m:oMath>
                </a14:m>
                <a:r>
                  <a:rPr lang="fr-FR" sz="3200" b="1">
                    <a:effectLst/>
                    <a:latin typeface="Tahoma" panose="020B0604030504040204" pitchFamily="34" charset="0"/>
                    <a:ea typeface="Tahoma" panose="020B0604030504040204" pitchFamily="34" charset="0"/>
                    <a:cs typeface="Tahoma" panose="020B0604030504040204" pitchFamily="34" charset="0"/>
                  </a:rPr>
                  <a:t>.</a:t>
                </a:r>
                <a:endParaRPr lang="en-US" sz="3200" b="1">
                  <a:effectLst/>
                  <a:latin typeface="Tahoma" panose="020B0604030504040204" pitchFamily="34" charset="0"/>
                  <a:ea typeface="Tahoma" panose="020B0604030504040204" pitchFamily="34" charset="0"/>
                  <a:cs typeface="Tahoma" panose="020B0604030504040204" pitchFamily="34" charset="0"/>
                </a:endParaRPr>
              </a:p>
              <a:p>
                <a:pPr marL="629920" indent="635" algn="just">
                  <a:lnSpc>
                    <a:spcPct val="115000"/>
                  </a:lnSpc>
                  <a:spcBef>
                    <a:spcPts val="400"/>
                  </a:spcBef>
                  <a:spcAft>
                    <a:spcPts val="400"/>
                  </a:spcAft>
                </a:pPr>
                <a:r>
                  <a:rPr lang="fr-FR" sz="3200" b="1">
                    <a:effectLst/>
                    <a:latin typeface="Tahoma" panose="020B0604030504040204" pitchFamily="34" charset="0"/>
                    <a:ea typeface="Tahoma" panose="020B0604030504040204" pitchFamily="34" charset="0"/>
                    <a:cs typeface="Tahoma" panose="020B0604030504040204" pitchFamily="34" charset="0"/>
                  </a:rPr>
                  <a:t>Xét điểm </a:t>
                </a:r>
                <a14:m>
                  <m:oMath xmlns:m="http://schemas.openxmlformats.org/officeDocument/2006/math">
                    <m:r>
                      <a:rPr lang="en-US" sz="3200" b="1" i="1">
                        <a:effectLst/>
                        <a:latin typeface="Cambria Math" panose="02040503050406030204" pitchFamily="18" charset="0"/>
                        <a:ea typeface="Times New Roman" panose="02020603050405020304" pitchFamily="18" charset="0"/>
                      </a:rPr>
                      <m:t>𝑶</m:t>
                    </m:r>
                    <m:d>
                      <m:dPr>
                        <m:ctrlPr>
                          <a:rPr lang="en-US" sz="3200" b="1" i="1">
                            <a:effectLst/>
                            <a:latin typeface="Cambria Math" panose="02040503050406030204" pitchFamily="18" charset="0"/>
                            <a:ea typeface="Times New Roman" panose="02020603050405020304" pitchFamily="18" charset="0"/>
                          </a:rPr>
                        </m:ctrlPr>
                      </m:dPr>
                      <m:e>
                        <m:r>
                          <a:rPr lang="en-US" sz="3200" b="1" i="1">
                            <a:effectLst/>
                            <a:latin typeface="Cambria Math" panose="02040503050406030204" pitchFamily="18" charset="0"/>
                            <a:ea typeface="Times New Roman" panose="02020603050405020304" pitchFamily="18" charset="0"/>
                          </a:rPr>
                          <m:t>𝟎</m:t>
                        </m:r>
                        <m:r>
                          <a:rPr lang="en-US" sz="3200" b="1" i="1">
                            <a:effectLst/>
                            <a:latin typeface="Cambria Math" panose="02040503050406030204" pitchFamily="18" charset="0"/>
                            <a:ea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rPr>
                          <m:t>𝟎</m:t>
                        </m:r>
                      </m:e>
                    </m:d>
                  </m:oMath>
                </a14:m>
                <a:r>
                  <a:rPr lang="fr-FR" sz="3200" b="1">
                    <a:effectLst/>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r>
                      <a:rPr lang="en-US" sz="3200" b="1" i="1">
                        <a:effectLst/>
                        <a:latin typeface="Cambria Math" panose="02040503050406030204" pitchFamily="18" charset="0"/>
                        <a:ea typeface="Times New Roman" panose="02020603050405020304" pitchFamily="18" charset="0"/>
                      </a:rPr>
                      <m:t>𝟐</m:t>
                    </m:r>
                    <m:r>
                      <a:rPr lang="en-US" sz="3200" b="1" i="1">
                        <a:effectLst/>
                        <a:latin typeface="Cambria Math" panose="02040503050406030204" pitchFamily="18" charset="0"/>
                        <a:ea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rPr>
                      <m:t>𝟎</m:t>
                    </m:r>
                    <m:r>
                      <a:rPr lang="en-US" sz="3200" b="1" i="1">
                        <a:effectLst/>
                        <a:latin typeface="Cambria Math" panose="02040503050406030204" pitchFamily="18" charset="0"/>
                        <a:ea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rPr>
                      <m:t>𝟎</m:t>
                    </m:r>
                    <m:r>
                      <a:rPr lang="en-US" sz="3200" b="1" i="1">
                        <a:effectLst/>
                        <a:latin typeface="Cambria Math" panose="02040503050406030204" pitchFamily="18" charset="0"/>
                        <a:ea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rPr>
                      <m:t>𝟏</m:t>
                    </m:r>
                  </m:oMath>
                </a14:m>
                <a:r>
                  <a:rPr lang="fr-FR" sz="3200" b="1">
                    <a:effectLst/>
                    <a:latin typeface="Tahoma" panose="020B0604030504040204" pitchFamily="34" charset="0"/>
                    <a:ea typeface="Tahoma" panose="020B0604030504040204" pitchFamily="34" charset="0"/>
                    <a:cs typeface="Tahoma" panose="020B0604030504040204" pitchFamily="34" charset="0"/>
                  </a:rPr>
                  <a:t>. Do đó miền nghiệm của bất phương trình là nửa mặt phẳng bờ là đường thẳng </a:t>
                </a:r>
                <a14:m>
                  <m:oMath xmlns:m="http://schemas.openxmlformats.org/officeDocument/2006/math">
                    <m:r>
                      <a:rPr lang="en-US" sz="3200" b="1" i="1">
                        <a:effectLst/>
                        <a:latin typeface="Cambria Math" panose="02040503050406030204" pitchFamily="18" charset="0"/>
                        <a:ea typeface="Times New Roman" panose="02020603050405020304" pitchFamily="18" charset="0"/>
                      </a:rPr>
                      <m:t>𝜟</m:t>
                    </m:r>
                  </m:oMath>
                </a14:m>
                <a:r>
                  <a:rPr lang="fr-FR" sz="3200" b="1">
                    <a:effectLst/>
                    <a:latin typeface="Tahoma" panose="020B0604030504040204" pitchFamily="34" charset="0"/>
                    <a:ea typeface="Tahoma" panose="020B0604030504040204" pitchFamily="34" charset="0"/>
                    <a:cs typeface="Tahoma" panose="020B0604030504040204" pitchFamily="34" charset="0"/>
                  </a:rPr>
                  <a:t>, không chứa gốc </a:t>
                </a:r>
                <a14:m>
                  <m:oMath xmlns:m="http://schemas.openxmlformats.org/officeDocument/2006/math">
                    <m:r>
                      <a:rPr lang="en-US" sz="3200" b="1" i="1">
                        <a:effectLst/>
                        <a:latin typeface="Cambria Math" panose="02040503050406030204" pitchFamily="18" charset="0"/>
                        <a:ea typeface="Times New Roman" panose="02020603050405020304" pitchFamily="18" charset="0"/>
                      </a:rPr>
                      <m:t>𝑶</m:t>
                    </m:r>
                  </m:oMath>
                </a14:m>
                <a:r>
                  <a:rPr lang="fr-FR" sz="3200" b="1">
                    <a:effectLst/>
                    <a:latin typeface="Tahoma" panose="020B0604030504040204" pitchFamily="34" charset="0"/>
                    <a:ea typeface="Tahoma" panose="020B0604030504040204" pitchFamily="34" charset="0"/>
                    <a:cs typeface="Tahoma" panose="020B0604030504040204" pitchFamily="34" charset="0"/>
                  </a:rPr>
                  <a:t> (tính cả biên).</a:t>
                </a:r>
                <a:endParaRPr lang="en-US" sz="3200" b="1">
                  <a:effectLst/>
                  <a:latin typeface="Tahoma" panose="020B0604030504040204" pitchFamily="34" charset="0"/>
                  <a:ea typeface="Tahoma" panose="020B0604030504040204" pitchFamily="34" charset="0"/>
                  <a:cs typeface="Tahoma" panose="020B0604030504040204" pitchFamily="34" charset="0"/>
                </a:endParaRPr>
              </a:p>
              <a:p>
                <a:endParaRPr lang="en-US" sz="3200" b="1" dirty="0">
                  <a:solidFill>
                    <a:srgbClr val="3333FF"/>
                  </a:solidFill>
                </a:endParaRPr>
              </a:p>
            </p:txBody>
          </p:sp>
        </mc:Choice>
        <mc:Fallback xmlns="">
          <p:sp>
            <p:nvSpPr>
              <p:cNvPr id="3" name="Notes Placeholder 2"/>
              <p:cNvSpPr>
                <a:spLocks noGrp="1"/>
              </p:cNvSpPr>
              <p:nvPr>
                <p:ph type="body" idx="1"/>
              </p:nvPr>
            </p:nvSpPr>
            <p:spPr/>
            <p:txBody>
              <a:bodyPr>
                <a:normAutofit fontScale="85000" lnSpcReduction="20000"/>
              </a:bodyPr>
              <a:lstStyle/>
              <a:p>
                <a:pPr marL="629920" algn="just">
                  <a:lnSpc>
                    <a:spcPct val="115000"/>
                  </a:lnSpc>
                  <a:spcBef>
                    <a:spcPts val="400"/>
                  </a:spcBef>
                  <a:spcAft>
                    <a:spcPts val="400"/>
                  </a:spcAft>
                  <a:tabLst>
                    <a:tab pos="629920" algn="l"/>
                    <a:tab pos="3599815" algn="l"/>
                    <a:tab pos="5039995" algn="l"/>
                  </a:tabLst>
                </a:pPr>
                <a:r>
                  <a:rPr lang="fr-FR" sz="3200" b="1">
                    <a:effectLst/>
                    <a:latin typeface="Tahoma" panose="020B0604030504040204" pitchFamily="34" charset="0"/>
                    <a:ea typeface="Tahoma" panose="020B0604030504040204" pitchFamily="34" charset="0"/>
                    <a:cs typeface="Tahoma" panose="020B0604030504040204" pitchFamily="34" charset="0"/>
                  </a:rPr>
                  <a:t>Vẽ đường thẳng </a:t>
                </a:r>
                <a:r>
                  <a:rPr lang="en-US" sz="3200" b="1" i="0">
                    <a:effectLst/>
                    <a:latin typeface="Cambria Math" panose="02040503050406030204" pitchFamily="18" charset="0"/>
                    <a:ea typeface="Times New Roman" panose="02020603050405020304" pitchFamily="18" charset="0"/>
                  </a:rPr>
                  <a:t>𝒅:𝟐𝒙+𝒚=𝟏</a:t>
                </a:r>
                <a:r>
                  <a:rPr lang="fr-FR" sz="3200" b="1">
                    <a:effectLst/>
                    <a:latin typeface="Tahoma" panose="020B0604030504040204" pitchFamily="34" charset="0"/>
                    <a:ea typeface="Tahoma" panose="020B0604030504040204" pitchFamily="34" charset="0"/>
                    <a:cs typeface="Tahoma" panose="020B0604030504040204" pitchFamily="34" charset="0"/>
                  </a:rPr>
                  <a:t> qua hai điểm </a:t>
                </a:r>
                <a:r>
                  <a:rPr lang="en-US" sz="3200" b="1" i="0">
                    <a:effectLst/>
                    <a:latin typeface="Cambria Math" panose="02040503050406030204" pitchFamily="18" charset="0"/>
                  </a:rPr>
                  <a:t>(</a:t>
                </a:r>
                <a:r>
                  <a:rPr lang="en-US" sz="3200" b="1" i="0">
                    <a:effectLst/>
                    <a:latin typeface="Cambria Math" panose="02040503050406030204" pitchFamily="18" charset="0"/>
                    <a:ea typeface="Times New Roman" panose="02020603050405020304" pitchFamily="18" charset="0"/>
                  </a:rPr>
                  <a:t>𝟎;𝟏)</a:t>
                </a:r>
                <a:r>
                  <a:rPr lang="fr-FR" sz="3200" b="1">
                    <a:effectLst/>
                    <a:latin typeface="Tahoma" panose="020B0604030504040204" pitchFamily="34" charset="0"/>
                    <a:ea typeface="Tahoma" panose="020B0604030504040204" pitchFamily="34" charset="0"/>
                    <a:cs typeface="Tahoma" panose="020B0604030504040204" pitchFamily="34" charset="0"/>
                  </a:rPr>
                  <a:t> và </a:t>
                </a:r>
                <a:r>
                  <a:rPr lang="en-US" sz="3200" b="1" i="0">
                    <a:effectLst/>
                    <a:latin typeface="Cambria Math" panose="02040503050406030204" pitchFamily="18" charset="0"/>
                  </a:rPr>
                  <a:t>(</a:t>
                </a:r>
                <a:r>
                  <a:rPr lang="en-US" sz="3200" b="1" i="0">
                    <a:effectLst/>
                    <a:latin typeface="Cambria Math" panose="02040503050406030204" pitchFamily="18" charset="0"/>
                    <a:ea typeface="Times New Roman" panose="02020603050405020304" pitchFamily="18" charset="0"/>
                  </a:rPr>
                  <a:t>𝟏/𝟐;𝟎)</a:t>
                </a:r>
                <a:r>
                  <a:rPr lang="fr-FR" sz="3200" b="1">
                    <a:effectLst/>
                    <a:latin typeface="Tahoma" panose="020B0604030504040204" pitchFamily="34" charset="0"/>
                    <a:ea typeface="Tahoma" panose="020B0604030504040204" pitchFamily="34" charset="0"/>
                    <a:cs typeface="Tahoma" panose="020B0604030504040204" pitchFamily="34" charset="0"/>
                  </a:rPr>
                  <a:t>.</a:t>
                </a:r>
                <a:endParaRPr lang="en-US" sz="3200" b="1">
                  <a:effectLst/>
                  <a:latin typeface="Tahoma" panose="020B0604030504040204" pitchFamily="34" charset="0"/>
                  <a:ea typeface="Tahoma" panose="020B0604030504040204" pitchFamily="34" charset="0"/>
                  <a:cs typeface="Tahoma" panose="020B0604030504040204" pitchFamily="34" charset="0"/>
                </a:endParaRPr>
              </a:p>
              <a:p>
                <a:pPr marL="629920" indent="635" algn="just">
                  <a:lnSpc>
                    <a:spcPct val="115000"/>
                  </a:lnSpc>
                  <a:spcBef>
                    <a:spcPts val="400"/>
                  </a:spcBef>
                  <a:spcAft>
                    <a:spcPts val="400"/>
                  </a:spcAft>
                </a:pPr>
                <a:r>
                  <a:rPr lang="fr-FR" sz="3200" b="1">
                    <a:effectLst/>
                    <a:latin typeface="Tahoma" panose="020B0604030504040204" pitchFamily="34" charset="0"/>
                    <a:ea typeface="Tahoma" panose="020B0604030504040204" pitchFamily="34" charset="0"/>
                    <a:cs typeface="Tahoma" panose="020B0604030504040204" pitchFamily="34" charset="0"/>
                  </a:rPr>
                  <a:t>Xét điểm </a:t>
                </a:r>
                <a:r>
                  <a:rPr lang="en-US" sz="3200" b="1" i="0">
                    <a:effectLst/>
                    <a:latin typeface="Cambria Math" panose="02040503050406030204" pitchFamily="18" charset="0"/>
                    <a:ea typeface="Times New Roman" panose="02020603050405020304" pitchFamily="18" charset="0"/>
                  </a:rPr>
                  <a:t>𝑶</a:t>
                </a:r>
                <a:r>
                  <a:rPr lang="en-US" sz="3200" b="1" i="0">
                    <a:effectLst/>
                    <a:latin typeface="Cambria Math" panose="02040503050406030204" pitchFamily="18" charset="0"/>
                  </a:rPr>
                  <a:t>(</a:t>
                </a:r>
                <a:r>
                  <a:rPr lang="en-US" sz="3200" b="1" i="0">
                    <a:effectLst/>
                    <a:latin typeface="Cambria Math" panose="02040503050406030204" pitchFamily="18" charset="0"/>
                    <a:ea typeface="Times New Roman" panose="02020603050405020304" pitchFamily="18" charset="0"/>
                  </a:rPr>
                  <a:t>𝟎;𝟎)</a:t>
                </a:r>
                <a:r>
                  <a:rPr lang="fr-FR" sz="3200" b="1">
                    <a:effectLst/>
                    <a:latin typeface="Tahoma" panose="020B0604030504040204" pitchFamily="34" charset="0"/>
                    <a:ea typeface="Tahoma" panose="020B0604030504040204" pitchFamily="34" charset="0"/>
                    <a:cs typeface="Tahoma" panose="020B0604030504040204" pitchFamily="34" charset="0"/>
                  </a:rPr>
                  <a:t> có </a:t>
                </a:r>
                <a:r>
                  <a:rPr lang="en-US" sz="3200" b="1" i="0">
                    <a:effectLst/>
                    <a:latin typeface="Cambria Math" panose="02040503050406030204" pitchFamily="18" charset="0"/>
                    <a:ea typeface="Times New Roman" panose="02020603050405020304" pitchFamily="18" charset="0"/>
                  </a:rPr>
                  <a:t>𝟐.𝟎+𝟎≤𝟏</a:t>
                </a:r>
                <a:r>
                  <a:rPr lang="fr-FR" sz="3200" b="1">
                    <a:effectLst/>
                    <a:latin typeface="Tahoma" panose="020B0604030504040204" pitchFamily="34" charset="0"/>
                    <a:ea typeface="Tahoma" panose="020B0604030504040204" pitchFamily="34" charset="0"/>
                    <a:cs typeface="Tahoma" panose="020B0604030504040204" pitchFamily="34" charset="0"/>
                  </a:rPr>
                  <a:t>. Do đó miền nghiệm của bất phương trình là nửa mặt phẳng bờ là đường thẳng </a:t>
                </a:r>
                <a:r>
                  <a:rPr lang="en-US" sz="3200" b="1" i="0">
                    <a:effectLst/>
                    <a:latin typeface="Cambria Math" panose="02040503050406030204" pitchFamily="18" charset="0"/>
                    <a:ea typeface="Times New Roman" panose="02020603050405020304" pitchFamily="18" charset="0"/>
                  </a:rPr>
                  <a:t>𝜟</a:t>
                </a:r>
                <a:r>
                  <a:rPr lang="fr-FR" sz="3200" b="1">
                    <a:effectLst/>
                    <a:latin typeface="Tahoma" panose="020B0604030504040204" pitchFamily="34" charset="0"/>
                    <a:ea typeface="Tahoma" panose="020B0604030504040204" pitchFamily="34" charset="0"/>
                    <a:cs typeface="Tahoma" panose="020B0604030504040204" pitchFamily="34" charset="0"/>
                  </a:rPr>
                  <a:t>, không chứa gốc </a:t>
                </a:r>
                <a:r>
                  <a:rPr lang="en-US" sz="3200" b="1" i="0">
                    <a:effectLst/>
                    <a:latin typeface="Cambria Math" panose="02040503050406030204" pitchFamily="18" charset="0"/>
                    <a:ea typeface="Times New Roman" panose="02020603050405020304" pitchFamily="18" charset="0"/>
                  </a:rPr>
                  <a:t>𝑶</a:t>
                </a:r>
                <a:r>
                  <a:rPr lang="fr-FR" sz="3200" b="1">
                    <a:effectLst/>
                    <a:latin typeface="Tahoma" panose="020B0604030504040204" pitchFamily="34" charset="0"/>
                    <a:ea typeface="Tahoma" panose="020B0604030504040204" pitchFamily="34" charset="0"/>
                    <a:cs typeface="Tahoma" panose="020B0604030504040204" pitchFamily="34" charset="0"/>
                  </a:rPr>
                  <a:t> (tính cả biên).</a:t>
                </a:r>
                <a:endParaRPr lang="en-US" sz="3200" b="1">
                  <a:effectLst/>
                  <a:latin typeface="Tahoma" panose="020B0604030504040204" pitchFamily="34" charset="0"/>
                  <a:ea typeface="Tahoma" panose="020B0604030504040204" pitchFamily="34" charset="0"/>
                  <a:cs typeface="Tahoma" panose="020B0604030504040204" pitchFamily="34" charset="0"/>
                </a:endParaRPr>
              </a:p>
              <a:p>
                <a:endParaRPr lang="en-US" sz="3200" b="1" dirty="0">
                  <a:solidFill>
                    <a:srgbClr val="3333FF"/>
                  </a:solidFill>
                </a:endParaRPr>
              </a:p>
            </p:txBody>
          </p:sp>
        </mc:Fallback>
      </mc:AlternateContent>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5885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9456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365726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486850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403677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indent="457200">
                  <a:lnSpc>
                    <a:spcPct val="115000"/>
                  </a:lnSpc>
                  <a:spcBef>
                    <a:spcPts val="400"/>
                  </a:spcBef>
                  <a:spcAft>
                    <a:spcPts val="400"/>
                  </a:spcAft>
                </a:pPr>
                <a:r>
                  <a:rPr lang="vi-VN" sz="1800" b="1">
                    <a:solidFill>
                      <a:srgbClr val="FF0000"/>
                    </a:solidFill>
                    <a:effectLst/>
                    <a:latin typeface="Times New Roman" panose="02020603050405020304" pitchFamily="18" charset="0"/>
                    <a:ea typeface="Times New Roman" panose="02020603050405020304" pitchFamily="18" charset="0"/>
                  </a:rPr>
                  <a:t>Bước 1</a:t>
                </a:r>
                <a:r>
                  <a:rPr lang="vi-VN" sz="1800">
                    <a:solidFill>
                      <a:srgbClr val="00B0F0"/>
                    </a:solidFill>
                    <a:effectLst/>
                    <a:latin typeface="Times New Roman" panose="02020603050405020304" pitchFamily="18" charset="0"/>
                    <a:ea typeface="Times New Roman" panose="02020603050405020304" pitchFamily="18" charset="0"/>
                  </a:rPr>
                  <a:t>. </a:t>
                </a:r>
                <a:r>
                  <a:rPr lang="vi-VN" sz="1800">
                    <a:effectLst/>
                    <a:latin typeface="Times New Roman" panose="02020603050405020304" pitchFamily="18" charset="0"/>
                    <a:ea typeface="Times New Roman" panose="02020603050405020304" pitchFamily="18" charset="0"/>
                  </a:rPr>
                  <a:t>Vẽ đường thẳng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𝑑</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𝑦</m:t>
                    </m:r>
                    <m:r>
                      <a:rPr lang="en-US" sz="1800" i="1">
                        <a:effectLst/>
                        <a:latin typeface="Cambria Math" panose="02040503050406030204" pitchFamily="18" charset="0"/>
                        <a:ea typeface="Times New Roman" panose="02020603050405020304" pitchFamily="18" charset="0"/>
                      </a:rPr>
                      <m:t>=3</m:t>
                    </m:r>
                  </m:oMath>
                </a14:m>
                <a:r>
                  <a:rPr lang="vi-VN" sz="1800">
                    <a:effectLst/>
                    <a:latin typeface="Times New Roman" panose="02020603050405020304" pitchFamily="18" charset="0"/>
                    <a:ea typeface="Times New Roman" panose="02020603050405020304" pitchFamily="18" charset="0"/>
                  </a:rPr>
                  <a:t>trên mặt phẳng tọa độ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𝑂𝑥𝑦</m:t>
                    </m:r>
                  </m:oMath>
                </a14:m>
                <a:r>
                  <a:rPr lang="vi-VN" sz="1800">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p>
                <a:pPr indent="457200">
                  <a:lnSpc>
                    <a:spcPct val="115000"/>
                  </a:lnSpc>
                  <a:spcBef>
                    <a:spcPts val="400"/>
                  </a:spcBef>
                  <a:spcAft>
                    <a:spcPts val="400"/>
                  </a:spcAft>
                </a:pPr>
                <a:r>
                  <a:rPr lang="en-US" sz="1800" b="1">
                    <a:solidFill>
                      <a:srgbClr val="00B0F0"/>
                    </a:solidFill>
                    <a:effectLst/>
                    <a:latin typeface="Times New Roman" panose="02020603050405020304" pitchFamily="18" charset="0"/>
                    <a:ea typeface="Times New Roman" panose="02020603050405020304" pitchFamily="18" charset="0"/>
                  </a:rPr>
                  <a:t>Bước 2</a:t>
                </a:r>
                <a:r>
                  <a:rPr lang="en-US" sz="1800">
                    <a:solidFill>
                      <a:srgbClr val="00B0F0"/>
                    </a:solidFill>
                    <a:effectLst/>
                    <a:latin typeface="Times New Roman" panose="02020603050405020304" pitchFamily="18" charset="0"/>
                    <a:ea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rPr>
                  <a:t>Lấy điểm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𝑀</m:t>
                    </m:r>
                    <m:d>
                      <m:dPr>
                        <m:ctrlPr>
                          <a:rPr lang="en-US" sz="1800" i="1">
                            <a:effectLst/>
                            <a:latin typeface="Cambria Math" panose="02040503050406030204" pitchFamily="18" charset="0"/>
                            <a:ea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rPr>
                          <m:t>0;0</m:t>
                        </m:r>
                      </m:e>
                    </m:d>
                  </m:oMath>
                </a14:m>
                <a:r>
                  <a:rPr lang="en-US" sz="1800">
                    <a:effectLst/>
                    <a:latin typeface="Times New Roman" panose="02020603050405020304" pitchFamily="18" charset="0"/>
                    <a:ea typeface="Times New Roman" panose="02020603050405020304" pitchFamily="18" charset="0"/>
                  </a:rPr>
                  <a:t> không thuộc  và thay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=0,</m:t>
                    </m:r>
                    <m:r>
                      <a:rPr lang="en-US" sz="1800" i="1">
                        <a:effectLst/>
                        <a:latin typeface="Cambria Math" panose="02040503050406030204" pitchFamily="18" charset="0"/>
                        <a:ea typeface="Times New Roman" panose="02020603050405020304" pitchFamily="18" charset="0"/>
                      </a:rPr>
                      <m:t>𝑦</m:t>
                    </m:r>
                    <m:r>
                      <a:rPr lang="en-US" sz="1800" i="1">
                        <a:effectLst/>
                        <a:latin typeface="Cambria Math" panose="02040503050406030204" pitchFamily="18" charset="0"/>
                        <a:ea typeface="Times New Roman" panose="02020603050405020304" pitchFamily="18" charset="0"/>
                      </a:rPr>
                      <m:t>=0</m:t>
                    </m:r>
                  </m:oMath>
                </a14:m>
                <a:r>
                  <a:rPr lang="en-US" sz="1800">
                    <a:effectLst/>
                    <a:latin typeface="Times New Roman" panose="02020603050405020304" pitchFamily="18" charset="0"/>
                    <a:ea typeface="Times New Roman" panose="02020603050405020304" pitchFamily="18" charset="0"/>
                  </a:rPr>
                  <a:t> vào biểu thức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𝑦</m:t>
                    </m:r>
                  </m:oMath>
                </a14:m>
                <a:r>
                  <a:rPr lang="en-US" sz="1800">
                    <a:effectLst/>
                    <a:latin typeface="Times New Roman" panose="02020603050405020304" pitchFamily="18" charset="0"/>
                    <a:ea typeface="Times New Roman" panose="02020603050405020304" pitchFamily="18" charset="0"/>
                  </a:rPr>
                  <a:t> ta được </a:t>
                </a:r>
                <a14:m>
                  <m:oMath xmlns:m="http://schemas.openxmlformats.org/officeDocument/2006/math">
                    <m:r>
                      <a:rPr lang="en-US" sz="1800" i="1">
                        <a:effectLst/>
                        <a:latin typeface="Cambria Math" panose="02040503050406030204" pitchFamily="18" charset="0"/>
                        <a:ea typeface="Times New Roman" panose="02020603050405020304" pitchFamily="18" charset="0"/>
                      </a:rPr>
                      <m:t>0−0=0&lt;3</m:t>
                    </m:r>
                  </m:oMath>
                </a14:m>
                <a:r>
                  <a:rPr lang="en-US" sz="1800">
                    <a:effectLst/>
                    <a:latin typeface="Times New Roman" panose="02020603050405020304" pitchFamily="18" charset="0"/>
                    <a:ea typeface="Times New Roman" panose="02020603050405020304" pitchFamily="18" charset="0"/>
                  </a:rPr>
                  <a:t>. Do đó miền nghiệm của bất phương trình là nửa </a:t>
                </a:r>
                <a:r>
                  <a:rPr lang="vi-VN" sz="1800">
                    <a:effectLst/>
                    <a:latin typeface="Times New Roman" panose="02020603050405020304" pitchFamily="18" charset="0"/>
                    <a:ea typeface="Times New Roman" panose="02020603050405020304" pitchFamily="18" charset="0"/>
                  </a:rPr>
                  <a:t>mặt phẳng bờ là đường thẳng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𝑦</m:t>
                    </m:r>
                    <m:r>
                      <a:rPr lang="en-US" sz="1800" i="1">
                        <a:effectLst/>
                        <a:latin typeface="Cambria Math" panose="02040503050406030204" pitchFamily="18" charset="0"/>
                        <a:ea typeface="Times New Roman" panose="02020603050405020304" pitchFamily="18" charset="0"/>
                      </a:rPr>
                      <m:t>=3</m:t>
                    </m:r>
                  </m:oMath>
                </a14:m>
                <a:r>
                  <a:rPr lang="vi-VN" sz="1800">
                    <a:effectLst/>
                    <a:latin typeface="Times New Roman" panose="02020603050405020304" pitchFamily="18" charset="0"/>
                    <a:ea typeface="Times New Roman" panose="02020603050405020304" pitchFamily="18" charset="0"/>
                  </a:rPr>
                  <a:t> chứa gốc tọa độ (miền không bị gạch).</a:t>
                </a:r>
                <a:endParaRPr lang="en-US" sz="1800">
                  <a:effectLst/>
                  <a:latin typeface="Times New Roman" panose="02020603050405020304" pitchFamily="18" charset="0"/>
                  <a:ea typeface="Times New Roman" panose="02020603050405020304" pitchFamily="18" charset="0"/>
                </a:endParaRPr>
              </a:p>
              <a:p>
                <a:pPr indent="457200">
                  <a:lnSpc>
                    <a:spcPct val="115000"/>
                  </a:lnSpc>
                  <a:spcBef>
                    <a:spcPts val="400"/>
                  </a:spcBef>
                  <a:spcAft>
                    <a:spcPts val="400"/>
                  </a:spcAft>
                </a:pPr>
                <a:r>
                  <a:rPr lang="en-US" sz="1800" b="1">
                    <a:effectLst/>
                    <a:latin typeface="Times New Roman" panose="02020603050405020304" pitchFamily="18" charset="0"/>
                    <a:ea typeface="Times New Roman" panose="02020603050405020304" pitchFamily="18" charset="0"/>
                  </a:rPr>
                  <a:t>Chú ý</a:t>
                </a:r>
                <a:r>
                  <a:rPr lang="en-US" sz="1800">
                    <a:effectLst/>
                    <a:latin typeface="Times New Roman" panose="02020603050405020304" pitchFamily="18" charset="0"/>
                    <a:ea typeface="Times New Roman" panose="02020603050405020304" pitchFamily="18" charset="0"/>
                  </a:rPr>
                  <a:t>: Miền nghiệm không kể đường thẳng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𝑑</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𝑦</m:t>
                    </m:r>
                    <m:r>
                      <a:rPr lang="en-US" sz="1800" i="1">
                        <a:effectLst/>
                        <a:latin typeface="Cambria Math" panose="02040503050406030204" pitchFamily="18" charset="0"/>
                        <a:ea typeface="Times New Roman" panose="02020603050405020304" pitchFamily="18" charset="0"/>
                      </a:rPr>
                      <m:t>=3</m:t>
                    </m:r>
                  </m:oMath>
                </a14:m>
                <a:r>
                  <a:rPr lang="en-US" sz="1800">
                    <a:effectLst/>
                    <a:latin typeface="Times New Roman" panose="02020603050405020304" pitchFamily="18" charset="0"/>
                    <a:ea typeface="Times New Roman" panose="02020603050405020304" pitchFamily="18" charset="0"/>
                  </a:rPr>
                  <a:t>.</a:t>
                </a:r>
              </a:p>
              <a:p>
                <a:endParaRPr lang="en-US" dirty="0"/>
              </a:p>
            </p:txBody>
          </p:sp>
        </mc:Choice>
        <mc:Fallback xmlns="">
          <p:sp>
            <p:nvSpPr>
              <p:cNvPr id="3" name="Notes Placeholder 2"/>
              <p:cNvSpPr>
                <a:spLocks noGrp="1"/>
              </p:cNvSpPr>
              <p:nvPr>
                <p:ph type="body" idx="1"/>
              </p:nvPr>
            </p:nvSpPr>
            <p:spPr/>
            <p:txBody>
              <a:bodyPr/>
              <a:lstStyle/>
              <a:p>
                <a:pPr indent="457200">
                  <a:lnSpc>
                    <a:spcPct val="115000"/>
                  </a:lnSpc>
                  <a:spcBef>
                    <a:spcPts val="400"/>
                  </a:spcBef>
                  <a:spcAft>
                    <a:spcPts val="400"/>
                  </a:spcAft>
                </a:pPr>
                <a:r>
                  <a:rPr lang="vi-VN" sz="1800">
                    <a:solidFill>
                      <a:srgbClr val="00B0F0"/>
                    </a:solidFill>
                    <a:effectLst/>
                    <a:latin typeface="Times New Roman" panose="02020603050405020304" pitchFamily="18" charset="0"/>
                    <a:ea typeface="Times New Roman" panose="02020603050405020304" pitchFamily="18" charset="0"/>
                  </a:rPr>
                  <a:t>Bước 1. </a:t>
                </a:r>
                <a:r>
                  <a:rPr lang="vi-VN" sz="1800">
                    <a:effectLst/>
                    <a:latin typeface="Times New Roman" panose="02020603050405020304" pitchFamily="18" charset="0"/>
                    <a:ea typeface="Times New Roman" panose="02020603050405020304" pitchFamily="18" charset="0"/>
                  </a:rPr>
                  <a:t>Vẽ đường thẳng </a:t>
                </a:r>
                <a:r>
                  <a:rPr lang="en-US" sz="1800" i="0">
                    <a:effectLst/>
                    <a:latin typeface="Cambria Math" panose="02040503050406030204" pitchFamily="18" charset="0"/>
                    <a:ea typeface="Times New Roman" panose="02020603050405020304" pitchFamily="18" charset="0"/>
                  </a:rPr>
                  <a:t>𝑑:𝑥−𝑦=3</a:t>
                </a:r>
                <a:r>
                  <a:rPr lang="vi-VN" sz="1800">
                    <a:effectLst/>
                    <a:latin typeface="Times New Roman" panose="02020603050405020304" pitchFamily="18" charset="0"/>
                    <a:ea typeface="Times New Roman" panose="02020603050405020304" pitchFamily="18" charset="0"/>
                  </a:rPr>
                  <a:t>trên mặt phẳng tọa độ </a:t>
                </a:r>
                <a:r>
                  <a:rPr lang="en-US" sz="1800" i="0">
                    <a:effectLst/>
                    <a:latin typeface="Cambria Math" panose="02040503050406030204" pitchFamily="18" charset="0"/>
                    <a:ea typeface="Times New Roman" panose="02020603050405020304" pitchFamily="18" charset="0"/>
                  </a:rPr>
                  <a:t>𝑂𝑥𝑦</a:t>
                </a:r>
                <a:r>
                  <a:rPr lang="vi-VN" sz="1800">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p>
                <a:pPr indent="457200">
                  <a:lnSpc>
                    <a:spcPct val="115000"/>
                  </a:lnSpc>
                  <a:spcBef>
                    <a:spcPts val="400"/>
                  </a:spcBef>
                  <a:spcAft>
                    <a:spcPts val="400"/>
                  </a:spcAft>
                </a:pPr>
                <a:r>
                  <a:rPr lang="en-US" sz="1800">
                    <a:solidFill>
                      <a:srgbClr val="00B0F0"/>
                    </a:solidFill>
                    <a:effectLst/>
                    <a:latin typeface="Times New Roman" panose="02020603050405020304" pitchFamily="18" charset="0"/>
                    <a:ea typeface="Times New Roman" panose="02020603050405020304" pitchFamily="18" charset="0"/>
                  </a:rPr>
                  <a:t>Bước 2. </a:t>
                </a:r>
                <a:r>
                  <a:rPr lang="en-US" sz="1800">
                    <a:effectLst/>
                    <a:latin typeface="Times New Roman" panose="02020603050405020304" pitchFamily="18" charset="0"/>
                    <a:ea typeface="Times New Roman" panose="02020603050405020304" pitchFamily="18" charset="0"/>
                  </a:rPr>
                  <a:t>Lấy điểm </a:t>
                </a:r>
                <a:r>
                  <a:rPr lang="en-US" sz="1800" i="0">
                    <a:effectLst/>
                    <a:latin typeface="Cambria Math" panose="02040503050406030204" pitchFamily="18" charset="0"/>
                    <a:ea typeface="Times New Roman" panose="02020603050405020304" pitchFamily="18" charset="0"/>
                  </a:rPr>
                  <a:t>𝑀</a:t>
                </a:r>
                <a:r>
                  <a:rPr lang="en-US" sz="1800" i="0">
                    <a:effectLst/>
                    <a:latin typeface="Cambria Math" panose="02040503050406030204" pitchFamily="18" charset="0"/>
                  </a:rPr>
                  <a:t>(</a:t>
                </a:r>
                <a:r>
                  <a:rPr lang="en-US" sz="1800" i="0">
                    <a:effectLst/>
                    <a:latin typeface="Cambria Math" panose="02040503050406030204" pitchFamily="18" charset="0"/>
                    <a:ea typeface="Times New Roman" panose="02020603050405020304" pitchFamily="18" charset="0"/>
                  </a:rPr>
                  <a:t>0;0)</a:t>
                </a:r>
                <a:r>
                  <a:rPr lang="en-US" sz="1800">
                    <a:effectLst/>
                    <a:latin typeface="Times New Roman" panose="02020603050405020304" pitchFamily="18" charset="0"/>
                    <a:ea typeface="Times New Roman" panose="02020603050405020304" pitchFamily="18" charset="0"/>
                  </a:rPr>
                  <a:t> không thuộc  và thay </a:t>
                </a:r>
                <a:r>
                  <a:rPr lang="en-US" sz="1800" i="0">
                    <a:effectLst/>
                    <a:latin typeface="Cambria Math" panose="02040503050406030204" pitchFamily="18" charset="0"/>
                    <a:ea typeface="Times New Roman" panose="02020603050405020304" pitchFamily="18" charset="0"/>
                  </a:rPr>
                  <a:t>𝑥=0,𝑦=0</a:t>
                </a:r>
                <a:r>
                  <a:rPr lang="en-US" sz="1800">
                    <a:effectLst/>
                    <a:latin typeface="Times New Roman" panose="02020603050405020304" pitchFamily="18" charset="0"/>
                    <a:ea typeface="Times New Roman" panose="02020603050405020304" pitchFamily="18" charset="0"/>
                  </a:rPr>
                  <a:t> vào biểu thức </a:t>
                </a:r>
                <a:r>
                  <a:rPr lang="en-US" sz="1800" i="0">
                    <a:effectLst/>
                    <a:latin typeface="Cambria Math" panose="02040503050406030204" pitchFamily="18" charset="0"/>
                    <a:ea typeface="Times New Roman" panose="02020603050405020304" pitchFamily="18" charset="0"/>
                  </a:rPr>
                  <a:t>𝑥−𝑦</a:t>
                </a:r>
                <a:r>
                  <a:rPr lang="en-US" sz="1800">
                    <a:effectLst/>
                    <a:latin typeface="Times New Roman" panose="02020603050405020304" pitchFamily="18" charset="0"/>
                    <a:ea typeface="Times New Roman" panose="02020603050405020304" pitchFamily="18" charset="0"/>
                  </a:rPr>
                  <a:t> ta được </a:t>
                </a:r>
                <a:r>
                  <a:rPr lang="en-US" sz="1800" i="0">
                    <a:effectLst/>
                    <a:latin typeface="Cambria Math" panose="02040503050406030204" pitchFamily="18" charset="0"/>
                    <a:ea typeface="Times New Roman" panose="02020603050405020304" pitchFamily="18" charset="0"/>
                  </a:rPr>
                  <a:t>0−0=0&lt;3</a:t>
                </a:r>
                <a:r>
                  <a:rPr lang="en-US" sz="1800">
                    <a:effectLst/>
                    <a:latin typeface="Times New Roman" panose="02020603050405020304" pitchFamily="18" charset="0"/>
                    <a:ea typeface="Times New Roman" panose="02020603050405020304" pitchFamily="18" charset="0"/>
                  </a:rPr>
                  <a:t>. Do đó miền nghiệm của bất phương trình là nửa </a:t>
                </a:r>
                <a:r>
                  <a:rPr lang="vi-VN" sz="1800">
                    <a:effectLst/>
                    <a:latin typeface="Times New Roman" panose="02020603050405020304" pitchFamily="18" charset="0"/>
                    <a:ea typeface="Times New Roman" panose="02020603050405020304" pitchFamily="18" charset="0"/>
                  </a:rPr>
                  <a:t>mặt phẳng bờ là đường thẳng </a:t>
                </a:r>
                <a:r>
                  <a:rPr lang="en-US" sz="1800" i="0">
                    <a:effectLst/>
                    <a:latin typeface="Cambria Math" panose="02040503050406030204" pitchFamily="18" charset="0"/>
                    <a:ea typeface="Times New Roman" panose="02020603050405020304" pitchFamily="18" charset="0"/>
                  </a:rPr>
                  <a:t>𝑥−𝑦=3</a:t>
                </a:r>
                <a:r>
                  <a:rPr lang="vi-VN" sz="1800">
                    <a:effectLst/>
                    <a:latin typeface="Times New Roman" panose="02020603050405020304" pitchFamily="18" charset="0"/>
                    <a:ea typeface="Times New Roman" panose="02020603050405020304" pitchFamily="18" charset="0"/>
                  </a:rPr>
                  <a:t> chứa gốc tọa độ (miền không bị gạch).</a:t>
                </a:r>
                <a:endParaRPr lang="en-US" sz="1800">
                  <a:effectLst/>
                  <a:latin typeface="Times New Roman" panose="02020603050405020304" pitchFamily="18" charset="0"/>
                  <a:ea typeface="Times New Roman" panose="02020603050405020304" pitchFamily="18" charset="0"/>
                </a:endParaRPr>
              </a:p>
              <a:p>
                <a:pPr indent="457200">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rPr>
                  <a:t>Chú ý: Miền nghiệm không kể đường thẳng </a:t>
                </a:r>
                <a:r>
                  <a:rPr lang="en-US" sz="1800" i="0">
                    <a:effectLst/>
                    <a:latin typeface="Cambria Math" panose="02040503050406030204" pitchFamily="18" charset="0"/>
                    <a:ea typeface="Times New Roman" panose="02020603050405020304" pitchFamily="18" charset="0"/>
                  </a:rPr>
                  <a:t>𝑑:𝑥−𝑦=3</a:t>
                </a:r>
                <a:r>
                  <a:rPr lang="en-US" sz="1800">
                    <a:effectLst/>
                    <a:latin typeface="Times New Roman" panose="02020603050405020304" pitchFamily="18" charset="0"/>
                    <a:ea typeface="Times New Roman" panose="02020603050405020304" pitchFamily="18" charset="0"/>
                  </a:rPr>
                  <a:t>.</a:t>
                </a:r>
              </a:p>
              <a:p>
                <a:endParaRPr lang="en-US" dirty="0"/>
              </a:p>
            </p:txBody>
          </p:sp>
        </mc:Fallback>
      </mc:AlternateContent>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1882005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044182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440429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74097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8/24/2022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8/24/2022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7.png"/><Relationship Id="rId7"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5.jpeg"/><Relationship Id="rId11" Type="http://schemas.openxmlformats.org/officeDocument/2006/relationships/image" Target="../media/image33.png"/><Relationship Id="rId5" Type="http://schemas.openxmlformats.org/officeDocument/2006/relationships/image" Target="../media/image35.png"/><Relationship Id="rId10" Type="http://schemas.openxmlformats.org/officeDocument/2006/relationships/oleObject" Target="../embeddings/oleObject3.bin"/><Relationship Id="rId9"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4.jpe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34.jpe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470.png"/><Relationship Id="rId5" Type="http://schemas.openxmlformats.org/officeDocument/2006/relationships/image" Target="../media/image34.jpe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480.png"/><Relationship Id="rId5" Type="http://schemas.openxmlformats.org/officeDocument/2006/relationships/image" Target="../media/image34.jpe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50.png"/><Relationship Id="rId5" Type="http://schemas.openxmlformats.org/officeDocument/2006/relationships/image" Target="../media/image34.jpe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52.png"/><Relationship Id="rId5" Type="http://schemas.openxmlformats.org/officeDocument/2006/relationships/image" Target="../media/image34.jpe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54.png"/><Relationship Id="rId5" Type="http://schemas.openxmlformats.org/officeDocument/2006/relationships/image" Target="../media/image34.jpe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image" Target="../media/image61.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6.png"/></Relationships>
</file>

<file path=ppt/slides/_rels/slide2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2.png"/><Relationship Id="rId4" Type="http://schemas.openxmlformats.org/officeDocument/2006/relationships/image" Target="../media/image68.png"/><Relationship Id="rId9" Type="http://schemas.openxmlformats.org/officeDocument/2006/relationships/image" Target="../media/image8.jpg"/></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83.png"/><Relationship Id="rId4" Type="http://schemas.openxmlformats.org/officeDocument/2006/relationships/image" Target="../media/image79.png"/><Relationship Id="rId9" Type="http://schemas.openxmlformats.org/officeDocument/2006/relationships/image" Target="../media/image8.jpg"/></Relationships>
</file>

<file path=ppt/slides/_rels/slide25.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7.png"/><Relationship Id="rId7" Type="http://schemas.openxmlformats.org/officeDocument/2006/relationships/image" Target="../media/image87.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2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7.png"/><Relationship Id="rId7" Type="http://schemas.openxmlformats.org/officeDocument/2006/relationships/image" Target="../media/image92.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5.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94.png"/><Relationship Id="rId5" Type="http://schemas.openxmlformats.org/officeDocument/2006/relationships/image" Target="../media/image8.jpg"/><Relationship Id="rId4" Type="http://schemas.openxmlformats.org/officeDocument/2006/relationships/image" Target="../media/image89.png"/></Relationships>
</file>

<file path=ppt/slides/_rels/slide2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7.png"/><Relationship Id="rId7" Type="http://schemas.openxmlformats.org/officeDocument/2006/relationships/image" Target="../media/image98.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89.png"/></Relationships>
</file>

<file path=ppt/slides/_rels/slide2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00.png"/><Relationship Id="rId7"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1.png"/><Relationship Id="rId7" Type="http://schemas.openxmlformats.org/officeDocument/2006/relationships/image" Target="../media/image104.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6.pn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109.png"/><Relationship Id="rId5" Type="http://schemas.openxmlformats.org/officeDocument/2006/relationships/image" Target="../media/image108.png"/><Relationship Id="rId10" Type="http://schemas.openxmlformats.org/officeDocument/2006/relationships/image" Target="../media/image111.png"/><Relationship Id="rId4" Type="http://schemas.openxmlformats.org/officeDocument/2006/relationships/image" Target="../media/image107.png"/><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25.jpe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222787" y="2164810"/>
              <a:ext cx="11998623" cy="285729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425564" y="6165103"/>
              <a:ext cx="13370223" cy="5105401"/>
            </a:xfrm>
            <a:prstGeom prst="rect">
              <a:avLst/>
            </a:prstGeom>
            <a:noFill/>
            <a:ln w="9525">
              <a:noFill/>
              <a:miter lim="800000"/>
              <a:headEnd/>
              <a:tailEnd/>
            </a:ln>
            <a:effectLst/>
          </p:spPr>
          <p:txBody>
            <a:bodyPr/>
            <a:lstStyle/>
            <a:p>
              <a:pPr algn="just">
                <a:lnSpc>
                  <a:spcPct val="150000"/>
                </a:lnSpc>
                <a:spcBef>
                  <a:spcPct val="20000"/>
                </a:spcBef>
                <a:defRPr/>
              </a:pPr>
              <a:r>
                <a:rPr lang="en-US" sz="5000" b="1" dirty="0">
                  <a:solidFill>
                    <a:srgbClr val="0000FF"/>
                  </a:solidFill>
                  <a:latin typeface="Tahoma" pitchFamily="34" charset="0"/>
                  <a:ea typeface="Tahoma" pitchFamily="34" charset="0"/>
                  <a:cs typeface="Tahoma" pitchFamily="34" charset="0"/>
                </a:rPr>
                <a:t>§3. </a:t>
              </a:r>
              <a:r>
                <a:rPr lang="en-US" sz="5000" b="1" dirty="0" err="1">
                  <a:solidFill>
                    <a:srgbClr val="0000FF"/>
                  </a:solidFill>
                  <a:latin typeface="Tahoma" pitchFamily="34" charset="0"/>
                  <a:ea typeface="Tahoma" pitchFamily="34" charset="0"/>
                  <a:cs typeface="Tahoma" pitchFamily="34" charset="0"/>
                </a:rPr>
                <a:t>Bất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phương</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trình</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bậc</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nhất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hai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ẩn</a:t>
              </a:r>
              <a:endParaRPr lang="en-US" sz="5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000" b="1" dirty="0">
                  <a:solidFill>
                    <a:srgbClr val="0000FF"/>
                  </a:solidFill>
                  <a:latin typeface="Tahoma" pitchFamily="34" charset="0"/>
                  <a:ea typeface="Tahoma" pitchFamily="34" charset="0"/>
                  <a:cs typeface="Tahoma" pitchFamily="34" charset="0"/>
                </a:rPr>
                <a:t>§4. </a:t>
              </a:r>
              <a:r>
                <a:rPr lang="en-US" sz="5000" b="1" dirty="0" err="1">
                  <a:solidFill>
                    <a:srgbClr val="0000FF"/>
                  </a:solidFill>
                  <a:latin typeface="Tahoma" pitchFamily="34" charset="0"/>
                  <a:ea typeface="Tahoma" pitchFamily="34" charset="0"/>
                  <a:cs typeface="Tahoma" pitchFamily="34" charset="0"/>
                </a:rPr>
                <a:t>Hệ</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phương</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trình</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bậc</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nhất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hai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ẩn</a:t>
              </a:r>
              <a:endParaRPr lang="en-US" sz="5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FF0000"/>
                  </a:solidFill>
                  <a:latin typeface="Tahoma" pitchFamily="34" charset="0"/>
                  <a:ea typeface="Tahoma" pitchFamily="34" charset="0"/>
                  <a:cs typeface="Tahoma" pitchFamily="34" charset="0"/>
                </a:rPr>
                <a:t>Bài</a:t>
              </a:r>
              <a:r>
                <a:rPr lang="en-US" sz="5000" b="1" dirty="0">
                  <a:solidFill>
                    <a:srgbClr val="FF0000"/>
                  </a:solidFill>
                  <a:latin typeface="Tahoma" pitchFamily="34" charset="0"/>
                  <a:ea typeface="Tahoma" pitchFamily="34" charset="0"/>
                  <a:cs typeface="Tahoma" pitchFamily="34" charset="0"/>
                </a:rPr>
                <a:t> </a:t>
              </a:r>
              <a:r>
                <a:rPr lang="en-US" sz="5000" b="1" dirty="0" err="1">
                  <a:solidFill>
                    <a:srgbClr val="FF0000"/>
                  </a:solidFill>
                  <a:latin typeface="Tahoma" pitchFamily="34" charset="0"/>
                  <a:ea typeface="Tahoma" pitchFamily="34" charset="0"/>
                  <a:cs typeface="Tahoma" pitchFamily="34" charset="0"/>
                </a:rPr>
                <a:t>tập</a:t>
              </a:r>
              <a:r>
                <a:rPr lang="en-US" sz="5000" b="1" dirty="0">
                  <a:solidFill>
                    <a:srgbClr val="FF0000"/>
                  </a:solidFill>
                  <a:latin typeface="Tahoma" pitchFamily="34" charset="0"/>
                  <a:ea typeface="Tahoma" pitchFamily="34" charset="0"/>
                  <a:cs typeface="Tahoma" pitchFamily="34" charset="0"/>
                </a:rPr>
                <a:t> </a:t>
              </a:r>
              <a:r>
                <a:rPr lang="en-US" sz="5000" b="1" dirty="0" err="1">
                  <a:solidFill>
                    <a:srgbClr val="FF0000"/>
                  </a:solidFill>
                  <a:latin typeface="Tahoma" pitchFamily="34" charset="0"/>
                  <a:ea typeface="Tahoma" pitchFamily="34" charset="0"/>
                  <a:cs typeface="Tahoma" pitchFamily="34" charset="0"/>
                </a:rPr>
                <a:t>cuối</a:t>
              </a:r>
              <a:r>
                <a:rPr lang="en-US" sz="5000" b="1" dirty="0">
                  <a:solidFill>
                    <a:srgbClr val="FF0000"/>
                  </a:solidFill>
                  <a:latin typeface="Tahoma" pitchFamily="34" charset="0"/>
                  <a:ea typeface="Tahoma" pitchFamily="34" charset="0"/>
                  <a:cs typeface="Tahoma" pitchFamily="34" charset="0"/>
                </a:rPr>
                <a:t> </a:t>
              </a:r>
              <a:r>
                <a:rPr lang="en-US" sz="5000" b="1" dirty="0" err="1">
                  <a:solidFill>
                    <a:srgbClr val="FF0000"/>
                  </a:solidFill>
                  <a:latin typeface="Tahoma" pitchFamily="34" charset="0"/>
                  <a:ea typeface="Tahoma" pitchFamily="34" charset="0"/>
                  <a:cs typeface="Tahoma" pitchFamily="34" charset="0"/>
                </a:rPr>
                <a:t>chương</a:t>
              </a:r>
              <a:r>
                <a:rPr lang="en-US" sz="5000" b="1" dirty="0">
                  <a:solidFill>
                    <a:srgbClr val="FF0000"/>
                  </a:solidFill>
                  <a:latin typeface="Tahoma" pitchFamily="34" charset="0"/>
                  <a:ea typeface="Tahoma" pitchFamily="34" charset="0"/>
                  <a:cs typeface="Tahoma" pitchFamily="34" charset="0"/>
                </a:rPr>
                <a:t> II</a:t>
              </a:r>
            </a:p>
          </p:txBody>
        </p:sp>
        <p:sp>
          <p:nvSpPr>
            <p:cNvPr id="2" name="TextBox 1"/>
            <p:cNvSpPr txBox="1"/>
            <p:nvPr/>
          </p:nvSpPr>
          <p:spPr>
            <a:xfrm>
              <a:off x="11617058" y="2601341"/>
              <a:ext cx="11308960" cy="2308324"/>
            </a:xfrm>
            <a:prstGeom prst="rect">
              <a:avLst/>
            </a:prstGeom>
            <a:noFill/>
          </p:spPr>
          <p:txBody>
            <a:bodyPr wrap="square" rtlCol="0">
              <a:spAutoFit/>
            </a:bodyPr>
            <a:lstStyle/>
            <a:p>
              <a:pPr algn="ctr"/>
              <a:r>
                <a:rPr lang="vi-VN" sz="4800" b="1" dirty="0">
                  <a:solidFill>
                    <a:schemeClr val="bg1"/>
                  </a:solidFill>
                  <a:latin typeface="Times New Roman" panose="02020603050405020304" pitchFamily="18" charset="0"/>
                  <a:cs typeface="Times New Roman" panose="02020603050405020304" pitchFamily="18" charset="0"/>
                </a:rPr>
                <a:t>CHƯƠNG I</a:t>
              </a:r>
              <a:r>
                <a:rPr lang="en-US" sz="4800" b="1" dirty="0">
                  <a:solidFill>
                    <a:schemeClr val="bg1"/>
                  </a:solidFill>
                  <a:latin typeface="Times New Roman" panose="02020603050405020304" pitchFamily="18" charset="0"/>
                  <a:cs typeface="Times New Roman" panose="02020603050405020304" pitchFamily="18" charset="0"/>
                </a:rPr>
                <a:t>I</a:t>
              </a:r>
              <a:r>
                <a:rPr lang="vi-VN" sz="4800" b="1" dirty="0">
                  <a:solidFill>
                    <a:schemeClr val="bg1"/>
                  </a:solidFill>
                  <a:latin typeface="Times New Roman" panose="02020603050405020304" pitchFamily="18" charset="0"/>
                  <a:cs typeface="Times New Roman" panose="02020603050405020304" pitchFamily="18" charset="0"/>
                </a:rPr>
                <a:t>. </a:t>
              </a:r>
              <a:r>
                <a:rPr lang="en-US" sz="4800" b="1" dirty="0">
                  <a:solidFill>
                    <a:schemeClr val="bg1"/>
                  </a:solidFill>
                  <a:latin typeface="Times New Roman" panose="02020603050405020304" pitchFamily="18" charset="0"/>
                  <a:cs typeface="Times New Roman" panose="02020603050405020304" pitchFamily="18" charset="0"/>
                </a:rPr>
                <a:t>BẤT PHƯƠNG TRÌNH </a:t>
              </a:r>
            </a:p>
            <a:p>
              <a:pPr algn="ctr"/>
              <a:r>
                <a:rPr lang="en-US" sz="4800" b="1" dirty="0">
                  <a:solidFill>
                    <a:schemeClr val="bg1"/>
                  </a:solidFill>
                  <a:latin typeface="Times New Roman" panose="02020603050405020304" pitchFamily="18" charset="0"/>
                  <a:cs typeface="Times New Roman" panose="02020603050405020304" pitchFamily="18" charset="0"/>
                </a:rPr>
                <a:t>VÀ HỆ BẤT PHƯƠNG TRÌNH BẬC NHẤT HAI ẨN</a:t>
              </a:r>
              <a:endParaRPr lang="vi-VN" sz="4800" b="1" dirty="0">
                <a:solidFill>
                  <a:schemeClr val="bg1"/>
                </a:solidFill>
                <a:latin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120036" y="18635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6D4E01BC-C085-452A-B5AC-0C5DA9A44A31}"/>
              </a:ext>
            </a:extLst>
          </p:cNvPr>
          <p:cNvGrpSpPr/>
          <p:nvPr/>
        </p:nvGrpSpPr>
        <p:grpSpPr>
          <a:xfrm>
            <a:off x="257175" y="2767947"/>
            <a:ext cx="23762556" cy="2528378"/>
            <a:chOff x="17677" y="2815523"/>
            <a:chExt cx="23762556" cy="5560819"/>
          </a:xfrm>
        </p:grpSpPr>
        <p:grpSp>
          <p:nvGrpSpPr>
            <p:cNvPr id="11" name="Group 10">
              <a:extLst>
                <a:ext uri="{FF2B5EF4-FFF2-40B4-BE49-F238E27FC236}">
                  <a16:creationId xmlns:a16="http://schemas.microsoft.com/office/drawing/2014/main" id="{2B552095-69E0-4933-9530-9CD9A7659DA1}"/>
                </a:ext>
              </a:extLst>
            </p:cNvPr>
            <p:cNvGrpSpPr/>
            <p:nvPr/>
          </p:nvGrpSpPr>
          <p:grpSpPr>
            <a:xfrm>
              <a:off x="17677" y="2815523"/>
              <a:ext cx="23613222" cy="5560819"/>
              <a:chOff x="667129" y="4130552"/>
              <a:chExt cx="24038164" cy="4034156"/>
            </a:xfrm>
          </p:grpSpPr>
          <p:sp>
            <p:nvSpPr>
              <p:cNvPr id="12" name="Rounded Rectangle 36">
                <a:extLst>
                  <a:ext uri="{FF2B5EF4-FFF2-40B4-BE49-F238E27FC236}">
                    <a16:creationId xmlns:a16="http://schemas.microsoft.com/office/drawing/2014/main" id="{6B322819-C1A4-4DBD-86F8-B5912C1B541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0D8A8288-9B11-4542-A311-C38D4FA98EC2}"/>
                  </a:ext>
                </a:extLst>
              </p:cNvPr>
              <p:cNvGrpSpPr/>
              <p:nvPr/>
            </p:nvGrpSpPr>
            <p:grpSpPr>
              <a:xfrm>
                <a:off x="667129" y="4130552"/>
                <a:ext cx="3639695" cy="1096534"/>
                <a:chOff x="667129" y="4130552"/>
                <a:chExt cx="3639695" cy="1096534"/>
              </a:xfrm>
            </p:grpSpPr>
            <p:grpSp>
              <p:nvGrpSpPr>
                <p:cNvPr id="14" name="Group 13">
                  <a:extLst>
                    <a:ext uri="{FF2B5EF4-FFF2-40B4-BE49-F238E27FC236}">
                      <a16:creationId xmlns:a16="http://schemas.microsoft.com/office/drawing/2014/main" id="{1005AA67-18DE-44F8-A73F-2C10D8BC1298}"/>
                    </a:ext>
                  </a:extLst>
                </p:cNvPr>
                <p:cNvGrpSpPr/>
                <p:nvPr/>
              </p:nvGrpSpPr>
              <p:grpSpPr>
                <a:xfrm>
                  <a:off x="1390227" y="4195833"/>
                  <a:ext cx="2916597" cy="1031253"/>
                  <a:chOff x="2056977" y="4557783"/>
                  <a:chExt cx="2916597" cy="1031253"/>
                </a:xfrm>
              </p:grpSpPr>
              <p:sp>
                <p:nvSpPr>
                  <p:cNvPr id="16" name="Freeform 20">
                    <a:extLst>
                      <a:ext uri="{FF2B5EF4-FFF2-40B4-BE49-F238E27FC236}">
                        <a16:creationId xmlns:a16="http://schemas.microsoft.com/office/drawing/2014/main" id="{B575665E-F195-4E03-B406-E3054F984E4F}"/>
                      </a:ext>
                    </a:extLst>
                  </p:cNvPr>
                  <p:cNvSpPr>
                    <a:spLocks/>
                  </p:cNvSpPr>
                  <p:nvPr/>
                </p:nvSpPr>
                <p:spPr bwMode="auto">
                  <a:xfrm rot="5400000">
                    <a:off x="3024073" y="3597607"/>
                    <a:ext cx="979565"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FA065562-2304-419B-98CB-8FEB1562A956}"/>
                      </a:ext>
                    </a:extLst>
                  </p:cNvPr>
                  <p:cNvSpPr txBox="1"/>
                  <p:nvPr/>
                </p:nvSpPr>
                <p:spPr>
                  <a:xfrm>
                    <a:off x="2271035" y="4557783"/>
                    <a:ext cx="2702539" cy="1031253"/>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2.12</a:t>
                    </a:r>
                  </a:p>
                </p:txBody>
              </p:sp>
            </p:grpSp>
            <p:pic>
              <p:nvPicPr>
                <p:cNvPr id="15" name="Picture 14">
                  <a:extLst>
                    <a:ext uri="{FF2B5EF4-FFF2-40B4-BE49-F238E27FC236}">
                      <a16:creationId xmlns:a16="http://schemas.microsoft.com/office/drawing/2014/main" id="{0AB196E3-7CCF-4963-9C96-CD02A4D215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667129" y="4130552"/>
                  <a:ext cx="1076356" cy="81010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FDEBBE4D-1912-46DD-876B-9A5AB53CA777}"/>
                    </a:ext>
                  </a:extLst>
                </p:cNvPr>
                <p:cNvSpPr txBox="1">
                  <a:spLocks/>
                </p:cNvSpPr>
                <p:nvPr/>
              </p:nvSpPr>
              <p:spPr>
                <a:xfrm>
                  <a:off x="830288" y="4265314"/>
                  <a:ext cx="22949945" cy="389302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b="1" dirty="0">
                      <a:effectLst/>
                      <a:latin typeface="Tahoma" panose="020B0604030504040204" pitchFamily="34" charset="0"/>
                      <a:ea typeface="Tahoma" panose="020B0604030504040204" pitchFamily="34" charset="0"/>
                      <a:cs typeface="Tahoma" panose="020B0604030504040204" pitchFamily="34" charset="0"/>
                    </a:rPr>
                    <a:t>Biểu </a:t>
                  </a:r>
                  <a:r>
                    <a:rPr lang="en-US" b="1" dirty="0" err="1">
                      <a:effectLst/>
                      <a:latin typeface="Tahoma" panose="020B0604030504040204" pitchFamily="34" charset="0"/>
                      <a:ea typeface="Tahoma" panose="020B0604030504040204" pitchFamily="34" charset="0"/>
                      <a:cs typeface="Tahoma" panose="020B0604030504040204" pitchFamily="34" charset="0"/>
                    </a:rPr>
                    <a:t>diễn</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vi-VN" b="1" dirty="0">
                      <a:effectLst/>
                      <a:latin typeface="Tahoma" panose="020B0604030504040204" pitchFamily="34" charset="0"/>
                      <a:ea typeface="Tahoma" panose="020B0604030504040204" pitchFamily="34" charset="0"/>
                      <a:cs typeface="Tahoma" panose="020B0604030504040204" pitchFamily="34" charset="0"/>
                    </a:rPr>
                    <a:t>miền </a:t>
                  </a:r>
                  <a:r>
                    <a:rPr lang="vi-VN" b="1">
                      <a:effectLst/>
                      <a:latin typeface="Tahoma" panose="020B0604030504040204" pitchFamily="34" charset="0"/>
                      <a:ea typeface="Tahoma" panose="020B0604030504040204" pitchFamily="34" charset="0"/>
                      <a:cs typeface="Tahoma" panose="020B0604030504040204" pitchFamily="34" charset="0"/>
                    </a:rPr>
                    <a:t>nghiệm của</a:t>
                  </a:r>
                  <a:r>
                    <a:rPr lang="en-US" b="1">
                      <a:effectLst/>
                      <a:latin typeface="Tahoma" panose="020B0604030504040204" pitchFamily="34" charset="0"/>
                      <a:ea typeface="Tahoma" panose="020B0604030504040204" pitchFamily="34" charset="0"/>
                      <a:cs typeface="Tahoma" panose="020B0604030504040204" pitchFamily="34" charset="0"/>
                    </a:rPr>
                    <a:t> BPT  </a:t>
                  </a:r>
                  <a14:m>
                    <m:oMath xmlns:m="http://schemas.openxmlformats.org/officeDocument/2006/math">
                      <m:f>
                        <m:fPr>
                          <m:ctrlPr>
                            <a:rPr lang="en-US" sz="6600" b="1"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66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6600" b="1" i="1">
                              <a:effectLst/>
                              <a:latin typeface="Cambria Math" panose="02040503050406030204" pitchFamily="18" charset="0"/>
                              <a:ea typeface="SimSun" panose="02010600030101010101" pitchFamily="2" charset="-122"/>
                              <a:cs typeface="Times New Roman" panose="02020603050405020304" pitchFamily="18" charset="0"/>
                            </a:rPr>
                            <m:t>+</m:t>
                          </m:r>
                          <m:r>
                            <a:rPr lang="en-US" sz="6600" b="1" i="1">
                              <a:effectLst/>
                              <a:latin typeface="Cambria Math" panose="02040503050406030204" pitchFamily="18" charset="0"/>
                              <a:ea typeface="SimSun" panose="02010600030101010101" pitchFamily="2" charset="-122"/>
                              <a:cs typeface="Times New Roman" panose="02020603050405020304" pitchFamily="18" charset="0"/>
                            </a:rPr>
                            <m:t>𝒚</m:t>
                          </m:r>
                        </m:num>
                        <m:den>
                          <m:r>
                            <a:rPr lang="en-US" sz="6600" b="1" i="1">
                              <a:effectLst/>
                              <a:latin typeface="Cambria Math" panose="02040503050406030204" pitchFamily="18" charset="0"/>
                              <a:ea typeface="SimSun" panose="02010600030101010101" pitchFamily="2" charset="-122"/>
                              <a:cs typeface="Times New Roman" panose="02020603050405020304" pitchFamily="18" charset="0"/>
                            </a:rPr>
                            <m:t>𝟐</m:t>
                          </m:r>
                        </m:den>
                      </m:f>
                      <m:r>
                        <a:rPr lang="en-US" sz="6600" b="1"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6600" b="1"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6600" b="1" i="1">
                              <a:effectLst/>
                              <a:latin typeface="Cambria Math" panose="02040503050406030204" pitchFamily="18" charset="0"/>
                              <a:ea typeface="SimSun" panose="02010600030101010101" pitchFamily="2" charset="-122"/>
                              <a:cs typeface="Times New Roman" panose="02020603050405020304" pitchFamily="18" charset="0"/>
                            </a:rPr>
                            <m:t>𝟐</m:t>
                          </m:r>
                          <m:r>
                            <a:rPr lang="en-US" sz="66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6600" b="1" i="1">
                              <a:effectLst/>
                              <a:latin typeface="Cambria Math" panose="02040503050406030204" pitchFamily="18" charset="0"/>
                              <a:ea typeface="SimSun" panose="02010600030101010101" pitchFamily="2" charset="-122"/>
                              <a:cs typeface="Times New Roman" panose="02020603050405020304" pitchFamily="18" charset="0"/>
                            </a:rPr>
                            <m:t>−</m:t>
                          </m:r>
                          <m:r>
                            <a:rPr lang="en-US" sz="6600" b="1" i="1">
                              <a:effectLst/>
                              <a:latin typeface="Cambria Math" panose="02040503050406030204" pitchFamily="18" charset="0"/>
                              <a:ea typeface="SimSun" panose="02010600030101010101" pitchFamily="2" charset="-122"/>
                              <a:cs typeface="Times New Roman" panose="02020603050405020304" pitchFamily="18" charset="0"/>
                            </a:rPr>
                            <m:t>𝒚</m:t>
                          </m:r>
                          <m:r>
                            <a:rPr lang="en-US" sz="6600" b="1" i="1">
                              <a:effectLst/>
                              <a:latin typeface="Cambria Math" panose="02040503050406030204" pitchFamily="18" charset="0"/>
                              <a:ea typeface="SimSun" panose="02010600030101010101" pitchFamily="2" charset="-122"/>
                              <a:cs typeface="Times New Roman" panose="02020603050405020304" pitchFamily="18" charset="0"/>
                            </a:rPr>
                            <m:t>+</m:t>
                          </m:r>
                          <m:r>
                            <a:rPr lang="en-US" sz="6600" b="1" i="1">
                              <a:effectLst/>
                              <a:latin typeface="Cambria Math" panose="02040503050406030204" pitchFamily="18" charset="0"/>
                              <a:ea typeface="SimSun" panose="02010600030101010101" pitchFamily="2" charset="-122"/>
                              <a:cs typeface="Times New Roman" panose="02020603050405020304" pitchFamily="18" charset="0"/>
                            </a:rPr>
                            <m:t>𝟏</m:t>
                          </m:r>
                        </m:num>
                        <m:den>
                          <m:r>
                            <a:rPr lang="en-US" sz="6600" b="1" i="1">
                              <a:effectLst/>
                              <a:latin typeface="Cambria Math" panose="02040503050406030204" pitchFamily="18" charset="0"/>
                              <a:ea typeface="SimSun" panose="02010600030101010101" pitchFamily="2" charset="-122"/>
                              <a:cs typeface="Times New Roman" panose="02020603050405020304" pitchFamily="18" charset="0"/>
                            </a:rPr>
                            <m:t>𝟑</m:t>
                          </m:r>
                        </m:den>
                      </m:f>
                    </m:oMath>
                  </a14:m>
                  <a:r>
                    <a:rPr lang="vi-VN" sz="6600" b="1" dirty="0">
                      <a:effectLst/>
                      <a:latin typeface="Tahoma" panose="020B0604030504040204" pitchFamily="34" charset="0"/>
                      <a:ea typeface="Tahoma" panose="020B0604030504040204" pitchFamily="34" charset="0"/>
                      <a:cs typeface="Tahoma" panose="020B0604030504040204" pitchFamily="34" charset="0"/>
                    </a:rPr>
                    <a:t> </a:t>
                  </a:r>
                  <a:r>
                    <a:rPr lang="en-US" sz="6600" b="1" dirty="0">
                      <a:effectLst/>
                      <a:latin typeface="Tahoma" panose="020B0604030504040204" pitchFamily="34" charset="0"/>
                      <a:ea typeface="Tahoma" panose="020B0604030504040204" pitchFamily="34" charset="0"/>
                      <a:cs typeface="Tahoma" panose="020B0604030504040204" pitchFamily="34" charset="0"/>
                    </a:rPr>
                    <a:t> </a:t>
                  </a:r>
                  <a:r>
                    <a:rPr lang="vi-VN" b="1" dirty="0">
                      <a:effectLst/>
                      <a:latin typeface="Tahoma" panose="020B0604030504040204" pitchFamily="34" charset="0"/>
                      <a:ea typeface="Tahoma" panose="020B0604030504040204" pitchFamily="34" charset="0"/>
                      <a:cs typeface="Tahoma" panose="020B0604030504040204" pitchFamily="34" charset="0"/>
                    </a:rPr>
                    <a:t>trên mặt phẳng tọa độ.</a:t>
                  </a:r>
                  <a:endParaRPr lang="en-US" b="1"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Content Placeholder 2">
                  <a:extLst>
                    <a:ext uri="{FF2B5EF4-FFF2-40B4-BE49-F238E27FC236}">
                      <a16:creationId xmlns:a16="http://schemas.microsoft.com/office/drawing/2014/main" id="{FDEBBE4D-1912-46DD-876B-9A5AB53CA777}"/>
                    </a:ext>
                  </a:extLst>
                </p:cNvPr>
                <p:cNvSpPr txBox="1">
                  <a:spLocks noRot="1" noChangeAspect="1" noMove="1" noResize="1" noEditPoints="1" noAdjustHandles="1" noChangeArrowheads="1" noChangeShapeType="1" noTextEdit="1"/>
                </p:cNvSpPr>
                <p:nvPr/>
              </p:nvSpPr>
              <p:spPr>
                <a:xfrm>
                  <a:off x="830288" y="4265314"/>
                  <a:ext cx="22949945" cy="3893025"/>
                </a:xfrm>
                <a:prstGeom prst="rect">
                  <a:avLst/>
                </a:prstGeom>
                <a:blipFill>
                  <a:blip r:embed="rId5"/>
                  <a:stretch>
                    <a:fillRect l="-1195"/>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A78D9AB6-B037-4981-BC7B-D8809DEC72B7}"/>
              </a:ext>
            </a:extLst>
          </p:cNvPr>
          <p:cNvGrpSpPr/>
          <p:nvPr/>
        </p:nvGrpSpPr>
        <p:grpSpPr>
          <a:xfrm>
            <a:off x="525463" y="5982784"/>
            <a:ext cx="23285132" cy="7122889"/>
            <a:chOff x="49928" y="7871122"/>
            <a:chExt cx="23848520" cy="6553748"/>
          </a:xfrm>
          <a:solidFill>
            <a:schemeClr val="accent5">
              <a:lumMod val="40000"/>
              <a:lumOff val="60000"/>
            </a:schemeClr>
          </a:solidFill>
        </p:grpSpPr>
        <p:sp>
          <p:nvSpPr>
            <p:cNvPr id="21" name="Rounded Rectangle 52">
              <a:extLst>
                <a:ext uri="{FF2B5EF4-FFF2-40B4-BE49-F238E27FC236}">
                  <a16:creationId xmlns:a16="http://schemas.microsoft.com/office/drawing/2014/main" id="{A6A4AA6A-2C38-4794-9F6F-A42CB5E5AA97}"/>
                </a:ext>
              </a:extLst>
            </p:cNvPr>
            <p:cNvSpPr/>
            <p:nvPr/>
          </p:nvSpPr>
          <p:spPr>
            <a:xfrm>
              <a:off x="49928" y="8459934"/>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30A27392-AE31-4BDA-A79B-D487B9A03280}"/>
                </a:ext>
              </a:extLst>
            </p:cNvPr>
            <p:cNvGrpSpPr/>
            <p:nvPr/>
          </p:nvGrpSpPr>
          <p:grpSpPr>
            <a:xfrm>
              <a:off x="49928" y="7871122"/>
              <a:ext cx="3946649" cy="1079477"/>
              <a:chOff x="411878" y="8137822"/>
              <a:chExt cx="3946649" cy="1079477"/>
            </a:xfrm>
            <a:grpFill/>
          </p:grpSpPr>
          <p:sp>
            <p:nvSpPr>
              <p:cNvPr id="23" name="Freeform 20">
                <a:extLst>
                  <a:ext uri="{FF2B5EF4-FFF2-40B4-BE49-F238E27FC236}">
                    <a16:creationId xmlns:a16="http://schemas.microsoft.com/office/drawing/2014/main" id="{DA54B2DC-E541-4965-874E-0D1A9946F583}"/>
                  </a:ext>
                </a:extLst>
              </p:cNvPr>
              <p:cNvSpPr>
                <a:spLocks/>
              </p:cNvSpPr>
              <p:nvPr/>
            </p:nvSpPr>
            <p:spPr bwMode="auto">
              <a:xfrm rot="16200000" flipV="1">
                <a:off x="2320587" y="7179357"/>
                <a:ext cx="107947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B5BDFA03-3B3E-4B27-8E76-4C14A2752DEA}"/>
                  </a:ext>
                </a:extLst>
              </p:cNvPr>
              <p:cNvSpPr txBox="1"/>
              <p:nvPr/>
            </p:nvSpPr>
            <p:spPr>
              <a:xfrm>
                <a:off x="1392138" y="8366339"/>
                <a:ext cx="2872840" cy="798425"/>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9D60CB8A-47E7-43F0-912D-D335B280C6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10" name="Object 9">
            <a:extLst>
              <a:ext uri="{FF2B5EF4-FFF2-40B4-BE49-F238E27FC236}">
                <a16:creationId xmlns:a16="http://schemas.microsoft.com/office/drawing/2014/main" id="{9B7ABFB5-6043-4125-8FC7-7BBF40992940}"/>
              </a:ext>
            </a:extLst>
          </p:cNvPr>
          <p:cNvGraphicFramePr>
            <a:graphicFrameLocks noChangeAspect="1"/>
          </p:cNvGraphicFramePr>
          <p:nvPr/>
        </p:nvGraphicFramePr>
        <p:xfrm>
          <a:off x="152400" y="609600"/>
          <a:ext cx="209550" cy="152400"/>
        </p:xfrm>
        <a:graphic>
          <a:graphicData uri="http://schemas.openxmlformats.org/presentationml/2006/ole">
            <mc:AlternateContent xmlns:mc="http://schemas.openxmlformats.org/markup-compatibility/2006">
              <mc:Choice xmlns:v="urn:schemas-microsoft-com:vml" Requires="v">
                <p:oleObj name="Equation" r:id="rId7" imgW="215713" imgH="152268" progId="Equation.DSMT4">
                  <p:embed/>
                </p:oleObj>
              </mc:Choice>
              <mc:Fallback>
                <p:oleObj name="Equation" r:id="rId7" imgW="215713" imgH="152268" progId="Equation.DSMT4">
                  <p:embed/>
                  <p:pic>
                    <p:nvPicPr>
                      <p:cNvPr id="10" name="Object 9">
                        <a:extLst>
                          <a:ext uri="{FF2B5EF4-FFF2-40B4-BE49-F238E27FC236}">
                            <a16:creationId xmlns:a16="http://schemas.microsoft.com/office/drawing/2014/main" id="{9B7ABFB5-6043-4125-8FC7-7BBF409929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09600"/>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Content Placeholder 2">
            <a:extLst>
              <a:ext uri="{FF2B5EF4-FFF2-40B4-BE49-F238E27FC236}">
                <a16:creationId xmlns:a16="http://schemas.microsoft.com/office/drawing/2014/main" id="{7A65F4F0-2CE5-4A26-AEC0-858145517ECD}"/>
              </a:ext>
            </a:extLst>
          </p:cNvPr>
          <p:cNvSpPr txBox="1">
            <a:spLocks/>
          </p:cNvSpPr>
          <p:nvPr/>
        </p:nvSpPr>
        <p:spPr>
          <a:xfrm>
            <a:off x="2530133" y="14802105"/>
            <a:ext cx="22949945" cy="562426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vi-VN" dirty="0"/>
          </a:p>
          <a:p>
            <a:endParaRPr lang="vi-VN" dirty="0"/>
          </a:p>
          <a:p>
            <a:endParaRPr lang="vi-VN" dirty="0"/>
          </a:p>
        </p:txBody>
      </p:sp>
      <p:graphicFrame>
        <p:nvGraphicFramePr>
          <p:cNvPr id="45" name="Object 44">
            <a:extLst>
              <a:ext uri="{FF2B5EF4-FFF2-40B4-BE49-F238E27FC236}">
                <a16:creationId xmlns:a16="http://schemas.microsoft.com/office/drawing/2014/main" id="{E7D8BF13-328E-4363-ADE0-FEDA6AE4B956}"/>
              </a:ext>
            </a:extLst>
          </p:cNvPr>
          <p:cNvGraphicFramePr>
            <a:graphicFrameLocks noChangeAspect="1"/>
          </p:cNvGraphicFramePr>
          <p:nvPr/>
        </p:nvGraphicFramePr>
        <p:xfrm>
          <a:off x="525463" y="1904213"/>
          <a:ext cx="209550" cy="152400"/>
        </p:xfrm>
        <a:graphic>
          <a:graphicData uri="http://schemas.openxmlformats.org/presentationml/2006/ole">
            <mc:AlternateContent xmlns:mc="http://schemas.openxmlformats.org/markup-compatibility/2006">
              <mc:Choice xmlns:v="urn:schemas-microsoft-com:vml" Requires="v">
                <p:oleObj name="Equation" r:id="rId9" imgW="215713" imgH="152268" progId="Equation.DSMT4">
                  <p:embed/>
                </p:oleObj>
              </mc:Choice>
              <mc:Fallback>
                <p:oleObj name="Equation" r:id="rId9" imgW="215713" imgH="152268" progId="Equation.DSMT4">
                  <p:embed/>
                  <p:pic>
                    <p:nvPicPr>
                      <p:cNvPr id="45" name="Object 44">
                        <a:extLst>
                          <a:ext uri="{FF2B5EF4-FFF2-40B4-BE49-F238E27FC236}">
                            <a16:creationId xmlns:a16="http://schemas.microsoft.com/office/drawing/2014/main" id="{E7D8BF13-328E-4363-ADE0-FEDA6AE4B9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463" y="1904213"/>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Rectangle 35">
            <a:extLst>
              <a:ext uri="{FF2B5EF4-FFF2-40B4-BE49-F238E27FC236}">
                <a16:creationId xmlns:a16="http://schemas.microsoft.com/office/drawing/2014/main" id="{1AF07FC9-25C0-4F1B-9489-4BB0448EB903}"/>
              </a:ext>
            </a:extLst>
          </p:cNvPr>
          <p:cNvSpPr>
            <a:spLocks noChangeArrowheads="1"/>
          </p:cNvSpPr>
          <p:nvPr/>
        </p:nvSpPr>
        <p:spPr bwMode="auto">
          <a:xfrm>
            <a:off x="168413" y="108017"/>
            <a:ext cx="109640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0" name="Object 59">
            <a:extLst>
              <a:ext uri="{FF2B5EF4-FFF2-40B4-BE49-F238E27FC236}">
                <a16:creationId xmlns:a16="http://schemas.microsoft.com/office/drawing/2014/main" id="{19D43B83-AEF3-418E-8BAF-63BA05EF09F6}"/>
              </a:ext>
            </a:extLst>
          </p:cNvPr>
          <p:cNvGraphicFramePr>
            <a:graphicFrameLocks noChangeAspect="1"/>
          </p:cNvGraphicFramePr>
          <p:nvPr/>
        </p:nvGraphicFramePr>
        <p:xfrm>
          <a:off x="168413" y="108018"/>
          <a:ext cx="979379" cy="609600"/>
        </p:xfrm>
        <a:graphic>
          <a:graphicData uri="http://schemas.openxmlformats.org/presentationml/2006/ole">
            <mc:AlternateContent xmlns:mc="http://schemas.openxmlformats.org/markup-compatibility/2006">
              <mc:Choice xmlns:v="urn:schemas-microsoft-com:vml" Requires="v">
                <p:oleObj name="Equation" r:id="rId10" imgW="215713" imgH="152268" progId="Equation.DSMT4">
                  <p:embed/>
                </p:oleObj>
              </mc:Choice>
              <mc:Fallback>
                <p:oleObj name="Equation" r:id="rId10" imgW="215713" imgH="152268" progId="Equation.DSMT4">
                  <p:embed/>
                  <p:pic>
                    <p:nvPicPr>
                      <p:cNvPr id="60" name="Object 59">
                        <a:extLst>
                          <a:ext uri="{FF2B5EF4-FFF2-40B4-BE49-F238E27FC236}">
                            <a16:creationId xmlns:a16="http://schemas.microsoft.com/office/drawing/2014/main" id="{19D43B83-AEF3-418E-8BAF-63BA05EF09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413" y="108018"/>
                        <a:ext cx="979379" cy="609600"/>
                      </a:xfrm>
                      <a:prstGeom prst="rect">
                        <a:avLst/>
                      </a:prstGeom>
                      <a:noFill/>
                    </p:spPr>
                  </p:pic>
                </p:oleObj>
              </mc:Fallback>
            </mc:AlternateContent>
          </a:graphicData>
        </a:graphic>
      </p:graphicFrame>
      <p:pic>
        <p:nvPicPr>
          <p:cNvPr id="5" name="Picture 4">
            <a:extLst>
              <a:ext uri="{FF2B5EF4-FFF2-40B4-BE49-F238E27FC236}">
                <a16:creationId xmlns:a16="http://schemas.microsoft.com/office/drawing/2014/main" id="{B4125F97-8AE8-41E9-BA9E-B61854DE9692}"/>
              </a:ext>
            </a:extLst>
          </p:cNvPr>
          <p:cNvPicPr>
            <a:picLocks noChangeAspect="1"/>
          </p:cNvPicPr>
          <p:nvPr/>
        </p:nvPicPr>
        <p:blipFill>
          <a:blip r:embed="rId11"/>
          <a:stretch>
            <a:fillRect/>
          </a:stretch>
        </p:blipFill>
        <p:spPr>
          <a:xfrm>
            <a:off x="5761432" y="6858000"/>
            <a:ext cx="13513890" cy="6214416"/>
          </a:xfrm>
          <a:prstGeom prst="rect">
            <a:avLst/>
          </a:prstGeom>
        </p:spPr>
      </p:pic>
    </p:spTree>
    <p:extLst>
      <p:ext uri="{BB962C8B-B14F-4D97-AF65-F5344CB8AC3E}">
        <p14:creationId xmlns:p14="http://schemas.microsoft.com/office/powerpoint/2010/main" val="3663076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 TỰ LUẬN:</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 name="Group 1">
            <a:extLst>
              <a:ext uri="{FF2B5EF4-FFF2-40B4-BE49-F238E27FC236}">
                <a16:creationId xmlns:a16="http://schemas.microsoft.com/office/drawing/2014/main" id="{841AF13A-A9C1-4EB2-AEB2-804B2DB5DEC9}"/>
              </a:ext>
            </a:extLst>
          </p:cNvPr>
          <p:cNvGrpSpPr/>
          <p:nvPr/>
        </p:nvGrpSpPr>
        <p:grpSpPr>
          <a:xfrm>
            <a:off x="336853" y="2735977"/>
            <a:ext cx="23421211" cy="3470154"/>
            <a:chOff x="336853" y="2685557"/>
            <a:chExt cx="23421211" cy="4629643"/>
          </a:xfrm>
        </p:grpSpPr>
        <p:grpSp>
          <p:nvGrpSpPr>
            <p:cNvPr id="11" name="Group 10">
              <a:extLst>
                <a:ext uri="{FF2B5EF4-FFF2-40B4-BE49-F238E27FC236}">
                  <a16:creationId xmlns:a16="http://schemas.microsoft.com/office/drawing/2014/main" id="{ABA357BB-E657-4D79-AC68-988689AFCAA7}"/>
                </a:ext>
              </a:extLst>
            </p:cNvPr>
            <p:cNvGrpSpPr/>
            <p:nvPr/>
          </p:nvGrpSpPr>
          <p:grpSpPr>
            <a:xfrm>
              <a:off x="336853" y="2685557"/>
              <a:ext cx="23421211" cy="4333902"/>
              <a:chOff x="862596" y="3936977"/>
              <a:chExt cx="23842697" cy="4227731"/>
            </a:xfrm>
          </p:grpSpPr>
          <p:sp>
            <p:nvSpPr>
              <p:cNvPr id="12" name="Rounded Rectangle 36">
                <a:extLst>
                  <a:ext uri="{FF2B5EF4-FFF2-40B4-BE49-F238E27FC236}">
                    <a16:creationId xmlns:a16="http://schemas.microsoft.com/office/drawing/2014/main" id="{A96ECCF2-CC46-4CC0-8CE4-4084F2B280F6}"/>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1791B08-1644-4746-ACB8-ED8DE034D1A1}"/>
                  </a:ext>
                </a:extLst>
              </p:cNvPr>
              <p:cNvGrpSpPr/>
              <p:nvPr/>
            </p:nvGrpSpPr>
            <p:grpSpPr>
              <a:xfrm>
                <a:off x="862596" y="3936977"/>
                <a:ext cx="4293295" cy="1528692"/>
                <a:chOff x="862596" y="3936977"/>
                <a:chExt cx="4293295" cy="1528692"/>
              </a:xfrm>
            </p:grpSpPr>
            <p:grpSp>
              <p:nvGrpSpPr>
                <p:cNvPr id="14" name="Group 13">
                  <a:extLst>
                    <a:ext uri="{FF2B5EF4-FFF2-40B4-BE49-F238E27FC236}">
                      <a16:creationId xmlns:a16="http://schemas.microsoft.com/office/drawing/2014/main" id="{5B7E118F-0DCF-46B6-863B-F9F8DBF46D4E}"/>
                    </a:ext>
                  </a:extLst>
                </p:cNvPr>
                <p:cNvGrpSpPr/>
                <p:nvPr/>
              </p:nvGrpSpPr>
              <p:grpSpPr>
                <a:xfrm>
                  <a:off x="1449731" y="3936977"/>
                  <a:ext cx="3706160" cy="1528692"/>
                  <a:chOff x="2116481" y="4298927"/>
                  <a:chExt cx="3706160" cy="1528692"/>
                </a:xfrm>
              </p:grpSpPr>
              <p:sp>
                <p:nvSpPr>
                  <p:cNvPr id="16" name="Freeform 20">
                    <a:extLst>
                      <a:ext uri="{FF2B5EF4-FFF2-40B4-BE49-F238E27FC236}">
                        <a16:creationId xmlns:a16="http://schemas.microsoft.com/office/drawing/2014/main" id="{2C5D1CAE-1180-4ADC-87D0-709101E091A9}"/>
                      </a:ext>
                    </a:extLst>
                  </p:cNvPr>
                  <p:cNvSpPr>
                    <a:spLocks/>
                  </p:cNvSpPr>
                  <p:nvPr/>
                </p:nvSpPr>
                <p:spPr bwMode="auto">
                  <a:xfrm rot="5400000">
                    <a:off x="3205215" y="3210193"/>
                    <a:ext cx="1528692" cy="37061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EE73A792-F2F7-416A-927F-FA3850A929F2}"/>
                      </a:ext>
                    </a:extLst>
                  </p:cNvPr>
                  <p:cNvSpPr txBox="1"/>
                  <p:nvPr/>
                </p:nvSpPr>
                <p:spPr>
                  <a:xfrm>
                    <a:off x="2792314" y="4593028"/>
                    <a:ext cx="2972484" cy="1001387"/>
                  </a:xfrm>
                  <a:prstGeom prst="rect">
                    <a:avLst/>
                  </a:prstGeom>
                  <a:noFill/>
                </p:spPr>
                <p:txBody>
                  <a:bodyPr wrap="square" rtlCol="0">
                    <a:spAutoFit/>
                  </a:bodyPr>
                  <a:lstStyle/>
                  <a:p>
                    <a:pPr algn="ctr"/>
                    <a:r>
                      <a:rPr lang="vi-VN" sz="4400" b="1" dirty="0">
                        <a:solidFill>
                          <a:srgbClr val="0000CC"/>
                        </a:solidFill>
                        <a:latin typeface="Tahoma" pitchFamily="34" charset="0"/>
                        <a:ea typeface="Tahoma" pitchFamily="34" charset="0"/>
                        <a:cs typeface="Tahoma" pitchFamily="34" charset="0"/>
                      </a:rPr>
                      <a:t>C</a:t>
                    </a:r>
                    <a:r>
                      <a:rPr lang="en-US" sz="4400" b="1" dirty="0" err="1">
                        <a:solidFill>
                          <a:srgbClr val="0000CC"/>
                        </a:solidFill>
                        <a:latin typeface="Tahoma" pitchFamily="34" charset="0"/>
                        <a:ea typeface="Tahoma" pitchFamily="34" charset="0"/>
                        <a:cs typeface="Tahoma" pitchFamily="34" charset="0"/>
                      </a:rPr>
                      <a:t>âu</a:t>
                    </a:r>
                    <a:r>
                      <a:rPr lang="vi-VN" sz="4400" b="1" dirty="0">
                        <a:solidFill>
                          <a:srgbClr val="0000CC"/>
                        </a:solidFill>
                        <a:latin typeface="Tahoma" pitchFamily="34" charset="0"/>
                        <a:ea typeface="Tahoma" pitchFamily="34" charset="0"/>
                        <a:cs typeface="Tahoma" pitchFamily="34" charset="0"/>
                      </a:rPr>
                      <a:t> </a:t>
                    </a:r>
                    <a:r>
                      <a:rPr lang="en-US" sz="4400" b="1" dirty="0">
                        <a:solidFill>
                          <a:srgbClr val="0000CC"/>
                        </a:solidFill>
                        <a:latin typeface="Tahoma" pitchFamily="34" charset="0"/>
                        <a:ea typeface="Tahoma" pitchFamily="34" charset="0"/>
                        <a:cs typeface="Tahoma" pitchFamily="34" charset="0"/>
                      </a:rPr>
                      <a:t>2.13</a:t>
                    </a:r>
                  </a:p>
                </p:txBody>
              </p:sp>
            </p:grpSp>
            <p:pic>
              <p:nvPicPr>
                <p:cNvPr id="15" name="Picture 14">
                  <a:extLst>
                    <a:ext uri="{FF2B5EF4-FFF2-40B4-BE49-F238E27FC236}">
                      <a16:creationId xmlns:a16="http://schemas.microsoft.com/office/drawing/2014/main" id="{C5FFB260-8638-4110-B88F-9DB4AA1CF9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862596" y="3957863"/>
                  <a:ext cx="1076356" cy="14999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F9769139-2254-400D-B018-9D5ECA49EB75}"/>
                    </a:ext>
                  </a:extLst>
                </p:cNvPr>
                <p:cNvSpPr txBox="1">
                  <a:spLocks/>
                </p:cNvSpPr>
                <p:nvPr/>
              </p:nvSpPr>
              <p:spPr>
                <a:xfrm>
                  <a:off x="747228" y="3978034"/>
                  <a:ext cx="22949945" cy="333716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Biểu diễn miền </a:t>
                  </a:r>
                  <a:r>
                    <a:rPr lang="vi-VN" b="1">
                      <a:latin typeface="Tahoma" panose="020B0604030504040204" pitchFamily="34" charset="0"/>
                      <a:ea typeface="Tahoma" panose="020B0604030504040204" pitchFamily="34" charset="0"/>
                      <a:cs typeface="Tahoma" panose="020B0604030504040204" pitchFamily="34" charset="0"/>
                    </a:rPr>
                    <a:t>nghiệm của</a:t>
                  </a:r>
                  <a:r>
                    <a:rPr lang="en-US" b="1">
                      <a:latin typeface="Tahoma" panose="020B0604030504040204" pitchFamily="34" charset="0"/>
                      <a:ea typeface="Tahoma" panose="020B0604030504040204" pitchFamily="34" charset="0"/>
                      <a:cs typeface="Tahoma" panose="020B0604030504040204" pitchFamily="34" charset="0"/>
                    </a:rPr>
                    <a:t> HBPT</a:t>
                  </a:r>
                  <a:r>
                    <a:rPr lang="vi-VN"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latin typeface="Cambria Math" panose="02040503050406030204" pitchFamily="18" charset="0"/>
                            </a:rPr>
                          </m:ctrlPr>
                        </m:dPr>
                        <m:e>
                          <m:m>
                            <m:mPr>
                              <m:mcs>
                                <m:mc>
                                  <m:mcPr>
                                    <m:count m:val="1"/>
                                    <m:mcJc m:val="center"/>
                                  </m:mcPr>
                                </m:mc>
                              </m:mcs>
                              <m:ctrlPr>
                                <a:rPr lang="en-US" b="1" i="1">
                                  <a:latin typeface="Cambria Math" panose="02040503050406030204" pitchFamily="18" charset="0"/>
                                </a:rPr>
                              </m:ctrlPr>
                            </m:mPr>
                            <m:mr>
                              <m:e>
                                <m:r>
                                  <a:rPr lang="en-US" b="1" i="0">
                                    <a:latin typeface="Cambria Math" panose="02040503050406030204" pitchFamily="18" charset="0"/>
                                  </a:rPr>
                                  <m:t>𝐱</m:t>
                                </m:r>
                                <m:r>
                                  <a:rPr lang="en-US" b="1" i="0">
                                    <a:latin typeface="Cambria Math" panose="02040503050406030204" pitchFamily="18" charset="0"/>
                                  </a:rPr>
                                  <m:t>+</m:t>
                                </m:r>
                                <m:r>
                                  <a:rPr lang="en-US" b="1" i="0">
                                    <a:latin typeface="Cambria Math" panose="02040503050406030204" pitchFamily="18" charset="0"/>
                                  </a:rPr>
                                  <m:t>𝐲</m:t>
                                </m:r>
                                <m:r>
                                  <a:rPr lang="en-US" b="1" i="0">
                                    <a:latin typeface="Cambria Math" panose="02040503050406030204" pitchFamily="18" charset="0"/>
                                  </a:rPr>
                                  <m:t>&lt;</m:t>
                                </m:r>
                                <m:r>
                                  <a:rPr lang="en-US" b="1" i="0">
                                    <a:latin typeface="Cambria Math" panose="02040503050406030204" pitchFamily="18" charset="0"/>
                                  </a:rPr>
                                  <m:t>𝟏</m:t>
                                </m:r>
                              </m:e>
                            </m:mr>
                            <m:mr>
                              <m:e>
                                <m:r>
                                  <a:rPr lang="en-US" b="1" i="0">
                                    <a:latin typeface="Cambria Math" panose="02040503050406030204" pitchFamily="18" charset="0"/>
                                  </a:rPr>
                                  <m:t>𝟐𝐱</m:t>
                                </m:r>
                                <m:r>
                                  <a:rPr lang="en-US" b="1" i="0">
                                    <a:latin typeface="Cambria Math" panose="02040503050406030204" pitchFamily="18" charset="0"/>
                                  </a:rPr>
                                  <m:t>−</m:t>
                                </m:r>
                                <m:r>
                                  <a:rPr lang="en-US" b="1" i="0">
                                    <a:latin typeface="Cambria Math" panose="02040503050406030204" pitchFamily="18" charset="0"/>
                                  </a:rPr>
                                  <m:t>𝐲</m:t>
                                </m:r>
                                <m:r>
                                  <a:rPr lang="en-US" b="1" i="0">
                                    <a:latin typeface="Cambria Math" panose="02040503050406030204" pitchFamily="18" charset="0"/>
                                  </a:rPr>
                                  <m:t>≥</m:t>
                                </m:r>
                                <m:r>
                                  <a:rPr lang="en-US" b="1" i="0">
                                    <a:latin typeface="Cambria Math" panose="02040503050406030204" pitchFamily="18" charset="0"/>
                                  </a:rPr>
                                  <m:t>𝟑</m:t>
                                </m:r>
                              </m:e>
                            </m:mr>
                          </m:m>
                        </m:e>
                      </m:d>
                    </m:oMath>
                  </a14:m>
                  <a:r>
                    <a:rPr lang="vi-VN" b="1" dirty="0">
                      <a:latin typeface="Tahoma" panose="020B0604030504040204" pitchFamily="34" charset="0"/>
                      <a:ea typeface="Tahoma" panose="020B0604030504040204" pitchFamily="34" charset="0"/>
                      <a:cs typeface="Tahoma" panose="020B0604030504040204" pitchFamily="34" charset="0"/>
                    </a:rPr>
                    <a:t> trên mặt phẳng tọa độ.</a:t>
                  </a:r>
                </a:p>
              </p:txBody>
            </p:sp>
          </mc:Choice>
          <mc:Fallback xmlns="">
            <p:sp>
              <p:nvSpPr>
                <p:cNvPr id="18" name="Content Placeholder 2">
                  <a:extLst>
                    <a:ext uri="{FF2B5EF4-FFF2-40B4-BE49-F238E27FC236}">
                      <a16:creationId xmlns:a16="http://schemas.microsoft.com/office/drawing/2014/main" id="{F9769139-2254-400D-B018-9D5ECA49EB75}"/>
                    </a:ext>
                  </a:extLst>
                </p:cNvPr>
                <p:cNvSpPr txBox="1">
                  <a:spLocks noRot="1" noChangeAspect="1" noMove="1" noResize="1" noEditPoints="1" noAdjustHandles="1" noChangeArrowheads="1" noChangeShapeType="1" noTextEdit="1"/>
                </p:cNvSpPr>
                <p:nvPr/>
              </p:nvSpPr>
              <p:spPr>
                <a:xfrm>
                  <a:off x="747228" y="3978034"/>
                  <a:ext cx="22949945" cy="3337166"/>
                </a:xfrm>
                <a:prstGeom prst="rect">
                  <a:avLst/>
                </a:prstGeom>
                <a:blipFill>
                  <a:blip r:embed="rId4"/>
                  <a:stretch>
                    <a:fillRect l="-122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4BA4C8BD-E12B-4545-B369-7F1C47D91EC4}"/>
              </a:ext>
            </a:extLst>
          </p:cNvPr>
          <p:cNvGrpSpPr/>
          <p:nvPr/>
        </p:nvGrpSpPr>
        <p:grpSpPr>
          <a:xfrm>
            <a:off x="277306" y="5984460"/>
            <a:ext cx="23285132" cy="7426740"/>
            <a:chOff x="49928" y="7871126"/>
            <a:chExt cx="23848520" cy="6477987"/>
          </a:xfrm>
          <a:solidFill>
            <a:schemeClr val="accent5">
              <a:lumMod val="40000"/>
              <a:lumOff val="60000"/>
            </a:schemeClr>
          </a:solidFill>
        </p:grpSpPr>
        <p:sp>
          <p:nvSpPr>
            <p:cNvPr id="21" name="Rounded Rectangle 52">
              <a:extLst>
                <a:ext uri="{FF2B5EF4-FFF2-40B4-BE49-F238E27FC236}">
                  <a16:creationId xmlns:a16="http://schemas.microsoft.com/office/drawing/2014/main" id="{40E0E82E-5D59-4667-AEDF-14F33B210364}"/>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0088D62E-B345-4601-8E73-3D6062E4891F}"/>
                </a:ext>
              </a:extLst>
            </p:cNvPr>
            <p:cNvGrpSpPr/>
            <p:nvPr/>
          </p:nvGrpSpPr>
          <p:grpSpPr>
            <a:xfrm>
              <a:off x="49928" y="7871126"/>
              <a:ext cx="3946650" cy="1079473"/>
              <a:chOff x="411878" y="8137826"/>
              <a:chExt cx="3946650" cy="1079473"/>
            </a:xfrm>
            <a:grpFill/>
          </p:grpSpPr>
          <p:sp>
            <p:nvSpPr>
              <p:cNvPr id="23" name="Freeform 20">
                <a:extLst>
                  <a:ext uri="{FF2B5EF4-FFF2-40B4-BE49-F238E27FC236}">
                    <a16:creationId xmlns:a16="http://schemas.microsoft.com/office/drawing/2014/main" id="{4205C14D-F794-418D-8CAE-64E2104370C7}"/>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A340C78D-7B91-4332-A749-6E7414C161A8}"/>
                  </a:ext>
                </a:extLst>
              </p:cNvPr>
              <p:cNvSpPr txBox="1"/>
              <p:nvPr/>
            </p:nvSpPr>
            <p:spPr>
              <a:xfrm>
                <a:off x="1275624" y="8231128"/>
                <a:ext cx="2872840" cy="724839"/>
              </a:xfrm>
              <a:prstGeom prst="rect">
                <a:avLst/>
              </a:prstGeom>
              <a:noFill/>
            </p:spPr>
            <p:txBody>
              <a:bodyPr wrap="square" rtlCol="0">
                <a:spAutoFit/>
              </a:bodyPr>
              <a:lstStyle/>
              <a:p>
                <a:pPr algn="ctr"/>
                <a:r>
                  <a:rPr lang="vi-VN" sz="4800" b="1" dirty="0">
                    <a:solidFill>
                      <a:srgbClr val="C00000"/>
                    </a:solidFill>
                    <a:latin typeface="Tahoma" pitchFamily="34" charset="0"/>
                    <a:ea typeface="Tahoma" pitchFamily="34" charset="0"/>
                    <a:cs typeface="Tahoma" pitchFamily="34" charset="0"/>
                  </a:rPr>
                  <a:t>Bài giải</a:t>
                </a:r>
                <a:endParaRPr lang="en-US" sz="48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6C20AE03-0EEC-47CF-9A2A-1971FC180A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6CA926A-F721-4DC7-ABE2-EE1294297764}"/>
                  </a:ext>
                </a:extLst>
              </p:cNvPr>
              <p:cNvSpPr txBox="1">
                <a:spLocks/>
              </p:cNvSpPr>
              <p:nvPr/>
            </p:nvSpPr>
            <p:spPr>
              <a:xfrm>
                <a:off x="721828" y="7677849"/>
                <a:ext cx="12155829" cy="5429127"/>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Bước 1. </a:t>
                </a:r>
                <a:r>
                  <a:rPr lang="vi-VN" b="1" dirty="0">
                    <a:latin typeface="Tahoma" panose="020B0604030504040204" pitchFamily="34" charset="0"/>
                    <a:ea typeface="Tahoma" panose="020B0604030504040204" pitchFamily="34" charset="0"/>
                    <a:cs typeface="Tahoma" panose="020B0604030504040204" pitchFamily="34" charset="0"/>
                  </a:rPr>
                  <a:t>Xác định miền nghiệm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𝑫</m:t>
                        </m:r>
                      </m:e>
                      <m:sub>
                        <m:r>
                          <a:rPr lang="en-US" b="1" i="1">
                            <a:latin typeface="Cambria Math" panose="02040503050406030204" pitchFamily="18" charset="0"/>
                          </a:rPr>
                          <m:t>𝟏</m:t>
                        </m:r>
                      </m:sub>
                    </m:sSub>
                  </m:oMath>
                </a14:m>
                <a:r>
                  <a:rPr lang="vi-VN" b="1"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&lt;</m:t>
                    </m:r>
                    <m:r>
                      <a:rPr lang="en-US" b="1" i="1">
                        <a:latin typeface="Cambria Math" panose="02040503050406030204" pitchFamily="18" charset="0"/>
                      </a:rPr>
                      <m:t>𝟏</m:t>
                    </m:r>
                  </m:oMath>
                </a14:m>
                <a:r>
                  <a:rPr lang="vi-VN" b="1" dirty="0">
                    <a:latin typeface="Tahoma" panose="020B0604030504040204" pitchFamily="34" charset="0"/>
                    <a:ea typeface="Tahoma" panose="020B0604030504040204" pitchFamily="34" charset="0"/>
                    <a:cs typeface="Tahoma" panose="020B0604030504040204" pitchFamily="34" charset="0"/>
                  </a:rPr>
                  <a:t> và gạch bỏ miền còn lại.</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6CA926A-F721-4DC7-ABE2-EE1294297764}"/>
                  </a:ext>
                </a:extLst>
              </p:cNvPr>
              <p:cNvSpPr txBox="1">
                <a:spLocks noRot="1" noChangeAspect="1" noMove="1" noResize="1" noEditPoints="1" noAdjustHandles="1" noChangeArrowheads="1" noChangeShapeType="1" noTextEdit="1"/>
              </p:cNvSpPr>
              <p:nvPr/>
            </p:nvSpPr>
            <p:spPr>
              <a:xfrm>
                <a:off x="721828" y="7677849"/>
                <a:ext cx="12155829" cy="5429127"/>
              </a:xfrm>
              <a:prstGeom prst="rect">
                <a:avLst/>
              </a:prstGeom>
              <a:blipFill>
                <a:blip r:embed="rId6"/>
                <a:stretch>
                  <a:fillRect l="-2056" t="-4040" r="-3511"/>
                </a:stretch>
              </a:blipFill>
              <a:ln>
                <a:noFill/>
              </a:ln>
            </p:spPr>
            <p:txBody>
              <a:bodyPr/>
              <a:lstStyle/>
              <a:p>
                <a:r>
                  <a:rPr lang="en-US">
                    <a:noFill/>
                  </a:rPr>
                  <a:t> </a:t>
                </a:r>
              </a:p>
            </p:txBody>
          </p:sp>
        </mc:Fallback>
      </mc:AlternateContent>
      <p:pic>
        <p:nvPicPr>
          <p:cNvPr id="3" name="Picture 2">
            <a:extLst>
              <a:ext uri="{FF2B5EF4-FFF2-40B4-BE49-F238E27FC236}">
                <a16:creationId xmlns:a16="http://schemas.microsoft.com/office/drawing/2014/main" id="{6D653773-ED5D-4CA0-A969-7BCCA75B0C2F}"/>
              </a:ext>
            </a:extLst>
          </p:cNvPr>
          <p:cNvPicPr>
            <a:picLocks noChangeAspect="1"/>
          </p:cNvPicPr>
          <p:nvPr/>
        </p:nvPicPr>
        <p:blipFill>
          <a:blip r:embed="rId7"/>
          <a:stretch>
            <a:fillRect/>
          </a:stretch>
        </p:blipFill>
        <p:spPr>
          <a:xfrm>
            <a:off x="13518927" y="6794322"/>
            <a:ext cx="9696940" cy="6235878"/>
          </a:xfrm>
          <a:prstGeom prst="rect">
            <a:avLst/>
          </a:prstGeom>
        </p:spPr>
      </p:pic>
    </p:spTree>
    <p:extLst>
      <p:ext uri="{BB962C8B-B14F-4D97-AF65-F5344CB8AC3E}">
        <p14:creationId xmlns:p14="http://schemas.microsoft.com/office/powerpoint/2010/main" val="252046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841AF13A-A9C1-4EB2-AEB2-804B2DB5DEC9}"/>
              </a:ext>
            </a:extLst>
          </p:cNvPr>
          <p:cNvGrpSpPr/>
          <p:nvPr/>
        </p:nvGrpSpPr>
        <p:grpSpPr>
          <a:xfrm>
            <a:off x="381000" y="2886878"/>
            <a:ext cx="23377064" cy="3319254"/>
            <a:chOff x="381000" y="2886878"/>
            <a:chExt cx="23377064" cy="4428322"/>
          </a:xfrm>
        </p:grpSpPr>
        <p:grpSp>
          <p:nvGrpSpPr>
            <p:cNvPr id="11" name="Group 10">
              <a:extLst>
                <a:ext uri="{FF2B5EF4-FFF2-40B4-BE49-F238E27FC236}">
                  <a16:creationId xmlns:a16="http://schemas.microsoft.com/office/drawing/2014/main" id="{ABA357BB-E657-4D79-AC68-988689AFCAA7}"/>
                </a:ext>
              </a:extLst>
            </p:cNvPr>
            <p:cNvGrpSpPr/>
            <p:nvPr/>
          </p:nvGrpSpPr>
          <p:grpSpPr>
            <a:xfrm>
              <a:off x="381000" y="2886878"/>
              <a:ext cx="23377064" cy="4132582"/>
              <a:chOff x="907537" y="4133365"/>
              <a:chExt cx="23797756" cy="4031343"/>
            </a:xfrm>
          </p:grpSpPr>
          <p:sp>
            <p:nvSpPr>
              <p:cNvPr id="12" name="Rounded Rectangle 36">
                <a:extLst>
                  <a:ext uri="{FF2B5EF4-FFF2-40B4-BE49-F238E27FC236}">
                    <a16:creationId xmlns:a16="http://schemas.microsoft.com/office/drawing/2014/main" id="{A96ECCF2-CC46-4CC0-8CE4-4084F2B280F6}"/>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1791B08-1644-4746-ACB8-ED8DE034D1A1}"/>
                  </a:ext>
                </a:extLst>
              </p:cNvPr>
              <p:cNvGrpSpPr/>
              <p:nvPr/>
            </p:nvGrpSpPr>
            <p:grpSpPr>
              <a:xfrm>
                <a:off x="907537" y="4133365"/>
                <a:ext cx="4266419" cy="1267509"/>
                <a:chOff x="907537" y="4133365"/>
                <a:chExt cx="4266419" cy="1267509"/>
              </a:xfrm>
            </p:grpSpPr>
            <p:grpSp>
              <p:nvGrpSpPr>
                <p:cNvPr id="14" name="Group 13">
                  <a:extLst>
                    <a:ext uri="{FF2B5EF4-FFF2-40B4-BE49-F238E27FC236}">
                      <a16:creationId xmlns:a16="http://schemas.microsoft.com/office/drawing/2014/main" id="{5B7E118F-0DCF-46B6-863B-F9F8DBF46D4E}"/>
                    </a:ext>
                  </a:extLst>
                </p:cNvPr>
                <p:cNvGrpSpPr/>
                <p:nvPr/>
              </p:nvGrpSpPr>
              <p:grpSpPr>
                <a:xfrm>
                  <a:off x="1390225" y="4202753"/>
                  <a:ext cx="3783731" cy="1198121"/>
                  <a:chOff x="2056975" y="4564703"/>
                  <a:chExt cx="3783731" cy="1198121"/>
                </a:xfrm>
              </p:grpSpPr>
              <p:sp>
                <p:nvSpPr>
                  <p:cNvPr id="16" name="Freeform 20">
                    <a:extLst>
                      <a:ext uri="{FF2B5EF4-FFF2-40B4-BE49-F238E27FC236}">
                        <a16:creationId xmlns:a16="http://schemas.microsoft.com/office/drawing/2014/main" id="{2C5D1CAE-1180-4ADC-87D0-709101E091A9}"/>
                      </a:ext>
                    </a:extLst>
                  </p:cNvPr>
                  <p:cNvSpPr>
                    <a:spLocks/>
                  </p:cNvSpPr>
                  <p:nvPr/>
                </p:nvSpPr>
                <p:spPr bwMode="auto">
                  <a:xfrm rot="5400000">
                    <a:off x="3349780" y="3271898"/>
                    <a:ext cx="1198121" cy="3783731"/>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EE73A792-F2F7-416A-927F-FA3850A929F2}"/>
                      </a:ext>
                    </a:extLst>
                  </p:cNvPr>
                  <p:cNvSpPr txBox="1"/>
                  <p:nvPr/>
                </p:nvSpPr>
                <p:spPr>
                  <a:xfrm>
                    <a:off x="2794987" y="4760360"/>
                    <a:ext cx="2501047" cy="630498"/>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2.13</a:t>
                    </a:r>
                  </a:p>
                </p:txBody>
              </p:sp>
            </p:grpSp>
            <p:pic>
              <p:nvPicPr>
                <p:cNvPr id="15" name="Picture 14">
                  <a:extLst>
                    <a:ext uri="{FF2B5EF4-FFF2-40B4-BE49-F238E27FC236}">
                      <a16:creationId xmlns:a16="http://schemas.microsoft.com/office/drawing/2014/main" id="{C5FFB260-8638-4110-B88F-9DB4AA1CF9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1267509"/>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F9769139-2254-400D-B018-9D5ECA49EB75}"/>
                    </a:ext>
                  </a:extLst>
                </p:cNvPr>
                <p:cNvSpPr txBox="1">
                  <a:spLocks/>
                </p:cNvSpPr>
                <p:nvPr/>
              </p:nvSpPr>
              <p:spPr>
                <a:xfrm>
                  <a:off x="747228" y="3978034"/>
                  <a:ext cx="22949945" cy="333716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Biểu diễn miền </a:t>
                  </a:r>
                  <a:r>
                    <a:rPr lang="vi-VN" b="1">
                      <a:latin typeface="Tahoma" panose="020B0604030504040204" pitchFamily="34" charset="0"/>
                      <a:ea typeface="Tahoma" panose="020B0604030504040204" pitchFamily="34" charset="0"/>
                      <a:cs typeface="Tahoma" panose="020B0604030504040204" pitchFamily="34" charset="0"/>
                    </a:rPr>
                    <a:t>nghiệm của</a:t>
                  </a:r>
                  <a:r>
                    <a:rPr lang="en-US" b="1">
                      <a:latin typeface="Tahoma" panose="020B0604030504040204" pitchFamily="34" charset="0"/>
                      <a:ea typeface="Tahoma" panose="020B0604030504040204" pitchFamily="34" charset="0"/>
                      <a:cs typeface="Tahoma" panose="020B0604030504040204" pitchFamily="34" charset="0"/>
                    </a:rPr>
                    <a:t> HBPT</a:t>
                  </a:r>
                  <a:r>
                    <a:rPr lang="vi-VN"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latin typeface="Cambria Math" panose="02040503050406030204" pitchFamily="18" charset="0"/>
                            </a:rPr>
                          </m:ctrlPr>
                        </m:dPr>
                        <m:e>
                          <m:m>
                            <m:mPr>
                              <m:mcs>
                                <m:mc>
                                  <m:mcPr>
                                    <m:count m:val="1"/>
                                    <m:mcJc m:val="center"/>
                                  </m:mcPr>
                                </m:mc>
                              </m:mcs>
                              <m:ctrlPr>
                                <a:rPr lang="en-US" b="1" i="1">
                                  <a:latin typeface="Cambria Math" panose="02040503050406030204" pitchFamily="18" charset="0"/>
                                </a:rPr>
                              </m:ctrlPr>
                            </m:mPr>
                            <m:m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&lt;</m:t>
                                </m:r>
                                <m:r>
                                  <a:rPr lang="en-US" b="1" i="1">
                                    <a:latin typeface="Cambria Math" panose="02040503050406030204" pitchFamily="18" charset="0"/>
                                  </a:rPr>
                                  <m:t>𝟏</m:t>
                                </m:r>
                              </m:e>
                            </m:mr>
                            <m:mr>
                              <m:e>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𝟑</m:t>
                                </m:r>
                              </m:e>
                            </m:mr>
                          </m:m>
                        </m:e>
                      </m:d>
                    </m:oMath>
                  </a14:m>
                  <a:r>
                    <a:rPr lang="vi-VN" b="1" dirty="0">
                      <a:latin typeface="Tahoma" panose="020B0604030504040204" pitchFamily="34" charset="0"/>
                      <a:ea typeface="Tahoma" panose="020B0604030504040204" pitchFamily="34" charset="0"/>
                      <a:cs typeface="Tahoma" panose="020B0604030504040204" pitchFamily="34" charset="0"/>
                    </a:rPr>
                    <a:t> trên mặt phẳng tọa độ.</a:t>
                  </a:r>
                </a:p>
              </p:txBody>
            </p:sp>
          </mc:Choice>
          <mc:Fallback xmlns="">
            <p:sp>
              <p:nvSpPr>
                <p:cNvPr id="18" name="Content Placeholder 2">
                  <a:extLst>
                    <a:ext uri="{FF2B5EF4-FFF2-40B4-BE49-F238E27FC236}">
                      <a16:creationId xmlns:a16="http://schemas.microsoft.com/office/drawing/2014/main" id="{F9769139-2254-400D-B018-9D5ECA49EB75}"/>
                    </a:ext>
                  </a:extLst>
                </p:cNvPr>
                <p:cNvSpPr txBox="1">
                  <a:spLocks noRot="1" noChangeAspect="1" noMove="1" noResize="1" noEditPoints="1" noAdjustHandles="1" noChangeArrowheads="1" noChangeShapeType="1" noTextEdit="1"/>
                </p:cNvSpPr>
                <p:nvPr/>
              </p:nvSpPr>
              <p:spPr>
                <a:xfrm>
                  <a:off x="747228" y="3978034"/>
                  <a:ext cx="22949945" cy="3337166"/>
                </a:xfrm>
                <a:prstGeom prst="rect">
                  <a:avLst/>
                </a:prstGeom>
                <a:blipFill>
                  <a:blip r:embed="rId4"/>
                  <a:stretch>
                    <a:fillRect l="-122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4BA4C8BD-E12B-4545-B369-7F1C47D91EC4}"/>
              </a:ext>
            </a:extLst>
          </p:cNvPr>
          <p:cNvGrpSpPr/>
          <p:nvPr/>
        </p:nvGrpSpPr>
        <p:grpSpPr>
          <a:xfrm>
            <a:off x="351640" y="6018760"/>
            <a:ext cx="23285132" cy="7426740"/>
            <a:chOff x="49928" y="7871126"/>
            <a:chExt cx="23848520" cy="6477987"/>
          </a:xfrm>
          <a:solidFill>
            <a:schemeClr val="accent5">
              <a:lumMod val="40000"/>
              <a:lumOff val="60000"/>
            </a:schemeClr>
          </a:solidFill>
        </p:grpSpPr>
        <p:sp>
          <p:nvSpPr>
            <p:cNvPr id="21" name="Rounded Rectangle 52">
              <a:extLst>
                <a:ext uri="{FF2B5EF4-FFF2-40B4-BE49-F238E27FC236}">
                  <a16:creationId xmlns:a16="http://schemas.microsoft.com/office/drawing/2014/main" id="{40E0E82E-5D59-4667-AEDF-14F33B210364}"/>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0088D62E-B345-4601-8E73-3D6062E4891F}"/>
                </a:ext>
              </a:extLst>
            </p:cNvPr>
            <p:cNvGrpSpPr/>
            <p:nvPr/>
          </p:nvGrpSpPr>
          <p:grpSpPr>
            <a:xfrm>
              <a:off x="49928" y="7871126"/>
              <a:ext cx="3946650" cy="1079473"/>
              <a:chOff x="411878" y="8137826"/>
              <a:chExt cx="3946650" cy="1079473"/>
            </a:xfrm>
            <a:grpFill/>
          </p:grpSpPr>
          <p:sp>
            <p:nvSpPr>
              <p:cNvPr id="23" name="Freeform 20">
                <a:extLst>
                  <a:ext uri="{FF2B5EF4-FFF2-40B4-BE49-F238E27FC236}">
                    <a16:creationId xmlns:a16="http://schemas.microsoft.com/office/drawing/2014/main" id="{4205C14D-F794-418D-8CAE-64E2104370C7}"/>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A340C78D-7B91-4332-A749-6E7414C161A8}"/>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6C20AE03-0EEC-47CF-9A2A-1971FC180A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6CA926A-F721-4DC7-ABE2-EE1294297764}"/>
                  </a:ext>
                </a:extLst>
              </p:cNvPr>
              <p:cNvSpPr txBox="1">
                <a:spLocks/>
              </p:cNvSpPr>
              <p:nvPr/>
            </p:nvSpPr>
            <p:spPr>
              <a:xfrm>
                <a:off x="627526" y="7498392"/>
                <a:ext cx="14612474" cy="5751009"/>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Bước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2</a:t>
                </a:r>
                <a:r>
                  <a:rPr lang="vi-VN"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Xác định </a:t>
                </a:r>
                <a:r>
                  <a:rPr lang="vi-VN" b="1">
                    <a:latin typeface="Tahoma" panose="020B0604030504040204" pitchFamily="34" charset="0"/>
                    <a:ea typeface="Tahoma" panose="020B0604030504040204" pitchFamily="34" charset="0"/>
                    <a:cs typeface="Tahoma" panose="020B0604030504040204" pitchFamily="34" charset="0"/>
                  </a:rPr>
                  <a:t>miền </a:t>
                </a:r>
                <a:r>
                  <a:rPr lang="vi-VN" b="1" dirty="0">
                    <a:latin typeface="Tahoma" panose="020B0604030504040204" pitchFamily="34" charset="0"/>
                    <a:ea typeface="Tahoma" panose="020B0604030504040204" pitchFamily="34" charset="0"/>
                    <a:cs typeface="Tahoma" panose="020B0604030504040204" pitchFamily="34" charset="0"/>
                  </a:rPr>
                  <a:t>nghiệm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𝑫</m:t>
                        </m:r>
                      </m:e>
                      <m:sub>
                        <m:r>
                          <a:rPr lang="en-US" b="1" i="1">
                            <a:latin typeface="Cambria Math" panose="02040503050406030204" pitchFamily="18" charset="0"/>
                          </a:rPr>
                          <m:t>𝟐</m:t>
                        </m:r>
                      </m:sub>
                    </m:sSub>
                  </m:oMath>
                </a14:m>
                <a:r>
                  <a:rPr lang="vi-VN" b="1"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𝟑</m:t>
                    </m:r>
                  </m:oMath>
                </a14:m>
                <a:r>
                  <a:rPr lang="vi-VN" b="1"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𝒅</m:t>
                        </m:r>
                      </m:e>
                      <m:sup>
                        <m:r>
                          <a:rPr lang="en-US" b="1" i="1">
                            <a:latin typeface="Cambria Math" panose="02040503050406030204" pitchFamily="18" charset="0"/>
                          </a:rPr>
                          <m:t>′</m:t>
                        </m:r>
                      </m:sup>
                    </m:sSup>
                  </m:oMath>
                </a14:m>
                <a:r>
                  <a:rPr lang="vi-VN" b="1" dirty="0">
                    <a:latin typeface="Tahoma" panose="020B0604030504040204" pitchFamily="34" charset="0"/>
                    <a:ea typeface="Tahoma" panose="020B0604030504040204" pitchFamily="34" charset="0"/>
                    <a:cs typeface="Tahoma" panose="020B0604030504040204" pitchFamily="34" charset="0"/>
                  </a:rPr>
                  <a:t> không chứa gốc tọa độ (miền không bị </a:t>
                </a:r>
                <a:r>
                  <a:rPr lang="vi-VN" b="1">
                    <a:latin typeface="Tahoma" panose="020B0604030504040204" pitchFamily="34" charset="0"/>
                    <a:ea typeface="Tahoma" panose="020B0604030504040204" pitchFamily="34" charset="0"/>
                    <a:cs typeface="Tahoma" panose="020B0604030504040204" pitchFamily="34" charset="0"/>
                  </a:rPr>
                  <a:t>gạch).</a:t>
                </a:r>
                <a:endParaRPr lang="en-US" b="1">
                  <a:latin typeface="Tahoma" panose="020B0604030504040204" pitchFamily="34" charset="0"/>
                  <a:ea typeface="Tahoma" panose="020B0604030504040204" pitchFamily="34" charset="0"/>
                  <a:cs typeface="Tahoma" panose="020B0604030504040204" pitchFamily="34" charset="0"/>
                </a:endParaRPr>
              </a:p>
              <a:p>
                <a:pPr algn="just"/>
                <a:r>
                  <a:rPr lang="vi-VN" b="1">
                    <a:latin typeface="Tahoma" panose="020B0604030504040204" pitchFamily="34" charset="0"/>
                    <a:ea typeface="Tahoma" panose="020B0604030504040204" pitchFamily="34" charset="0"/>
                    <a:cs typeface="Tahoma" panose="020B0604030504040204" pitchFamily="34" charset="0"/>
                  </a:rPr>
                  <a:t>Khi đó, miền không bị gạch chính là giao các miền nghiệm của các bất phương trình trong hệ. Vậy miền nghiệm của hệ là miền không bị gạch trong hình. </a:t>
                </a:r>
                <a:endParaRPr lang="en-US" b="1">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p>
            </p:txBody>
          </p:sp>
        </mc:Choice>
        <mc:Fallback xmlns="">
          <p:sp>
            <p:nvSpPr>
              <p:cNvPr id="26" name="Content Placeholder 2">
                <a:extLst>
                  <a:ext uri="{FF2B5EF4-FFF2-40B4-BE49-F238E27FC236}">
                    <a16:creationId xmlns:a16="http://schemas.microsoft.com/office/drawing/2014/main" id="{E6CA926A-F721-4DC7-ABE2-EE1294297764}"/>
                  </a:ext>
                </a:extLst>
              </p:cNvPr>
              <p:cNvSpPr txBox="1">
                <a:spLocks noRot="1" noChangeAspect="1" noMove="1" noResize="1" noEditPoints="1" noAdjustHandles="1" noChangeArrowheads="1" noChangeShapeType="1" noTextEdit="1"/>
              </p:cNvSpPr>
              <p:nvPr/>
            </p:nvSpPr>
            <p:spPr>
              <a:xfrm>
                <a:off x="627526" y="7498392"/>
                <a:ext cx="14612474" cy="5751009"/>
              </a:xfrm>
              <a:prstGeom prst="rect">
                <a:avLst/>
              </a:prstGeom>
              <a:blipFill>
                <a:blip r:embed="rId6"/>
                <a:stretch>
                  <a:fillRect l="-1752" t="-3818" r="-1877" b="-3287"/>
                </a:stretch>
              </a:blipFill>
              <a:ln>
                <a:noFill/>
              </a:ln>
            </p:spPr>
            <p:txBody>
              <a:bodyPr/>
              <a:lstStyle/>
              <a:p>
                <a:r>
                  <a:rPr lang="en-US">
                    <a:noFill/>
                  </a:rPr>
                  <a:t> </a:t>
                </a:r>
              </a:p>
            </p:txBody>
          </p:sp>
        </mc:Fallback>
      </mc:AlternateContent>
      <p:pic>
        <p:nvPicPr>
          <p:cNvPr id="27" name="Picture 26">
            <a:extLst>
              <a:ext uri="{FF2B5EF4-FFF2-40B4-BE49-F238E27FC236}">
                <a16:creationId xmlns:a16="http://schemas.microsoft.com/office/drawing/2014/main" id="{3A247B95-7D3A-49A8-B028-EFABC4ADEE75}"/>
              </a:ext>
            </a:extLst>
          </p:cNvPr>
          <p:cNvPicPr>
            <a:picLocks noChangeAspect="1"/>
          </p:cNvPicPr>
          <p:nvPr/>
        </p:nvPicPr>
        <p:blipFill rotWithShape="1">
          <a:blip r:embed="rId7"/>
          <a:srcRect l="25901"/>
          <a:stretch/>
        </p:blipFill>
        <p:spPr>
          <a:xfrm>
            <a:off x="15773400" y="6734448"/>
            <a:ext cx="7591685" cy="6514953"/>
          </a:xfrm>
          <a:prstGeom prst="rect">
            <a:avLst/>
          </a:prstGeom>
        </p:spPr>
      </p:pic>
    </p:spTree>
    <p:extLst>
      <p:ext uri="{BB962C8B-B14F-4D97-AF65-F5344CB8AC3E}">
        <p14:creationId xmlns:p14="http://schemas.microsoft.com/office/powerpoint/2010/main" val="2839481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up)">
                                      <p:cBhvr>
                                        <p:cTn id="12" dur="500"/>
                                        <p:tgtEl>
                                          <p:spTgt spid="26">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6">
                                            <p:txEl>
                                              <p:pRg st="1" end="1"/>
                                            </p:txEl>
                                          </p:spTgt>
                                        </p:tgtEl>
                                        <p:attrNameLst>
                                          <p:attrName>style.visibility</p:attrName>
                                        </p:attrNameLst>
                                      </p:cBhvr>
                                      <p:to>
                                        <p:strVal val="visible"/>
                                      </p:to>
                                    </p:set>
                                    <p:animEffect transition="in" filter="wipe(up)">
                                      <p:cBhvr>
                                        <p:cTn id="21"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232349" y="1638527"/>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375068" y="2431075"/>
            <a:ext cx="23627932" cy="4755087"/>
            <a:chOff x="907537" y="3942229"/>
            <a:chExt cx="23797756" cy="3917317"/>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394222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3948263"/>
              <a:ext cx="3778571" cy="919937"/>
              <a:chOff x="907537" y="3948263"/>
              <a:chExt cx="3778571" cy="919937"/>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5" y="3948265"/>
                <a:ext cx="3295883" cy="919935"/>
                <a:chOff x="2056975" y="4310215"/>
                <a:chExt cx="3295883" cy="919935"/>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334558" y="3032632"/>
                  <a:ext cx="740718" cy="3295883"/>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742699" y="4458739"/>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3948263"/>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465237" y="7315200"/>
            <a:ext cx="23537764" cy="5990721"/>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240D69A-EE08-4F4F-BF63-5F532DCE34FA}"/>
                  </a:ext>
                </a:extLst>
              </p:cNvPr>
              <p:cNvSpPr txBox="1"/>
              <p:nvPr/>
            </p:nvSpPr>
            <p:spPr>
              <a:xfrm>
                <a:off x="465237" y="2298445"/>
                <a:ext cx="23594061" cy="5560818"/>
              </a:xfrm>
              <a:prstGeom prst="rect">
                <a:avLst/>
              </a:prstGeom>
              <a:noFill/>
            </p:spPr>
            <p:txBody>
              <a:bodyPr wrap="square" rtlCol="0">
                <a:spAutoFit/>
              </a:bodyPr>
              <a:lstStyle/>
              <a:p>
                <a:pPr marL="630555" indent="-630555"/>
                <a:r>
                  <a:rPr lang="vi-VN" sz="4800" b="1" dirty="0">
                    <a:effectLst/>
                    <a:latin typeface="Tahoma" panose="020B0604030504040204" pitchFamily="34" charset="0"/>
                    <a:ea typeface="Tahoma" panose="020B0604030504040204" pitchFamily="34" charset="0"/>
                    <a:cs typeface="Tahoma" panose="020B0604030504040204" pitchFamily="34" charset="0"/>
                  </a:rPr>
                  <a:t>Biểu diễn miền nghiệm của </a:t>
                </a:r>
                <a:r>
                  <a:rPr lang="en-US" sz="4800" b="1" dirty="0">
                    <a:effectLst/>
                    <a:latin typeface="Tahoma" panose="020B0604030504040204" pitchFamily="34" charset="0"/>
                    <a:ea typeface="Tahoma" panose="020B0604030504040204" pitchFamily="34" charset="0"/>
                    <a:cs typeface="Tahoma" panose="020B0604030504040204" pitchFamily="34" charset="0"/>
                  </a:rPr>
                  <a:t>HBPT</a:t>
                </a:r>
                <a:r>
                  <a:rPr lang="vi-VN"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b="1"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b="1" i="1">
                                  <a:effectLst/>
                                  <a:latin typeface="Cambria Math" panose="02040503050406030204" pitchFamily="18" charset="0"/>
                                  <a:ea typeface="SimSun" panose="02010600030101010101" pitchFamily="2" charset="-122"/>
                                  <a:cs typeface="Times New Roman" panose="02020603050405020304" pitchFamily="18" charset="0"/>
                                </a:rPr>
                                <m:t>𝒚</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𝟐</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𝟐</m:t>
                              </m:r>
                            </m:e>
                          </m:mr>
                          <m:mr>
                            <m:e>
                              <m:r>
                                <a:rPr lang="en-US" sz="4800" b="1" i="1">
                                  <a:effectLst/>
                                  <a:latin typeface="Cambria Math" panose="02040503050406030204" pitchFamily="18" charset="0"/>
                                  <a:ea typeface="SimSun" panose="02010600030101010101" pitchFamily="2" charset="-122"/>
                                  <a:cs typeface="Times New Roman" panose="02020603050405020304" pitchFamily="18" charset="0"/>
                                </a:rPr>
                                <m:t>𝒚</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𝟒</m:t>
                              </m:r>
                            </m:e>
                          </m:mr>
                          <m:mr>
                            <m:e>
                              <m:r>
                                <a:rPr lang="en-US" sz="48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𝟓</m:t>
                              </m:r>
                            </m:e>
                          </m:mr>
                          <m:mr>
                            <m:e>
                              <m:r>
                                <a:rPr lang="en-US" sz="48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𝒚</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𝟏</m:t>
                              </m:r>
                            </m:e>
                          </m:mr>
                        </m:m>
                      </m:e>
                    </m:d>
                  </m:oMath>
                </a14:m>
                <a:r>
                  <a:rPr lang="vi-VN" sz="4800" b="1" dirty="0">
                    <a:effectLst/>
                    <a:latin typeface="Tahoma" panose="020B0604030504040204" pitchFamily="34" charset="0"/>
                    <a:ea typeface="Tahoma" panose="020B0604030504040204" pitchFamily="34" charset="0"/>
                    <a:cs typeface="Tahoma" panose="020B0604030504040204" pitchFamily="34" charset="0"/>
                  </a:rPr>
                  <a:t> trên mặt phẳng tọa độ.</a:t>
                </a:r>
                <a:endParaRPr lang="en-US" sz="4800" b="1" dirty="0">
                  <a:latin typeface="Tahoma" panose="020B0604030504040204" pitchFamily="34" charset="0"/>
                  <a:ea typeface="Tahoma" panose="020B0604030504040204" pitchFamily="34" charset="0"/>
                  <a:cs typeface="Tahoma" panose="020B0604030504040204" pitchFamily="34" charset="0"/>
                </a:endParaRPr>
              </a:p>
              <a:p>
                <a:pPr marL="630555" indent="-630555"/>
                <a:r>
                  <a:rPr lang="vi-VN" sz="4800" b="1" dirty="0">
                    <a:effectLst/>
                    <a:latin typeface="Tahoma" panose="020B0604030504040204" pitchFamily="34" charset="0"/>
                    <a:ea typeface="Tahoma" panose="020B0604030504040204" pitchFamily="34" charset="0"/>
                    <a:cs typeface="Tahoma" panose="020B0604030504040204" pitchFamily="34" charset="0"/>
                  </a:rPr>
                  <a:t>Từ đó tìm </a:t>
                </a:r>
                <a:r>
                  <a:rPr lang="en-US" sz="4800" b="1" dirty="0">
                    <a:effectLst/>
                    <a:latin typeface="Tahoma" panose="020B0604030504040204" pitchFamily="34" charset="0"/>
                    <a:ea typeface="Tahoma" panose="020B0604030504040204" pitchFamily="34" charset="0"/>
                    <a:cs typeface="Tahoma" panose="020B0604030504040204" pitchFamily="34" charset="0"/>
                  </a:rPr>
                  <a:t>GTLN </a:t>
                </a:r>
                <a:r>
                  <a:rPr lang="vi-VN" sz="4800" b="1" dirty="0">
                    <a:effectLst/>
                    <a:latin typeface="Tahoma" panose="020B0604030504040204" pitchFamily="34" charset="0"/>
                    <a:ea typeface="Tahoma" panose="020B0604030504040204" pitchFamily="34" charset="0"/>
                    <a:cs typeface="Tahoma" panose="020B0604030504040204" pitchFamily="34" charset="0"/>
                  </a:rPr>
                  <a:t>và </a:t>
                </a:r>
                <a:r>
                  <a:rPr lang="en-US" sz="4800" b="1" dirty="0">
                    <a:effectLst/>
                    <a:latin typeface="Tahoma" panose="020B0604030504040204" pitchFamily="34" charset="0"/>
                    <a:ea typeface="Tahoma" panose="020B0604030504040204" pitchFamily="34" charset="0"/>
                    <a:cs typeface="Tahoma" panose="020B0604030504040204" pitchFamily="34" charset="0"/>
                  </a:rPr>
                  <a:t>GTNN </a:t>
                </a:r>
                <a:r>
                  <a:rPr lang="vi-VN" sz="4800" b="1" dirty="0">
                    <a:effectLst/>
                    <a:latin typeface="Tahoma" panose="020B0604030504040204" pitchFamily="34" charset="0"/>
                    <a:ea typeface="Tahoma" panose="020B0604030504040204" pitchFamily="34" charset="0"/>
                    <a:cs typeface="Tahoma" panose="020B0604030504040204" pitchFamily="34" charset="0"/>
                  </a:rPr>
                  <a:t>của biểu thức </a:t>
                </a:r>
                <a14:m>
                  <m:oMath xmlns:m="http://schemas.openxmlformats.org/officeDocument/2006/math">
                    <m:r>
                      <a:rPr lang="en-US" sz="4800" b="1" i="1">
                        <a:effectLst/>
                        <a:latin typeface="Cambria Math" panose="02040503050406030204" pitchFamily="18" charset="0"/>
                        <a:ea typeface="SimSun" panose="02010600030101010101" pitchFamily="2" charset="-122"/>
                        <a:cs typeface="Times New Roman" panose="02020603050405020304" pitchFamily="18" charset="0"/>
                      </a:rPr>
                      <m:t>𝑭</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𝒚</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𝒚</m:t>
                    </m:r>
                  </m:oMath>
                </a14:m>
                <a:r>
                  <a:rPr lang="vi-VN" sz="4800" b="1"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𝒚</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b="1" dirty="0">
                    <a:effectLst/>
                    <a:latin typeface="Tahoma" panose="020B0604030504040204" pitchFamily="34" charset="0"/>
                    <a:ea typeface="Tahoma" panose="020B0604030504040204" pitchFamily="34" charset="0"/>
                    <a:cs typeface="Tahoma" panose="020B0604030504040204" pitchFamily="34" charset="0"/>
                  </a:rPr>
                  <a:t> thỏa mãn hệ</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marL="630555" indent="-630555"/>
                <a:r>
                  <a:rPr lang="vi-VN" sz="4800" b="1" dirty="0">
                    <a:effectLst/>
                    <a:latin typeface="Tahoma" panose="020B0604030504040204" pitchFamily="34" charset="0"/>
                    <a:ea typeface="Tahoma" panose="020B0604030504040204" pitchFamily="34" charset="0"/>
                    <a:cs typeface="Tahoma" panose="020B0604030504040204" pitchFamily="34" charset="0"/>
                  </a:rPr>
                  <a:t>trên.</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xmlns="">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465237" y="2298445"/>
                <a:ext cx="23594061" cy="5560818"/>
              </a:xfrm>
              <a:prstGeom prst="rect">
                <a:avLst/>
              </a:prstGeom>
              <a:blipFill>
                <a:blip r:embed="rId5"/>
                <a:stretch>
                  <a:fillRect l="-1162" r="-11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461CEAB-72D8-4C22-90D3-06ECA9BD7C96}"/>
                  </a:ext>
                </a:extLst>
              </p:cNvPr>
              <p:cNvSpPr txBox="1"/>
              <p:nvPr/>
            </p:nvSpPr>
            <p:spPr>
              <a:xfrm>
                <a:off x="673239" y="8550388"/>
                <a:ext cx="13683343" cy="4755533"/>
              </a:xfrm>
              <a:prstGeom prst="rect">
                <a:avLst/>
              </a:prstGeom>
              <a:noFill/>
            </p:spPr>
            <p:txBody>
              <a:bodyPr wrap="square" rtlCol="0">
                <a:spAutoFit/>
              </a:bodyPr>
              <a:lstStyle/>
              <a:p>
                <a:pPr marL="1316355" indent="-685800" algn="just">
                  <a:lnSpc>
                    <a:spcPct val="107000"/>
                  </a:lnSpc>
                  <a:spcAft>
                    <a:spcPts val="800"/>
                  </a:spcAft>
                  <a:buFont typeface="Arial" panose="020B0604020202020204" pitchFamily="34" charset="0"/>
                  <a:buChar char="•"/>
                </a:pPr>
                <a:r>
                  <a:rPr lang="vi-VN" sz="4500" b="1">
                    <a:latin typeface="Tahoma" panose="020B0604030504040204" pitchFamily="34" charset="0"/>
                    <a:ea typeface="Tahoma" panose="020B0604030504040204" pitchFamily="34" charset="0"/>
                    <a:cs typeface="Tahoma" panose="020B0604030504040204" pitchFamily="34" charset="0"/>
                  </a:rPr>
                  <a:t>Xác định miền nghiệm</a:t>
                </a:r>
                <a:r>
                  <a:rPr lang="en-US" sz="4500" b="1">
                    <a:latin typeface="Tahoma" panose="020B0604030504040204" pitchFamily="34" charset="0"/>
                    <a:ea typeface="Tahoma" panose="020B0604030504040204" pitchFamily="34" charset="0"/>
                    <a:cs typeface="Tahoma" panose="020B0604030504040204" pitchFamily="34" charset="0"/>
                  </a:rPr>
                  <a:t> các BPT của hệ. Khi đó miền nghiệm của HBPT là miền tứ giác ABCD trên hình vẽ.</a:t>
                </a:r>
              </a:p>
              <a:p>
                <a:pPr marL="1316355" indent="-685800" algn="just">
                  <a:lnSpc>
                    <a:spcPct val="107000"/>
                  </a:lnSpc>
                  <a:spcAft>
                    <a:spcPts val="800"/>
                  </a:spcAft>
                  <a:buFont typeface="Arial" panose="020B0604020202020204" pitchFamily="34" charset="0"/>
                  <a:buChar char="•"/>
                </a:pPr>
                <a:r>
                  <a:rPr lang="en-US" sz="4500" b="1">
                    <a:latin typeface="Tahoma" panose="020B0604030504040204" pitchFamily="34" charset="0"/>
                    <a:ea typeface="Tahoma" panose="020B0604030504040204" pitchFamily="34" charset="0"/>
                    <a:cs typeface="Tahoma" panose="020B0604030504040204" pitchFamily="34" charset="0"/>
                  </a:rPr>
                  <a:t>Khi đó </a:t>
                </a:r>
                <a14:m>
                  <m:oMath xmlns:m="http://schemas.openxmlformats.org/officeDocument/2006/math">
                    <m:r>
                      <a:rPr lang="en-US" sz="4400" b="1" i="1">
                        <a:latin typeface="Cambria Math" panose="02040503050406030204" pitchFamily="18" charset="0"/>
                        <a:ea typeface="SimSun" panose="02010600030101010101" pitchFamily="2" charset="-122"/>
                        <a:cs typeface="Times New Roman" panose="02020603050405020304" pitchFamily="18" charset="0"/>
                      </a:rPr>
                      <m:t>𝑭</m:t>
                    </m:r>
                    <m:r>
                      <a:rPr lang="en-US" sz="4400" b="1" i="1">
                        <a:latin typeface="Cambria Math" panose="02040503050406030204" pitchFamily="18" charset="0"/>
                        <a:ea typeface="SimSun" panose="02010600030101010101" pitchFamily="2" charset="-122"/>
                        <a:cs typeface="Times New Roman" panose="02020603050405020304" pitchFamily="18" charset="0"/>
                      </a:rPr>
                      <m:t>(</m:t>
                    </m:r>
                    <m:r>
                      <a:rPr lang="en-US" sz="4400" b="1" i="1">
                        <a:latin typeface="Cambria Math" panose="02040503050406030204" pitchFamily="18" charset="0"/>
                        <a:ea typeface="SimSun" panose="02010600030101010101" pitchFamily="2" charset="-122"/>
                        <a:cs typeface="Times New Roman" panose="02020603050405020304" pitchFamily="18" charset="0"/>
                      </a:rPr>
                      <m:t>𝒙</m:t>
                    </m:r>
                    <m:r>
                      <a:rPr lang="en-US" sz="4400" b="1" i="1">
                        <a:latin typeface="Cambria Math" panose="02040503050406030204" pitchFamily="18" charset="0"/>
                        <a:ea typeface="SimSun" panose="02010600030101010101" pitchFamily="2" charset="-122"/>
                        <a:cs typeface="Times New Roman" panose="02020603050405020304" pitchFamily="18" charset="0"/>
                      </a:rPr>
                      <m:t>,</m:t>
                    </m:r>
                    <m:r>
                      <a:rPr lang="en-US" sz="4400" b="1" i="1">
                        <a:latin typeface="Cambria Math" panose="02040503050406030204" pitchFamily="18" charset="0"/>
                        <a:ea typeface="SimSun" panose="02010600030101010101" pitchFamily="2" charset="-122"/>
                        <a:cs typeface="Times New Roman" panose="02020603050405020304" pitchFamily="18" charset="0"/>
                      </a:rPr>
                      <m:t>𝒚</m:t>
                    </m:r>
                    <m:r>
                      <a:rPr lang="en-US" sz="4400" b="1" i="1">
                        <a:latin typeface="Cambria Math" panose="02040503050406030204" pitchFamily="18" charset="0"/>
                        <a:ea typeface="SimSun" panose="02010600030101010101" pitchFamily="2" charset="-122"/>
                        <a:cs typeface="Times New Roman" panose="02020603050405020304" pitchFamily="18" charset="0"/>
                      </a:rPr>
                      <m:t>)=−</m:t>
                    </m:r>
                    <m:r>
                      <a:rPr lang="en-US" sz="4400" b="1" i="1">
                        <a:latin typeface="Cambria Math" panose="02040503050406030204" pitchFamily="18" charset="0"/>
                        <a:ea typeface="SimSun" panose="02010600030101010101" pitchFamily="2" charset="-122"/>
                        <a:cs typeface="Times New Roman" panose="02020603050405020304" pitchFamily="18" charset="0"/>
                      </a:rPr>
                      <m:t>𝒙</m:t>
                    </m:r>
                    <m:r>
                      <a:rPr lang="en-US" sz="4400" b="1" i="1">
                        <a:latin typeface="Cambria Math" panose="02040503050406030204" pitchFamily="18" charset="0"/>
                        <a:ea typeface="SimSun" panose="02010600030101010101" pitchFamily="2" charset="-122"/>
                        <a:cs typeface="Times New Roman" panose="02020603050405020304" pitchFamily="18" charset="0"/>
                      </a:rPr>
                      <m:t>−</m:t>
                    </m:r>
                    <m:r>
                      <a:rPr lang="en-US" sz="4400" b="1" i="1">
                        <a:latin typeface="Cambria Math" panose="02040503050406030204" pitchFamily="18" charset="0"/>
                        <a:ea typeface="SimSun" panose="02010600030101010101" pitchFamily="2" charset="-122"/>
                        <a:cs typeface="Times New Roman" panose="02020603050405020304" pitchFamily="18" charset="0"/>
                      </a:rPr>
                      <m:t>𝒚</m:t>
                    </m:r>
                  </m:oMath>
                </a14:m>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đạt GTLN, GTNN tại các đỉnh A, B, C hoặc D.</a:t>
                </a:r>
              </a:p>
              <a:p>
                <a:pPr marL="1202055" indent="-571500" algn="just">
                  <a:lnSpc>
                    <a:spcPct val="107000"/>
                  </a:lnSpc>
                  <a:spcAft>
                    <a:spcPts val="800"/>
                  </a:spcAft>
                  <a:buFont typeface="Arial" panose="020B0604020202020204" pitchFamily="34" charset="0"/>
                  <a:buChar char="•"/>
                </a:pPr>
                <a:r>
                  <a:rPr lang="en-US" sz="4400" b="1">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en-US" sz="4400" b="1" i="1">
                        <a:latin typeface="Cambria Math" panose="02040503050406030204" pitchFamily="18" charset="0"/>
                        <a:ea typeface="SimSun" panose="02010600030101010101" pitchFamily="2" charset="-122"/>
                        <a:cs typeface="Times New Roman" panose="02020603050405020304" pitchFamily="18" charset="0"/>
                      </a:rPr>
                      <m:t>𝑨</m:t>
                    </m:r>
                    <m:r>
                      <a:rPr lang="en-US" sz="4400" b="1" i="1">
                        <a:latin typeface="Cambria Math" panose="02040503050406030204" pitchFamily="18" charset="0"/>
                        <a:ea typeface="SimSun" panose="02010600030101010101" pitchFamily="2" charset="-122"/>
                        <a:cs typeface="Times New Roman" panose="02020603050405020304" pitchFamily="18" charset="0"/>
                      </a:rPr>
                      <m:t>(−</m:t>
                    </m:r>
                    <m:r>
                      <a:rPr lang="en-US" sz="4400" b="1" i="1">
                        <a:latin typeface="Cambria Math" panose="02040503050406030204" pitchFamily="18" charset="0"/>
                        <a:ea typeface="SimSun" panose="02010600030101010101" pitchFamily="2" charset="-122"/>
                        <a:cs typeface="Times New Roman" panose="02020603050405020304" pitchFamily="18" charset="0"/>
                      </a:rPr>
                      <m:t>𝟏</m:t>
                    </m:r>
                    <m:r>
                      <a:rPr lang="en-US" sz="4400" b="1" i="1">
                        <a:latin typeface="Cambria Math" panose="02040503050406030204" pitchFamily="18" charset="0"/>
                        <a:ea typeface="SimSun" panose="02010600030101010101" pitchFamily="2" charset="-122"/>
                        <a:cs typeface="Times New Roman" panose="02020603050405020304" pitchFamily="18" charset="0"/>
                      </a:rPr>
                      <m:t>,</m:t>
                    </m:r>
                    <m:r>
                      <a:rPr lang="en-US" sz="4400" b="1" i="1">
                        <a:latin typeface="Cambria Math" panose="02040503050406030204" pitchFamily="18" charset="0"/>
                        <a:ea typeface="SimSun" panose="02010600030101010101" pitchFamily="2" charset="-122"/>
                        <a:cs typeface="Times New Roman" panose="02020603050405020304" pitchFamily="18" charset="0"/>
                      </a:rPr>
                      <m:t>𝟎</m:t>
                    </m:r>
                    <m:r>
                      <a:rPr lang="en-US" sz="4400" b="1" i="1">
                        <a:latin typeface="Cambria Math" panose="02040503050406030204" pitchFamily="18" charset="0"/>
                        <a:ea typeface="SimSun" panose="02010600030101010101" pitchFamily="2" charset="-122"/>
                        <a:cs typeface="Times New Roman" panose="02020603050405020304" pitchFamily="18" charset="0"/>
                      </a:rPr>
                      <m:t>)</m:t>
                    </m:r>
                  </m:oMath>
                </a14:m>
                <a:r>
                  <a:rPr lang="vi-VN" sz="44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i="1">
                        <a:latin typeface="Cambria Math" panose="02040503050406030204" pitchFamily="18" charset="0"/>
                        <a:ea typeface="SimSun" panose="02010600030101010101" pitchFamily="2" charset="-122"/>
                        <a:cs typeface="Times New Roman" panose="02020603050405020304" pitchFamily="18" charset="0"/>
                      </a:rPr>
                      <m:t>𝑩</m:t>
                    </m:r>
                    <m:r>
                      <a:rPr lang="en-US" sz="4400" b="1" i="1">
                        <a:latin typeface="Cambria Math" panose="02040503050406030204" pitchFamily="18" charset="0"/>
                        <a:ea typeface="SimSun" panose="02010600030101010101" pitchFamily="2" charset="-122"/>
                        <a:cs typeface="Times New Roman" panose="02020603050405020304" pitchFamily="18" charset="0"/>
                      </a:rPr>
                      <m:t>(</m:t>
                    </m:r>
                    <m:r>
                      <a:rPr lang="en-US" sz="4400" b="1" i="1">
                        <a:latin typeface="Cambria Math" panose="02040503050406030204" pitchFamily="18" charset="0"/>
                        <a:ea typeface="SimSun" panose="02010600030101010101" pitchFamily="2" charset="-122"/>
                        <a:cs typeface="Times New Roman" panose="02020603050405020304" pitchFamily="18" charset="0"/>
                      </a:rPr>
                      <m:t>𝟏</m:t>
                    </m:r>
                    <m:r>
                      <a:rPr lang="en-US" sz="4400" b="1" i="1">
                        <a:latin typeface="Cambria Math" panose="02040503050406030204" pitchFamily="18" charset="0"/>
                        <a:ea typeface="SimSun" panose="02010600030101010101" pitchFamily="2" charset="-122"/>
                        <a:cs typeface="Times New Roman" panose="02020603050405020304" pitchFamily="18" charset="0"/>
                      </a:rPr>
                      <m:t>,</m:t>
                    </m:r>
                    <m:r>
                      <a:rPr lang="en-US" sz="4400" b="1" i="1">
                        <a:latin typeface="Cambria Math" panose="02040503050406030204" pitchFamily="18" charset="0"/>
                        <a:ea typeface="SimSun" panose="02010600030101010101" pitchFamily="2" charset="-122"/>
                        <a:cs typeface="Times New Roman" panose="02020603050405020304" pitchFamily="18" charset="0"/>
                      </a:rPr>
                      <m:t>𝟒</m:t>
                    </m:r>
                    <m:r>
                      <a:rPr lang="en-US" sz="4400" b="1" i="1">
                        <a:latin typeface="Cambria Math" panose="02040503050406030204" pitchFamily="18" charset="0"/>
                        <a:ea typeface="SimSun" panose="02010600030101010101" pitchFamily="2" charset="-122"/>
                        <a:cs typeface="Times New Roman" panose="02020603050405020304" pitchFamily="18" charset="0"/>
                      </a:rPr>
                      <m:t>)</m:t>
                    </m:r>
                  </m:oMath>
                </a14:m>
                <a:r>
                  <a:rPr lang="vi-VN" sz="44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i="1">
                        <a:latin typeface="Cambria Math" panose="02040503050406030204" pitchFamily="18" charset="0"/>
                        <a:ea typeface="SimSun" panose="02010600030101010101" pitchFamily="2" charset="-122"/>
                        <a:cs typeface="Times New Roman" panose="02020603050405020304" pitchFamily="18" charset="0"/>
                      </a:rPr>
                      <m:t>𝑪</m:t>
                    </m:r>
                    <m:r>
                      <a:rPr lang="en-US" sz="4400" b="1" i="1">
                        <a:latin typeface="Cambria Math" panose="02040503050406030204" pitchFamily="18" charset="0"/>
                        <a:ea typeface="SimSun" panose="02010600030101010101" pitchFamily="2" charset="-122"/>
                        <a:cs typeface="Times New Roman" panose="02020603050405020304" pitchFamily="18" charset="0"/>
                      </a:rPr>
                      <m:t>(</m:t>
                    </m:r>
                    <m:r>
                      <a:rPr lang="en-US" sz="4400" b="1" i="1">
                        <a:latin typeface="Cambria Math" panose="02040503050406030204" pitchFamily="18" charset="0"/>
                        <a:ea typeface="SimSun" panose="02010600030101010101" pitchFamily="2" charset="-122"/>
                        <a:cs typeface="Times New Roman" panose="02020603050405020304" pitchFamily="18" charset="0"/>
                      </a:rPr>
                      <m:t>𝟓</m:t>
                    </m:r>
                    <m:r>
                      <a:rPr lang="en-US" sz="4400" b="1" i="1">
                        <a:latin typeface="Cambria Math" panose="02040503050406030204" pitchFamily="18" charset="0"/>
                        <a:ea typeface="SimSun" panose="02010600030101010101" pitchFamily="2" charset="-122"/>
                        <a:cs typeface="Times New Roman" panose="02020603050405020304" pitchFamily="18" charset="0"/>
                      </a:rPr>
                      <m:t>,</m:t>
                    </m:r>
                    <m:r>
                      <a:rPr lang="en-US" sz="4400" b="1" i="1">
                        <a:latin typeface="Cambria Math" panose="02040503050406030204" pitchFamily="18" charset="0"/>
                        <a:ea typeface="SimSun" panose="02010600030101010101" pitchFamily="2" charset="-122"/>
                        <a:cs typeface="Times New Roman" panose="02020603050405020304" pitchFamily="18" charset="0"/>
                      </a:rPr>
                      <m:t>𝟒</m:t>
                    </m:r>
                    <m:r>
                      <a:rPr lang="en-US" sz="4400" b="1" i="1">
                        <a:latin typeface="Cambria Math" panose="02040503050406030204" pitchFamily="18" charset="0"/>
                        <a:ea typeface="SimSun" panose="02010600030101010101" pitchFamily="2" charset="-122"/>
                        <a:cs typeface="Times New Roman" panose="02020603050405020304" pitchFamily="18" charset="0"/>
                      </a:rPr>
                      <m:t>)</m:t>
                    </m:r>
                  </m:oMath>
                </a14:m>
                <a:r>
                  <a:rPr lang="vi-VN" sz="44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i="1">
                        <a:latin typeface="Cambria Math" panose="02040503050406030204" pitchFamily="18" charset="0"/>
                        <a:ea typeface="SimSun" panose="02010600030101010101" pitchFamily="2" charset="-122"/>
                        <a:cs typeface="Times New Roman" panose="02020603050405020304" pitchFamily="18" charset="0"/>
                      </a:rPr>
                      <m:t>𝑫</m:t>
                    </m:r>
                    <m:r>
                      <a:rPr lang="en-US" sz="4400" b="1" i="1">
                        <a:latin typeface="Cambria Math" panose="02040503050406030204" pitchFamily="18" charset="0"/>
                        <a:ea typeface="SimSun" panose="02010600030101010101" pitchFamily="2" charset="-122"/>
                        <a:cs typeface="Times New Roman" panose="02020603050405020304" pitchFamily="18" charset="0"/>
                      </a:rPr>
                      <m:t>(</m:t>
                    </m:r>
                    <m:r>
                      <a:rPr lang="en-US" sz="4400" b="1" i="1">
                        <a:latin typeface="Cambria Math" panose="02040503050406030204" pitchFamily="18" charset="0"/>
                        <a:ea typeface="SimSun" panose="02010600030101010101" pitchFamily="2" charset="-122"/>
                        <a:cs typeface="Times New Roman" panose="02020603050405020304" pitchFamily="18" charset="0"/>
                      </a:rPr>
                      <m:t>𝟓</m:t>
                    </m:r>
                    <m:r>
                      <a:rPr lang="en-US" sz="4400" b="1" i="1">
                        <a:latin typeface="Cambria Math" panose="02040503050406030204" pitchFamily="18" charset="0"/>
                        <a:ea typeface="SimSun" panose="02010600030101010101" pitchFamily="2" charset="-122"/>
                        <a:cs typeface="Times New Roman" panose="02020603050405020304" pitchFamily="18" charset="0"/>
                      </a:rPr>
                      <m:t>,−</m:t>
                    </m:r>
                    <m:r>
                      <a:rPr lang="en-US" sz="4400" b="1" i="1">
                        <a:latin typeface="Cambria Math" panose="02040503050406030204" pitchFamily="18" charset="0"/>
                        <a:ea typeface="SimSun" panose="02010600030101010101" pitchFamily="2" charset="-122"/>
                        <a:cs typeface="Times New Roman" panose="02020603050405020304" pitchFamily="18" charset="0"/>
                      </a:rPr>
                      <m:t>𝟔</m:t>
                    </m:r>
                    <m:r>
                      <a:rPr lang="en-US" sz="4400" b="1" i="1">
                        <a:latin typeface="Cambria Math" panose="02040503050406030204" pitchFamily="18" charset="0"/>
                        <a:ea typeface="SimSun" panose="02010600030101010101" pitchFamily="2" charset="-122"/>
                        <a:cs typeface="Times New Roman" panose="02020603050405020304" pitchFamily="18" charset="0"/>
                      </a:rPr>
                      <m:t>)</m:t>
                    </m:r>
                  </m:oMath>
                </a14:m>
                <a:endParaRPr lang="en-US" sz="45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673239" y="8550388"/>
                <a:ext cx="13683343" cy="4755533"/>
              </a:xfrm>
              <a:prstGeom prst="rect">
                <a:avLst/>
              </a:prstGeom>
              <a:blipFill>
                <a:blip r:embed="rId6"/>
                <a:stretch>
                  <a:fillRect t="-3333" r="-1871" b="-2949"/>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07F54A17-B451-46AA-8D62-97565D0A29D2}"/>
              </a:ext>
            </a:extLst>
          </p:cNvPr>
          <p:cNvPicPr>
            <a:picLocks noChangeAspect="1"/>
          </p:cNvPicPr>
          <p:nvPr/>
        </p:nvPicPr>
        <p:blipFill>
          <a:blip r:embed="rId7"/>
          <a:stretch>
            <a:fillRect/>
          </a:stretch>
        </p:blipFill>
        <p:spPr>
          <a:xfrm>
            <a:off x="17462758" y="7787601"/>
            <a:ext cx="5649993" cy="5491583"/>
          </a:xfrm>
          <a:prstGeom prst="rect">
            <a:avLst/>
          </a:prstGeom>
        </p:spPr>
      </p:pic>
    </p:spTree>
    <p:extLst>
      <p:ext uri="{BB962C8B-B14F-4D97-AF65-F5344CB8AC3E}">
        <p14:creationId xmlns:p14="http://schemas.microsoft.com/office/powerpoint/2010/main" val="1401077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500"/>
                                        <p:tgtEl>
                                          <p:spTgt spid="5">
                                            <p:txEl>
                                              <p:pRg st="0" end="0"/>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down)">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down)">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232349" y="1638527"/>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375068" y="2431075"/>
            <a:ext cx="23627932" cy="4755087"/>
            <a:chOff x="907537" y="3942229"/>
            <a:chExt cx="23797756" cy="3917317"/>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394222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3948263"/>
              <a:ext cx="3778571" cy="919937"/>
              <a:chOff x="907537" y="3948263"/>
              <a:chExt cx="3778571" cy="919937"/>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5" y="3948265"/>
                <a:ext cx="3295883" cy="919935"/>
                <a:chOff x="2056975" y="4310215"/>
                <a:chExt cx="3295883" cy="919935"/>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334558" y="3032632"/>
                  <a:ext cx="740718" cy="3295883"/>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742699" y="4458739"/>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3948263"/>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465237" y="7315200"/>
            <a:ext cx="23537764" cy="5990721"/>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240D69A-EE08-4F4F-BF63-5F532DCE34FA}"/>
                  </a:ext>
                </a:extLst>
              </p:cNvPr>
              <p:cNvSpPr txBox="1"/>
              <p:nvPr/>
            </p:nvSpPr>
            <p:spPr>
              <a:xfrm>
                <a:off x="446948" y="2298445"/>
                <a:ext cx="23327452" cy="4822154"/>
              </a:xfrm>
              <a:prstGeom prst="rect">
                <a:avLst/>
              </a:prstGeom>
              <a:noFill/>
            </p:spPr>
            <p:txBody>
              <a:bodyPr wrap="square" rtlCol="0">
                <a:spAutoFit/>
              </a:bodyPr>
              <a:lstStyle/>
              <a:p>
                <a:pPr marL="630555" indent="-630555"/>
                <a:r>
                  <a:rPr lang="vi-VN" sz="4800" b="1" dirty="0">
                    <a:effectLst/>
                    <a:latin typeface="Tahoma" panose="020B0604030504040204" pitchFamily="34" charset="0"/>
                    <a:ea typeface="Tahoma" panose="020B0604030504040204" pitchFamily="34" charset="0"/>
                    <a:cs typeface="Tahoma" panose="020B0604030504040204" pitchFamily="34" charset="0"/>
                  </a:rPr>
                  <a:t>Biểu diễn miền nghiệm của </a:t>
                </a:r>
                <a:r>
                  <a:rPr lang="en-US" sz="4800" b="1" dirty="0">
                    <a:effectLst/>
                    <a:latin typeface="Tahoma" panose="020B0604030504040204" pitchFamily="34" charset="0"/>
                    <a:ea typeface="Tahoma" panose="020B0604030504040204" pitchFamily="34" charset="0"/>
                    <a:cs typeface="Tahoma" panose="020B0604030504040204" pitchFamily="34" charset="0"/>
                  </a:rPr>
                  <a:t>HBPT</a:t>
                </a:r>
                <a:r>
                  <a:rPr lang="vi-VN"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b="1"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b="1" i="1">
                                  <a:effectLst/>
                                  <a:latin typeface="Cambria Math" panose="02040503050406030204" pitchFamily="18" charset="0"/>
                                  <a:ea typeface="SimSun" panose="02010600030101010101" pitchFamily="2" charset="-122"/>
                                  <a:cs typeface="Times New Roman" panose="02020603050405020304" pitchFamily="18" charset="0"/>
                                </a:rPr>
                                <m:t>𝒚</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𝟐</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𝟐</m:t>
                              </m:r>
                            </m:e>
                          </m:mr>
                          <m:mr>
                            <m:e>
                              <m:r>
                                <a:rPr lang="en-US" sz="4800" b="1" i="1">
                                  <a:effectLst/>
                                  <a:latin typeface="Cambria Math" panose="02040503050406030204" pitchFamily="18" charset="0"/>
                                  <a:ea typeface="SimSun" panose="02010600030101010101" pitchFamily="2" charset="-122"/>
                                  <a:cs typeface="Times New Roman" panose="02020603050405020304" pitchFamily="18" charset="0"/>
                                </a:rPr>
                                <m:t>𝒚</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𝟒</m:t>
                              </m:r>
                            </m:e>
                          </m:mr>
                          <m:mr>
                            <m:e>
                              <m:r>
                                <a:rPr lang="en-US" sz="48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𝟓</m:t>
                              </m:r>
                            </m:e>
                          </m:mr>
                          <m:mr>
                            <m:e>
                              <m:r>
                                <a:rPr lang="en-US" sz="48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𝒚</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𝟏</m:t>
                              </m:r>
                            </m:e>
                          </m:mr>
                        </m:m>
                      </m:e>
                    </m:d>
                  </m:oMath>
                </a14:m>
                <a:r>
                  <a:rPr lang="vi-VN" sz="4800" b="1" dirty="0">
                    <a:effectLst/>
                    <a:latin typeface="Tahoma" panose="020B0604030504040204" pitchFamily="34" charset="0"/>
                    <a:ea typeface="Tahoma" panose="020B0604030504040204" pitchFamily="34" charset="0"/>
                    <a:cs typeface="Tahoma" panose="020B0604030504040204" pitchFamily="34" charset="0"/>
                  </a:rPr>
                  <a:t> trên mặt phẳng tọa độ.Từ đó</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marL="630555" indent="-630555"/>
                <a:r>
                  <a:rPr lang="vi-VN" sz="4800" b="1" dirty="0">
                    <a:effectLst/>
                    <a:latin typeface="Tahoma" panose="020B0604030504040204" pitchFamily="34" charset="0"/>
                    <a:ea typeface="Tahoma" panose="020B0604030504040204" pitchFamily="34" charset="0"/>
                    <a:cs typeface="Tahoma" panose="020B0604030504040204" pitchFamily="34" charset="0"/>
                  </a:rPr>
                  <a:t>tìm </a:t>
                </a:r>
                <a:r>
                  <a:rPr lang="en-US" sz="4800" b="1" dirty="0">
                    <a:effectLst/>
                    <a:latin typeface="Tahoma" panose="020B0604030504040204" pitchFamily="34" charset="0"/>
                    <a:ea typeface="Tahoma" panose="020B0604030504040204" pitchFamily="34" charset="0"/>
                    <a:cs typeface="Tahoma" panose="020B0604030504040204" pitchFamily="34" charset="0"/>
                  </a:rPr>
                  <a:t>GTLN </a:t>
                </a:r>
                <a:r>
                  <a:rPr lang="vi-VN" sz="4800" b="1" dirty="0">
                    <a:effectLst/>
                    <a:latin typeface="Tahoma" panose="020B0604030504040204" pitchFamily="34" charset="0"/>
                    <a:ea typeface="Tahoma" panose="020B0604030504040204" pitchFamily="34" charset="0"/>
                    <a:cs typeface="Tahoma" panose="020B0604030504040204" pitchFamily="34" charset="0"/>
                  </a:rPr>
                  <a:t>và </a:t>
                </a:r>
                <a:r>
                  <a:rPr lang="en-US" sz="4800" b="1" dirty="0">
                    <a:effectLst/>
                    <a:latin typeface="Tahoma" panose="020B0604030504040204" pitchFamily="34" charset="0"/>
                    <a:ea typeface="Tahoma" panose="020B0604030504040204" pitchFamily="34" charset="0"/>
                    <a:cs typeface="Tahoma" panose="020B0604030504040204" pitchFamily="34" charset="0"/>
                  </a:rPr>
                  <a:t>GTNN </a:t>
                </a:r>
                <a:r>
                  <a:rPr lang="vi-VN" sz="4800" b="1" dirty="0">
                    <a:effectLst/>
                    <a:latin typeface="Tahoma" panose="020B0604030504040204" pitchFamily="34" charset="0"/>
                    <a:ea typeface="Tahoma" panose="020B0604030504040204" pitchFamily="34" charset="0"/>
                    <a:cs typeface="Tahoma" panose="020B0604030504040204" pitchFamily="34" charset="0"/>
                  </a:rPr>
                  <a:t>của biểu thức </a:t>
                </a:r>
                <a14:m>
                  <m:oMath xmlns:m="http://schemas.openxmlformats.org/officeDocument/2006/math">
                    <m:r>
                      <a:rPr lang="en-US" sz="4800" b="1" i="1">
                        <a:effectLst/>
                        <a:latin typeface="Cambria Math" panose="02040503050406030204" pitchFamily="18" charset="0"/>
                        <a:ea typeface="SimSun" panose="02010600030101010101" pitchFamily="2" charset="-122"/>
                        <a:cs typeface="Times New Roman" panose="02020603050405020304" pitchFamily="18" charset="0"/>
                      </a:rPr>
                      <m:t>𝑭</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𝒚</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𝒚</m:t>
                    </m:r>
                  </m:oMath>
                </a14:m>
                <a:r>
                  <a:rPr lang="vi-VN" sz="4800" b="1"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𝒚</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b="1"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xmlns="">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446948" y="2298445"/>
                <a:ext cx="23327452" cy="4822154"/>
              </a:xfrm>
              <a:prstGeom prst="rect">
                <a:avLst/>
              </a:prstGeom>
              <a:blipFill>
                <a:blip r:embed="rId5"/>
                <a:stretch>
                  <a:fillRect l="-1176" r="-1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461CEAB-72D8-4C22-90D3-06ECA9BD7C96}"/>
                  </a:ext>
                </a:extLst>
              </p:cNvPr>
              <p:cNvSpPr txBox="1"/>
              <p:nvPr/>
            </p:nvSpPr>
            <p:spPr>
              <a:xfrm>
                <a:off x="43672" y="8443141"/>
                <a:ext cx="17419086" cy="4285340"/>
              </a:xfrm>
              <a:prstGeom prst="rect">
                <a:avLst/>
              </a:prstGeom>
              <a:noFill/>
            </p:spPr>
            <p:txBody>
              <a:bodyPr wrap="square" rtlCol="0">
                <a:spAutoFit/>
              </a:bodyPr>
              <a:lstStyle/>
              <a:p>
                <a:pPr marL="1316355" indent="-685800" algn="just">
                  <a:lnSpc>
                    <a:spcPct val="107000"/>
                  </a:lnSpc>
                  <a:spcAft>
                    <a:spcPts val="800"/>
                  </a:spcAft>
                  <a:buFont typeface="Arial" panose="020B0604020202020204" pitchFamily="34" charset="0"/>
                  <a:buChar char="•"/>
                </a:pPr>
                <a:r>
                  <a:rPr lang="en-US" sz="4800" b="1">
                    <a:latin typeface="Tahoma" panose="020B0604030504040204" pitchFamily="34" charset="0"/>
                    <a:ea typeface="Tahoma" panose="020B0604030504040204" pitchFamily="34" charset="0"/>
                    <a:cs typeface="Tahoma" panose="020B0604030504040204" pitchFamily="34" charset="0"/>
                  </a:rPr>
                  <a:t>Giá trị của F tại các điểm A, B, C, D lần lượt là:</a:t>
                </a:r>
              </a:p>
              <a:p>
                <a:pPr marL="630555" algn="just">
                  <a:lnSpc>
                    <a:spcPct val="107000"/>
                  </a:lnSpc>
                  <a:spcAft>
                    <a:spcPts val="800"/>
                  </a:spcAft>
                </a:pPr>
                <a14:m>
                  <m:oMath xmlns:m="http://schemas.openxmlformats.org/officeDocument/2006/math">
                    <m:r>
                      <a:rPr lang="en-US" sz="4800" b="1" i="1">
                        <a:latin typeface="Cambria Math" panose="02040503050406030204" pitchFamily="18" charset="0"/>
                        <a:ea typeface="SimSun" panose="02010600030101010101" pitchFamily="2" charset="-122"/>
                        <a:cs typeface="Times New Roman" panose="02020603050405020304" pitchFamily="18" charset="0"/>
                      </a:rPr>
                      <m:t>𝑭</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𝟏</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𝟎</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𝟏</m:t>
                    </m:r>
                  </m:oMath>
                </a14:m>
                <a:r>
                  <a:rPr lang="vi-VN"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b="1">
                        <a:latin typeface="Cambria Math" panose="02040503050406030204" pitchFamily="18" charset="0"/>
                        <a:ea typeface="SimSun" panose="02010600030101010101" pitchFamily="2" charset="-122"/>
                        <a:cs typeface="Times New Roman" panose="02020603050405020304" pitchFamily="18" charset="0"/>
                      </a:rPr>
                      <m:t>   </m:t>
                    </m:r>
                    <m:r>
                      <a:rPr lang="en-US" sz="4800" b="1" i="1">
                        <a:latin typeface="Cambria Math" panose="02040503050406030204" pitchFamily="18" charset="0"/>
                        <a:ea typeface="SimSun" panose="02010600030101010101" pitchFamily="2" charset="-122"/>
                        <a:cs typeface="Times New Roman" panose="02020603050405020304" pitchFamily="18" charset="0"/>
                      </a:rPr>
                      <m:t>𝑭</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𝟏</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𝟒</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𝟓</m:t>
                    </m:r>
                  </m:oMath>
                </a14:m>
                <a:r>
                  <a:rPr lang="vi-VN" sz="4800" b="1" dirty="0">
                    <a:latin typeface="Tahoma" panose="020B0604030504040204" pitchFamily="34" charset="0"/>
                    <a:ea typeface="Tahoma" panose="020B0604030504040204" pitchFamily="34" charset="0"/>
                    <a:cs typeface="Tahoma" panose="020B0604030504040204" pitchFamily="34" charset="0"/>
                  </a:rPr>
                  <a:t>,</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ea typeface="SimSun" panose="02010600030101010101" pitchFamily="2" charset="-122"/>
                        <a:cs typeface="Times New Roman" panose="02020603050405020304" pitchFamily="18" charset="0"/>
                      </a:rPr>
                      <m:t>𝑭</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𝟓</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𝟒</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𝟗</m:t>
                    </m:r>
                  </m:oMath>
                </a14:m>
                <a:r>
                  <a:rPr lang="vi-VN" sz="4800" b="1" dirty="0">
                    <a:latin typeface="Tahoma" panose="020B0604030504040204" pitchFamily="34" charset="0"/>
                    <a:ea typeface="Tahoma" panose="020B0604030504040204" pitchFamily="34" charset="0"/>
                    <a:cs typeface="Tahoma" panose="020B0604030504040204" pitchFamily="34" charset="0"/>
                  </a:rPr>
                  <a:t>,</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ea typeface="SimSun" panose="02010600030101010101" pitchFamily="2" charset="-122"/>
                        <a:cs typeface="Times New Roman" panose="02020603050405020304" pitchFamily="18" charset="0"/>
                      </a:rPr>
                      <m:t>𝑭</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𝟓</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𝟔</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𝟏</m:t>
                    </m:r>
                  </m:oMath>
                </a14:m>
                <a:r>
                  <a:rPr lang="vi-VN"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pPr marL="1202055" indent="-571500">
                  <a:lnSpc>
                    <a:spcPct val="107000"/>
                  </a:lnSpc>
                  <a:spcAft>
                    <a:spcPts val="800"/>
                  </a:spcAft>
                  <a:buFont typeface="Arial" panose="020B0604020202020204" pitchFamily="34" charset="0"/>
                  <a:buChar char="•"/>
                </a:pPr>
                <a:r>
                  <a:rPr lang="vi-VN" sz="4800" b="1" dirty="0">
                    <a:latin typeface="Tahoma" panose="020B0604030504040204" pitchFamily="34" charset="0"/>
                    <a:ea typeface="Tahoma" panose="020B0604030504040204" pitchFamily="34" charset="0"/>
                    <a:cs typeface="Tahoma" panose="020B0604030504040204" pitchFamily="34" charset="0"/>
                  </a:rPr>
                  <a:t>So sánh các giá trị thu được của  ở bước 2, ta được giá trị lớn </a:t>
                </a:r>
                <a:r>
                  <a:rPr lang="vi-VN" sz="4800" b="1">
                    <a:latin typeface="Tahoma" panose="020B0604030504040204" pitchFamily="34" charset="0"/>
                    <a:ea typeface="Tahoma" panose="020B0604030504040204" pitchFamily="34" charset="0"/>
                    <a:cs typeface="Tahoma" panose="020B0604030504040204" pitchFamily="34" charset="0"/>
                  </a:rPr>
                  <a:t>nhất là</a:t>
                </a:r>
                <a:r>
                  <a:rPr lang="en-US" sz="4800" b="1">
                    <a:latin typeface="Tahoma" panose="020B0604030504040204" pitchFamily="34" charset="0"/>
                    <a:ea typeface="Tahoma" panose="020B0604030504040204" pitchFamily="34" charset="0"/>
                    <a:cs typeface="Tahoma" panose="020B0604030504040204" pitchFamily="34" charset="0"/>
                  </a:rPr>
                  <a:t> </a:t>
                </a:r>
                <a:r>
                  <a:rPr lang="vi-VN" sz="48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ea typeface="SimSun" panose="02010600030101010101" pitchFamily="2" charset="-122"/>
                        <a:cs typeface="Times New Roman" panose="02020603050405020304" pitchFamily="18" charset="0"/>
                      </a:rPr>
                      <m:t>𝑭</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𝟏</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𝟎</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𝟏</m:t>
                    </m:r>
                  </m:oMath>
                </a14:m>
                <a:r>
                  <a:rPr lang="vi-VN"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b="1" i="1">
                        <a:latin typeface="Cambria Math" panose="02040503050406030204" pitchFamily="18" charset="0"/>
                        <a:ea typeface="SimSun" panose="02010600030101010101" pitchFamily="2" charset="-122"/>
                        <a:cs typeface="Times New Roman" panose="02020603050405020304" pitchFamily="18" charset="0"/>
                      </a:rPr>
                      <m:t>𝑭</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𝟓</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𝟔</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𝟏</m:t>
                    </m:r>
                  </m:oMath>
                </a14:m>
                <a:r>
                  <a:rPr lang="vi-VN" sz="4800" b="1" dirty="0">
                    <a:latin typeface="Tahoma" panose="020B0604030504040204" pitchFamily="34" charset="0"/>
                    <a:ea typeface="Tahoma" panose="020B0604030504040204" pitchFamily="34" charset="0"/>
                    <a:cs typeface="Tahoma" panose="020B0604030504040204" pitchFamily="34" charset="0"/>
                  </a:rPr>
                  <a:t> và nhỏ nhất là </a:t>
                </a:r>
                <a14:m>
                  <m:oMath xmlns:m="http://schemas.openxmlformats.org/officeDocument/2006/math">
                    <m:r>
                      <a:rPr lang="en-US" sz="4800" b="1" i="1">
                        <a:latin typeface="Cambria Math" panose="02040503050406030204" pitchFamily="18" charset="0"/>
                        <a:ea typeface="SimSun" panose="02010600030101010101" pitchFamily="2" charset="-122"/>
                        <a:cs typeface="Times New Roman" panose="02020603050405020304" pitchFamily="18" charset="0"/>
                      </a:rPr>
                      <m:t>𝑭</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𝟓</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𝟒</m:t>
                    </m:r>
                    <m:r>
                      <a:rPr lang="en-US" sz="4800" b="1" i="1">
                        <a:latin typeface="Cambria Math" panose="02040503050406030204" pitchFamily="18" charset="0"/>
                        <a:ea typeface="SimSun" panose="02010600030101010101" pitchFamily="2" charset="-122"/>
                        <a:cs typeface="Times New Roman" panose="02020603050405020304" pitchFamily="18" charset="0"/>
                      </a:rPr>
                      <m:t>)=−</m:t>
                    </m:r>
                    <m:r>
                      <a:rPr lang="en-US" sz="4800" b="1" i="1">
                        <a:latin typeface="Cambria Math" panose="02040503050406030204" pitchFamily="18" charset="0"/>
                        <a:ea typeface="SimSun" panose="02010600030101010101" pitchFamily="2" charset="-122"/>
                        <a:cs typeface="Times New Roman" panose="02020603050405020304" pitchFamily="18" charset="0"/>
                      </a:rPr>
                      <m:t>𝟗</m:t>
                    </m:r>
                  </m:oMath>
                </a14:m>
                <a:r>
                  <a:rPr lang="vi-VN"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43672" y="8443141"/>
                <a:ext cx="17419086" cy="4285340"/>
              </a:xfrm>
              <a:prstGeom prst="rect">
                <a:avLst/>
              </a:prstGeom>
              <a:blipFill>
                <a:blip r:embed="rId6"/>
                <a:stretch>
                  <a:fillRect t="-3698" b="-4125"/>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07F54A17-B451-46AA-8D62-97565D0A29D2}"/>
              </a:ext>
            </a:extLst>
          </p:cNvPr>
          <p:cNvPicPr>
            <a:picLocks noChangeAspect="1"/>
          </p:cNvPicPr>
          <p:nvPr/>
        </p:nvPicPr>
        <p:blipFill>
          <a:blip r:embed="rId7"/>
          <a:stretch>
            <a:fillRect/>
          </a:stretch>
        </p:blipFill>
        <p:spPr>
          <a:xfrm>
            <a:off x="17462758" y="7787601"/>
            <a:ext cx="5649993" cy="5491583"/>
          </a:xfrm>
          <a:prstGeom prst="rect">
            <a:avLst/>
          </a:prstGeom>
        </p:spPr>
      </p:pic>
    </p:spTree>
    <p:extLst>
      <p:ext uri="{BB962C8B-B14F-4D97-AF65-F5344CB8AC3E}">
        <p14:creationId xmlns:p14="http://schemas.microsoft.com/office/powerpoint/2010/main" val="1167344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88228" y="1702290"/>
            <a:ext cx="19170623" cy="1468616"/>
            <a:chOff x="76331" y="-6771"/>
            <a:chExt cx="9253161" cy="452800"/>
          </a:xfrm>
        </p:grpSpPr>
        <p:sp>
          <p:nvSpPr>
            <p:cNvPr id="136" name="TextBox 321">
              <a:extLst>
                <a:ext uri="{FF2B5EF4-FFF2-40B4-BE49-F238E27FC236}">
                  <a16:creationId xmlns:a16="http://schemas.microsoft.com/office/drawing/2014/main" id="{23AA2956-589E-489A-83BD-BD4259818B3F}"/>
                </a:ext>
              </a:extLst>
            </p:cNvPr>
            <p:cNvSpPr txBox="1"/>
            <p:nvPr/>
          </p:nvSpPr>
          <p:spPr>
            <a:xfrm>
              <a:off x="740984" y="-5377"/>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76331" y="-6771"/>
              <a:ext cx="627069" cy="244964"/>
              <a:chOff x="70050" y="-6771"/>
              <a:chExt cx="575468" cy="244964"/>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70050" y="-6771"/>
                <a:ext cx="575468" cy="201778"/>
                <a:chOff x="78454" y="-59500"/>
                <a:chExt cx="644507" cy="309142"/>
              </a:xfrm>
            </p:grpSpPr>
            <p:sp>
              <p:nvSpPr>
                <p:cNvPr id="141" name="Arrow: Pentagon 140">
                  <a:extLst>
                    <a:ext uri="{FF2B5EF4-FFF2-40B4-BE49-F238E27FC236}">
                      <a16:creationId xmlns:a16="http://schemas.microsoft.com/office/drawing/2014/main" id="{EA47A51A-AFFF-4A5D-8F61-E818165EA45D}"/>
                    </a:ext>
                  </a:extLst>
                </p:cNvPr>
                <p:cNvSpPr/>
                <p:nvPr/>
              </p:nvSpPr>
              <p:spPr>
                <a:xfrm>
                  <a:off x="78454" y="-59500"/>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427966" y="-42029"/>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553502" y="-42029"/>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150728" y="40254"/>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E4A0A95B-8434-453E-A151-61ED1B0322A8}"/>
              </a:ext>
            </a:extLst>
          </p:cNvPr>
          <p:cNvGrpSpPr/>
          <p:nvPr/>
        </p:nvGrpSpPr>
        <p:grpSpPr>
          <a:xfrm>
            <a:off x="203121" y="2497647"/>
            <a:ext cx="23876079" cy="4037767"/>
            <a:chOff x="262795" y="2625313"/>
            <a:chExt cx="23593095" cy="3015231"/>
          </a:xfrm>
        </p:grpSpPr>
        <p:grpSp>
          <p:nvGrpSpPr>
            <p:cNvPr id="11" name="Group 10">
              <a:extLst>
                <a:ext uri="{FF2B5EF4-FFF2-40B4-BE49-F238E27FC236}">
                  <a16:creationId xmlns:a16="http://schemas.microsoft.com/office/drawing/2014/main" id="{073CC944-3C88-4AEB-B1F0-76BBF94F28B0}"/>
                </a:ext>
              </a:extLst>
            </p:cNvPr>
            <p:cNvGrpSpPr/>
            <p:nvPr/>
          </p:nvGrpSpPr>
          <p:grpSpPr>
            <a:xfrm>
              <a:off x="262795" y="2625313"/>
              <a:ext cx="23526165" cy="2979704"/>
              <a:chOff x="864776" y="3985850"/>
              <a:chExt cx="23949540" cy="2453871"/>
            </a:xfrm>
          </p:grpSpPr>
          <p:sp>
            <p:nvSpPr>
              <p:cNvPr id="12" name="Rounded Rectangle 36">
                <a:extLst>
                  <a:ext uri="{FF2B5EF4-FFF2-40B4-BE49-F238E27FC236}">
                    <a16:creationId xmlns:a16="http://schemas.microsoft.com/office/drawing/2014/main" id="{73F370CF-D8CC-4DA8-A41D-FFC005C5CF38}"/>
                  </a:ext>
                </a:extLst>
              </p:cNvPr>
              <p:cNvSpPr/>
              <p:nvPr/>
            </p:nvSpPr>
            <p:spPr>
              <a:xfrm>
                <a:off x="1073263" y="3985850"/>
                <a:ext cx="23741053" cy="2453871"/>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4A4352A4-A16B-4228-AF46-BE93A53187CA}"/>
                  </a:ext>
                </a:extLst>
              </p:cNvPr>
              <p:cNvGrpSpPr/>
              <p:nvPr/>
            </p:nvGrpSpPr>
            <p:grpSpPr>
              <a:xfrm>
                <a:off x="864776" y="4002455"/>
                <a:ext cx="3539221" cy="711016"/>
                <a:chOff x="864776" y="4002455"/>
                <a:chExt cx="3539221" cy="711016"/>
              </a:xfrm>
            </p:grpSpPr>
            <p:grpSp>
              <p:nvGrpSpPr>
                <p:cNvPr id="14" name="Group 13">
                  <a:extLst>
                    <a:ext uri="{FF2B5EF4-FFF2-40B4-BE49-F238E27FC236}">
                      <a16:creationId xmlns:a16="http://schemas.microsoft.com/office/drawing/2014/main" id="{8E323A27-8314-4DFB-8D24-63DAE4442EBF}"/>
                    </a:ext>
                  </a:extLst>
                </p:cNvPr>
                <p:cNvGrpSpPr/>
                <p:nvPr/>
              </p:nvGrpSpPr>
              <p:grpSpPr>
                <a:xfrm>
                  <a:off x="1490240" y="4072719"/>
                  <a:ext cx="2913757" cy="640752"/>
                  <a:chOff x="2156990" y="4434669"/>
                  <a:chExt cx="2913757" cy="640752"/>
                </a:xfrm>
              </p:grpSpPr>
              <p:sp>
                <p:nvSpPr>
                  <p:cNvPr id="16" name="Freeform 20">
                    <a:extLst>
                      <a:ext uri="{FF2B5EF4-FFF2-40B4-BE49-F238E27FC236}">
                        <a16:creationId xmlns:a16="http://schemas.microsoft.com/office/drawing/2014/main" id="{EFA51D32-13F1-4292-8C9A-FDA87E0C4D8F}"/>
                      </a:ext>
                    </a:extLst>
                  </p:cNvPr>
                  <p:cNvSpPr>
                    <a:spLocks/>
                  </p:cNvSpPr>
                  <p:nvPr/>
                </p:nvSpPr>
                <p:spPr bwMode="auto">
                  <a:xfrm rot="5400000">
                    <a:off x="3347732" y="3243927"/>
                    <a:ext cx="532273"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0F89E4A-77EC-43A2-B7C5-1E02580762B1}"/>
                      </a:ext>
                    </a:extLst>
                  </p:cNvPr>
                  <p:cNvSpPr txBox="1"/>
                  <p:nvPr/>
                </p:nvSpPr>
                <p:spPr>
                  <a:xfrm>
                    <a:off x="2481864" y="4543149"/>
                    <a:ext cx="2501047" cy="532272"/>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2.15</a:t>
                    </a:r>
                  </a:p>
                </p:txBody>
              </p:sp>
            </p:grpSp>
            <p:pic>
              <p:nvPicPr>
                <p:cNvPr id="15" name="Picture 14">
                  <a:extLst>
                    <a:ext uri="{FF2B5EF4-FFF2-40B4-BE49-F238E27FC236}">
                      <a16:creationId xmlns:a16="http://schemas.microsoft.com/office/drawing/2014/main" id="{098DB542-DDF9-4662-9504-75F119262A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864776" y="4002455"/>
                  <a:ext cx="1076355" cy="602539"/>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E2E8F659-D378-4E4E-8B96-59D27B2DDC56}"/>
                    </a:ext>
                  </a:extLst>
                </p:cNvPr>
                <p:cNvSpPr txBox="1">
                  <a:spLocks/>
                </p:cNvSpPr>
                <p:nvPr/>
              </p:nvSpPr>
              <p:spPr>
                <a:xfrm>
                  <a:off x="569496" y="2751779"/>
                  <a:ext cx="23286394" cy="288876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0000"/>
                    </a:lnSpc>
                    <a:spcBef>
                      <a:spcPts val="0"/>
                    </a:spcBef>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vi-VN" sz="4000" b="1" dirty="0">
                      <a:effectLst/>
                      <a:latin typeface="Tahoma" panose="020B0604030504040204" pitchFamily="34" charset="0"/>
                      <a:ea typeface="Tahoma" panose="020B0604030504040204" pitchFamily="34" charset="0"/>
                      <a:cs typeface="Tahoma" panose="020B0604030504040204" pitchFamily="34" charset="0"/>
                    </a:rPr>
                    <a:t>Bác An đầu tư </a:t>
                  </a:r>
                  <a14:m>
                    <m:oMath xmlns:m="http://schemas.openxmlformats.org/officeDocument/2006/math">
                      <m:r>
                        <a:rPr lang="en-US" sz="4000" b="1" i="1">
                          <a:effectLst/>
                          <a:latin typeface="Cambria Math" panose="02040503050406030204" pitchFamily="18" charset="0"/>
                          <a:ea typeface="SimSun" panose="02010600030101010101" pitchFamily="2" charset="-122"/>
                          <a:cs typeface="Times New Roman" panose="02020603050405020304" pitchFamily="18" charset="0"/>
                        </a:rPr>
                        <m:t>𝟏</m:t>
                      </m:r>
                      <m:r>
                        <a:rPr lang="en-US" sz="4000" b="1" i="1">
                          <a:effectLst/>
                          <a:latin typeface="Cambria Math" panose="02040503050406030204" pitchFamily="18" charset="0"/>
                          <a:ea typeface="SimSun" panose="02010600030101010101" pitchFamily="2" charset="-122"/>
                          <a:cs typeface="Times New Roman" panose="02020603050405020304" pitchFamily="18" charset="0"/>
                        </a:rPr>
                        <m:t>,</m:t>
                      </m:r>
                      <m:r>
                        <a:rPr lang="en-US" sz="4000" b="1" i="1">
                          <a:effectLst/>
                          <a:latin typeface="Cambria Math" panose="02040503050406030204" pitchFamily="18" charset="0"/>
                          <a:ea typeface="SimSun" panose="02010600030101010101" pitchFamily="2" charset="-122"/>
                          <a:cs typeface="Times New Roman" panose="02020603050405020304" pitchFamily="18" charset="0"/>
                        </a:rPr>
                        <m:t>𝟐</m:t>
                      </m:r>
                    </m:oMath>
                  </a14:m>
                  <a:r>
                    <a:rPr lang="vi-VN" sz="4000" b="1" dirty="0">
                      <a:effectLst/>
                      <a:latin typeface="Tahoma" panose="020B0604030504040204" pitchFamily="34" charset="0"/>
                      <a:ea typeface="Tahoma" panose="020B0604030504040204" pitchFamily="34" charset="0"/>
                      <a:cs typeface="Tahoma" panose="020B0604030504040204" pitchFamily="34" charset="0"/>
                    </a:rPr>
                    <a:t> tỉ đồng vào ba loại trái phiếu: trái phiếu chính phủ với lãi suất </a:t>
                  </a:r>
                  <a14:m>
                    <m:oMath xmlns:m="http://schemas.openxmlformats.org/officeDocument/2006/math">
                      <m:r>
                        <a:rPr lang="en-US" sz="4000" b="1" i="1">
                          <a:effectLst/>
                          <a:latin typeface="Cambria Math" panose="02040503050406030204" pitchFamily="18" charset="0"/>
                          <a:ea typeface="SimSun" panose="02010600030101010101" pitchFamily="2" charset="-122"/>
                          <a:cs typeface="Times New Roman" panose="02020603050405020304" pitchFamily="18" charset="0"/>
                        </a:rPr>
                        <m:t>𝟕</m:t>
                      </m:r>
                      <m:r>
                        <a:rPr lang="en-US" sz="4000" b="1"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000" b="1" dirty="0">
                      <a:effectLst/>
                      <a:latin typeface="Tahoma" panose="020B0604030504040204" pitchFamily="34" charset="0"/>
                      <a:ea typeface="Tahoma" panose="020B0604030504040204" pitchFamily="34" charset="0"/>
                      <a:cs typeface="Tahoma" panose="020B0604030504040204" pitchFamily="34" charset="0"/>
                    </a:rPr>
                    <a:t> một năm, trái phiếu ngân hàng với lãi suất </a:t>
                  </a:r>
                  <a14:m>
                    <m:oMath xmlns:m="http://schemas.openxmlformats.org/officeDocument/2006/math">
                      <m:r>
                        <a:rPr lang="en-US" sz="4000" b="1" i="1">
                          <a:effectLst/>
                          <a:latin typeface="Cambria Math" panose="02040503050406030204" pitchFamily="18" charset="0"/>
                          <a:ea typeface="SimSun" panose="02010600030101010101" pitchFamily="2" charset="-122"/>
                          <a:cs typeface="Times New Roman" panose="02020603050405020304" pitchFamily="18" charset="0"/>
                        </a:rPr>
                        <m:t>𝟖</m:t>
                      </m:r>
                      <m:r>
                        <a:rPr lang="en-US" sz="4000" b="1"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000" b="1" dirty="0">
                      <a:effectLst/>
                      <a:latin typeface="Tahoma" panose="020B0604030504040204" pitchFamily="34" charset="0"/>
                      <a:ea typeface="Tahoma" panose="020B0604030504040204" pitchFamily="34" charset="0"/>
                      <a:cs typeface="Tahoma" panose="020B0604030504040204" pitchFamily="34" charset="0"/>
                    </a:rPr>
                    <a:t> một năm và trái phiếu doanh nghiệp rủi ro cao với lãi suất </a:t>
                  </a:r>
                  <a14:m>
                    <m:oMath xmlns:m="http://schemas.openxmlformats.org/officeDocument/2006/math">
                      <m:r>
                        <a:rPr lang="en-US" sz="4000" b="1" i="1">
                          <a:effectLst/>
                          <a:latin typeface="Cambria Math" panose="02040503050406030204" pitchFamily="18" charset="0"/>
                          <a:ea typeface="SimSun" panose="02010600030101010101" pitchFamily="2" charset="-122"/>
                          <a:cs typeface="Times New Roman" panose="02020603050405020304" pitchFamily="18" charset="0"/>
                        </a:rPr>
                        <m:t>𝟏𝟐</m:t>
                      </m:r>
                      <m:r>
                        <a:rPr lang="en-US" sz="4000" b="1"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4000" b="1" dirty="0">
                      <a:effectLst/>
                      <a:latin typeface="Tahoma" panose="020B0604030504040204" pitchFamily="34" charset="0"/>
                      <a:ea typeface="Tahoma" panose="020B0604030504040204" pitchFamily="34" charset="0"/>
                      <a:cs typeface="Tahoma" panose="020B0604030504040204" pitchFamily="34" charset="0"/>
                    </a:rPr>
                    <a:t> </a:t>
                  </a:r>
                  <a:r>
                    <a:rPr lang="vi-VN" sz="4000" b="1" dirty="0">
                      <a:effectLst/>
                      <a:latin typeface="Tahoma" panose="020B0604030504040204" pitchFamily="34" charset="0"/>
                      <a:ea typeface="Tahoma" panose="020B0604030504040204" pitchFamily="34" charset="0"/>
                      <a:cs typeface="Tahoma" panose="020B0604030504040204" pitchFamily="34" charset="0"/>
                    </a:rPr>
                    <a:t>một năm. Vì lí do giảm thuế, bác An muốn số tiền đầu tư trái phiếu chính phủ gấp </a:t>
                  </a:r>
                  <a14:m>
                    <m:oMath xmlns:m="http://schemas.openxmlformats.org/officeDocument/2006/math">
                      <m:r>
                        <a:rPr lang="en-US" sz="4000" b="1" i="1">
                          <a:effectLst/>
                          <a:latin typeface="Cambria Math" panose="02040503050406030204" pitchFamily="18" charset="0"/>
                          <a:ea typeface="SimSun" panose="02010600030101010101" pitchFamily="2" charset="-122"/>
                          <a:cs typeface="Times New Roman" panose="02020603050405020304" pitchFamily="18" charset="0"/>
                        </a:rPr>
                        <m:t>𝟑</m:t>
                      </m:r>
                    </m:oMath>
                  </a14:m>
                  <a:r>
                    <a:rPr lang="vi-VN" sz="4000" b="1" dirty="0">
                      <a:effectLst/>
                      <a:latin typeface="Tahoma" panose="020B0604030504040204" pitchFamily="34" charset="0"/>
                      <a:ea typeface="Tahoma" panose="020B0604030504040204" pitchFamily="34" charset="0"/>
                      <a:cs typeface="Tahoma" panose="020B0604030504040204" pitchFamily="34" charset="0"/>
                    </a:rPr>
                    <a:t> lần số tiền đầu tư trái  phiếu ngân hàng. Hơn nữa, để giảm thiểu rủi ro, bác An đầu tư không quá </a:t>
                  </a:r>
                  <a14:m>
                    <m:oMath xmlns:m="http://schemas.openxmlformats.org/officeDocument/2006/math">
                      <m:r>
                        <a:rPr lang="en-US" sz="4000" b="1" i="1">
                          <a:effectLst/>
                          <a:latin typeface="Cambria Math" panose="02040503050406030204" pitchFamily="18" charset="0"/>
                          <a:ea typeface="SimSun" panose="02010600030101010101" pitchFamily="2" charset="-122"/>
                          <a:cs typeface="Times New Roman" panose="02020603050405020304" pitchFamily="18" charset="0"/>
                        </a:rPr>
                        <m:t>𝟐𝟎𝟎</m:t>
                      </m:r>
                    </m:oMath>
                  </a14:m>
                  <a:r>
                    <a:rPr lang="vi-VN" sz="4000" b="1" dirty="0">
                      <a:effectLst/>
                      <a:latin typeface="Tahoma" panose="020B0604030504040204" pitchFamily="34" charset="0"/>
                      <a:ea typeface="Tahoma" panose="020B0604030504040204" pitchFamily="34" charset="0"/>
                      <a:cs typeface="Tahoma" panose="020B0604030504040204" pitchFamily="34" charset="0"/>
                    </a:rPr>
                    <a:t> triệu đồng cho trái phiếu doanh nghiệp. Hỏi bác An nên đầu tư mỗi loại trái phiếu bao nhiêu tiền để lợi nhuận thu được sau một năm là lớn nhất? </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Content Placeholder 2">
                  <a:extLst>
                    <a:ext uri="{FF2B5EF4-FFF2-40B4-BE49-F238E27FC236}">
                      <a16:creationId xmlns:a16="http://schemas.microsoft.com/office/drawing/2014/main" id="{E2E8F659-D378-4E4E-8B96-59D27B2DDC56}"/>
                    </a:ext>
                  </a:extLst>
                </p:cNvPr>
                <p:cNvSpPr txBox="1">
                  <a:spLocks noRot="1" noChangeAspect="1" noMove="1" noResize="1" noEditPoints="1" noAdjustHandles="1" noChangeArrowheads="1" noChangeShapeType="1" noTextEdit="1"/>
                </p:cNvSpPr>
                <p:nvPr/>
              </p:nvSpPr>
              <p:spPr>
                <a:xfrm>
                  <a:off x="569496" y="2751779"/>
                  <a:ext cx="23286394" cy="2888765"/>
                </a:xfrm>
                <a:prstGeom prst="rect">
                  <a:avLst/>
                </a:prstGeom>
                <a:blipFill>
                  <a:blip r:embed="rId4"/>
                  <a:stretch>
                    <a:fillRect l="-1164" t="-3628" r="-1578" b="-6782"/>
                  </a:stretch>
                </a:blipFill>
                <a:ln>
                  <a:noFill/>
                </a:ln>
              </p:spPr>
              <p:txBody>
                <a:bodyPr/>
                <a:lstStyle/>
                <a:p>
                  <a:r>
                    <a:rPr lang="en-US">
                      <a:noFill/>
                    </a:rPr>
                    <a:t> </a:t>
                  </a:r>
                </a:p>
              </p:txBody>
            </p:sp>
          </mc:Fallback>
        </mc:AlternateContent>
      </p:grpSp>
      <p:grpSp>
        <p:nvGrpSpPr>
          <p:cNvPr id="28" name="Group 3">
            <a:extLst>
              <a:ext uri="{FF2B5EF4-FFF2-40B4-BE49-F238E27FC236}">
                <a16:creationId xmlns:a16="http://schemas.microsoft.com/office/drawing/2014/main" id="{D0EA8D69-D24A-488E-9F55-12D686040C88}"/>
              </a:ext>
            </a:extLst>
          </p:cNvPr>
          <p:cNvGrpSpPr/>
          <p:nvPr/>
        </p:nvGrpSpPr>
        <p:grpSpPr>
          <a:xfrm>
            <a:off x="261897" y="6487838"/>
            <a:ext cx="23741103" cy="7075762"/>
            <a:chOff x="49928" y="7871126"/>
            <a:chExt cx="23848520" cy="10082054"/>
          </a:xfrm>
          <a:solidFill>
            <a:schemeClr val="accent5">
              <a:lumMod val="40000"/>
              <a:lumOff val="60000"/>
            </a:schemeClr>
          </a:solidFill>
        </p:grpSpPr>
        <p:sp>
          <p:nvSpPr>
            <p:cNvPr id="29" name="Rounded Rectangle 52">
              <a:extLst>
                <a:ext uri="{FF2B5EF4-FFF2-40B4-BE49-F238E27FC236}">
                  <a16:creationId xmlns:a16="http://schemas.microsoft.com/office/drawing/2014/main" id="{8A104D44-FED7-44C9-BEFD-C67BC6776035}"/>
                </a:ext>
              </a:extLst>
            </p:cNvPr>
            <p:cNvSpPr/>
            <p:nvPr/>
          </p:nvSpPr>
          <p:spPr>
            <a:xfrm>
              <a:off x="49928" y="8384177"/>
              <a:ext cx="23848520" cy="956900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Group 5">
              <a:extLst>
                <a:ext uri="{FF2B5EF4-FFF2-40B4-BE49-F238E27FC236}">
                  <a16:creationId xmlns:a16="http://schemas.microsoft.com/office/drawing/2014/main" id="{D97722D1-2570-423B-9207-6E0761739413}"/>
                </a:ext>
              </a:extLst>
            </p:cNvPr>
            <p:cNvGrpSpPr/>
            <p:nvPr/>
          </p:nvGrpSpPr>
          <p:grpSpPr>
            <a:xfrm>
              <a:off x="49928" y="7871126"/>
              <a:ext cx="3946650" cy="1876983"/>
              <a:chOff x="411878" y="8137826"/>
              <a:chExt cx="3946650" cy="1876983"/>
            </a:xfrm>
            <a:grpFill/>
          </p:grpSpPr>
          <p:sp>
            <p:nvSpPr>
              <p:cNvPr id="31" name="Freeform 20">
                <a:extLst>
                  <a:ext uri="{FF2B5EF4-FFF2-40B4-BE49-F238E27FC236}">
                    <a16:creationId xmlns:a16="http://schemas.microsoft.com/office/drawing/2014/main" id="{B78F21F7-EA0F-45B6-8AC4-2CA4B4AF3512}"/>
                  </a:ext>
                </a:extLst>
              </p:cNvPr>
              <p:cNvSpPr>
                <a:spLocks/>
              </p:cNvSpPr>
              <p:nvPr/>
            </p:nvSpPr>
            <p:spPr bwMode="auto">
              <a:xfrm rot="16200000" flipV="1">
                <a:off x="1978018" y="7634298"/>
                <a:ext cx="176461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2" name="TextBox 7">
                <a:extLst>
                  <a:ext uri="{FF2B5EF4-FFF2-40B4-BE49-F238E27FC236}">
                    <a16:creationId xmlns:a16="http://schemas.microsoft.com/office/drawing/2014/main" id="{AA3EC032-D7C9-41F5-8ECC-64F1F6DFF003}"/>
                  </a:ext>
                </a:extLst>
              </p:cNvPr>
              <p:cNvSpPr txBox="1"/>
              <p:nvPr/>
            </p:nvSpPr>
            <p:spPr>
              <a:xfrm>
                <a:off x="1477111" y="8579414"/>
                <a:ext cx="2872840" cy="798427"/>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33" name="Picture 8">
                <a:extLst>
                  <a:ext uri="{FF2B5EF4-FFF2-40B4-BE49-F238E27FC236}">
                    <a16:creationId xmlns:a16="http://schemas.microsoft.com/office/drawing/2014/main" id="{0C8A88DB-13E9-4DE6-9C47-C3B23AC214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87698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4" name="Content Placeholder 2">
                <a:extLst>
                  <a:ext uri="{FF2B5EF4-FFF2-40B4-BE49-F238E27FC236}">
                    <a16:creationId xmlns:a16="http://schemas.microsoft.com/office/drawing/2014/main" id="{ED7227E9-B271-4C57-876D-03977865D2DB}"/>
                  </a:ext>
                </a:extLst>
              </p:cNvPr>
              <p:cNvSpPr txBox="1">
                <a:spLocks/>
              </p:cNvSpPr>
              <p:nvPr/>
            </p:nvSpPr>
            <p:spPr>
              <a:xfrm>
                <a:off x="788985" y="7002477"/>
                <a:ext cx="23006184" cy="407462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Gọi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x,y,z</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triệu</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đồng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lần</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lượt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là</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số</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tiền</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bác</a:t>
                </a:r>
                <a:r>
                  <a:rPr lang="en-US" sz="4100" b="1" dirty="0">
                    <a:latin typeface="Tahoma" panose="020B0604030504040204" pitchFamily="34" charset="0"/>
                    <a:ea typeface="Tahoma" panose="020B0604030504040204" pitchFamily="34" charset="0"/>
                    <a:cs typeface="Tahoma" panose="020B0604030504040204" pitchFamily="34" charset="0"/>
                  </a:rPr>
                  <a:t> An </a:t>
                </a:r>
                <a:r>
                  <a:rPr lang="en-US" sz="4100" b="1" dirty="0" err="1">
                    <a:latin typeface="Tahoma" panose="020B0604030504040204" pitchFamily="34" charset="0"/>
                    <a:ea typeface="Tahoma" panose="020B0604030504040204" pitchFamily="34" charset="0"/>
                    <a:cs typeface="Tahoma" panose="020B0604030504040204" pitchFamily="34" charset="0"/>
                  </a:rPr>
                  <a:t>đầu</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tư</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cho</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loại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trái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phiếu</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chính</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phủ</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ngân</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hàng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và</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doanh</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nghiệp</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100" b="1" i="1">
                            <a:latin typeface="Cambria Math" panose="02040503050406030204" pitchFamily="18" charset="0"/>
                          </a:rPr>
                        </m:ctrlPr>
                      </m:dPr>
                      <m:e>
                        <m:r>
                          <a:rPr lang="en-US" sz="4100" b="1" i="1">
                            <a:latin typeface="Cambria Math" panose="02040503050406030204" pitchFamily="18" charset="0"/>
                          </a:rPr>
                          <m:t>𝒙</m:t>
                        </m:r>
                        <m:r>
                          <a:rPr lang="en-US" sz="4100" b="1" i="1">
                            <a:latin typeface="Cambria Math" panose="02040503050406030204" pitchFamily="18" charset="0"/>
                          </a:rPr>
                          <m:t>≥</m:t>
                        </m:r>
                        <m:r>
                          <a:rPr lang="en-US" sz="4100" b="1" i="1">
                            <a:latin typeface="Cambria Math" panose="02040503050406030204" pitchFamily="18" charset="0"/>
                          </a:rPr>
                          <m:t>𝟎</m:t>
                        </m:r>
                        <m:r>
                          <a:rPr lang="en-US" sz="4100" b="1" i="1">
                            <a:latin typeface="Cambria Math" panose="02040503050406030204" pitchFamily="18" charset="0"/>
                          </a:rPr>
                          <m:t>;</m:t>
                        </m:r>
                        <m:r>
                          <a:rPr lang="en-US" sz="4100" b="1" i="1">
                            <a:latin typeface="Cambria Math" panose="02040503050406030204" pitchFamily="18" charset="0"/>
                          </a:rPr>
                          <m:t>𝒚</m:t>
                        </m:r>
                        <m:r>
                          <a:rPr lang="en-US" sz="4100" b="1" i="1">
                            <a:latin typeface="Cambria Math" panose="02040503050406030204" pitchFamily="18" charset="0"/>
                          </a:rPr>
                          <m:t>≥</m:t>
                        </m:r>
                        <m:r>
                          <a:rPr lang="en-US" sz="4100" b="1" i="1">
                            <a:latin typeface="Cambria Math" panose="02040503050406030204" pitchFamily="18" charset="0"/>
                          </a:rPr>
                          <m:t>𝟎</m:t>
                        </m:r>
                        <m:r>
                          <a:rPr lang="en-US" sz="4100" b="1" i="1">
                            <a:latin typeface="Cambria Math" panose="02040503050406030204" pitchFamily="18" charset="0"/>
                          </a:rPr>
                          <m:t>;</m:t>
                        </m:r>
                        <m:r>
                          <a:rPr lang="en-US" sz="4100" b="1" i="1">
                            <a:latin typeface="Cambria Math" panose="02040503050406030204" pitchFamily="18" charset="0"/>
                          </a:rPr>
                          <m:t>𝒛</m:t>
                        </m:r>
                        <m:r>
                          <a:rPr lang="en-US" sz="4100" b="1" i="1">
                            <a:latin typeface="Cambria Math" panose="02040503050406030204" pitchFamily="18" charset="0"/>
                          </a:rPr>
                          <m:t>≥</m:t>
                        </m:r>
                        <m:r>
                          <a:rPr lang="en-US" sz="4100" b="1" i="1">
                            <a:latin typeface="Cambria Math" panose="02040503050406030204" pitchFamily="18" charset="0"/>
                          </a:rPr>
                          <m:t>𝟎</m:t>
                        </m:r>
                      </m:e>
                    </m:d>
                  </m:oMath>
                </a14:m>
                <a:r>
                  <a:rPr lang="en-US" sz="4100" b="1" dirty="0">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0"/>
                  </a:spcBef>
                  <a:buNone/>
                </a:pPr>
                <a:r>
                  <a:rPr lang="vi-VN" sz="4100" b="1" dirty="0">
                    <a:latin typeface="Tahoma" panose="020B0604030504040204" pitchFamily="34" charset="0"/>
                    <a:ea typeface="Tahoma" panose="020B0604030504040204" pitchFamily="34" charset="0"/>
                    <a:cs typeface="Tahoma" panose="020B0604030504040204" pitchFamily="34" charset="0"/>
                  </a:rPr>
                  <a:t>Từ đó ta thu được </a:t>
                </a:r>
                <a:r>
                  <a:rPr lang="en-US" sz="4100" b="1" dirty="0">
                    <a:latin typeface="Tahoma" panose="020B0604030504040204" pitchFamily="34" charset="0"/>
                    <a:ea typeface="Tahoma" panose="020B0604030504040204" pitchFamily="34" charset="0"/>
                    <a:cs typeface="Tahoma" panose="020B0604030504040204" pitchFamily="34" charset="0"/>
                  </a:rPr>
                  <a:t>HBPT </a:t>
                </a:r>
                <a:r>
                  <a:rPr lang="vi-VN" sz="4100" b="1" dirty="0">
                    <a:latin typeface="Tahoma" panose="020B0604030504040204" pitchFamily="34" charset="0"/>
                    <a:ea typeface="Tahoma" panose="020B0604030504040204" pitchFamily="34" charset="0"/>
                    <a:cs typeface="Tahoma" panose="020B0604030504040204" pitchFamily="34" charset="0"/>
                  </a:rPr>
                  <a:t>sau: </a:t>
                </a:r>
                <a14:m>
                  <m:oMath xmlns:m="http://schemas.openxmlformats.org/officeDocument/2006/math">
                    <m:d>
                      <m:dPr>
                        <m:begChr m:val="{"/>
                        <m:endChr m:val=""/>
                        <m:ctrlPr>
                          <a:rPr lang="en-US" sz="4100" b="1" i="1">
                            <a:latin typeface="Cambria Math" panose="02040503050406030204" pitchFamily="18" charset="0"/>
                          </a:rPr>
                        </m:ctrlPr>
                      </m:dPr>
                      <m:e>
                        <m:m>
                          <m:mPr>
                            <m:mcs>
                              <m:mc>
                                <m:mcPr>
                                  <m:count m:val="1"/>
                                  <m:mcJc m:val="center"/>
                                </m:mcPr>
                              </m:mc>
                            </m:mcs>
                            <m:ctrlPr>
                              <a:rPr lang="en-US" sz="4100" b="1" i="1">
                                <a:latin typeface="Cambria Math" panose="02040503050406030204" pitchFamily="18" charset="0"/>
                              </a:rPr>
                            </m:ctrlPr>
                          </m:mPr>
                          <m:mr>
                            <m:e>
                              <m:r>
                                <a:rPr lang="en-US" sz="4100" b="1" i="1">
                                  <a:latin typeface="Cambria Math" panose="02040503050406030204" pitchFamily="18" charset="0"/>
                                </a:rPr>
                                <m:t>𝒙</m:t>
                              </m:r>
                              <m:r>
                                <a:rPr lang="en-US" sz="4100" b="1" i="1">
                                  <a:latin typeface="Cambria Math" panose="02040503050406030204" pitchFamily="18" charset="0"/>
                                </a:rPr>
                                <m:t>≥</m:t>
                              </m:r>
                              <m:r>
                                <a:rPr lang="en-US" sz="4100" b="1" i="1">
                                  <a:latin typeface="Cambria Math" panose="02040503050406030204" pitchFamily="18" charset="0"/>
                                </a:rPr>
                                <m:t>𝟑</m:t>
                              </m:r>
                              <m:r>
                                <a:rPr lang="en-US" sz="4100" b="1" i="1">
                                  <a:latin typeface="Cambria Math" panose="02040503050406030204" pitchFamily="18" charset="0"/>
                                </a:rPr>
                                <m:t>𝒚</m:t>
                              </m:r>
                              <m:r>
                                <a:rPr lang="en-US" sz="4100" b="1" i="1">
                                  <a:latin typeface="Cambria Math" panose="02040503050406030204" pitchFamily="18" charset="0"/>
                                </a:rPr>
                                <m:t>≥</m:t>
                              </m:r>
                              <m:r>
                                <a:rPr lang="en-US" sz="4100" b="1" i="1">
                                  <a:latin typeface="Cambria Math" panose="02040503050406030204" pitchFamily="18" charset="0"/>
                                </a:rPr>
                                <m:t>𝟎</m:t>
                              </m:r>
                            </m:e>
                          </m:mr>
                          <m:mr>
                            <m:e>
                              <m:r>
                                <a:rPr lang="en-US" sz="4100" b="1" i="1">
                                  <a:latin typeface="Cambria Math" panose="02040503050406030204" pitchFamily="18" charset="0"/>
                                </a:rPr>
                                <m:t>𝟎</m:t>
                              </m:r>
                              <m:r>
                                <a:rPr lang="en-US" sz="4100" b="1" i="1">
                                  <a:latin typeface="Cambria Math" panose="02040503050406030204" pitchFamily="18" charset="0"/>
                                </a:rPr>
                                <m:t>≤</m:t>
                              </m:r>
                              <m:r>
                                <a:rPr lang="en-US" sz="4100" b="1" i="1">
                                  <a:latin typeface="Cambria Math" panose="02040503050406030204" pitchFamily="18" charset="0"/>
                                </a:rPr>
                                <m:t>𝒛</m:t>
                              </m:r>
                              <m:r>
                                <a:rPr lang="en-US" sz="4100" b="1" i="1">
                                  <a:latin typeface="Cambria Math" panose="02040503050406030204" pitchFamily="18" charset="0"/>
                                </a:rPr>
                                <m:t>≤</m:t>
                              </m:r>
                              <m:r>
                                <a:rPr lang="en-US" sz="4100" b="1" i="1">
                                  <a:latin typeface="Cambria Math" panose="02040503050406030204" pitchFamily="18" charset="0"/>
                                </a:rPr>
                                <m:t>𝟐𝟎𝟎</m:t>
                              </m:r>
                            </m:e>
                          </m:mr>
                          <m:mr>
                            <m:e>
                              <m:r>
                                <a:rPr lang="en-US" sz="4100" b="1" i="1">
                                  <a:latin typeface="Cambria Math" panose="02040503050406030204" pitchFamily="18" charset="0"/>
                                </a:rPr>
                                <m:t>𝒙</m:t>
                              </m:r>
                              <m:r>
                                <a:rPr lang="en-US" sz="4100" b="1" i="1">
                                  <a:latin typeface="Cambria Math" panose="02040503050406030204" pitchFamily="18" charset="0"/>
                                </a:rPr>
                                <m:t>+</m:t>
                              </m:r>
                              <m:r>
                                <a:rPr lang="en-US" sz="4100" b="1" i="1">
                                  <a:latin typeface="Cambria Math" panose="02040503050406030204" pitchFamily="18" charset="0"/>
                                </a:rPr>
                                <m:t>𝒚</m:t>
                              </m:r>
                              <m:r>
                                <a:rPr lang="en-US" sz="4100" b="1" i="1">
                                  <a:latin typeface="Cambria Math" panose="02040503050406030204" pitchFamily="18" charset="0"/>
                                </a:rPr>
                                <m:t>+</m:t>
                              </m:r>
                              <m:r>
                                <a:rPr lang="en-US" sz="4100" b="1" i="1">
                                  <a:latin typeface="Cambria Math" panose="02040503050406030204" pitchFamily="18" charset="0"/>
                                </a:rPr>
                                <m:t>𝒛</m:t>
                              </m:r>
                              <m:r>
                                <a:rPr lang="en-US" sz="4100" b="1" i="1">
                                  <a:latin typeface="Cambria Math" panose="02040503050406030204" pitchFamily="18" charset="0"/>
                                </a:rPr>
                                <m:t>=</m:t>
                              </m:r>
                              <m:r>
                                <a:rPr lang="en-US" sz="4100" b="1" i="1">
                                  <a:latin typeface="Cambria Math" panose="02040503050406030204" pitchFamily="18" charset="0"/>
                                </a:rPr>
                                <m:t>𝟏𝟐𝟎𝟎</m:t>
                              </m:r>
                            </m:e>
                          </m:mr>
                        </m:m>
                      </m:e>
                    </m:d>
                    <m:r>
                      <a:rPr lang="en-US" sz="4100" b="1" i="1">
                        <a:latin typeface="Cambria Math" panose="02040503050406030204" pitchFamily="18" charset="0"/>
                      </a:rPr>
                      <m:t>⇔</m:t>
                    </m:r>
                    <m:d>
                      <m:dPr>
                        <m:begChr m:val="{"/>
                        <m:endChr m:val=""/>
                        <m:ctrlPr>
                          <a:rPr lang="en-US" sz="4100" b="1" i="1">
                            <a:latin typeface="Cambria Math" panose="02040503050406030204" pitchFamily="18" charset="0"/>
                          </a:rPr>
                        </m:ctrlPr>
                      </m:dPr>
                      <m:e>
                        <m:m>
                          <m:mPr>
                            <m:mcs>
                              <m:mc>
                                <m:mcPr>
                                  <m:count m:val="1"/>
                                  <m:mcJc m:val="center"/>
                                </m:mcPr>
                              </m:mc>
                            </m:mcs>
                            <m:ctrlPr>
                              <a:rPr lang="en-US" sz="4100" b="1" i="1">
                                <a:latin typeface="Cambria Math" panose="02040503050406030204" pitchFamily="18" charset="0"/>
                              </a:rPr>
                            </m:ctrlPr>
                          </m:mPr>
                          <m:mr>
                            <m:e>
                              <m:r>
                                <a:rPr lang="en-US" sz="4100" b="1" i="1">
                                  <a:latin typeface="Cambria Math" panose="02040503050406030204" pitchFamily="18" charset="0"/>
                                </a:rPr>
                                <m:t>𝒙</m:t>
                              </m:r>
                              <m:r>
                                <a:rPr lang="en-US" sz="4100" b="1" i="1">
                                  <a:latin typeface="Cambria Math" panose="02040503050406030204" pitchFamily="18" charset="0"/>
                                </a:rPr>
                                <m:t>≥</m:t>
                              </m:r>
                              <m:r>
                                <a:rPr lang="en-US" sz="4100" b="1" i="1">
                                  <a:latin typeface="Cambria Math" panose="02040503050406030204" pitchFamily="18" charset="0"/>
                                </a:rPr>
                                <m:t>𝟑</m:t>
                              </m:r>
                              <m:r>
                                <a:rPr lang="en-US" sz="4100" b="1" i="1">
                                  <a:latin typeface="Cambria Math" panose="02040503050406030204" pitchFamily="18" charset="0"/>
                                </a:rPr>
                                <m:t>𝒚</m:t>
                              </m:r>
                              <m:r>
                                <a:rPr lang="en-US" sz="4100" b="1" i="1">
                                  <a:latin typeface="Cambria Math" panose="02040503050406030204" pitchFamily="18" charset="0"/>
                                </a:rPr>
                                <m:t>≥</m:t>
                              </m:r>
                              <m:r>
                                <a:rPr lang="en-US" sz="4100" b="1" i="1">
                                  <a:latin typeface="Cambria Math" panose="02040503050406030204" pitchFamily="18" charset="0"/>
                                </a:rPr>
                                <m:t>𝟎</m:t>
                              </m:r>
                            </m:e>
                          </m:mr>
                          <m:mr>
                            <m:e>
                              <m:r>
                                <a:rPr lang="en-US" sz="4100" b="1" i="1">
                                  <a:latin typeface="Cambria Math" panose="02040503050406030204" pitchFamily="18" charset="0"/>
                                </a:rPr>
                                <m:t>𝟎</m:t>
                              </m:r>
                              <m:r>
                                <a:rPr lang="en-US" sz="4100" b="1" i="1">
                                  <a:latin typeface="Cambria Math" panose="02040503050406030204" pitchFamily="18" charset="0"/>
                                </a:rPr>
                                <m:t>≤</m:t>
                              </m:r>
                              <m:r>
                                <a:rPr lang="en-US" sz="4100" b="1" i="1">
                                  <a:latin typeface="Cambria Math" panose="02040503050406030204" pitchFamily="18" charset="0"/>
                                </a:rPr>
                                <m:t>𝒛</m:t>
                              </m:r>
                              <m:r>
                                <a:rPr lang="en-US" sz="4100" b="1" i="1">
                                  <a:latin typeface="Cambria Math" panose="02040503050406030204" pitchFamily="18" charset="0"/>
                                </a:rPr>
                                <m:t>≤</m:t>
                              </m:r>
                              <m:r>
                                <a:rPr lang="en-US" sz="4100" b="1" i="1">
                                  <a:latin typeface="Cambria Math" panose="02040503050406030204" pitchFamily="18" charset="0"/>
                                </a:rPr>
                                <m:t>𝟐𝟎𝟎</m:t>
                              </m:r>
                            </m:e>
                          </m:mr>
                          <m:mr>
                            <m:e>
                              <m:r>
                                <a:rPr lang="en-US" sz="4100" b="1" i="1">
                                  <a:latin typeface="Cambria Math" panose="02040503050406030204" pitchFamily="18" charset="0"/>
                                </a:rPr>
                                <m:t>𝒚</m:t>
                              </m:r>
                              <m:r>
                                <a:rPr lang="en-US" sz="4100" b="1" i="1">
                                  <a:latin typeface="Cambria Math" panose="02040503050406030204" pitchFamily="18" charset="0"/>
                                </a:rPr>
                                <m:t>=</m:t>
                              </m:r>
                              <m:r>
                                <a:rPr lang="en-US" sz="4100" b="1" i="1">
                                  <a:latin typeface="Cambria Math" panose="02040503050406030204" pitchFamily="18" charset="0"/>
                                </a:rPr>
                                <m:t>𝟏𝟐𝟎𝟎</m:t>
                              </m:r>
                              <m:r>
                                <a:rPr lang="en-US" sz="4100" b="1" i="1">
                                  <a:latin typeface="Cambria Math" panose="02040503050406030204" pitchFamily="18" charset="0"/>
                                </a:rPr>
                                <m:t>−</m:t>
                              </m:r>
                              <m:r>
                                <a:rPr lang="en-US" sz="4100" b="1" i="1">
                                  <a:latin typeface="Cambria Math" panose="02040503050406030204" pitchFamily="18" charset="0"/>
                                </a:rPr>
                                <m:t>𝒙</m:t>
                              </m:r>
                              <m:r>
                                <a:rPr lang="en-US" sz="4100" b="1" i="1">
                                  <a:latin typeface="Cambria Math" panose="02040503050406030204" pitchFamily="18" charset="0"/>
                                </a:rPr>
                                <m:t>−</m:t>
                              </m:r>
                              <m:r>
                                <a:rPr lang="en-US" sz="4100" b="1" i="1">
                                  <a:latin typeface="Cambria Math" panose="02040503050406030204" pitchFamily="18" charset="0"/>
                                </a:rPr>
                                <m:t>𝒛</m:t>
                              </m:r>
                            </m:e>
                          </m:mr>
                        </m:m>
                      </m:e>
                    </m:d>
                  </m:oMath>
                </a14:m>
                <a:endParaRPr lang="en-US" sz="4100" b="1" dirty="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0"/>
                  </a:spcBef>
                  <a:buNone/>
                </a:pPr>
                <a:r>
                  <a:rPr lang="vi-VN" sz="4100" b="1" dirty="0">
                    <a:latin typeface="Tahoma" panose="020B0604030504040204" pitchFamily="34" charset="0"/>
                    <a:ea typeface="Tahoma" panose="020B0604030504040204" pitchFamily="34" charset="0"/>
                    <a:cs typeface="Tahoma" panose="020B0604030504040204" pitchFamily="34" charset="0"/>
                  </a:rPr>
                  <a:t>Khi đó lợi nhuận thu được sau một năm là </a:t>
                </a:r>
                <a14:m>
                  <m:oMath xmlns:m="http://schemas.openxmlformats.org/officeDocument/2006/math">
                    <m:r>
                      <a:rPr lang="en-US" sz="4100" b="1" i="1">
                        <a:latin typeface="Cambria Math" panose="02040503050406030204" pitchFamily="18" charset="0"/>
                      </a:rPr>
                      <m:t>𝑻</m:t>
                    </m:r>
                    <m:r>
                      <a:rPr lang="en-US" sz="4100" b="1" i="1">
                        <a:latin typeface="Cambria Math" panose="02040503050406030204" pitchFamily="18" charset="0"/>
                      </a:rPr>
                      <m:t>=</m:t>
                    </m:r>
                    <m:r>
                      <a:rPr lang="en-US" sz="4100" b="1" i="1">
                        <a:latin typeface="Cambria Math" panose="02040503050406030204" pitchFamily="18" charset="0"/>
                      </a:rPr>
                      <m:t>𝟏</m:t>
                    </m:r>
                    <m:r>
                      <a:rPr lang="en-US" sz="4100" b="1" i="1">
                        <a:latin typeface="Cambria Math" panose="02040503050406030204" pitchFamily="18" charset="0"/>
                      </a:rPr>
                      <m:t>,</m:t>
                    </m:r>
                    <m:r>
                      <a:rPr lang="en-US" sz="4100" b="1" i="1">
                        <a:latin typeface="Cambria Math" panose="02040503050406030204" pitchFamily="18" charset="0"/>
                      </a:rPr>
                      <m:t>𝟎𝟕</m:t>
                    </m:r>
                    <m:r>
                      <a:rPr lang="en-US" sz="4100" b="1" i="1">
                        <a:latin typeface="Cambria Math" panose="02040503050406030204" pitchFamily="18" charset="0"/>
                      </a:rPr>
                      <m:t>𝒙</m:t>
                    </m:r>
                    <m:r>
                      <a:rPr lang="en-US" sz="4100" b="1" i="1">
                        <a:latin typeface="Cambria Math" panose="02040503050406030204" pitchFamily="18" charset="0"/>
                      </a:rPr>
                      <m:t>+</m:t>
                    </m:r>
                    <m:r>
                      <a:rPr lang="en-US" sz="4100" b="1" i="1">
                        <a:latin typeface="Cambria Math" panose="02040503050406030204" pitchFamily="18" charset="0"/>
                      </a:rPr>
                      <m:t>𝟏</m:t>
                    </m:r>
                    <m:r>
                      <a:rPr lang="en-US" sz="4100" b="1" i="1">
                        <a:latin typeface="Cambria Math" panose="02040503050406030204" pitchFamily="18" charset="0"/>
                      </a:rPr>
                      <m:t>,</m:t>
                    </m:r>
                    <m:r>
                      <a:rPr lang="en-US" sz="4100" b="1" i="1">
                        <a:latin typeface="Cambria Math" panose="02040503050406030204" pitchFamily="18" charset="0"/>
                      </a:rPr>
                      <m:t>𝟎𝟖</m:t>
                    </m:r>
                    <m:r>
                      <a:rPr lang="en-US" sz="4100" b="1" i="1">
                        <a:latin typeface="Cambria Math" panose="02040503050406030204" pitchFamily="18" charset="0"/>
                      </a:rPr>
                      <m:t>𝒚</m:t>
                    </m:r>
                    <m:r>
                      <a:rPr lang="en-US" sz="4100" b="1" i="1">
                        <a:latin typeface="Cambria Math" panose="02040503050406030204" pitchFamily="18" charset="0"/>
                      </a:rPr>
                      <m:t>+</m:t>
                    </m:r>
                    <m:r>
                      <a:rPr lang="en-US" sz="4100" b="1" i="1">
                        <a:latin typeface="Cambria Math" panose="02040503050406030204" pitchFamily="18" charset="0"/>
                      </a:rPr>
                      <m:t>𝟏</m:t>
                    </m:r>
                    <m:r>
                      <a:rPr lang="en-US" sz="4100" b="1" i="1">
                        <a:latin typeface="Cambria Math" panose="02040503050406030204" pitchFamily="18" charset="0"/>
                      </a:rPr>
                      <m:t>,</m:t>
                    </m:r>
                    <m:r>
                      <a:rPr lang="en-US" sz="4100" b="1" i="1">
                        <a:latin typeface="Cambria Math" panose="02040503050406030204" pitchFamily="18" charset="0"/>
                      </a:rPr>
                      <m:t>𝟏𝟐</m:t>
                    </m:r>
                    <m:r>
                      <a:rPr lang="en-US" sz="4100" b="1" i="1">
                        <a:latin typeface="Cambria Math" panose="02040503050406030204" pitchFamily="18" charset="0"/>
                      </a:rPr>
                      <m:t>𝒛</m:t>
                    </m:r>
                  </m:oMath>
                </a14:m>
                <a:r>
                  <a:rPr lang="vi-VN" sz="4100" b="1" dirty="0">
                    <a:latin typeface="Tahoma" panose="020B0604030504040204" pitchFamily="34" charset="0"/>
                    <a:ea typeface="Tahoma" panose="020B0604030504040204" pitchFamily="34" charset="0"/>
                    <a:cs typeface="Tahoma" panose="020B0604030504040204" pitchFamily="34" charset="0"/>
                  </a:rPr>
                  <a:t>.</a:t>
                </a:r>
                <a:endParaRPr lang="en-US" sz="4100" b="1" dirty="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0"/>
                  </a:spcBef>
                  <a:buNone/>
                </a:pPr>
                <a:r>
                  <a:rPr lang="en-US" sz="4100" b="1" dirty="0" err="1">
                    <a:latin typeface="Tahoma" panose="020B0604030504040204" pitchFamily="34" charset="0"/>
                    <a:ea typeface="Tahoma" panose="020B0604030504040204" pitchFamily="34" charset="0"/>
                    <a:cs typeface="Tahoma" panose="020B0604030504040204" pitchFamily="34" charset="0"/>
                  </a:rPr>
                  <a:t>Như</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vậy</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có</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𝑻</m:t>
                    </m:r>
                    <m:r>
                      <a:rPr lang="en-US" sz="4100" b="1" i="1">
                        <a:latin typeface="Cambria Math" panose="02040503050406030204" pitchFamily="18" charset="0"/>
                      </a:rPr>
                      <m:t>=</m:t>
                    </m:r>
                    <m:r>
                      <a:rPr lang="en-US" sz="4100" b="1" i="1">
                        <a:latin typeface="Cambria Math" panose="02040503050406030204" pitchFamily="18" charset="0"/>
                      </a:rPr>
                      <m:t>𝟏</m:t>
                    </m:r>
                    <m:r>
                      <a:rPr lang="en-US" sz="4100" b="1" i="1">
                        <a:latin typeface="Cambria Math" panose="02040503050406030204" pitchFamily="18" charset="0"/>
                      </a:rPr>
                      <m:t>,</m:t>
                    </m:r>
                    <m:r>
                      <a:rPr lang="en-US" sz="4100" b="1" i="1">
                        <a:latin typeface="Cambria Math" panose="02040503050406030204" pitchFamily="18" charset="0"/>
                      </a:rPr>
                      <m:t>𝟎𝟕</m:t>
                    </m:r>
                    <m:r>
                      <a:rPr lang="en-US" sz="4100" b="1" i="1">
                        <a:latin typeface="Cambria Math" panose="02040503050406030204" pitchFamily="18" charset="0"/>
                      </a:rPr>
                      <m:t>𝒙</m:t>
                    </m:r>
                    <m:r>
                      <a:rPr lang="en-US" sz="4100" b="1" i="1">
                        <a:latin typeface="Cambria Math" panose="02040503050406030204" pitchFamily="18" charset="0"/>
                      </a:rPr>
                      <m:t>+</m:t>
                    </m:r>
                    <m:r>
                      <a:rPr lang="en-US" sz="4100" b="1" i="1">
                        <a:latin typeface="Cambria Math" panose="02040503050406030204" pitchFamily="18" charset="0"/>
                      </a:rPr>
                      <m:t>𝟏</m:t>
                    </m:r>
                    <m:r>
                      <a:rPr lang="en-US" sz="4100" b="1" i="1">
                        <a:latin typeface="Cambria Math" panose="02040503050406030204" pitchFamily="18" charset="0"/>
                      </a:rPr>
                      <m:t>,</m:t>
                    </m:r>
                    <m:r>
                      <a:rPr lang="en-US" sz="4100" b="1" i="1">
                        <a:latin typeface="Cambria Math" panose="02040503050406030204" pitchFamily="18" charset="0"/>
                      </a:rPr>
                      <m:t>𝟎𝟖</m:t>
                    </m:r>
                    <m:d>
                      <m:dPr>
                        <m:ctrlPr>
                          <a:rPr lang="en-US" sz="4100" b="1" i="1">
                            <a:latin typeface="Cambria Math" panose="02040503050406030204" pitchFamily="18" charset="0"/>
                          </a:rPr>
                        </m:ctrlPr>
                      </m:dPr>
                      <m:e>
                        <m:r>
                          <a:rPr lang="en-US" sz="4100" b="1" i="1">
                            <a:latin typeface="Cambria Math" panose="02040503050406030204" pitchFamily="18" charset="0"/>
                          </a:rPr>
                          <m:t>𝟏𝟐𝟎𝟎</m:t>
                        </m:r>
                        <m:r>
                          <a:rPr lang="en-US" sz="4100" b="1" i="1">
                            <a:latin typeface="Cambria Math" panose="02040503050406030204" pitchFamily="18" charset="0"/>
                          </a:rPr>
                          <m:t>−</m:t>
                        </m:r>
                        <m:r>
                          <a:rPr lang="en-US" sz="4100" b="1" i="1">
                            <a:latin typeface="Cambria Math" panose="02040503050406030204" pitchFamily="18" charset="0"/>
                          </a:rPr>
                          <m:t>𝒙</m:t>
                        </m:r>
                        <m:r>
                          <a:rPr lang="en-US" sz="4100" b="1" i="1">
                            <a:latin typeface="Cambria Math" panose="02040503050406030204" pitchFamily="18" charset="0"/>
                          </a:rPr>
                          <m:t>−</m:t>
                        </m:r>
                        <m:r>
                          <a:rPr lang="en-US" sz="4100" b="1" i="1">
                            <a:latin typeface="Cambria Math" panose="02040503050406030204" pitchFamily="18" charset="0"/>
                          </a:rPr>
                          <m:t>𝒛</m:t>
                        </m:r>
                      </m:e>
                    </m:d>
                    <m:r>
                      <a:rPr lang="en-US" sz="4100" b="1" i="1">
                        <a:latin typeface="Cambria Math" panose="02040503050406030204" pitchFamily="18" charset="0"/>
                      </a:rPr>
                      <m:t>+</m:t>
                    </m:r>
                    <m:r>
                      <a:rPr lang="en-US" sz="4100" b="1" i="1">
                        <a:latin typeface="Cambria Math" panose="02040503050406030204" pitchFamily="18" charset="0"/>
                      </a:rPr>
                      <m:t>𝟏</m:t>
                    </m:r>
                    <m:r>
                      <a:rPr lang="en-US" sz="4100" b="1" i="1">
                        <a:latin typeface="Cambria Math" panose="02040503050406030204" pitchFamily="18" charset="0"/>
                      </a:rPr>
                      <m:t>,</m:t>
                    </m:r>
                    <m:r>
                      <a:rPr lang="en-US" sz="4100" b="1" i="1">
                        <a:latin typeface="Cambria Math" panose="02040503050406030204" pitchFamily="18" charset="0"/>
                      </a:rPr>
                      <m:t>𝟏𝟐</m:t>
                    </m:r>
                    <m:r>
                      <a:rPr lang="en-US" sz="4100" b="1" i="1">
                        <a:latin typeface="Cambria Math" panose="02040503050406030204" pitchFamily="18" charset="0"/>
                      </a:rPr>
                      <m:t>𝒛</m:t>
                    </m:r>
                  </m:oMath>
                </a14:m>
                <a:endParaRPr lang="en-US" sz="4100" b="1" i="1" dirty="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0"/>
                  </a:spcBef>
                  <a:buNone/>
                </a:pPr>
                <a14:m>
                  <m:oMath xmlns:m="http://schemas.openxmlformats.org/officeDocument/2006/math">
                    <m:r>
                      <a:rPr lang="en-US" sz="4100" b="1" i="1">
                        <a:latin typeface="Cambria Math" panose="02040503050406030204" pitchFamily="18" charset="0"/>
                      </a:rPr>
                      <m:t>⇔</m:t>
                    </m:r>
                    <m:r>
                      <a:rPr lang="en-US" sz="4100" b="1" i="1">
                        <a:latin typeface="Cambria Math" panose="02040503050406030204" pitchFamily="18" charset="0"/>
                      </a:rPr>
                      <m:t>𝑻</m:t>
                    </m:r>
                    <m:r>
                      <a:rPr lang="en-US" sz="4100" b="1" i="1">
                        <a:latin typeface="Cambria Math" panose="02040503050406030204" pitchFamily="18" charset="0"/>
                      </a:rPr>
                      <m:t>=</m:t>
                    </m:r>
                    <m:r>
                      <a:rPr lang="en-US" sz="4100" b="1" i="1">
                        <a:latin typeface="Cambria Math" panose="02040503050406030204" pitchFamily="18" charset="0"/>
                      </a:rPr>
                      <m:t>𝟏</m:t>
                    </m:r>
                    <m:r>
                      <a:rPr lang="en-US" sz="4100" b="1" i="1">
                        <a:latin typeface="Cambria Math" panose="02040503050406030204" pitchFamily="18" charset="0"/>
                      </a:rPr>
                      <m:t>,</m:t>
                    </m:r>
                    <m:r>
                      <a:rPr lang="en-US" sz="4100" b="1" i="1">
                        <a:latin typeface="Cambria Math" panose="02040503050406030204" pitchFamily="18" charset="0"/>
                      </a:rPr>
                      <m:t>𝟎𝟕</m:t>
                    </m:r>
                    <m:r>
                      <a:rPr lang="en-US" sz="4100" b="1" i="1">
                        <a:latin typeface="Cambria Math" panose="02040503050406030204" pitchFamily="18" charset="0"/>
                      </a:rPr>
                      <m:t>𝒙</m:t>
                    </m:r>
                    <m:r>
                      <a:rPr lang="en-US" sz="4100" b="1" i="1">
                        <a:latin typeface="Cambria Math" panose="02040503050406030204" pitchFamily="18" charset="0"/>
                      </a:rPr>
                      <m:t>+</m:t>
                    </m:r>
                    <m:r>
                      <a:rPr lang="en-US" sz="4100" b="1" i="1">
                        <a:latin typeface="Cambria Math" panose="02040503050406030204" pitchFamily="18" charset="0"/>
                      </a:rPr>
                      <m:t>𝟏𝟐𝟗𝟔</m:t>
                    </m:r>
                    <m:r>
                      <a:rPr lang="en-US" sz="4100" b="1" i="1">
                        <a:latin typeface="Cambria Math" panose="02040503050406030204" pitchFamily="18" charset="0"/>
                      </a:rPr>
                      <m:t>−</m:t>
                    </m:r>
                    <m:r>
                      <a:rPr lang="en-US" sz="4100" b="1" i="1">
                        <a:latin typeface="Cambria Math" panose="02040503050406030204" pitchFamily="18" charset="0"/>
                      </a:rPr>
                      <m:t>𝟏</m:t>
                    </m:r>
                    <m:r>
                      <a:rPr lang="en-US" sz="4100" b="1" i="1">
                        <a:latin typeface="Cambria Math" panose="02040503050406030204" pitchFamily="18" charset="0"/>
                      </a:rPr>
                      <m:t>,</m:t>
                    </m:r>
                    <m:r>
                      <a:rPr lang="en-US" sz="4100" b="1" i="1">
                        <a:latin typeface="Cambria Math" panose="02040503050406030204" pitchFamily="18" charset="0"/>
                      </a:rPr>
                      <m:t>𝟎𝟖</m:t>
                    </m:r>
                    <m:r>
                      <a:rPr lang="en-US" sz="4100" b="1" i="1">
                        <a:latin typeface="Cambria Math" panose="02040503050406030204" pitchFamily="18" charset="0"/>
                      </a:rPr>
                      <m:t>𝒙</m:t>
                    </m:r>
                    <m:r>
                      <a:rPr lang="en-US" sz="4100" b="1" i="1">
                        <a:latin typeface="Cambria Math" panose="02040503050406030204" pitchFamily="18" charset="0"/>
                      </a:rPr>
                      <m:t>−</m:t>
                    </m:r>
                    <m:r>
                      <a:rPr lang="en-US" sz="4100" b="1" i="1">
                        <a:latin typeface="Cambria Math" panose="02040503050406030204" pitchFamily="18" charset="0"/>
                      </a:rPr>
                      <m:t>𝟏</m:t>
                    </m:r>
                    <m:r>
                      <a:rPr lang="en-US" sz="4100" b="1" i="1">
                        <a:latin typeface="Cambria Math" panose="02040503050406030204" pitchFamily="18" charset="0"/>
                      </a:rPr>
                      <m:t>,</m:t>
                    </m:r>
                    <m:r>
                      <a:rPr lang="en-US" sz="4100" b="1" i="1">
                        <a:latin typeface="Cambria Math" panose="02040503050406030204" pitchFamily="18" charset="0"/>
                      </a:rPr>
                      <m:t>𝟎𝟖</m:t>
                    </m:r>
                    <m:r>
                      <a:rPr lang="en-US" sz="4100" b="1" i="1">
                        <a:latin typeface="Cambria Math" panose="02040503050406030204" pitchFamily="18" charset="0"/>
                      </a:rPr>
                      <m:t>𝒛</m:t>
                    </m:r>
                    <m:r>
                      <a:rPr lang="en-US" sz="4100" b="1" i="1">
                        <a:latin typeface="Cambria Math" panose="02040503050406030204" pitchFamily="18" charset="0"/>
                      </a:rPr>
                      <m:t>+</m:t>
                    </m:r>
                    <m:r>
                      <a:rPr lang="en-US" sz="4100" b="1" i="1">
                        <a:latin typeface="Cambria Math" panose="02040503050406030204" pitchFamily="18" charset="0"/>
                      </a:rPr>
                      <m:t>𝟏</m:t>
                    </m:r>
                    <m:r>
                      <a:rPr lang="en-US" sz="4100" b="1" i="1">
                        <a:latin typeface="Cambria Math" panose="02040503050406030204" pitchFamily="18" charset="0"/>
                      </a:rPr>
                      <m:t>,</m:t>
                    </m:r>
                    <m:r>
                      <a:rPr lang="en-US" sz="4100" b="1" i="1">
                        <a:latin typeface="Cambria Math" panose="02040503050406030204" pitchFamily="18" charset="0"/>
                      </a:rPr>
                      <m:t>𝟏𝟐</m:t>
                    </m:r>
                    <m:r>
                      <a:rPr lang="en-US" sz="4100" b="1" i="1">
                        <a:latin typeface="Cambria Math" panose="02040503050406030204" pitchFamily="18" charset="0"/>
                      </a:rPr>
                      <m:t>𝒛</m:t>
                    </m:r>
                    <m:r>
                      <a:rPr lang="en-US" sz="4100" b="1" i="1">
                        <a:latin typeface="Cambria Math" panose="02040503050406030204" pitchFamily="18" charset="0"/>
                      </a:rPr>
                      <m:t>⇔</m:t>
                    </m:r>
                    <m:r>
                      <a:rPr lang="en-US" sz="4100" b="1" i="1">
                        <a:latin typeface="Cambria Math" panose="02040503050406030204" pitchFamily="18" charset="0"/>
                      </a:rPr>
                      <m:t>𝑻</m:t>
                    </m:r>
                    <m:r>
                      <a:rPr lang="en-US" sz="4100" b="1" i="1">
                        <a:latin typeface="Cambria Math" panose="02040503050406030204" pitchFamily="18" charset="0"/>
                      </a:rPr>
                      <m:t>=</m:t>
                    </m:r>
                    <m:r>
                      <a:rPr lang="en-US" sz="4100" b="1" i="1">
                        <a:latin typeface="Cambria Math" panose="02040503050406030204" pitchFamily="18" charset="0"/>
                      </a:rPr>
                      <m:t>𝟏𝟐𝟗𝟔</m:t>
                    </m:r>
                    <m:r>
                      <a:rPr lang="en-US" sz="4100" b="1" i="1">
                        <a:latin typeface="Cambria Math" panose="02040503050406030204" pitchFamily="18" charset="0"/>
                      </a:rPr>
                      <m:t>−</m:t>
                    </m:r>
                    <m:r>
                      <a:rPr lang="en-US" sz="4100" b="1" i="1">
                        <a:latin typeface="Cambria Math" panose="02040503050406030204" pitchFamily="18" charset="0"/>
                      </a:rPr>
                      <m:t>𝟎</m:t>
                    </m:r>
                    <m:r>
                      <a:rPr lang="en-US" sz="4100" b="1" i="1">
                        <a:latin typeface="Cambria Math" panose="02040503050406030204" pitchFamily="18" charset="0"/>
                      </a:rPr>
                      <m:t>,</m:t>
                    </m:r>
                    <m:r>
                      <a:rPr lang="en-US" sz="4100" b="1" i="1">
                        <a:latin typeface="Cambria Math" panose="02040503050406030204" pitchFamily="18" charset="0"/>
                      </a:rPr>
                      <m:t>𝟎𝟏</m:t>
                    </m:r>
                    <m:r>
                      <a:rPr lang="en-US" sz="4100" b="1" i="1">
                        <a:latin typeface="Cambria Math" panose="02040503050406030204" pitchFamily="18" charset="0"/>
                      </a:rPr>
                      <m:t>𝒙</m:t>
                    </m:r>
                    <m:r>
                      <a:rPr lang="en-US" sz="4100" b="1" i="1">
                        <a:latin typeface="Cambria Math" panose="02040503050406030204" pitchFamily="18" charset="0"/>
                      </a:rPr>
                      <m:t>+</m:t>
                    </m:r>
                    <m:r>
                      <a:rPr lang="en-US" sz="4100" b="1" i="1">
                        <a:latin typeface="Cambria Math" panose="02040503050406030204" pitchFamily="18" charset="0"/>
                      </a:rPr>
                      <m:t>𝟎</m:t>
                    </m:r>
                    <m:r>
                      <a:rPr lang="en-US" sz="4100" b="1" i="1">
                        <a:latin typeface="Cambria Math" panose="02040503050406030204" pitchFamily="18" charset="0"/>
                      </a:rPr>
                      <m:t>,</m:t>
                    </m:r>
                    <m:r>
                      <a:rPr lang="en-US" sz="4100" b="1" i="1">
                        <a:latin typeface="Cambria Math" panose="02040503050406030204" pitchFamily="18" charset="0"/>
                      </a:rPr>
                      <m:t>𝟎𝟒</m:t>
                    </m:r>
                    <m:r>
                      <a:rPr lang="en-US" sz="4100" b="1" i="1">
                        <a:latin typeface="Cambria Math" panose="02040503050406030204" pitchFamily="18" charset="0"/>
                      </a:rPr>
                      <m:t>𝒛</m:t>
                    </m:r>
                  </m:oMath>
                </a14:m>
                <a:r>
                  <a:rPr lang="en-US" sz="4100" b="1" dirty="0">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0"/>
                  </a:spcBef>
                  <a:buNone/>
                </a:pPr>
                <a:r>
                  <a:rPr lang="en-US" sz="4100" b="1" dirty="0" err="1">
                    <a:latin typeface="Tahoma" panose="020B0604030504040204" pitchFamily="34" charset="0"/>
                    <a:ea typeface="Tahoma" panose="020B0604030504040204" pitchFamily="34" charset="0"/>
                    <a:cs typeface="Tahoma" panose="020B0604030504040204" pitchFamily="34" charset="0"/>
                  </a:rPr>
                  <a:t>Vậy</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muốn</a:t>
                </a:r>
                <a:r>
                  <a:rPr lang="en-US" sz="4100" b="1" dirty="0">
                    <a:latin typeface="Tahoma" panose="020B0604030504040204" pitchFamily="34" charset="0"/>
                    <a:ea typeface="Tahoma" panose="020B0604030504040204" pitchFamily="34" charset="0"/>
                    <a:cs typeface="Tahoma" panose="020B0604030504040204" pitchFamily="34" charset="0"/>
                  </a:rPr>
                  <a:t> </a:t>
                </a:r>
                <a:r>
                  <a:rPr lang="vi-VN" sz="4100" b="1" dirty="0">
                    <a:latin typeface="Tahoma" panose="020B0604030504040204" pitchFamily="34" charset="0"/>
                    <a:ea typeface="Tahoma" panose="020B0604030504040204" pitchFamily="34" charset="0"/>
                    <a:cs typeface="Tahoma" panose="020B0604030504040204" pitchFamily="34" charset="0"/>
                  </a:rPr>
                  <a:t>lợi nhuận thu được sau một năm là lớn nhất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tức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là</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100" b="1" i="1">
                            <a:latin typeface="Cambria Math" panose="02040503050406030204" pitchFamily="18" charset="0"/>
                          </a:rPr>
                        </m:ctrlPr>
                      </m:sSubPr>
                      <m:e>
                        <m:r>
                          <a:rPr lang="en-US" sz="4100" b="1" i="1">
                            <a:latin typeface="Cambria Math" panose="02040503050406030204" pitchFamily="18" charset="0"/>
                          </a:rPr>
                          <m:t>𝑻</m:t>
                        </m:r>
                      </m:e>
                      <m:sub>
                        <m:r>
                          <a:rPr lang="en-US" sz="4100" b="1" i="1">
                            <a:latin typeface="Cambria Math" panose="02040503050406030204" pitchFamily="18" charset="0"/>
                          </a:rPr>
                          <m:t>𝒎𝒂𝒙</m:t>
                        </m:r>
                      </m:sub>
                    </m:sSub>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thì</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100" b="1" i="1">
                            <a:latin typeface="Cambria Math" panose="02040503050406030204" pitchFamily="18" charset="0"/>
                          </a:rPr>
                        </m:ctrlPr>
                      </m:sSubPr>
                      <m:e>
                        <m:r>
                          <a:rPr lang="en-US" sz="4100" b="1" i="1">
                            <a:latin typeface="Cambria Math" panose="02040503050406030204" pitchFamily="18" charset="0"/>
                          </a:rPr>
                          <m:t>𝒙</m:t>
                        </m:r>
                      </m:e>
                      <m:sub>
                        <m:r>
                          <a:rPr lang="en-US" sz="4100" b="1" i="1">
                            <a:latin typeface="Cambria Math" panose="02040503050406030204" pitchFamily="18" charset="0"/>
                          </a:rPr>
                          <m:t>𝒎𝒂𝒙</m:t>
                        </m:r>
                      </m:sub>
                    </m:sSub>
                  </m:oMath>
                </a14:m>
                <a:r>
                  <a:rPr lang="en-US" sz="4100" b="1" dirty="0">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0"/>
                  </a:spcBef>
                  <a:buNone/>
                </a:pPr>
                <a:r>
                  <a:rPr lang="en-US" sz="4100" b="1" dirty="0">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r>
                      <a:rPr lang="en-US" sz="4100" b="1" i="1">
                        <a:latin typeface="Cambria Math" panose="02040503050406030204" pitchFamily="18" charset="0"/>
                      </a:rPr>
                      <m:t>𝒙</m:t>
                    </m:r>
                    <m:r>
                      <a:rPr lang="en-US" sz="4100" b="1" i="1">
                        <a:latin typeface="Cambria Math" panose="02040503050406030204" pitchFamily="18" charset="0"/>
                      </a:rPr>
                      <m:t>=</m:t>
                    </m:r>
                    <m:r>
                      <a:rPr lang="en-US" sz="4100" b="1" i="1">
                        <a:latin typeface="Cambria Math" panose="02040503050406030204" pitchFamily="18" charset="0"/>
                      </a:rPr>
                      <m:t>𝟑</m:t>
                    </m:r>
                    <m:r>
                      <a:rPr lang="en-US" sz="4100" b="1" i="1">
                        <a:latin typeface="Cambria Math" panose="02040503050406030204" pitchFamily="18" charset="0"/>
                      </a:rPr>
                      <m:t>𝒚</m:t>
                    </m:r>
                  </m:oMath>
                </a14:m>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𝒛</m:t>
                    </m:r>
                    <m:r>
                      <a:rPr lang="en-US" sz="4100" b="1" i="1">
                        <a:latin typeface="Cambria Math" panose="02040503050406030204" pitchFamily="18" charset="0"/>
                      </a:rPr>
                      <m:t>=</m:t>
                    </m:r>
                    <m:r>
                      <a:rPr lang="en-US" sz="4100" b="1" i="1">
                        <a:latin typeface="Cambria Math" panose="02040503050406030204" pitchFamily="18" charset="0"/>
                      </a:rPr>
                      <m:t>𝟐𝟎𝟎</m:t>
                    </m:r>
                  </m:oMath>
                </a14:m>
                <a:r>
                  <a:rPr lang="en-US" sz="4100" b="1" dirty="0">
                    <a:latin typeface="Tahoma" panose="020B0604030504040204" pitchFamily="34" charset="0"/>
                    <a:ea typeface="Tahoma" panose="020B0604030504040204" pitchFamily="34" charset="0"/>
                    <a:cs typeface="Tahoma" panose="020B0604030504040204" pitchFamily="34" charset="0"/>
                  </a:rPr>
                  <a:t>.</a:t>
                </a:r>
              </a:p>
              <a:p>
                <a:endParaRPr lang="vi-VN" sz="41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p>
            </p:txBody>
          </p:sp>
        </mc:Choice>
        <mc:Fallback xmlns="">
          <p:sp>
            <p:nvSpPr>
              <p:cNvPr id="34" name="Content Placeholder 2">
                <a:extLst>
                  <a:ext uri="{FF2B5EF4-FFF2-40B4-BE49-F238E27FC236}">
                    <a16:creationId xmlns:a16="http://schemas.microsoft.com/office/drawing/2014/main" id="{ED7227E9-B271-4C57-876D-03977865D2DB}"/>
                  </a:ext>
                </a:extLst>
              </p:cNvPr>
              <p:cNvSpPr txBox="1">
                <a:spLocks noRot="1" noChangeAspect="1" noMove="1" noResize="1" noEditPoints="1" noAdjustHandles="1" noChangeArrowheads="1" noChangeShapeType="1" noTextEdit="1"/>
              </p:cNvSpPr>
              <p:nvPr/>
            </p:nvSpPr>
            <p:spPr>
              <a:xfrm>
                <a:off x="788985" y="7002477"/>
                <a:ext cx="23006184" cy="4074620"/>
              </a:xfrm>
              <a:prstGeom prst="rect">
                <a:avLst/>
              </a:prstGeom>
              <a:blipFill>
                <a:blip r:embed="rId6"/>
                <a:stretch>
                  <a:fillRect l="-954" t="-599" b="-6781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647941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animEffect transition="in" filter="wipe(left)">
                                      <p:cBhvr>
                                        <p:cTn id="17" dur="500"/>
                                        <p:tgtEl>
                                          <p:spTgt spid="3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xEl>
                                              <p:pRg st="1" end="1"/>
                                            </p:txEl>
                                          </p:spTgt>
                                        </p:tgtEl>
                                        <p:attrNameLst>
                                          <p:attrName>style.visibility</p:attrName>
                                        </p:attrNameLst>
                                      </p:cBhvr>
                                      <p:to>
                                        <p:strVal val="visible"/>
                                      </p:to>
                                    </p:set>
                                    <p:animEffect transition="in" filter="wipe(left)">
                                      <p:cBhvr>
                                        <p:cTn id="22" dur="500"/>
                                        <p:tgtEl>
                                          <p:spTgt spid="3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xEl>
                                              <p:pRg st="2" end="2"/>
                                            </p:txEl>
                                          </p:spTgt>
                                        </p:tgtEl>
                                        <p:attrNameLst>
                                          <p:attrName>style.visibility</p:attrName>
                                        </p:attrNameLst>
                                      </p:cBhvr>
                                      <p:to>
                                        <p:strVal val="visible"/>
                                      </p:to>
                                    </p:set>
                                    <p:animEffect transition="in" filter="wipe(left)">
                                      <p:cBhvr>
                                        <p:cTn id="27" dur="500"/>
                                        <p:tgtEl>
                                          <p:spTgt spid="3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4">
                                            <p:txEl>
                                              <p:pRg st="3" end="3"/>
                                            </p:txEl>
                                          </p:spTgt>
                                        </p:tgtEl>
                                        <p:attrNameLst>
                                          <p:attrName>style.visibility</p:attrName>
                                        </p:attrNameLst>
                                      </p:cBhvr>
                                      <p:to>
                                        <p:strVal val="visible"/>
                                      </p:to>
                                    </p:set>
                                    <p:animEffect transition="in" filter="wipe(left)">
                                      <p:cBhvr>
                                        <p:cTn id="32" dur="500"/>
                                        <p:tgtEl>
                                          <p:spTgt spid="3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
                                            <p:txEl>
                                              <p:pRg st="4" end="4"/>
                                            </p:txEl>
                                          </p:spTgt>
                                        </p:tgtEl>
                                        <p:attrNameLst>
                                          <p:attrName>style.visibility</p:attrName>
                                        </p:attrNameLst>
                                      </p:cBhvr>
                                      <p:to>
                                        <p:strVal val="visible"/>
                                      </p:to>
                                    </p:set>
                                    <p:animEffect transition="in" filter="wipe(left)">
                                      <p:cBhvr>
                                        <p:cTn id="37" dur="500"/>
                                        <p:tgtEl>
                                          <p:spTgt spid="3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4">
                                            <p:txEl>
                                              <p:pRg st="5" end="5"/>
                                            </p:txEl>
                                          </p:spTgt>
                                        </p:tgtEl>
                                        <p:attrNameLst>
                                          <p:attrName>style.visibility</p:attrName>
                                        </p:attrNameLst>
                                      </p:cBhvr>
                                      <p:to>
                                        <p:strVal val="visible"/>
                                      </p:to>
                                    </p:set>
                                    <p:animEffect transition="in" filter="wipe(left)">
                                      <p:cBhvr>
                                        <p:cTn id="42" dur="500"/>
                                        <p:tgtEl>
                                          <p:spTgt spid="3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4">
                                            <p:txEl>
                                              <p:pRg st="6" end="6"/>
                                            </p:txEl>
                                          </p:spTgt>
                                        </p:tgtEl>
                                        <p:attrNameLst>
                                          <p:attrName>style.visibility</p:attrName>
                                        </p:attrNameLst>
                                      </p:cBhvr>
                                      <p:to>
                                        <p:strVal val="visible"/>
                                      </p:to>
                                    </p:set>
                                    <p:animEffect transition="in" filter="wipe(left)">
                                      <p:cBhvr>
                                        <p:cTn id="47" dur="500"/>
                                        <p:tgtEl>
                                          <p:spTgt spid="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88228" y="1702290"/>
            <a:ext cx="19170623" cy="1468616"/>
            <a:chOff x="76331" y="-6771"/>
            <a:chExt cx="9253161" cy="452800"/>
          </a:xfrm>
        </p:grpSpPr>
        <p:sp>
          <p:nvSpPr>
            <p:cNvPr id="136" name="TextBox 321">
              <a:extLst>
                <a:ext uri="{FF2B5EF4-FFF2-40B4-BE49-F238E27FC236}">
                  <a16:creationId xmlns:a16="http://schemas.microsoft.com/office/drawing/2014/main" id="{23AA2956-589E-489A-83BD-BD4259818B3F}"/>
                </a:ext>
              </a:extLst>
            </p:cNvPr>
            <p:cNvSpPr txBox="1"/>
            <p:nvPr/>
          </p:nvSpPr>
          <p:spPr>
            <a:xfrm>
              <a:off x="740984" y="-5377"/>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76331" y="-6771"/>
              <a:ext cx="627069" cy="244964"/>
              <a:chOff x="70050" y="-6771"/>
              <a:chExt cx="575468" cy="244964"/>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70050" y="-6771"/>
                <a:ext cx="575468" cy="201778"/>
                <a:chOff x="78454" y="-59500"/>
                <a:chExt cx="644507" cy="309142"/>
              </a:xfrm>
            </p:grpSpPr>
            <p:sp>
              <p:nvSpPr>
                <p:cNvPr id="141" name="Arrow: Pentagon 140">
                  <a:extLst>
                    <a:ext uri="{FF2B5EF4-FFF2-40B4-BE49-F238E27FC236}">
                      <a16:creationId xmlns:a16="http://schemas.microsoft.com/office/drawing/2014/main" id="{EA47A51A-AFFF-4A5D-8F61-E818165EA45D}"/>
                    </a:ext>
                  </a:extLst>
                </p:cNvPr>
                <p:cNvSpPr/>
                <p:nvPr/>
              </p:nvSpPr>
              <p:spPr>
                <a:xfrm>
                  <a:off x="78454" y="-59500"/>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427966" y="-42029"/>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553502" y="-42029"/>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150728" y="40254"/>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E4A0A95B-8434-453E-A151-61ED1B0322A8}"/>
              </a:ext>
            </a:extLst>
          </p:cNvPr>
          <p:cNvGrpSpPr/>
          <p:nvPr/>
        </p:nvGrpSpPr>
        <p:grpSpPr>
          <a:xfrm>
            <a:off x="203121" y="2514600"/>
            <a:ext cx="23808346" cy="4114800"/>
            <a:chOff x="262795" y="2625313"/>
            <a:chExt cx="23526165" cy="3072757"/>
          </a:xfrm>
        </p:grpSpPr>
        <p:grpSp>
          <p:nvGrpSpPr>
            <p:cNvPr id="11" name="Group 10">
              <a:extLst>
                <a:ext uri="{FF2B5EF4-FFF2-40B4-BE49-F238E27FC236}">
                  <a16:creationId xmlns:a16="http://schemas.microsoft.com/office/drawing/2014/main" id="{073CC944-3C88-4AEB-B1F0-76BBF94F28B0}"/>
                </a:ext>
              </a:extLst>
            </p:cNvPr>
            <p:cNvGrpSpPr/>
            <p:nvPr/>
          </p:nvGrpSpPr>
          <p:grpSpPr>
            <a:xfrm>
              <a:off x="262795" y="2625313"/>
              <a:ext cx="23526165" cy="2979704"/>
              <a:chOff x="864776" y="3985850"/>
              <a:chExt cx="23949540" cy="2453871"/>
            </a:xfrm>
          </p:grpSpPr>
          <p:sp>
            <p:nvSpPr>
              <p:cNvPr id="12" name="Rounded Rectangle 36">
                <a:extLst>
                  <a:ext uri="{FF2B5EF4-FFF2-40B4-BE49-F238E27FC236}">
                    <a16:creationId xmlns:a16="http://schemas.microsoft.com/office/drawing/2014/main" id="{73F370CF-D8CC-4DA8-A41D-FFC005C5CF38}"/>
                  </a:ext>
                </a:extLst>
              </p:cNvPr>
              <p:cNvSpPr/>
              <p:nvPr/>
            </p:nvSpPr>
            <p:spPr>
              <a:xfrm>
                <a:off x="1073263" y="3985850"/>
                <a:ext cx="23741053" cy="2453871"/>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4A4352A4-A16B-4228-AF46-BE93A53187CA}"/>
                  </a:ext>
                </a:extLst>
              </p:cNvPr>
              <p:cNvGrpSpPr/>
              <p:nvPr/>
            </p:nvGrpSpPr>
            <p:grpSpPr>
              <a:xfrm>
                <a:off x="864776" y="4002455"/>
                <a:ext cx="3539221" cy="711016"/>
                <a:chOff x="864776" y="4002455"/>
                <a:chExt cx="3539221" cy="711016"/>
              </a:xfrm>
            </p:grpSpPr>
            <p:grpSp>
              <p:nvGrpSpPr>
                <p:cNvPr id="14" name="Group 13">
                  <a:extLst>
                    <a:ext uri="{FF2B5EF4-FFF2-40B4-BE49-F238E27FC236}">
                      <a16:creationId xmlns:a16="http://schemas.microsoft.com/office/drawing/2014/main" id="{8E323A27-8314-4DFB-8D24-63DAE4442EBF}"/>
                    </a:ext>
                  </a:extLst>
                </p:cNvPr>
                <p:cNvGrpSpPr/>
                <p:nvPr/>
              </p:nvGrpSpPr>
              <p:grpSpPr>
                <a:xfrm>
                  <a:off x="1490240" y="4072719"/>
                  <a:ext cx="2913757" cy="640752"/>
                  <a:chOff x="2156990" y="4434669"/>
                  <a:chExt cx="2913757" cy="640752"/>
                </a:xfrm>
              </p:grpSpPr>
              <p:sp>
                <p:nvSpPr>
                  <p:cNvPr id="16" name="Freeform 20">
                    <a:extLst>
                      <a:ext uri="{FF2B5EF4-FFF2-40B4-BE49-F238E27FC236}">
                        <a16:creationId xmlns:a16="http://schemas.microsoft.com/office/drawing/2014/main" id="{EFA51D32-13F1-4292-8C9A-FDA87E0C4D8F}"/>
                      </a:ext>
                    </a:extLst>
                  </p:cNvPr>
                  <p:cNvSpPr>
                    <a:spLocks/>
                  </p:cNvSpPr>
                  <p:nvPr/>
                </p:nvSpPr>
                <p:spPr bwMode="auto">
                  <a:xfrm rot="5400000">
                    <a:off x="3347732" y="3243927"/>
                    <a:ext cx="532273"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0F89E4A-77EC-43A2-B7C5-1E02580762B1}"/>
                      </a:ext>
                    </a:extLst>
                  </p:cNvPr>
                  <p:cNvSpPr txBox="1"/>
                  <p:nvPr/>
                </p:nvSpPr>
                <p:spPr>
                  <a:xfrm>
                    <a:off x="2481864" y="4543149"/>
                    <a:ext cx="2501047" cy="532272"/>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2.15</a:t>
                    </a:r>
                  </a:p>
                </p:txBody>
              </p:sp>
            </p:grpSp>
            <p:pic>
              <p:nvPicPr>
                <p:cNvPr id="15" name="Picture 14">
                  <a:extLst>
                    <a:ext uri="{FF2B5EF4-FFF2-40B4-BE49-F238E27FC236}">
                      <a16:creationId xmlns:a16="http://schemas.microsoft.com/office/drawing/2014/main" id="{098DB542-DDF9-4662-9504-75F119262A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864776" y="4002455"/>
                  <a:ext cx="1076355" cy="602539"/>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E2E8F659-D378-4E4E-8B96-59D27B2DDC56}"/>
                    </a:ext>
                  </a:extLst>
                </p:cNvPr>
                <p:cNvSpPr txBox="1">
                  <a:spLocks/>
                </p:cNvSpPr>
                <p:nvPr/>
              </p:nvSpPr>
              <p:spPr>
                <a:xfrm>
                  <a:off x="465169" y="2809305"/>
                  <a:ext cx="23286394" cy="288876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0000"/>
                    </a:lnSpc>
                    <a:spcBef>
                      <a:spcPts val="0"/>
                    </a:spcBef>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vi-VN" sz="4000" b="1" dirty="0">
                      <a:effectLst/>
                      <a:latin typeface="Tahoma" panose="020B0604030504040204" pitchFamily="34" charset="0"/>
                      <a:ea typeface="Tahoma" panose="020B0604030504040204" pitchFamily="34" charset="0"/>
                      <a:cs typeface="Tahoma" panose="020B0604030504040204" pitchFamily="34" charset="0"/>
                    </a:rPr>
                    <a:t>Bác An đầu tư </a:t>
                  </a:r>
                  <a14:m>
                    <m:oMath xmlns:m="http://schemas.openxmlformats.org/officeDocument/2006/math">
                      <m:r>
                        <a:rPr lang="en-US" sz="4000" b="1" i="1">
                          <a:effectLst/>
                          <a:latin typeface="Cambria Math" panose="02040503050406030204" pitchFamily="18" charset="0"/>
                          <a:ea typeface="SimSun" panose="02010600030101010101" pitchFamily="2" charset="-122"/>
                          <a:cs typeface="Times New Roman" panose="02020603050405020304" pitchFamily="18" charset="0"/>
                        </a:rPr>
                        <m:t>𝟏</m:t>
                      </m:r>
                      <m:r>
                        <a:rPr lang="en-US" sz="4000" b="1" i="1">
                          <a:effectLst/>
                          <a:latin typeface="Cambria Math" panose="02040503050406030204" pitchFamily="18" charset="0"/>
                          <a:ea typeface="SimSun" panose="02010600030101010101" pitchFamily="2" charset="-122"/>
                          <a:cs typeface="Times New Roman" panose="02020603050405020304" pitchFamily="18" charset="0"/>
                        </a:rPr>
                        <m:t>,</m:t>
                      </m:r>
                      <m:r>
                        <a:rPr lang="en-US" sz="4000" b="1" i="1">
                          <a:effectLst/>
                          <a:latin typeface="Cambria Math" panose="02040503050406030204" pitchFamily="18" charset="0"/>
                          <a:ea typeface="SimSun" panose="02010600030101010101" pitchFamily="2" charset="-122"/>
                          <a:cs typeface="Times New Roman" panose="02020603050405020304" pitchFamily="18" charset="0"/>
                        </a:rPr>
                        <m:t>𝟐</m:t>
                      </m:r>
                    </m:oMath>
                  </a14:m>
                  <a:r>
                    <a:rPr lang="vi-VN" sz="4000" b="1" dirty="0">
                      <a:effectLst/>
                      <a:latin typeface="Tahoma" panose="020B0604030504040204" pitchFamily="34" charset="0"/>
                      <a:ea typeface="Tahoma" panose="020B0604030504040204" pitchFamily="34" charset="0"/>
                      <a:cs typeface="Tahoma" panose="020B0604030504040204" pitchFamily="34" charset="0"/>
                    </a:rPr>
                    <a:t> tỉ đồng vào ba loại trái phiếu: trái phiếu chính phủ với lãi suất </a:t>
                  </a:r>
                  <a14:m>
                    <m:oMath xmlns:m="http://schemas.openxmlformats.org/officeDocument/2006/math">
                      <m:r>
                        <a:rPr lang="en-US" sz="4000" b="1" i="1">
                          <a:effectLst/>
                          <a:latin typeface="Cambria Math" panose="02040503050406030204" pitchFamily="18" charset="0"/>
                          <a:ea typeface="SimSun" panose="02010600030101010101" pitchFamily="2" charset="-122"/>
                          <a:cs typeface="Times New Roman" panose="02020603050405020304" pitchFamily="18" charset="0"/>
                        </a:rPr>
                        <m:t>𝟕</m:t>
                      </m:r>
                      <m:r>
                        <a:rPr lang="en-US" sz="4000" b="1"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000" b="1" dirty="0">
                      <a:effectLst/>
                      <a:latin typeface="Tahoma" panose="020B0604030504040204" pitchFamily="34" charset="0"/>
                      <a:ea typeface="Tahoma" panose="020B0604030504040204" pitchFamily="34" charset="0"/>
                      <a:cs typeface="Tahoma" panose="020B0604030504040204" pitchFamily="34" charset="0"/>
                    </a:rPr>
                    <a:t> một năm, trái phiếu ngân hàng với lãi suất </a:t>
                  </a:r>
                  <a14:m>
                    <m:oMath xmlns:m="http://schemas.openxmlformats.org/officeDocument/2006/math">
                      <m:r>
                        <a:rPr lang="en-US" sz="4000" b="1" i="1">
                          <a:effectLst/>
                          <a:latin typeface="Cambria Math" panose="02040503050406030204" pitchFamily="18" charset="0"/>
                          <a:ea typeface="SimSun" panose="02010600030101010101" pitchFamily="2" charset="-122"/>
                          <a:cs typeface="Times New Roman" panose="02020603050405020304" pitchFamily="18" charset="0"/>
                        </a:rPr>
                        <m:t>𝟖</m:t>
                      </m:r>
                      <m:r>
                        <a:rPr lang="en-US" sz="4000" b="1"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000" b="1" dirty="0">
                      <a:effectLst/>
                      <a:latin typeface="Tahoma" panose="020B0604030504040204" pitchFamily="34" charset="0"/>
                      <a:ea typeface="Tahoma" panose="020B0604030504040204" pitchFamily="34" charset="0"/>
                      <a:cs typeface="Tahoma" panose="020B0604030504040204" pitchFamily="34" charset="0"/>
                    </a:rPr>
                    <a:t> một năm và trái phiếu doanh nghiệp rủi ro cao với lãi suất </a:t>
                  </a:r>
                  <a14:m>
                    <m:oMath xmlns:m="http://schemas.openxmlformats.org/officeDocument/2006/math">
                      <m:r>
                        <a:rPr lang="en-US" sz="4000" b="1" i="1">
                          <a:effectLst/>
                          <a:latin typeface="Cambria Math" panose="02040503050406030204" pitchFamily="18" charset="0"/>
                          <a:ea typeface="SimSun" panose="02010600030101010101" pitchFamily="2" charset="-122"/>
                          <a:cs typeface="Times New Roman" panose="02020603050405020304" pitchFamily="18" charset="0"/>
                        </a:rPr>
                        <m:t>𝟏𝟐</m:t>
                      </m:r>
                      <m:r>
                        <a:rPr lang="en-US" sz="4000" b="1"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4000" b="1" dirty="0">
                      <a:effectLst/>
                      <a:latin typeface="Tahoma" panose="020B0604030504040204" pitchFamily="34" charset="0"/>
                      <a:ea typeface="Tahoma" panose="020B0604030504040204" pitchFamily="34" charset="0"/>
                      <a:cs typeface="Tahoma" panose="020B0604030504040204" pitchFamily="34" charset="0"/>
                    </a:rPr>
                    <a:t> </a:t>
                  </a:r>
                  <a:r>
                    <a:rPr lang="vi-VN" sz="4000" b="1" dirty="0">
                      <a:effectLst/>
                      <a:latin typeface="Tahoma" panose="020B0604030504040204" pitchFamily="34" charset="0"/>
                      <a:ea typeface="Tahoma" panose="020B0604030504040204" pitchFamily="34" charset="0"/>
                      <a:cs typeface="Tahoma" panose="020B0604030504040204" pitchFamily="34" charset="0"/>
                    </a:rPr>
                    <a:t>một năm. Vì lí do giảm thuế, bác An muốn số tiền đầu tư trái phiếu chính phủ gấp </a:t>
                  </a:r>
                  <a14:m>
                    <m:oMath xmlns:m="http://schemas.openxmlformats.org/officeDocument/2006/math">
                      <m:r>
                        <a:rPr lang="en-US" sz="4000" b="1" i="1">
                          <a:effectLst/>
                          <a:latin typeface="Cambria Math" panose="02040503050406030204" pitchFamily="18" charset="0"/>
                          <a:ea typeface="SimSun" panose="02010600030101010101" pitchFamily="2" charset="-122"/>
                          <a:cs typeface="Times New Roman" panose="02020603050405020304" pitchFamily="18" charset="0"/>
                        </a:rPr>
                        <m:t>𝟑</m:t>
                      </m:r>
                    </m:oMath>
                  </a14:m>
                  <a:r>
                    <a:rPr lang="vi-VN" sz="4000" b="1" dirty="0">
                      <a:effectLst/>
                      <a:latin typeface="Tahoma" panose="020B0604030504040204" pitchFamily="34" charset="0"/>
                      <a:ea typeface="Tahoma" panose="020B0604030504040204" pitchFamily="34" charset="0"/>
                      <a:cs typeface="Tahoma" panose="020B0604030504040204" pitchFamily="34" charset="0"/>
                    </a:rPr>
                    <a:t> lần số tiền đầu tư trái  phiếu ngân hàng. Hơn nữa, để giảm thiểu rủi ro, bác An đầu tư không quá </a:t>
                  </a:r>
                  <a14:m>
                    <m:oMath xmlns:m="http://schemas.openxmlformats.org/officeDocument/2006/math">
                      <m:r>
                        <a:rPr lang="en-US" sz="4000" b="1" i="1">
                          <a:effectLst/>
                          <a:latin typeface="Cambria Math" panose="02040503050406030204" pitchFamily="18" charset="0"/>
                          <a:ea typeface="SimSun" panose="02010600030101010101" pitchFamily="2" charset="-122"/>
                          <a:cs typeface="Times New Roman" panose="02020603050405020304" pitchFamily="18" charset="0"/>
                        </a:rPr>
                        <m:t>𝟐𝟎𝟎</m:t>
                      </m:r>
                    </m:oMath>
                  </a14:m>
                  <a:r>
                    <a:rPr lang="vi-VN" sz="4000" b="1" dirty="0">
                      <a:effectLst/>
                      <a:latin typeface="Tahoma" panose="020B0604030504040204" pitchFamily="34" charset="0"/>
                      <a:ea typeface="Tahoma" panose="020B0604030504040204" pitchFamily="34" charset="0"/>
                      <a:cs typeface="Tahoma" panose="020B0604030504040204" pitchFamily="34" charset="0"/>
                    </a:rPr>
                    <a:t> triệu đồng cho trái phiếu doanh nghiệp. Hỏi bác An nên đầu tư mỗi loại trái phiếu bao nhiêu tiền để lợi nhuận thu được sau một năm là lớn nhất? </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Content Placeholder 2">
                  <a:extLst>
                    <a:ext uri="{FF2B5EF4-FFF2-40B4-BE49-F238E27FC236}">
                      <a16:creationId xmlns:a16="http://schemas.microsoft.com/office/drawing/2014/main" id="{E2E8F659-D378-4E4E-8B96-59D27B2DDC56}"/>
                    </a:ext>
                  </a:extLst>
                </p:cNvPr>
                <p:cNvSpPr txBox="1">
                  <a:spLocks noRot="1" noChangeAspect="1" noMove="1" noResize="1" noEditPoints="1" noAdjustHandles="1" noChangeArrowheads="1" noChangeShapeType="1" noTextEdit="1"/>
                </p:cNvSpPr>
                <p:nvPr/>
              </p:nvSpPr>
              <p:spPr>
                <a:xfrm>
                  <a:off x="465169" y="2809305"/>
                  <a:ext cx="23286394" cy="2888765"/>
                </a:xfrm>
                <a:prstGeom prst="rect">
                  <a:avLst/>
                </a:prstGeom>
                <a:blipFill>
                  <a:blip r:embed="rId4"/>
                  <a:stretch>
                    <a:fillRect l="-931" t="-315" r="-905" b="-6772"/>
                  </a:stretch>
                </a:blipFill>
                <a:ln>
                  <a:noFill/>
                </a:ln>
              </p:spPr>
              <p:txBody>
                <a:bodyPr/>
                <a:lstStyle/>
                <a:p>
                  <a:r>
                    <a:rPr lang="en-US">
                      <a:noFill/>
                    </a:rPr>
                    <a:t> </a:t>
                  </a:r>
                </a:p>
              </p:txBody>
            </p:sp>
          </mc:Fallback>
        </mc:AlternateContent>
      </p:grpSp>
      <p:grpSp>
        <p:nvGrpSpPr>
          <p:cNvPr id="28" name="Group 3">
            <a:extLst>
              <a:ext uri="{FF2B5EF4-FFF2-40B4-BE49-F238E27FC236}">
                <a16:creationId xmlns:a16="http://schemas.microsoft.com/office/drawing/2014/main" id="{D0EA8D69-D24A-488E-9F55-12D686040C88}"/>
              </a:ext>
            </a:extLst>
          </p:cNvPr>
          <p:cNvGrpSpPr/>
          <p:nvPr/>
        </p:nvGrpSpPr>
        <p:grpSpPr>
          <a:xfrm>
            <a:off x="261897" y="6716438"/>
            <a:ext cx="23741103" cy="7075762"/>
            <a:chOff x="49928" y="7871126"/>
            <a:chExt cx="23848520" cy="10082054"/>
          </a:xfrm>
          <a:solidFill>
            <a:schemeClr val="accent5">
              <a:lumMod val="40000"/>
              <a:lumOff val="60000"/>
            </a:schemeClr>
          </a:solidFill>
        </p:grpSpPr>
        <p:sp>
          <p:nvSpPr>
            <p:cNvPr id="29" name="Rounded Rectangle 52">
              <a:extLst>
                <a:ext uri="{FF2B5EF4-FFF2-40B4-BE49-F238E27FC236}">
                  <a16:creationId xmlns:a16="http://schemas.microsoft.com/office/drawing/2014/main" id="{8A104D44-FED7-44C9-BEFD-C67BC6776035}"/>
                </a:ext>
              </a:extLst>
            </p:cNvPr>
            <p:cNvSpPr/>
            <p:nvPr/>
          </p:nvSpPr>
          <p:spPr>
            <a:xfrm>
              <a:off x="49928" y="8384177"/>
              <a:ext cx="23848520" cy="956900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Group 5">
              <a:extLst>
                <a:ext uri="{FF2B5EF4-FFF2-40B4-BE49-F238E27FC236}">
                  <a16:creationId xmlns:a16="http://schemas.microsoft.com/office/drawing/2014/main" id="{D97722D1-2570-423B-9207-6E0761739413}"/>
                </a:ext>
              </a:extLst>
            </p:cNvPr>
            <p:cNvGrpSpPr/>
            <p:nvPr/>
          </p:nvGrpSpPr>
          <p:grpSpPr>
            <a:xfrm>
              <a:off x="49928" y="7871126"/>
              <a:ext cx="3946650" cy="1876983"/>
              <a:chOff x="411878" y="8137826"/>
              <a:chExt cx="3946650" cy="1876983"/>
            </a:xfrm>
            <a:grpFill/>
          </p:grpSpPr>
          <p:sp>
            <p:nvSpPr>
              <p:cNvPr id="31" name="Freeform 20">
                <a:extLst>
                  <a:ext uri="{FF2B5EF4-FFF2-40B4-BE49-F238E27FC236}">
                    <a16:creationId xmlns:a16="http://schemas.microsoft.com/office/drawing/2014/main" id="{B78F21F7-EA0F-45B6-8AC4-2CA4B4AF3512}"/>
                  </a:ext>
                </a:extLst>
              </p:cNvPr>
              <p:cNvSpPr>
                <a:spLocks/>
              </p:cNvSpPr>
              <p:nvPr/>
            </p:nvSpPr>
            <p:spPr bwMode="auto">
              <a:xfrm rot="16200000" flipV="1">
                <a:off x="1978018" y="7634298"/>
                <a:ext cx="176461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2" name="TextBox 7">
                <a:extLst>
                  <a:ext uri="{FF2B5EF4-FFF2-40B4-BE49-F238E27FC236}">
                    <a16:creationId xmlns:a16="http://schemas.microsoft.com/office/drawing/2014/main" id="{AA3EC032-D7C9-41F5-8ECC-64F1F6DFF003}"/>
                  </a:ext>
                </a:extLst>
              </p:cNvPr>
              <p:cNvSpPr txBox="1"/>
              <p:nvPr/>
            </p:nvSpPr>
            <p:spPr>
              <a:xfrm>
                <a:off x="1477111" y="8579414"/>
                <a:ext cx="2872840" cy="798427"/>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33" name="Picture 8">
                <a:extLst>
                  <a:ext uri="{FF2B5EF4-FFF2-40B4-BE49-F238E27FC236}">
                    <a16:creationId xmlns:a16="http://schemas.microsoft.com/office/drawing/2014/main" id="{0C8A88DB-13E9-4DE6-9C47-C3B23AC214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87698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7FD814-5EEE-CFB2-229F-344E92248303}"/>
                  </a:ext>
                </a:extLst>
              </p:cNvPr>
              <p:cNvSpPr txBox="1">
                <a:spLocks/>
              </p:cNvSpPr>
              <p:nvPr/>
            </p:nvSpPr>
            <p:spPr>
              <a:xfrm>
                <a:off x="556776" y="7589155"/>
                <a:ext cx="23556368" cy="499914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0"/>
                  </a:spcBef>
                  <a:buNone/>
                </a:pPr>
                <a:r>
                  <a:rPr lang="en-US" sz="4500" b="1" dirty="0">
                    <a:latin typeface="Tahoma" panose="020B0604030504040204" pitchFamily="34" charset="0"/>
                    <a:ea typeface="Tahoma" panose="020B0604030504040204" pitchFamily="34" charset="0"/>
                    <a:cs typeface="Tahoma" panose="020B0604030504040204" pitchFamily="34" charset="0"/>
                  </a:rPr>
                  <a:t>Ta </a:t>
                </a:r>
                <a:r>
                  <a:rPr lang="en-US" sz="4500" b="1" dirty="0" err="1">
                    <a:latin typeface="Tahoma" panose="020B0604030504040204" pitchFamily="34" charset="0"/>
                    <a:ea typeface="Tahoma" panose="020B0604030504040204" pitchFamily="34" charset="0"/>
                    <a:cs typeface="Tahoma" panose="020B0604030504040204" pitchFamily="34" charset="0"/>
                  </a:rPr>
                  <a:t>được</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kết</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quả</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để</a:t>
                </a:r>
                <a:r>
                  <a:rPr lang="en-US" sz="45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500" b="1" i="1">
                            <a:latin typeface="Cambria Math" panose="02040503050406030204" pitchFamily="18" charset="0"/>
                          </a:rPr>
                        </m:ctrlPr>
                      </m:sSubPr>
                      <m:e>
                        <m:r>
                          <a:rPr lang="en-US" sz="4500" b="1" i="1">
                            <a:latin typeface="Cambria Math" panose="02040503050406030204" pitchFamily="18" charset="0"/>
                          </a:rPr>
                          <m:t>𝑻</m:t>
                        </m:r>
                      </m:e>
                      <m:sub>
                        <m:r>
                          <a:rPr lang="en-US" sz="4500" b="1" i="1">
                            <a:latin typeface="Cambria Math" panose="02040503050406030204" pitchFamily="18" charset="0"/>
                          </a:rPr>
                          <m:t>𝒎𝒂𝒙</m:t>
                        </m:r>
                      </m:sub>
                    </m:sSub>
                  </m:oMath>
                </a14:m>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là</a:t>
                </a:r>
                <a:r>
                  <a:rPr lang="en-US" sz="45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500" b="1" i="1">
                            <a:latin typeface="Cambria Math" panose="02040503050406030204" pitchFamily="18" charset="0"/>
                          </a:rPr>
                        </m:ctrlPr>
                      </m:dPr>
                      <m:e>
                        <m:m>
                          <m:mPr>
                            <m:mcs>
                              <m:mc>
                                <m:mcPr>
                                  <m:count m:val="1"/>
                                  <m:mcJc m:val="center"/>
                                </m:mcPr>
                              </m:mc>
                            </m:mcs>
                            <m:ctrlPr>
                              <a:rPr lang="en-US" sz="4500" b="1" i="1">
                                <a:latin typeface="Cambria Math" panose="02040503050406030204" pitchFamily="18" charset="0"/>
                              </a:rPr>
                            </m:ctrlPr>
                          </m:mPr>
                          <m:mr>
                            <m:e>
                              <m:r>
                                <a:rPr lang="en-US" sz="4500" b="1" i="1">
                                  <a:latin typeface="Cambria Math" panose="02040503050406030204" pitchFamily="18" charset="0"/>
                                </a:rPr>
                                <m:t>𝒛</m:t>
                              </m:r>
                              <m:r>
                                <a:rPr lang="en-US" sz="4500" b="1" i="1">
                                  <a:latin typeface="Cambria Math" panose="02040503050406030204" pitchFamily="18" charset="0"/>
                                </a:rPr>
                                <m:t>=</m:t>
                              </m:r>
                              <m:r>
                                <a:rPr lang="en-US" sz="4500" b="1" i="1">
                                  <a:latin typeface="Cambria Math" panose="02040503050406030204" pitchFamily="18" charset="0"/>
                                </a:rPr>
                                <m:t>𝟐𝟎𝟎</m:t>
                              </m:r>
                            </m:e>
                          </m:mr>
                          <m:mr>
                            <m:e>
                              <m:r>
                                <a:rPr lang="en-US" sz="4500" b="1" i="1">
                                  <a:latin typeface="Cambria Math" panose="02040503050406030204" pitchFamily="18" charset="0"/>
                                </a:rPr>
                                <m:t>𝒙</m:t>
                              </m:r>
                              <m:r>
                                <a:rPr lang="en-US" sz="4500" b="1" i="1">
                                  <a:latin typeface="Cambria Math" panose="02040503050406030204" pitchFamily="18" charset="0"/>
                                </a:rPr>
                                <m:t>=</m:t>
                              </m:r>
                              <m:r>
                                <a:rPr lang="en-US" sz="4500" b="1" i="1">
                                  <a:latin typeface="Cambria Math" panose="02040503050406030204" pitchFamily="18" charset="0"/>
                                </a:rPr>
                                <m:t>𝟕𝟓𝟎</m:t>
                              </m:r>
                            </m:e>
                          </m:mr>
                          <m:mr>
                            <m:e>
                              <m:r>
                                <a:rPr lang="en-US" sz="4500" b="1" i="1">
                                  <a:latin typeface="Cambria Math" panose="02040503050406030204" pitchFamily="18" charset="0"/>
                                </a:rPr>
                                <m:t>𝒚</m:t>
                              </m:r>
                              <m:r>
                                <a:rPr lang="en-US" sz="4500" b="1" i="1">
                                  <a:latin typeface="Cambria Math" panose="02040503050406030204" pitchFamily="18" charset="0"/>
                                </a:rPr>
                                <m:t>=</m:t>
                              </m:r>
                              <m:r>
                                <a:rPr lang="en-US" sz="4500" b="1" i="1">
                                  <a:latin typeface="Cambria Math" panose="02040503050406030204" pitchFamily="18" charset="0"/>
                                </a:rPr>
                                <m:t>𝟐𝟓𝟎</m:t>
                              </m:r>
                            </m:e>
                          </m:mr>
                        </m:m>
                      </m:e>
                    </m:d>
                  </m:oMath>
                </a14:m>
                <a:endParaRPr lang="en-US" sz="4500" b="1" dirty="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0"/>
                  </a:spcBef>
                  <a:buNone/>
                </a:pPr>
                <a:r>
                  <a:rPr lang="en-US" sz="4500" b="1" dirty="0" err="1">
                    <a:latin typeface="Tahoma" panose="020B0604030504040204" pitchFamily="34" charset="0"/>
                    <a:ea typeface="Tahoma" panose="020B0604030504040204" pitchFamily="34" charset="0"/>
                    <a:cs typeface="Tahoma" panose="020B0604030504040204" pitchFamily="34" charset="0"/>
                  </a:rPr>
                  <a:t>Vậy</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số</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tiền</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bác</a:t>
                </a:r>
                <a:r>
                  <a:rPr lang="en-US" sz="4500" b="1" dirty="0">
                    <a:latin typeface="Tahoma" panose="020B0604030504040204" pitchFamily="34" charset="0"/>
                    <a:ea typeface="Tahoma" panose="020B0604030504040204" pitchFamily="34" charset="0"/>
                    <a:cs typeface="Tahoma" panose="020B0604030504040204" pitchFamily="34" charset="0"/>
                  </a:rPr>
                  <a:t> An </a:t>
                </a:r>
                <a:r>
                  <a:rPr lang="en-US" sz="4500" b="1" dirty="0" err="1">
                    <a:latin typeface="Tahoma" panose="020B0604030504040204" pitchFamily="34" charset="0"/>
                    <a:ea typeface="Tahoma" panose="020B0604030504040204" pitchFamily="34" charset="0"/>
                    <a:cs typeface="Tahoma" panose="020B0604030504040204" pitchFamily="34" charset="0"/>
                  </a:rPr>
                  <a:t>cần</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đầu</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tư</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mỗi</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loại</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để</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lợi</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nhuần</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lớn</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nhất</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là</a:t>
                </a:r>
                <a:r>
                  <a:rPr lang="en-US" sz="45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500" b="1" i="1">
                        <a:latin typeface="Cambria Math" panose="02040503050406030204" pitchFamily="18" charset="0"/>
                      </a:rPr>
                      <m:t>𝟕𝟓𝟎</m:t>
                    </m:r>
                  </m:oMath>
                </a14:m>
                <a:r>
                  <a:rPr lang="en-US" sz="4500" b="1" dirty="0" err="1">
                    <a:latin typeface="Tahoma" panose="020B0604030504040204" pitchFamily="34" charset="0"/>
                    <a:ea typeface="Tahoma" panose="020B0604030504040204" pitchFamily="34" charset="0"/>
                    <a:cs typeface="Tahoma" panose="020B0604030504040204" pitchFamily="34" charset="0"/>
                  </a:rPr>
                  <a:t>triệu</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cho</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trái</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phiếu</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chính</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phủ</a:t>
                </a:r>
                <a:r>
                  <a:rPr lang="en-US" sz="45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500" b="1" i="1">
                        <a:latin typeface="Cambria Math" panose="02040503050406030204" pitchFamily="18" charset="0"/>
                      </a:rPr>
                      <m:t>𝟐𝟓𝟎</m:t>
                    </m:r>
                  </m:oMath>
                </a14:m>
                <a:r>
                  <a:rPr lang="en-US" sz="4500" b="1" dirty="0" err="1">
                    <a:latin typeface="Tahoma" panose="020B0604030504040204" pitchFamily="34" charset="0"/>
                    <a:ea typeface="Tahoma" panose="020B0604030504040204" pitchFamily="34" charset="0"/>
                    <a:cs typeface="Tahoma" panose="020B0604030504040204" pitchFamily="34" charset="0"/>
                  </a:rPr>
                  <a:t>triệu</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cho</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trái</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phiếu</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ngân</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hàng</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và</a:t>
                </a:r>
                <a:r>
                  <a:rPr lang="en-US" sz="45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500" b="1" i="1">
                        <a:latin typeface="Cambria Math" panose="02040503050406030204" pitchFamily="18" charset="0"/>
                      </a:rPr>
                      <m:t>𝟐𝟎𝟎</m:t>
                    </m:r>
                  </m:oMath>
                </a14:m>
                <a:r>
                  <a:rPr lang="en-US" sz="4500" b="1" dirty="0" err="1">
                    <a:latin typeface="Tahoma" panose="020B0604030504040204" pitchFamily="34" charset="0"/>
                    <a:ea typeface="Tahoma" panose="020B0604030504040204" pitchFamily="34" charset="0"/>
                    <a:cs typeface="Tahoma" panose="020B0604030504040204" pitchFamily="34" charset="0"/>
                  </a:rPr>
                  <a:t>triệu</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cho</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trái</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phiếu</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doanh</a:t>
                </a:r>
                <a:r>
                  <a:rPr lang="en-US" sz="4500" b="1" dirty="0">
                    <a:latin typeface="Tahoma" panose="020B0604030504040204" pitchFamily="34" charset="0"/>
                    <a:ea typeface="Tahoma" panose="020B0604030504040204" pitchFamily="34" charset="0"/>
                    <a:cs typeface="Tahoma" panose="020B0604030504040204" pitchFamily="34" charset="0"/>
                  </a:rPr>
                  <a:t> </a:t>
                </a:r>
                <a:r>
                  <a:rPr lang="en-US" sz="4500" b="1" dirty="0" err="1">
                    <a:latin typeface="Tahoma" panose="020B0604030504040204" pitchFamily="34" charset="0"/>
                    <a:ea typeface="Tahoma" panose="020B0604030504040204" pitchFamily="34" charset="0"/>
                    <a:cs typeface="Tahoma" panose="020B0604030504040204" pitchFamily="34" charset="0"/>
                  </a:rPr>
                  <a:t>nghiệp</a:t>
                </a:r>
                <a:endParaRPr lang="vi-VN" sz="4500" dirty="0"/>
              </a:p>
            </p:txBody>
          </p:sp>
        </mc:Choice>
        <mc:Fallback xmlns="">
          <p:sp>
            <p:nvSpPr>
              <p:cNvPr id="3" name="Content Placeholder 2">
                <a:extLst>
                  <a:ext uri="{FF2B5EF4-FFF2-40B4-BE49-F238E27FC236}">
                    <a16:creationId xmlns:a16="http://schemas.microsoft.com/office/drawing/2014/main" id="{A67FD814-5EEE-CFB2-229F-344E92248303}"/>
                  </a:ext>
                </a:extLst>
              </p:cNvPr>
              <p:cNvSpPr txBox="1">
                <a:spLocks noRot="1" noChangeAspect="1" noMove="1" noResize="1" noEditPoints="1" noAdjustHandles="1" noChangeArrowheads="1" noChangeShapeType="1" noTextEdit="1"/>
              </p:cNvSpPr>
              <p:nvPr/>
            </p:nvSpPr>
            <p:spPr>
              <a:xfrm>
                <a:off x="556776" y="7589155"/>
                <a:ext cx="23556368" cy="4999140"/>
              </a:xfrm>
              <a:prstGeom prst="rect">
                <a:avLst/>
              </a:prstGeom>
              <a:blipFill>
                <a:blip r:embed="rId6"/>
                <a:stretch>
                  <a:fillRect l="-108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73178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up)">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up)">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2819400" y="1051260"/>
            <a:ext cx="4172962" cy="1464095"/>
            <a:chOff x="0" y="83466"/>
            <a:chExt cx="2975556"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2318306" cy="451406"/>
            </a:xfrm>
            <a:prstGeom prst="rect">
              <a:avLst/>
            </a:prstGeom>
            <a:solidFill>
              <a:schemeClr val="bg1"/>
            </a:solid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03E741DE-CD8C-4F63-8E20-87CCEF976933}"/>
              </a:ext>
            </a:extLst>
          </p:cNvPr>
          <p:cNvGrpSpPr/>
          <p:nvPr/>
        </p:nvGrpSpPr>
        <p:grpSpPr>
          <a:xfrm>
            <a:off x="304800" y="1600200"/>
            <a:ext cx="23774400" cy="5817931"/>
            <a:chOff x="304800" y="2628388"/>
            <a:chExt cx="23377064" cy="4080992"/>
          </a:xfrm>
        </p:grpSpPr>
        <p:grpSp>
          <p:nvGrpSpPr>
            <p:cNvPr id="11" name="Group 10">
              <a:extLst>
                <a:ext uri="{FF2B5EF4-FFF2-40B4-BE49-F238E27FC236}">
                  <a16:creationId xmlns:a16="http://schemas.microsoft.com/office/drawing/2014/main" id="{AF2F5510-F107-4CE9-A5BD-A703240DA2FB}"/>
                </a:ext>
              </a:extLst>
            </p:cNvPr>
            <p:cNvGrpSpPr/>
            <p:nvPr/>
          </p:nvGrpSpPr>
          <p:grpSpPr>
            <a:xfrm>
              <a:off x="304800" y="2628388"/>
              <a:ext cx="23377064" cy="4080992"/>
              <a:chOff x="907537" y="4113506"/>
              <a:chExt cx="23797756" cy="3426871"/>
            </a:xfrm>
          </p:grpSpPr>
          <p:sp>
            <p:nvSpPr>
              <p:cNvPr id="12" name="Rounded Rectangle 36">
                <a:extLst>
                  <a:ext uri="{FF2B5EF4-FFF2-40B4-BE49-F238E27FC236}">
                    <a16:creationId xmlns:a16="http://schemas.microsoft.com/office/drawing/2014/main" id="{2D39BE71-C15C-439E-BAF8-1CE6B85B3774}"/>
                  </a:ext>
                </a:extLst>
              </p:cNvPr>
              <p:cNvSpPr/>
              <p:nvPr/>
            </p:nvSpPr>
            <p:spPr>
              <a:xfrm>
                <a:off x="964240" y="4247392"/>
                <a:ext cx="23741053" cy="3292985"/>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CEEF76CD-6A76-47E0-8809-7F767ED010C8}"/>
                  </a:ext>
                </a:extLst>
              </p:cNvPr>
              <p:cNvGrpSpPr/>
              <p:nvPr/>
            </p:nvGrpSpPr>
            <p:grpSpPr>
              <a:xfrm>
                <a:off x="907537" y="4113506"/>
                <a:ext cx="3453151" cy="609836"/>
                <a:chOff x="907537" y="4113506"/>
                <a:chExt cx="3453151" cy="609836"/>
              </a:xfrm>
            </p:grpSpPr>
            <p:grpSp>
              <p:nvGrpSpPr>
                <p:cNvPr id="14" name="Group 13">
                  <a:extLst>
                    <a:ext uri="{FF2B5EF4-FFF2-40B4-BE49-F238E27FC236}">
                      <a16:creationId xmlns:a16="http://schemas.microsoft.com/office/drawing/2014/main" id="{6A95260A-097E-4C4F-9D9F-BCFE2911FA6E}"/>
                    </a:ext>
                  </a:extLst>
                </p:cNvPr>
                <p:cNvGrpSpPr/>
                <p:nvPr/>
              </p:nvGrpSpPr>
              <p:grpSpPr>
                <a:xfrm>
                  <a:off x="1446931" y="4113506"/>
                  <a:ext cx="2913757" cy="609836"/>
                  <a:chOff x="2113681" y="4475456"/>
                  <a:chExt cx="2913757" cy="609836"/>
                </a:xfrm>
              </p:grpSpPr>
              <p:sp>
                <p:nvSpPr>
                  <p:cNvPr id="16" name="Freeform 20">
                    <a:extLst>
                      <a:ext uri="{FF2B5EF4-FFF2-40B4-BE49-F238E27FC236}">
                        <a16:creationId xmlns:a16="http://schemas.microsoft.com/office/drawing/2014/main" id="{71DEC44F-9D1F-4CB5-9CB1-7F69AA33E334}"/>
                      </a:ext>
                    </a:extLst>
                  </p:cNvPr>
                  <p:cNvSpPr>
                    <a:spLocks/>
                  </p:cNvSpPr>
                  <p:nvPr/>
                </p:nvSpPr>
                <p:spPr bwMode="auto">
                  <a:xfrm rot="5400000">
                    <a:off x="3299193" y="3289944"/>
                    <a:ext cx="542734"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782B3A17-5930-48FF-B53A-F83BBDF1A7A5}"/>
                      </a:ext>
                    </a:extLst>
                  </p:cNvPr>
                  <p:cNvSpPr txBox="1"/>
                  <p:nvPr/>
                </p:nvSpPr>
                <p:spPr>
                  <a:xfrm>
                    <a:off x="2526391" y="4542558"/>
                    <a:ext cx="2501047" cy="542734"/>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2.16</a:t>
                    </a:r>
                  </a:p>
                </p:txBody>
              </p:sp>
            </p:grpSp>
            <p:pic>
              <p:nvPicPr>
                <p:cNvPr id="15" name="Picture 14">
                  <a:extLst>
                    <a:ext uri="{FF2B5EF4-FFF2-40B4-BE49-F238E27FC236}">
                      <a16:creationId xmlns:a16="http://schemas.microsoft.com/office/drawing/2014/main" id="{BD2201E5-8696-4554-924C-33FDB9CBF1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561205"/>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15647986-F5A5-43A1-81E6-41301BA84291}"/>
                    </a:ext>
                  </a:extLst>
                </p:cNvPr>
                <p:cNvSpPr txBox="1">
                  <a:spLocks/>
                </p:cNvSpPr>
                <p:nvPr/>
              </p:nvSpPr>
              <p:spPr>
                <a:xfrm>
                  <a:off x="518359" y="2730710"/>
                  <a:ext cx="22949945" cy="38768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20000"/>
                    </a:lnSpc>
                    <a:spcBef>
                      <a:spcPts val="600"/>
                    </a:spcBef>
                    <a:spcAft>
                      <a:spcPts val="600"/>
                    </a:spcAft>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sz="3800" b="1" dirty="0">
                      <a:latin typeface="Tahoma" panose="020B0604030504040204" pitchFamily="34" charset="0"/>
                      <a:ea typeface="Tahoma" panose="020B0604030504040204" pitchFamily="34" charset="0"/>
                      <a:cs typeface="Tahoma" panose="020B0604030504040204" pitchFamily="34" charset="0"/>
                    </a:rPr>
                    <a:t>Một công ty dự định chỉ tối đa </a:t>
                  </a:r>
                  <a14:m>
                    <m:oMath xmlns:m="http://schemas.openxmlformats.org/officeDocument/2006/math">
                      <m:r>
                        <a:rPr lang="en-US" sz="3800" b="1" i="1">
                          <a:latin typeface="Cambria Math" panose="02040503050406030204" pitchFamily="18" charset="0"/>
                        </a:rPr>
                        <m:t>𝟏𝟔𝟎</m:t>
                      </m:r>
                    </m:oMath>
                  </a14:m>
                  <a:r>
                    <a:rPr lang="vi-VN" sz="3800" b="1" dirty="0">
                      <a:latin typeface="Tahoma" panose="020B0604030504040204" pitchFamily="34" charset="0"/>
                      <a:ea typeface="Tahoma" panose="020B0604030504040204" pitchFamily="34" charset="0"/>
                      <a:cs typeface="Tahoma" panose="020B0604030504040204" pitchFamily="34" charset="0"/>
                    </a:rPr>
                    <a:t> triệu đồng cho quảng cáo một sản phẩm mới trong một tháng trên các đài phát thanh và truyền hình. Biết cùng một thời lượng quảng cáo, số người mới quan tâm đến sản phẩm trên truyền hình gấp </a:t>
                  </a:r>
                  <a14:m>
                    <m:oMath xmlns:m="http://schemas.openxmlformats.org/officeDocument/2006/math">
                      <m:r>
                        <a:rPr lang="en-US" sz="3800" b="1" i="1">
                          <a:latin typeface="Cambria Math" panose="02040503050406030204" pitchFamily="18" charset="0"/>
                        </a:rPr>
                        <m:t>𝟖</m:t>
                      </m:r>
                    </m:oMath>
                  </a14:m>
                  <a:r>
                    <a:rPr lang="vi-VN" sz="3800" b="1" dirty="0">
                      <a:latin typeface="Tahoma" panose="020B0604030504040204" pitchFamily="34" charset="0"/>
                      <a:ea typeface="Tahoma" panose="020B0604030504040204" pitchFamily="34" charset="0"/>
                      <a:cs typeface="Tahoma" panose="020B0604030504040204" pitchFamily="34" charset="0"/>
                    </a:rPr>
                    <a:t> lần trên đài phát thanh, tức là quảng cáo trên truyền hình có hiệu quả gấp </a:t>
                  </a:r>
                  <a14:m>
                    <m:oMath xmlns:m="http://schemas.openxmlformats.org/officeDocument/2006/math">
                      <m:r>
                        <a:rPr lang="en-US" sz="3800" b="1" i="1">
                          <a:latin typeface="Cambria Math" panose="02040503050406030204" pitchFamily="18" charset="0"/>
                        </a:rPr>
                        <m:t>𝟖</m:t>
                      </m:r>
                    </m:oMath>
                  </a14:m>
                  <a:r>
                    <a:rPr lang="vi-VN" sz="3800" b="1" dirty="0">
                      <a:latin typeface="Tahoma" panose="020B0604030504040204" pitchFamily="34" charset="0"/>
                      <a:ea typeface="Tahoma" panose="020B0604030504040204" pitchFamily="34" charset="0"/>
                      <a:cs typeface="Tahoma" panose="020B0604030504040204" pitchFamily="34" charset="0"/>
                    </a:rPr>
                    <a:t> lần trên đài  phát thanh.Đài phát thanh chỉ nhận các quảng cáo có tổng thời lượng trong một tháng tối đa là </a:t>
                  </a:r>
                  <a14:m>
                    <m:oMath xmlns:m="http://schemas.openxmlformats.org/officeDocument/2006/math">
                      <m:r>
                        <a:rPr lang="en-US" sz="3800" b="1" i="1">
                          <a:latin typeface="Cambria Math" panose="02040503050406030204" pitchFamily="18" charset="0"/>
                        </a:rPr>
                        <m:t>𝟗𝟎𝟎</m:t>
                      </m:r>
                    </m:oMath>
                  </a14:m>
                  <a:r>
                    <a:rPr lang="vi-VN" sz="3800" b="1" dirty="0">
                      <a:latin typeface="Tahoma" panose="020B0604030504040204" pitchFamily="34" charset="0"/>
                      <a:ea typeface="Tahoma" panose="020B0604030504040204" pitchFamily="34" charset="0"/>
                      <a:cs typeface="Tahoma" panose="020B0604030504040204" pitchFamily="34" charset="0"/>
                    </a:rPr>
                    <a:t> giây với chi phí là </a:t>
                  </a:r>
                  <a14:m>
                    <m:oMath xmlns:m="http://schemas.openxmlformats.org/officeDocument/2006/math">
                      <m:r>
                        <a:rPr lang="en-US" sz="3800" b="1" i="1">
                          <a:latin typeface="Cambria Math" panose="02040503050406030204" pitchFamily="18" charset="0"/>
                        </a:rPr>
                        <m:t>𝟖𝟎</m:t>
                      </m:r>
                    </m:oMath>
                  </a14:m>
                  <a:r>
                    <a:rPr lang="vi-VN" sz="3800" b="1" dirty="0">
                      <a:latin typeface="Tahoma" panose="020B0604030504040204" pitchFamily="34" charset="0"/>
                      <a:ea typeface="Tahoma" panose="020B0604030504040204" pitchFamily="34" charset="0"/>
                      <a:cs typeface="Tahoma" panose="020B0604030504040204" pitchFamily="34" charset="0"/>
                    </a:rPr>
                    <a:t> nghìn đồng/giây. Đài truyền hình chỉ nhận các quảng cáo có tổng thời lượng trong một tháng tối đa là </a:t>
                  </a:r>
                  <a14:m>
                    <m:oMath xmlns:m="http://schemas.openxmlformats.org/officeDocument/2006/math">
                      <m:r>
                        <a:rPr lang="en-US" sz="3800" b="1" i="1">
                          <a:latin typeface="Cambria Math" panose="02040503050406030204" pitchFamily="18" charset="0"/>
                        </a:rPr>
                        <m:t>𝟑𝟔𝟎</m:t>
                      </m:r>
                    </m:oMath>
                  </a14:m>
                  <a:r>
                    <a:rPr lang="en-US" sz="3800" b="1" dirty="0">
                      <a:latin typeface="Tahoma" panose="020B0604030504040204" pitchFamily="34" charset="0"/>
                      <a:ea typeface="Tahoma" panose="020B0604030504040204" pitchFamily="34" charset="0"/>
                      <a:cs typeface="Tahoma" panose="020B0604030504040204" pitchFamily="34" charset="0"/>
                    </a:rPr>
                    <a:t> </a:t>
                  </a:r>
                  <a:r>
                    <a:rPr lang="vi-VN" sz="3800" b="1" dirty="0">
                      <a:latin typeface="Tahoma" panose="020B0604030504040204" pitchFamily="34" charset="0"/>
                      <a:ea typeface="Tahoma" panose="020B0604030504040204" pitchFamily="34" charset="0"/>
                      <a:cs typeface="Tahoma" panose="020B0604030504040204" pitchFamily="34" charset="0"/>
                    </a:rPr>
                    <a:t>giây với chi phí là </a:t>
                  </a:r>
                  <a14:m>
                    <m:oMath xmlns:m="http://schemas.openxmlformats.org/officeDocument/2006/math">
                      <m:r>
                        <a:rPr lang="en-US" sz="3800" b="1" i="1">
                          <a:latin typeface="Cambria Math" panose="02040503050406030204" pitchFamily="18" charset="0"/>
                        </a:rPr>
                        <m:t>𝟒𝟎𝟎</m:t>
                      </m:r>
                    </m:oMath>
                  </a14:m>
                  <a:r>
                    <a:rPr lang="vi-VN" sz="3800" b="1" dirty="0">
                      <a:latin typeface="Tahoma" panose="020B0604030504040204" pitchFamily="34" charset="0"/>
                      <a:ea typeface="Tahoma" panose="020B0604030504040204" pitchFamily="34" charset="0"/>
                      <a:cs typeface="Tahoma" panose="020B0604030504040204" pitchFamily="34" charset="0"/>
                    </a:rPr>
                    <a:t> nghìn đồng/giây.</a:t>
                  </a:r>
                  <a:r>
                    <a:rPr lang="en-US" sz="3800" b="1" dirty="0">
                      <a:latin typeface="Tahoma" panose="020B0604030504040204" pitchFamily="34" charset="0"/>
                      <a:ea typeface="Tahoma" panose="020B0604030504040204" pitchFamily="34" charset="0"/>
                      <a:cs typeface="Tahoma" panose="020B0604030504040204" pitchFamily="34" charset="0"/>
                    </a:rPr>
                    <a:t> </a:t>
                  </a:r>
                  <a:r>
                    <a:rPr lang="vi-VN" sz="3800" b="1" dirty="0">
                      <a:latin typeface="Tahoma" panose="020B0604030504040204" pitchFamily="34" charset="0"/>
                      <a:ea typeface="Tahoma" panose="020B0604030504040204" pitchFamily="34" charset="0"/>
                      <a:cs typeface="Tahoma" panose="020B0604030504040204" pitchFamily="34" charset="0"/>
                    </a:rPr>
                    <a:t>Công ty cần đặt thời gian quảng cáo trên các đài phát thanh và truyền hình như thế nào để hiệu quả nhất?</a:t>
                  </a:r>
                  <a:endParaRPr lang="en-US" sz="3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Content Placeholder 2">
                  <a:extLst>
                    <a:ext uri="{FF2B5EF4-FFF2-40B4-BE49-F238E27FC236}">
                      <a16:creationId xmlns:a16="http://schemas.microsoft.com/office/drawing/2014/main" id="{15647986-F5A5-43A1-81E6-41301BA84291}"/>
                    </a:ext>
                  </a:extLst>
                </p:cNvPr>
                <p:cNvSpPr txBox="1">
                  <a:spLocks noRot="1" noChangeAspect="1" noMove="1" noResize="1" noEditPoints="1" noAdjustHandles="1" noChangeArrowheads="1" noChangeShapeType="1" noTextEdit="1"/>
                </p:cNvSpPr>
                <p:nvPr/>
              </p:nvSpPr>
              <p:spPr>
                <a:xfrm>
                  <a:off x="518359" y="2730710"/>
                  <a:ext cx="22949945" cy="3876806"/>
                </a:xfrm>
                <a:prstGeom prst="rect">
                  <a:avLst/>
                </a:prstGeom>
                <a:blipFill>
                  <a:blip r:embed="rId4"/>
                  <a:stretch>
                    <a:fillRect l="-862" r="-888" b="-8710"/>
                  </a:stretch>
                </a:blipFill>
                <a:ln>
                  <a:noFill/>
                </a:ln>
              </p:spPr>
              <p:txBody>
                <a:bodyPr/>
                <a:lstStyle/>
                <a:p>
                  <a:r>
                    <a:rPr lang="en-US">
                      <a:noFill/>
                    </a:rPr>
                    <a:t> </a:t>
                  </a:r>
                </a:p>
              </p:txBody>
            </p:sp>
          </mc:Fallback>
        </mc:AlternateContent>
      </p:grpSp>
      <p:grpSp>
        <p:nvGrpSpPr>
          <p:cNvPr id="3" name="Group 3">
            <a:extLst>
              <a:ext uri="{FF2B5EF4-FFF2-40B4-BE49-F238E27FC236}">
                <a16:creationId xmlns:a16="http://schemas.microsoft.com/office/drawing/2014/main" id="{0B6D3FCB-2718-B820-70B0-31EC1B264D44}"/>
              </a:ext>
            </a:extLst>
          </p:cNvPr>
          <p:cNvGrpSpPr/>
          <p:nvPr/>
        </p:nvGrpSpPr>
        <p:grpSpPr>
          <a:xfrm>
            <a:off x="381000" y="7543800"/>
            <a:ext cx="23724546" cy="5943599"/>
            <a:chOff x="49928" y="8052502"/>
            <a:chExt cx="24140567" cy="3566226"/>
          </a:xfrm>
          <a:solidFill>
            <a:schemeClr val="accent5">
              <a:lumMod val="40000"/>
              <a:lumOff val="60000"/>
            </a:schemeClr>
          </a:solidFill>
        </p:grpSpPr>
        <p:sp>
          <p:nvSpPr>
            <p:cNvPr id="4" name="Rounded Rectangle 52">
              <a:extLst>
                <a:ext uri="{FF2B5EF4-FFF2-40B4-BE49-F238E27FC236}">
                  <a16:creationId xmlns:a16="http://schemas.microsoft.com/office/drawing/2014/main" id="{65E94E69-DDCE-FD14-82B5-8C36AE2A546E}"/>
                </a:ext>
              </a:extLst>
            </p:cNvPr>
            <p:cNvSpPr/>
            <p:nvPr/>
          </p:nvSpPr>
          <p:spPr>
            <a:xfrm>
              <a:off x="49928" y="8139636"/>
              <a:ext cx="24140567" cy="34790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 name="Group 5">
              <a:extLst>
                <a:ext uri="{FF2B5EF4-FFF2-40B4-BE49-F238E27FC236}">
                  <a16:creationId xmlns:a16="http://schemas.microsoft.com/office/drawing/2014/main" id="{CCE549D1-75D5-4D7D-3795-D1C0F6E53B04}"/>
                </a:ext>
              </a:extLst>
            </p:cNvPr>
            <p:cNvGrpSpPr/>
            <p:nvPr/>
          </p:nvGrpSpPr>
          <p:grpSpPr>
            <a:xfrm>
              <a:off x="49928" y="8052502"/>
              <a:ext cx="3718582" cy="662458"/>
              <a:chOff x="411878" y="8319202"/>
              <a:chExt cx="3718582" cy="662458"/>
            </a:xfrm>
            <a:grpFill/>
          </p:grpSpPr>
          <p:sp>
            <p:nvSpPr>
              <p:cNvPr id="6" name="Freeform 20">
                <a:extLst>
                  <a:ext uri="{FF2B5EF4-FFF2-40B4-BE49-F238E27FC236}">
                    <a16:creationId xmlns:a16="http://schemas.microsoft.com/office/drawing/2014/main" id="{683C875A-CCCB-442A-CEAC-F1DED53026EA}"/>
                  </a:ext>
                </a:extLst>
              </p:cNvPr>
              <p:cNvSpPr>
                <a:spLocks/>
              </p:cNvSpPr>
              <p:nvPr/>
            </p:nvSpPr>
            <p:spPr bwMode="auto">
              <a:xfrm rot="16200000" flipV="1">
                <a:off x="2315599" y="7130108"/>
                <a:ext cx="614812" cy="3014910"/>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 name="TextBox 7">
                <a:extLst>
                  <a:ext uri="{FF2B5EF4-FFF2-40B4-BE49-F238E27FC236}">
                    <a16:creationId xmlns:a16="http://schemas.microsoft.com/office/drawing/2014/main" id="{FA9B6E44-E607-2B65-00B9-20E92EFF6F37}"/>
                  </a:ext>
                </a:extLst>
              </p:cNvPr>
              <p:cNvSpPr txBox="1"/>
              <p:nvPr/>
            </p:nvSpPr>
            <p:spPr>
              <a:xfrm>
                <a:off x="1567979" y="8406335"/>
                <a:ext cx="2562479" cy="436133"/>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Bài</a:t>
                </a:r>
                <a:r>
                  <a:rPr lang="en-US" sz="4400" b="1" dirty="0">
                    <a:solidFill>
                      <a:srgbClr val="C00000"/>
                    </a:solidFill>
                    <a:latin typeface="Tahoma" pitchFamily="34" charset="0"/>
                    <a:ea typeface="Tahoma" pitchFamily="34" charset="0"/>
                    <a:cs typeface="Tahoma" pitchFamily="34" charset="0"/>
                  </a:rPr>
                  <a:t> </a:t>
                </a:r>
                <a:r>
                  <a:rPr lang="en-US" sz="4400" b="1" dirty="0" err="1">
                    <a:solidFill>
                      <a:srgbClr val="C00000"/>
                    </a:solidFill>
                    <a:latin typeface="Tahoma" pitchFamily="34" charset="0"/>
                    <a:ea typeface="Tahoma" pitchFamily="34" charset="0"/>
                    <a:cs typeface="Tahoma" pitchFamily="34" charset="0"/>
                  </a:rPr>
                  <a:t>giải</a:t>
                </a:r>
                <a:endParaRPr lang="en-US" sz="4400" b="1" dirty="0">
                  <a:solidFill>
                    <a:srgbClr val="C00000"/>
                  </a:solidFill>
                  <a:latin typeface="Tahoma" pitchFamily="34" charset="0"/>
                  <a:ea typeface="Tahoma" pitchFamily="34" charset="0"/>
                  <a:cs typeface="Tahoma" pitchFamily="34" charset="0"/>
                </a:endParaRPr>
              </a:p>
            </p:txBody>
          </p:sp>
          <p:pic>
            <p:nvPicPr>
              <p:cNvPr id="8" name="Picture 8">
                <a:extLst>
                  <a:ext uri="{FF2B5EF4-FFF2-40B4-BE49-F238E27FC236}">
                    <a16:creationId xmlns:a16="http://schemas.microsoft.com/office/drawing/2014/main" id="{276778D7-92FF-1C8D-2505-52D4663482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319202"/>
                <a:ext cx="1058947" cy="662458"/>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70028ED7-7D47-1496-0F69-944DC4CE1BA6}"/>
                  </a:ext>
                </a:extLst>
              </p:cNvPr>
              <p:cNvSpPr txBox="1">
                <a:spLocks/>
              </p:cNvSpPr>
              <p:nvPr/>
            </p:nvSpPr>
            <p:spPr>
              <a:xfrm>
                <a:off x="521989" y="7689019"/>
                <a:ext cx="23641490" cy="602698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2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sz="3900" b="1" dirty="0">
                    <a:latin typeface="Tahoma" panose="020B0604030504040204" pitchFamily="34" charset="0"/>
                    <a:ea typeface="Tahoma" panose="020B0604030504040204" pitchFamily="34" charset="0"/>
                    <a:cs typeface="Tahoma" panose="020B0604030504040204" pitchFamily="34" charset="0"/>
                  </a:rPr>
                  <a:t>Nếu coi hiệu quả khi quảng cáo </a:t>
                </a:r>
                <a14:m>
                  <m:oMath xmlns:m="http://schemas.openxmlformats.org/officeDocument/2006/math">
                    <m:r>
                      <a:rPr lang="en-US" sz="3900" b="1" i="1">
                        <a:latin typeface="Cambria Math" panose="02040503050406030204" pitchFamily="18" charset="0"/>
                      </a:rPr>
                      <m:t>𝟏</m:t>
                    </m:r>
                  </m:oMath>
                </a14:m>
                <a:r>
                  <a:rPr lang="vi-VN" sz="3900" b="1" dirty="0">
                    <a:latin typeface="Tahoma" panose="020B0604030504040204" pitchFamily="34" charset="0"/>
                    <a:ea typeface="Tahoma" panose="020B0604030504040204" pitchFamily="34" charset="0"/>
                    <a:cs typeface="Tahoma" panose="020B0604030504040204" pitchFamily="34" charset="0"/>
                  </a:rPr>
                  <a:t> giây trên đài phát thanh là </a:t>
                </a:r>
                <a14:m>
                  <m:oMath xmlns:m="http://schemas.openxmlformats.org/officeDocument/2006/math">
                    <m:r>
                      <a:rPr lang="en-US" sz="3900" b="1" i="1">
                        <a:latin typeface="Cambria Math" panose="02040503050406030204" pitchFamily="18" charset="0"/>
                      </a:rPr>
                      <m:t>𝟏</m:t>
                    </m:r>
                    <m:r>
                      <a:rPr lang="en-US" sz="3900" b="1" i="0" smtClean="0">
                        <a:latin typeface="Cambria Math" panose="02040503050406030204" pitchFamily="18" charset="0"/>
                      </a:rPr>
                      <m:t>(</m:t>
                    </m:r>
                  </m:oMath>
                </a14:m>
                <a:r>
                  <a:rPr lang="vi-VN" sz="3900" b="1" dirty="0">
                    <a:latin typeface="Tahoma" panose="020B0604030504040204" pitchFamily="34" charset="0"/>
                    <a:ea typeface="Tahoma" panose="020B0604030504040204" pitchFamily="34" charset="0"/>
                    <a:cs typeface="Tahoma" panose="020B0604030504040204" pitchFamily="34" charset="0"/>
                  </a:rPr>
                  <a:t>đơn vị</a:t>
                </a:r>
                <a:r>
                  <a:rPr lang="en-US" sz="3900" b="1" dirty="0">
                    <a:latin typeface="Tahoma" panose="020B0604030504040204" pitchFamily="34" charset="0"/>
                    <a:ea typeface="Tahoma" panose="020B0604030504040204" pitchFamily="34" charset="0"/>
                    <a:cs typeface="Tahoma" panose="020B0604030504040204" pitchFamily="34" charset="0"/>
                  </a:rPr>
                  <a:t>) </a:t>
                </a:r>
                <a:r>
                  <a:rPr lang="vi-VN" sz="3900" b="1" dirty="0">
                    <a:latin typeface="Tahoma" panose="020B0604030504040204" pitchFamily="34" charset="0"/>
                    <a:ea typeface="Tahoma" panose="020B0604030504040204" pitchFamily="34" charset="0"/>
                    <a:cs typeface="Tahoma" panose="020B0604030504040204" pitchFamily="34" charset="0"/>
                  </a:rPr>
                  <a:t>thì hiệu quả khi quảng cáo 1 giây trên đài truyền hình là </a:t>
                </a:r>
                <a14:m>
                  <m:oMath xmlns:m="http://schemas.openxmlformats.org/officeDocument/2006/math">
                    <m:r>
                      <a:rPr lang="en-US" sz="3900" b="1" i="1">
                        <a:latin typeface="Cambria Math" panose="02040503050406030204" pitchFamily="18" charset="0"/>
                      </a:rPr>
                      <m:t>𝟖</m:t>
                    </m:r>
                  </m:oMath>
                </a14:m>
                <a:r>
                  <a:rPr lang="en-US" sz="3900" b="1" dirty="0">
                    <a:latin typeface="Tahoma" panose="020B0604030504040204" pitchFamily="34" charset="0"/>
                    <a:ea typeface="Tahoma" panose="020B0604030504040204" pitchFamily="34" charset="0"/>
                    <a:cs typeface="Tahoma" panose="020B0604030504040204" pitchFamily="34" charset="0"/>
                  </a:rPr>
                  <a:t>(</a:t>
                </a:r>
                <a:r>
                  <a:rPr lang="vi-VN" sz="3900" b="1" dirty="0">
                    <a:latin typeface="Tahoma" panose="020B0604030504040204" pitchFamily="34" charset="0"/>
                    <a:ea typeface="Tahoma" panose="020B0604030504040204" pitchFamily="34" charset="0"/>
                    <a:cs typeface="Tahoma" panose="020B0604030504040204" pitchFamily="34" charset="0"/>
                  </a:rPr>
                  <a:t>đơn v</a:t>
                </a:r>
                <a:r>
                  <a:rPr lang="en-US" sz="3900" b="1" dirty="0">
                    <a:latin typeface="Tahoma" panose="020B0604030504040204" pitchFamily="34" charset="0"/>
                    <a:ea typeface="Tahoma" panose="020B0604030504040204" pitchFamily="34" charset="0"/>
                    <a:cs typeface="Tahoma" panose="020B0604030504040204" pitchFamily="34" charset="0"/>
                  </a:rPr>
                  <a:t>ị）</a:t>
                </a:r>
                <a:r>
                  <a:rPr lang="vi-VN" sz="3900" b="1" dirty="0">
                    <a:latin typeface="Tahoma" panose="020B0604030504040204" pitchFamily="34" charset="0"/>
                    <a:ea typeface="Tahoma" panose="020B0604030504040204" pitchFamily="34" charset="0"/>
                    <a:cs typeface="Tahoma" panose="020B0604030504040204" pitchFamily="34" charset="0"/>
                  </a:rPr>
                  <a:t>. Khi đó hiệu quả quảng cáo </a:t>
                </a:r>
                <a14:m>
                  <m:oMath xmlns:m="http://schemas.openxmlformats.org/officeDocument/2006/math">
                    <m:r>
                      <a:rPr lang="en-US" sz="3900" b="1" i="1">
                        <a:latin typeface="Cambria Math" panose="02040503050406030204" pitchFamily="18" charset="0"/>
                      </a:rPr>
                      <m:t>𝒙</m:t>
                    </m:r>
                  </m:oMath>
                </a14:m>
                <a:r>
                  <a:rPr lang="vi-VN" sz="3900" b="1" dirty="0">
                    <a:latin typeface="Tahoma" panose="020B0604030504040204" pitchFamily="34" charset="0"/>
                    <a:ea typeface="Tahoma" panose="020B0604030504040204" pitchFamily="34" charset="0"/>
                    <a:cs typeface="Tahoma" panose="020B0604030504040204" pitchFamily="34" charset="0"/>
                  </a:rPr>
                  <a:t> giây trên đài phát thanh và </a:t>
                </a:r>
                <a14:m>
                  <m:oMath xmlns:m="http://schemas.openxmlformats.org/officeDocument/2006/math">
                    <m:r>
                      <a:rPr lang="en-US" sz="3900" b="1" i="1">
                        <a:latin typeface="Cambria Math" panose="02040503050406030204" pitchFamily="18" charset="0"/>
                      </a:rPr>
                      <m:t>𝒚</m:t>
                    </m:r>
                  </m:oMath>
                </a14:m>
                <a:r>
                  <a:rPr lang="vi-VN" sz="3900" b="1" dirty="0">
                    <a:latin typeface="Tahoma" panose="020B0604030504040204" pitchFamily="34" charset="0"/>
                    <a:ea typeface="Tahoma" panose="020B0604030504040204" pitchFamily="34" charset="0"/>
                    <a:cs typeface="Tahoma" panose="020B0604030504040204" pitchFamily="34" charset="0"/>
                  </a:rPr>
                  <a:t> giây trên truyền hình là </a:t>
                </a:r>
                <a14:m>
                  <m:oMath xmlns:m="http://schemas.openxmlformats.org/officeDocument/2006/math">
                    <m:r>
                      <a:rPr lang="en-US" sz="3900" b="1" i="1">
                        <a:latin typeface="Cambria Math" panose="02040503050406030204" pitchFamily="18" charset="0"/>
                      </a:rPr>
                      <m:t>𝑭</m:t>
                    </m:r>
                    <m:r>
                      <a:rPr lang="en-US" sz="3900" b="1" i="1">
                        <a:latin typeface="Cambria Math" panose="02040503050406030204" pitchFamily="18" charset="0"/>
                      </a:rPr>
                      <m:t>(</m:t>
                    </m:r>
                    <m:r>
                      <a:rPr lang="en-US" sz="3900" b="1" i="1">
                        <a:latin typeface="Cambria Math" panose="02040503050406030204" pitchFamily="18" charset="0"/>
                      </a:rPr>
                      <m:t>𝒙</m:t>
                    </m:r>
                    <m:r>
                      <a:rPr lang="en-US" sz="3900" b="1" i="1">
                        <a:latin typeface="Cambria Math" panose="02040503050406030204" pitchFamily="18" charset="0"/>
                      </a:rPr>
                      <m:t>,</m:t>
                    </m:r>
                    <m:r>
                      <a:rPr lang="en-US" sz="3900" b="1" i="1">
                        <a:latin typeface="Cambria Math" panose="02040503050406030204" pitchFamily="18" charset="0"/>
                      </a:rPr>
                      <m:t>𝒚</m:t>
                    </m:r>
                    <m:r>
                      <a:rPr lang="en-US" sz="3900" b="1" i="1">
                        <a:latin typeface="Cambria Math" panose="02040503050406030204" pitchFamily="18" charset="0"/>
                      </a:rPr>
                      <m:t>)=</m:t>
                    </m:r>
                    <m:r>
                      <a:rPr lang="en-US" sz="3900" b="1" i="1">
                        <a:latin typeface="Cambria Math" panose="02040503050406030204" pitchFamily="18" charset="0"/>
                      </a:rPr>
                      <m:t>𝒙</m:t>
                    </m:r>
                    <m:r>
                      <a:rPr lang="en-US" sz="3900" b="1" i="1">
                        <a:latin typeface="Cambria Math" panose="02040503050406030204" pitchFamily="18" charset="0"/>
                      </a:rPr>
                      <m:t>+</m:t>
                    </m:r>
                    <m:r>
                      <a:rPr lang="en-US" sz="3900" b="1" i="1">
                        <a:latin typeface="Cambria Math" panose="02040503050406030204" pitchFamily="18" charset="0"/>
                      </a:rPr>
                      <m:t>𝟖</m:t>
                    </m:r>
                    <m:r>
                      <a:rPr lang="en-US" sz="3900" b="1" i="1">
                        <a:latin typeface="Cambria Math" panose="02040503050406030204" pitchFamily="18" charset="0"/>
                      </a:rPr>
                      <m:t>𝒚</m:t>
                    </m:r>
                  </m:oMath>
                </a14:m>
                <a:r>
                  <a:rPr lang="vi-VN" sz="3900" b="1" dirty="0">
                    <a:latin typeface="Tahoma" panose="020B0604030504040204" pitchFamily="34" charset="0"/>
                    <a:ea typeface="Tahoma" panose="020B0604030504040204" pitchFamily="34" charset="0"/>
                    <a:cs typeface="Tahoma" panose="020B0604030504040204" pitchFamily="34" charset="0"/>
                  </a:rPr>
                  <a:t>. Ta cần tìm giá trị lớn nhất của hàm </a:t>
                </a:r>
                <a14:m>
                  <m:oMath xmlns:m="http://schemas.openxmlformats.org/officeDocument/2006/math">
                    <m:r>
                      <a:rPr lang="en-US" sz="3900" b="1" i="1">
                        <a:latin typeface="Cambria Math" panose="02040503050406030204" pitchFamily="18" charset="0"/>
                      </a:rPr>
                      <m:t>𝑭</m:t>
                    </m:r>
                    <m:r>
                      <a:rPr lang="en-US" sz="3900" b="1" i="1">
                        <a:latin typeface="Cambria Math" panose="02040503050406030204" pitchFamily="18" charset="0"/>
                      </a:rPr>
                      <m:t>(</m:t>
                    </m:r>
                    <m:r>
                      <a:rPr lang="en-US" sz="3900" b="1" i="1">
                        <a:latin typeface="Cambria Math" panose="02040503050406030204" pitchFamily="18" charset="0"/>
                      </a:rPr>
                      <m:t>𝒙</m:t>
                    </m:r>
                    <m:r>
                      <a:rPr lang="en-US" sz="3900" b="1" i="1">
                        <a:latin typeface="Cambria Math" panose="02040503050406030204" pitchFamily="18" charset="0"/>
                      </a:rPr>
                      <m:t>,</m:t>
                    </m:r>
                    <m:r>
                      <a:rPr lang="en-US" sz="3900" b="1" i="1">
                        <a:latin typeface="Cambria Math" panose="02040503050406030204" pitchFamily="18" charset="0"/>
                      </a:rPr>
                      <m:t>𝒚</m:t>
                    </m:r>
                    <m:r>
                      <a:rPr lang="en-US" sz="3900" b="1" i="1">
                        <a:latin typeface="Cambria Math" panose="02040503050406030204" pitchFamily="18" charset="0"/>
                      </a:rPr>
                      <m:t>)</m:t>
                    </m:r>
                  </m:oMath>
                </a14:m>
                <a:r>
                  <a:rPr lang="vi-VN" sz="3900" b="1" dirty="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3900" b="1" i="1">
                        <a:latin typeface="Cambria Math" panose="02040503050406030204" pitchFamily="18" charset="0"/>
                      </a:rPr>
                      <m:t>𝒙</m:t>
                    </m:r>
                    <m:r>
                      <a:rPr lang="en-US" sz="3900" b="1" i="1">
                        <a:latin typeface="Cambria Math" panose="02040503050406030204" pitchFamily="18" charset="0"/>
                      </a:rPr>
                      <m:t>,</m:t>
                    </m:r>
                    <m:r>
                      <a:rPr lang="en-US" sz="3900" b="1" i="1">
                        <a:latin typeface="Cambria Math" panose="02040503050406030204" pitchFamily="18" charset="0"/>
                      </a:rPr>
                      <m:t>𝒚</m:t>
                    </m:r>
                  </m:oMath>
                </a14:m>
                <a:r>
                  <a:rPr lang="vi-VN" sz="3900" b="1" dirty="0">
                    <a:latin typeface="Tahoma" panose="020B0604030504040204" pitchFamily="34" charset="0"/>
                    <a:ea typeface="Tahoma" panose="020B0604030504040204" pitchFamily="34" charset="0"/>
                    <a:cs typeface="Tahoma" panose="020B0604030504040204" pitchFamily="34" charset="0"/>
                  </a:rPr>
                  <a:t> thỏa mãn các điều kiện trong đề bài.</a:t>
                </a:r>
                <a:endParaRPr lang="en-US" sz="3900" b="1"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spcBef>
                    <a:spcPts val="0"/>
                  </a:spcBef>
                  <a:buNone/>
                </a:pPr>
                <a:r>
                  <a:rPr lang="vi-VN" sz="3900" b="1"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sz="3900" b="1" i="1">
                        <a:latin typeface="Cambria Math" panose="02040503050406030204" pitchFamily="18" charset="0"/>
                      </a:rPr>
                      <m:t>𝒙</m:t>
                    </m:r>
                    <m:r>
                      <a:rPr lang="en-US" sz="3900" b="1" i="1">
                        <a:latin typeface="Cambria Math" panose="02040503050406030204" pitchFamily="18" charset="0"/>
                      </a:rPr>
                      <m:t>,</m:t>
                    </m:r>
                    <m:r>
                      <a:rPr lang="en-US" sz="3900" b="1" i="1">
                        <a:latin typeface="Cambria Math" panose="02040503050406030204" pitchFamily="18" charset="0"/>
                      </a:rPr>
                      <m:t>𝒚</m:t>
                    </m:r>
                  </m:oMath>
                </a14:m>
                <a:r>
                  <a:rPr lang="vi-VN" sz="3900" b="1" dirty="0">
                    <a:latin typeface="Tahoma" panose="020B0604030504040204" pitchFamily="34" charset="0"/>
                    <a:ea typeface="Tahoma" panose="020B0604030504040204" pitchFamily="34" charset="0"/>
                    <a:cs typeface="Tahoma" panose="020B0604030504040204" pitchFamily="34" charset="0"/>
                  </a:rPr>
                  <a:t> lần lượt là thời gian quảng cáo trên đài phát thanh và truyền hình tính bằng giây trong một tháng </a:t>
                </a:r>
                <a14:m>
                  <m:oMath xmlns:m="http://schemas.openxmlformats.org/officeDocument/2006/math">
                    <m:d>
                      <m:dPr>
                        <m:ctrlPr>
                          <a:rPr lang="en-US" sz="3900" b="1" i="1">
                            <a:latin typeface="Cambria Math" panose="02040503050406030204" pitchFamily="18" charset="0"/>
                          </a:rPr>
                        </m:ctrlPr>
                      </m:dPr>
                      <m:e>
                        <m:r>
                          <a:rPr lang="en-US" sz="3900" b="1" i="1">
                            <a:latin typeface="Cambria Math" panose="02040503050406030204" pitchFamily="18" charset="0"/>
                          </a:rPr>
                          <m:t>𝒙</m:t>
                        </m:r>
                        <m:r>
                          <a:rPr lang="en-US" sz="3900" b="1" i="1">
                            <a:latin typeface="Cambria Math" panose="02040503050406030204" pitchFamily="18" charset="0"/>
                          </a:rPr>
                          <m:t>≥</m:t>
                        </m:r>
                        <m:r>
                          <a:rPr lang="en-US" sz="3900" b="1" i="1">
                            <a:latin typeface="Cambria Math" panose="02040503050406030204" pitchFamily="18" charset="0"/>
                          </a:rPr>
                          <m:t>𝟎</m:t>
                        </m:r>
                        <m:r>
                          <a:rPr lang="en-US" sz="3900" b="1" i="1">
                            <a:latin typeface="Cambria Math" panose="02040503050406030204" pitchFamily="18" charset="0"/>
                          </a:rPr>
                          <m:t>;</m:t>
                        </m:r>
                        <m:r>
                          <a:rPr lang="en-US" sz="3900" b="1" i="1">
                            <a:latin typeface="Cambria Math" panose="02040503050406030204" pitchFamily="18" charset="0"/>
                          </a:rPr>
                          <m:t>𝒚</m:t>
                        </m:r>
                        <m:r>
                          <a:rPr lang="en-US" sz="3900" b="1" i="1">
                            <a:latin typeface="Cambria Math" panose="02040503050406030204" pitchFamily="18" charset="0"/>
                          </a:rPr>
                          <m:t>≥</m:t>
                        </m:r>
                        <m:r>
                          <a:rPr lang="en-US" sz="3900" b="1" i="1">
                            <a:latin typeface="Cambria Math" panose="02040503050406030204" pitchFamily="18" charset="0"/>
                          </a:rPr>
                          <m:t>𝟎</m:t>
                        </m:r>
                      </m:e>
                    </m:d>
                  </m:oMath>
                </a14:m>
                <a:r>
                  <a:rPr lang="vi-VN" sz="3900" b="1" dirty="0">
                    <a:latin typeface="Tahoma" panose="020B0604030504040204" pitchFamily="34" charset="0"/>
                    <a:ea typeface="Tahoma" panose="020B0604030504040204" pitchFamily="34" charset="0"/>
                    <a:cs typeface="Tahoma" panose="020B0604030504040204" pitchFamily="34" charset="0"/>
                  </a:rPr>
                  <a:t>. Với chi phí công ty bỏ ra là </a:t>
                </a:r>
                <a14:m>
                  <m:oMath xmlns:m="http://schemas.openxmlformats.org/officeDocument/2006/math">
                    <m:r>
                      <a:rPr lang="en-US" sz="3900" b="1" i="1">
                        <a:latin typeface="Cambria Math" panose="02040503050406030204" pitchFamily="18" charset="0"/>
                      </a:rPr>
                      <m:t>𝟖𝟎</m:t>
                    </m:r>
                    <m:r>
                      <a:rPr lang="en-US" sz="3900" b="1" i="1">
                        <a:latin typeface="Cambria Math" panose="02040503050406030204" pitchFamily="18" charset="0"/>
                      </a:rPr>
                      <m:t>.</m:t>
                    </m:r>
                    <m:r>
                      <a:rPr lang="en-US" sz="3900" b="1" i="1">
                        <a:latin typeface="Cambria Math" panose="02040503050406030204" pitchFamily="18" charset="0"/>
                      </a:rPr>
                      <m:t>𝟎𝟎𝟎</m:t>
                    </m:r>
                    <m:r>
                      <a:rPr lang="en-US" sz="3900" b="1" i="1">
                        <a:latin typeface="Cambria Math" panose="02040503050406030204" pitchFamily="18" charset="0"/>
                      </a:rPr>
                      <m:t>𝒙</m:t>
                    </m:r>
                    <m:r>
                      <a:rPr lang="en-US" sz="3900" b="1" i="1">
                        <a:latin typeface="Cambria Math" panose="02040503050406030204" pitchFamily="18" charset="0"/>
                      </a:rPr>
                      <m:t>+</m:t>
                    </m:r>
                    <m:r>
                      <a:rPr lang="en-US" sz="3900" b="1" i="1">
                        <a:latin typeface="Cambria Math" panose="02040503050406030204" pitchFamily="18" charset="0"/>
                      </a:rPr>
                      <m:t>𝟗𝟎𝟎</m:t>
                    </m:r>
                    <m:r>
                      <a:rPr lang="en-US" sz="3900" b="1" i="1">
                        <a:latin typeface="Cambria Math" panose="02040503050406030204" pitchFamily="18" charset="0"/>
                      </a:rPr>
                      <m:t>.</m:t>
                    </m:r>
                    <m:r>
                      <a:rPr lang="en-US" sz="3900" b="1" i="1">
                        <a:latin typeface="Cambria Math" panose="02040503050406030204" pitchFamily="18" charset="0"/>
                      </a:rPr>
                      <m:t>𝟎𝟎𝟎</m:t>
                    </m:r>
                    <m:r>
                      <a:rPr lang="en-US" sz="3900" b="1" i="1">
                        <a:latin typeface="Cambria Math" panose="02040503050406030204" pitchFamily="18" charset="0"/>
                      </a:rPr>
                      <m:t>𝒚</m:t>
                    </m:r>
                  </m:oMath>
                </a14:m>
                <a:r>
                  <a:rPr lang="vi-VN" sz="3900" b="1" dirty="0">
                    <a:latin typeface="Tahoma" panose="020B0604030504040204" pitchFamily="34" charset="0"/>
                    <a:ea typeface="Tahoma" panose="020B0604030504040204" pitchFamily="34" charset="0"/>
                    <a:cs typeface="Tahoma" panose="020B0604030504040204" pitchFamily="34" charset="0"/>
                  </a:rPr>
                  <a:t>đồng, mức chi này không quá dự định chi tối đa hay </a:t>
                </a:r>
                <a14:m>
                  <m:oMath xmlns:m="http://schemas.openxmlformats.org/officeDocument/2006/math">
                    <m:r>
                      <a:rPr lang="en-US" sz="3900" b="1" i="1">
                        <a:latin typeface="Cambria Math" panose="02040503050406030204" pitchFamily="18" charset="0"/>
                      </a:rPr>
                      <m:t>𝟖𝟎</m:t>
                    </m:r>
                    <m:r>
                      <a:rPr lang="en-US" sz="3900" b="1" i="1">
                        <a:latin typeface="Cambria Math" panose="02040503050406030204" pitchFamily="18" charset="0"/>
                      </a:rPr>
                      <m:t>.</m:t>
                    </m:r>
                    <m:r>
                      <a:rPr lang="en-US" sz="3900" b="1" i="1">
                        <a:latin typeface="Cambria Math" panose="02040503050406030204" pitchFamily="18" charset="0"/>
                      </a:rPr>
                      <m:t>𝟎𝟎𝟎</m:t>
                    </m:r>
                    <m:r>
                      <a:rPr lang="en-US" sz="3900" b="1" i="1">
                        <a:latin typeface="Cambria Math" panose="02040503050406030204" pitchFamily="18" charset="0"/>
                      </a:rPr>
                      <m:t>𝒙</m:t>
                    </m:r>
                    <m:r>
                      <a:rPr lang="en-US" sz="3900" b="1" i="1">
                        <a:latin typeface="Cambria Math" panose="02040503050406030204" pitchFamily="18" charset="0"/>
                      </a:rPr>
                      <m:t>+</m:t>
                    </m:r>
                    <m:r>
                      <a:rPr lang="en-US" sz="3900" b="1" i="1">
                        <a:latin typeface="Cambria Math" panose="02040503050406030204" pitchFamily="18" charset="0"/>
                      </a:rPr>
                      <m:t>𝟒𝟎𝟎</m:t>
                    </m:r>
                    <m:r>
                      <a:rPr lang="en-US" sz="3900" b="1" i="1">
                        <a:latin typeface="Cambria Math" panose="02040503050406030204" pitchFamily="18" charset="0"/>
                      </a:rPr>
                      <m:t>.</m:t>
                    </m:r>
                    <m:r>
                      <a:rPr lang="en-US" sz="3900" b="1" i="1">
                        <a:latin typeface="Cambria Math" panose="02040503050406030204" pitchFamily="18" charset="0"/>
                      </a:rPr>
                      <m:t>𝟎𝟎𝟎</m:t>
                    </m:r>
                    <m:r>
                      <a:rPr lang="en-US" sz="3900" b="1" i="1">
                        <a:latin typeface="Cambria Math" panose="02040503050406030204" pitchFamily="18" charset="0"/>
                      </a:rPr>
                      <m:t>𝒚</m:t>
                    </m:r>
                    <m:r>
                      <a:rPr lang="en-US" sz="3900" b="1" i="1">
                        <a:latin typeface="Cambria Math" panose="02040503050406030204" pitchFamily="18" charset="0"/>
                      </a:rPr>
                      <m:t>≤</m:t>
                    </m:r>
                    <m:r>
                      <a:rPr lang="en-US" sz="3900" b="1" i="1">
                        <a:latin typeface="Cambria Math" panose="02040503050406030204" pitchFamily="18" charset="0"/>
                      </a:rPr>
                      <m:t>𝟏𝟔𝟎</m:t>
                    </m:r>
                    <m:r>
                      <a:rPr lang="en-US" sz="3900" b="1" i="1">
                        <a:latin typeface="Cambria Math" panose="02040503050406030204" pitchFamily="18" charset="0"/>
                      </a:rPr>
                      <m:t>.</m:t>
                    </m:r>
                    <m:r>
                      <a:rPr lang="en-US" sz="3900" b="1" i="1">
                        <a:latin typeface="Cambria Math" panose="02040503050406030204" pitchFamily="18" charset="0"/>
                      </a:rPr>
                      <m:t>𝟎𝟎𝟎</m:t>
                    </m:r>
                    <m:r>
                      <a:rPr lang="en-US" sz="3900" b="1" i="1">
                        <a:latin typeface="Cambria Math" panose="02040503050406030204" pitchFamily="18" charset="0"/>
                      </a:rPr>
                      <m:t>.</m:t>
                    </m:r>
                    <m:r>
                      <a:rPr lang="en-US" sz="3900" b="1" i="1">
                        <a:latin typeface="Cambria Math" panose="02040503050406030204" pitchFamily="18" charset="0"/>
                      </a:rPr>
                      <m:t>𝟎𝟎𝟎</m:t>
                    </m:r>
                    <m:r>
                      <a:rPr lang="en-US" sz="3900" b="1" i="1">
                        <a:latin typeface="Cambria Math" panose="02040503050406030204" pitchFamily="18" charset="0"/>
                      </a:rPr>
                      <m:t>⇔</m:t>
                    </m:r>
                    <m:r>
                      <a:rPr lang="en-US" sz="3900" b="1" i="1">
                        <a:latin typeface="Cambria Math" panose="02040503050406030204" pitchFamily="18" charset="0"/>
                      </a:rPr>
                      <m:t>𝒙</m:t>
                    </m:r>
                    <m:r>
                      <a:rPr lang="en-US" sz="3900" b="1" i="1">
                        <a:latin typeface="Cambria Math" panose="02040503050406030204" pitchFamily="18" charset="0"/>
                      </a:rPr>
                      <m:t>+</m:t>
                    </m:r>
                    <m:r>
                      <a:rPr lang="en-US" sz="3900" b="1" i="1">
                        <a:latin typeface="Cambria Math" panose="02040503050406030204" pitchFamily="18" charset="0"/>
                      </a:rPr>
                      <m:t>𝟓</m:t>
                    </m:r>
                    <m:r>
                      <a:rPr lang="en-US" sz="3900" b="1" i="1">
                        <a:latin typeface="Cambria Math" panose="02040503050406030204" pitchFamily="18" charset="0"/>
                      </a:rPr>
                      <m:t>𝒚</m:t>
                    </m:r>
                    <m:r>
                      <a:rPr lang="en-US" sz="3900" b="1" i="1">
                        <a:latin typeface="Cambria Math" panose="02040503050406030204" pitchFamily="18" charset="0"/>
                      </a:rPr>
                      <m:t>≤</m:t>
                    </m:r>
                    <m:r>
                      <a:rPr lang="en-US" sz="3900" b="1" i="1">
                        <a:latin typeface="Cambria Math" panose="02040503050406030204" pitchFamily="18" charset="0"/>
                      </a:rPr>
                      <m:t>𝟐</m:t>
                    </m:r>
                    <m:r>
                      <a:rPr lang="en-US" sz="3900" b="1" i="1">
                        <a:latin typeface="Cambria Math" panose="02040503050406030204" pitchFamily="18" charset="0"/>
                      </a:rPr>
                      <m:t>.</m:t>
                    </m:r>
                    <m:r>
                      <a:rPr lang="en-US" sz="3900" b="1" i="1">
                        <a:latin typeface="Cambria Math" panose="02040503050406030204" pitchFamily="18" charset="0"/>
                      </a:rPr>
                      <m:t>𝟎𝟎𝟎</m:t>
                    </m:r>
                  </m:oMath>
                </a14:m>
                <a:r>
                  <a:rPr lang="vi-VN" sz="3900" b="1" dirty="0">
                    <a:latin typeface="Tahoma" panose="020B0604030504040204" pitchFamily="34" charset="0"/>
                    <a:ea typeface="Tahoma" panose="020B0604030504040204" pitchFamily="34" charset="0"/>
                    <a:cs typeface="Tahoma" panose="020B0604030504040204" pitchFamily="34" charset="0"/>
                  </a:rPr>
                  <a:t>.</a:t>
                </a:r>
                <a:endParaRPr lang="en-US" sz="3900" b="1"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spcBef>
                    <a:spcPts val="0"/>
                  </a:spcBef>
                  <a:buNone/>
                </a:pPr>
                <a:r>
                  <a:rPr lang="vi-VN" sz="3900" b="1" dirty="0">
                    <a:latin typeface="Tahoma" panose="020B0604030504040204" pitchFamily="34" charset="0"/>
                    <a:ea typeface="Tahoma" panose="020B0604030504040204" pitchFamily="34" charset="0"/>
                    <a:cs typeface="Tahoma" panose="020B0604030504040204" pitchFamily="34" charset="0"/>
                  </a:rPr>
                  <a:t>Do điều kiện đài phát thanh và truyền hình đưa ra ta có </a:t>
                </a:r>
                <a14:m>
                  <m:oMath xmlns:m="http://schemas.openxmlformats.org/officeDocument/2006/math">
                    <m:r>
                      <a:rPr lang="en-US" sz="3900" b="1" i="1">
                        <a:latin typeface="Cambria Math" panose="02040503050406030204" pitchFamily="18" charset="0"/>
                      </a:rPr>
                      <m:t>𝒙</m:t>
                    </m:r>
                    <m:r>
                      <a:rPr lang="en-US" sz="3900" b="1" i="1">
                        <a:latin typeface="Cambria Math" panose="02040503050406030204" pitchFamily="18" charset="0"/>
                      </a:rPr>
                      <m:t>≤</m:t>
                    </m:r>
                    <m:r>
                      <a:rPr lang="en-US" sz="3900" b="1" i="1">
                        <a:latin typeface="Cambria Math" panose="02040503050406030204" pitchFamily="18" charset="0"/>
                      </a:rPr>
                      <m:t>𝟗𝟎𝟎</m:t>
                    </m:r>
                    <m:r>
                      <a:rPr lang="en-US" sz="3900" b="1" i="1">
                        <a:latin typeface="Cambria Math" panose="02040503050406030204" pitchFamily="18" charset="0"/>
                      </a:rPr>
                      <m:t>;</m:t>
                    </m:r>
                    <m:r>
                      <a:rPr lang="en-US" sz="3900" b="1" i="1">
                        <a:latin typeface="Cambria Math" panose="02040503050406030204" pitchFamily="18" charset="0"/>
                      </a:rPr>
                      <m:t>𝒚</m:t>
                    </m:r>
                    <m:r>
                      <a:rPr lang="en-US" sz="3900" b="1" i="1">
                        <a:latin typeface="Cambria Math" panose="02040503050406030204" pitchFamily="18" charset="0"/>
                      </a:rPr>
                      <m:t>≤</m:t>
                    </m:r>
                    <m:r>
                      <a:rPr lang="en-US" sz="3900" b="1" i="1">
                        <a:latin typeface="Cambria Math" panose="02040503050406030204" pitchFamily="18" charset="0"/>
                      </a:rPr>
                      <m:t>𝟑𝟔𝟎</m:t>
                    </m:r>
                  </m:oMath>
                </a14:m>
                <a:r>
                  <a:rPr lang="vi-VN" sz="3900" b="1" dirty="0">
                    <a:latin typeface="Tahoma" panose="020B0604030504040204" pitchFamily="34" charset="0"/>
                    <a:ea typeface="Tahoma" panose="020B0604030504040204" pitchFamily="34" charset="0"/>
                    <a:cs typeface="Tahoma" panose="020B0604030504040204" pitchFamily="34" charset="0"/>
                  </a:rPr>
                  <a:t>.</a:t>
                </a:r>
                <a:endParaRPr lang="en-US" sz="39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2">
                <a:extLst>
                  <a:ext uri="{FF2B5EF4-FFF2-40B4-BE49-F238E27FC236}">
                    <a16:creationId xmlns:a16="http://schemas.microsoft.com/office/drawing/2014/main" id="{70028ED7-7D47-1496-0F69-944DC4CE1BA6}"/>
                  </a:ext>
                </a:extLst>
              </p:cNvPr>
              <p:cNvSpPr txBox="1">
                <a:spLocks noRot="1" noChangeAspect="1" noMove="1" noResize="1" noEditPoints="1" noAdjustHandles="1" noChangeArrowheads="1" noChangeShapeType="1" noTextEdit="1"/>
              </p:cNvSpPr>
              <p:nvPr/>
            </p:nvSpPr>
            <p:spPr>
              <a:xfrm>
                <a:off x="521989" y="7689019"/>
                <a:ext cx="23641490" cy="6026981"/>
              </a:xfrm>
              <a:prstGeom prst="rect">
                <a:avLst/>
              </a:prstGeom>
              <a:blipFill>
                <a:blip r:embed="rId6"/>
                <a:stretch>
                  <a:fillRect l="-877" r="-1392" b="-192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48086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up)">
                                      <p:cBhvr>
                                        <p:cTn id="22" dur="26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up)">
                                      <p:cBhvr>
                                        <p:cTn id="27" dur="27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up)">
                                      <p:cBhvr>
                                        <p:cTn id="32" dur="28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2819400" y="1051260"/>
            <a:ext cx="4172962" cy="1464095"/>
            <a:chOff x="0" y="83466"/>
            <a:chExt cx="2975556"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2318306" cy="451406"/>
            </a:xfrm>
            <a:prstGeom prst="rect">
              <a:avLst/>
            </a:prstGeom>
            <a:solidFill>
              <a:schemeClr val="bg1"/>
            </a:solid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03E741DE-CD8C-4F63-8E20-87CCEF976933}"/>
              </a:ext>
            </a:extLst>
          </p:cNvPr>
          <p:cNvGrpSpPr/>
          <p:nvPr/>
        </p:nvGrpSpPr>
        <p:grpSpPr>
          <a:xfrm>
            <a:off x="304800" y="1600200"/>
            <a:ext cx="23774400" cy="4943622"/>
            <a:chOff x="304800" y="2628388"/>
            <a:chExt cx="23377064" cy="3467707"/>
          </a:xfrm>
        </p:grpSpPr>
        <p:grpSp>
          <p:nvGrpSpPr>
            <p:cNvPr id="11" name="Group 10">
              <a:extLst>
                <a:ext uri="{FF2B5EF4-FFF2-40B4-BE49-F238E27FC236}">
                  <a16:creationId xmlns:a16="http://schemas.microsoft.com/office/drawing/2014/main" id="{AF2F5510-F107-4CE9-A5BD-A703240DA2FB}"/>
                </a:ext>
              </a:extLst>
            </p:cNvPr>
            <p:cNvGrpSpPr/>
            <p:nvPr/>
          </p:nvGrpSpPr>
          <p:grpSpPr>
            <a:xfrm>
              <a:off x="304800" y="2628388"/>
              <a:ext cx="23377064" cy="3467707"/>
              <a:chOff x="907537" y="4113506"/>
              <a:chExt cx="23797756" cy="2911886"/>
            </a:xfrm>
          </p:grpSpPr>
          <p:sp>
            <p:nvSpPr>
              <p:cNvPr id="12" name="Rounded Rectangle 36">
                <a:extLst>
                  <a:ext uri="{FF2B5EF4-FFF2-40B4-BE49-F238E27FC236}">
                    <a16:creationId xmlns:a16="http://schemas.microsoft.com/office/drawing/2014/main" id="{2D39BE71-C15C-439E-BAF8-1CE6B85B3774}"/>
                  </a:ext>
                </a:extLst>
              </p:cNvPr>
              <p:cNvSpPr/>
              <p:nvPr/>
            </p:nvSpPr>
            <p:spPr>
              <a:xfrm>
                <a:off x="964240" y="4247392"/>
                <a:ext cx="23741053" cy="277800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CEEF76CD-6A76-47E0-8809-7F767ED010C8}"/>
                  </a:ext>
                </a:extLst>
              </p:cNvPr>
              <p:cNvGrpSpPr/>
              <p:nvPr/>
            </p:nvGrpSpPr>
            <p:grpSpPr>
              <a:xfrm>
                <a:off x="907537" y="4113506"/>
                <a:ext cx="3453151" cy="609836"/>
                <a:chOff x="907537" y="4113506"/>
                <a:chExt cx="3453151" cy="609836"/>
              </a:xfrm>
            </p:grpSpPr>
            <p:grpSp>
              <p:nvGrpSpPr>
                <p:cNvPr id="14" name="Group 13">
                  <a:extLst>
                    <a:ext uri="{FF2B5EF4-FFF2-40B4-BE49-F238E27FC236}">
                      <a16:creationId xmlns:a16="http://schemas.microsoft.com/office/drawing/2014/main" id="{6A95260A-097E-4C4F-9D9F-BCFE2911FA6E}"/>
                    </a:ext>
                  </a:extLst>
                </p:cNvPr>
                <p:cNvGrpSpPr/>
                <p:nvPr/>
              </p:nvGrpSpPr>
              <p:grpSpPr>
                <a:xfrm>
                  <a:off x="1446931" y="4113506"/>
                  <a:ext cx="2913757" cy="609836"/>
                  <a:chOff x="2113681" y="4475456"/>
                  <a:chExt cx="2913757" cy="609836"/>
                </a:xfrm>
              </p:grpSpPr>
              <p:sp>
                <p:nvSpPr>
                  <p:cNvPr id="16" name="Freeform 20">
                    <a:extLst>
                      <a:ext uri="{FF2B5EF4-FFF2-40B4-BE49-F238E27FC236}">
                        <a16:creationId xmlns:a16="http://schemas.microsoft.com/office/drawing/2014/main" id="{71DEC44F-9D1F-4CB5-9CB1-7F69AA33E334}"/>
                      </a:ext>
                    </a:extLst>
                  </p:cNvPr>
                  <p:cNvSpPr>
                    <a:spLocks/>
                  </p:cNvSpPr>
                  <p:nvPr/>
                </p:nvSpPr>
                <p:spPr bwMode="auto">
                  <a:xfrm rot="5400000">
                    <a:off x="3299193" y="3289944"/>
                    <a:ext cx="542734"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782B3A17-5930-48FF-B53A-F83BBDF1A7A5}"/>
                      </a:ext>
                    </a:extLst>
                  </p:cNvPr>
                  <p:cNvSpPr txBox="1"/>
                  <p:nvPr/>
                </p:nvSpPr>
                <p:spPr>
                  <a:xfrm>
                    <a:off x="2526391" y="4542558"/>
                    <a:ext cx="2501047" cy="542734"/>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2.16</a:t>
                    </a:r>
                  </a:p>
                </p:txBody>
              </p:sp>
            </p:grpSp>
            <p:pic>
              <p:nvPicPr>
                <p:cNvPr id="15" name="Picture 14">
                  <a:extLst>
                    <a:ext uri="{FF2B5EF4-FFF2-40B4-BE49-F238E27FC236}">
                      <a16:creationId xmlns:a16="http://schemas.microsoft.com/office/drawing/2014/main" id="{BD2201E5-8696-4554-924C-33FDB9CBF1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561205"/>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15647986-F5A5-43A1-81E6-41301BA84291}"/>
                    </a:ext>
                  </a:extLst>
                </p:cNvPr>
                <p:cNvSpPr txBox="1">
                  <a:spLocks/>
                </p:cNvSpPr>
                <p:nvPr/>
              </p:nvSpPr>
              <p:spPr>
                <a:xfrm>
                  <a:off x="518359" y="2730710"/>
                  <a:ext cx="22949945" cy="330826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20000"/>
                    </a:lnSpc>
                    <a:spcBef>
                      <a:spcPts val="600"/>
                    </a:spcBef>
                    <a:spcAft>
                      <a:spcPts val="600"/>
                    </a:spcAft>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sz="3450" b="1" dirty="0">
                      <a:latin typeface="Tahoma" panose="020B0604030504040204" pitchFamily="34" charset="0"/>
                      <a:ea typeface="Tahoma" panose="020B0604030504040204" pitchFamily="34" charset="0"/>
                      <a:cs typeface="Tahoma" panose="020B0604030504040204" pitchFamily="34" charset="0"/>
                    </a:rPr>
                    <a:t>Một công ty dự định chỉ tối đa </a:t>
                  </a:r>
                  <a14:m>
                    <m:oMath xmlns:m="http://schemas.openxmlformats.org/officeDocument/2006/math">
                      <m:r>
                        <a:rPr lang="en-US" sz="3450" b="1" i="1">
                          <a:latin typeface="Cambria Math" panose="02040503050406030204" pitchFamily="18" charset="0"/>
                        </a:rPr>
                        <m:t>𝟏𝟔𝟎</m:t>
                      </m:r>
                    </m:oMath>
                  </a14:m>
                  <a:r>
                    <a:rPr lang="vi-VN" sz="3450" b="1" dirty="0">
                      <a:latin typeface="Tahoma" panose="020B0604030504040204" pitchFamily="34" charset="0"/>
                      <a:ea typeface="Tahoma" panose="020B0604030504040204" pitchFamily="34" charset="0"/>
                      <a:cs typeface="Tahoma" panose="020B0604030504040204" pitchFamily="34" charset="0"/>
                    </a:rPr>
                    <a:t> triệu đồng cho quảng cáo một sản phẩm mới trong một tháng trên các đài phát thanh và truyền hình. Biết cùng một thời lượng quảng cáo, số người mới quan tâm đến sản phẩm trên truyền hình gấp </a:t>
                  </a:r>
                  <a14:m>
                    <m:oMath xmlns:m="http://schemas.openxmlformats.org/officeDocument/2006/math">
                      <m:r>
                        <a:rPr lang="en-US" sz="3450" b="1" i="1">
                          <a:latin typeface="Cambria Math" panose="02040503050406030204" pitchFamily="18" charset="0"/>
                        </a:rPr>
                        <m:t>𝟖</m:t>
                      </m:r>
                    </m:oMath>
                  </a14:m>
                  <a:r>
                    <a:rPr lang="vi-VN" sz="3450" b="1" dirty="0">
                      <a:latin typeface="Tahoma" panose="020B0604030504040204" pitchFamily="34" charset="0"/>
                      <a:ea typeface="Tahoma" panose="020B0604030504040204" pitchFamily="34" charset="0"/>
                      <a:cs typeface="Tahoma" panose="020B0604030504040204" pitchFamily="34" charset="0"/>
                    </a:rPr>
                    <a:t> lần trên đài phát thanh, tức là quảng cáo trên truyền hình có hiệu quả gấp </a:t>
                  </a:r>
                  <a14:m>
                    <m:oMath xmlns:m="http://schemas.openxmlformats.org/officeDocument/2006/math">
                      <m:r>
                        <a:rPr lang="en-US" sz="3450" b="1" i="1">
                          <a:latin typeface="Cambria Math" panose="02040503050406030204" pitchFamily="18" charset="0"/>
                        </a:rPr>
                        <m:t>𝟖</m:t>
                      </m:r>
                    </m:oMath>
                  </a14:m>
                  <a:r>
                    <a:rPr lang="vi-VN" sz="3450" b="1" dirty="0">
                      <a:latin typeface="Tahoma" panose="020B0604030504040204" pitchFamily="34" charset="0"/>
                      <a:ea typeface="Tahoma" panose="020B0604030504040204" pitchFamily="34" charset="0"/>
                      <a:cs typeface="Tahoma" panose="020B0604030504040204" pitchFamily="34" charset="0"/>
                    </a:rPr>
                    <a:t> lần trên đài  phát thanh.Đài phát thanh chỉ nhận các quảng cáo có tổng thời lượng trong một tháng tối đa là </a:t>
                  </a:r>
                  <a14:m>
                    <m:oMath xmlns:m="http://schemas.openxmlformats.org/officeDocument/2006/math">
                      <m:r>
                        <a:rPr lang="en-US" sz="3450" b="1" i="1">
                          <a:latin typeface="Cambria Math" panose="02040503050406030204" pitchFamily="18" charset="0"/>
                        </a:rPr>
                        <m:t>𝟗𝟎𝟎</m:t>
                      </m:r>
                    </m:oMath>
                  </a14:m>
                  <a:r>
                    <a:rPr lang="vi-VN" sz="3450" b="1" dirty="0">
                      <a:latin typeface="Tahoma" panose="020B0604030504040204" pitchFamily="34" charset="0"/>
                      <a:ea typeface="Tahoma" panose="020B0604030504040204" pitchFamily="34" charset="0"/>
                      <a:cs typeface="Tahoma" panose="020B0604030504040204" pitchFamily="34" charset="0"/>
                    </a:rPr>
                    <a:t> giây với chi phí là </a:t>
                  </a:r>
                  <a14:m>
                    <m:oMath xmlns:m="http://schemas.openxmlformats.org/officeDocument/2006/math">
                      <m:r>
                        <a:rPr lang="en-US" sz="3450" b="1" i="1">
                          <a:latin typeface="Cambria Math" panose="02040503050406030204" pitchFamily="18" charset="0"/>
                        </a:rPr>
                        <m:t>𝟖𝟎</m:t>
                      </m:r>
                    </m:oMath>
                  </a14:m>
                  <a:r>
                    <a:rPr lang="vi-VN" sz="3450" b="1" dirty="0">
                      <a:latin typeface="Tahoma" panose="020B0604030504040204" pitchFamily="34" charset="0"/>
                      <a:ea typeface="Tahoma" panose="020B0604030504040204" pitchFamily="34" charset="0"/>
                      <a:cs typeface="Tahoma" panose="020B0604030504040204" pitchFamily="34" charset="0"/>
                    </a:rPr>
                    <a:t> nghìn đồng/giây. Đài truyền hình chỉ nhận các quảng cáo có tổng thời lượng trong một tháng tối đa là </a:t>
                  </a:r>
                  <a14:m>
                    <m:oMath xmlns:m="http://schemas.openxmlformats.org/officeDocument/2006/math">
                      <m:r>
                        <a:rPr lang="en-US" sz="3450" b="1" i="1">
                          <a:latin typeface="Cambria Math" panose="02040503050406030204" pitchFamily="18" charset="0"/>
                        </a:rPr>
                        <m:t>𝟑𝟔𝟎</m:t>
                      </m:r>
                    </m:oMath>
                  </a14:m>
                  <a:r>
                    <a:rPr lang="en-US" sz="3450" b="1" dirty="0">
                      <a:latin typeface="Tahoma" panose="020B0604030504040204" pitchFamily="34" charset="0"/>
                      <a:ea typeface="Tahoma" panose="020B0604030504040204" pitchFamily="34" charset="0"/>
                      <a:cs typeface="Tahoma" panose="020B0604030504040204" pitchFamily="34" charset="0"/>
                    </a:rPr>
                    <a:t> </a:t>
                  </a:r>
                  <a:r>
                    <a:rPr lang="vi-VN" sz="3450" b="1" dirty="0">
                      <a:latin typeface="Tahoma" panose="020B0604030504040204" pitchFamily="34" charset="0"/>
                      <a:ea typeface="Tahoma" panose="020B0604030504040204" pitchFamily="34" charset="0"/>
                      <a:cs typeface="Tahoma" panose="020B0604030504040204" pitchFamily="34" charset="0"/>
                    </a:rPr>
                    <a:t>giây với chi phí là </a:t>
                  </a:r>
                  <a14:m>
                    <m:oMath xmlns:m="http://schemas.openxmlformats.org/officeDocument/2006/math">
                      <m:r>
                        <a:rPr lang="en-US" sz="3450" b="1" i="1">
                          <a:latin typeface="Cambria Math" panose="02040503050406030204" pitchFamily="18" charset="0"/>
                        </a:rPr>
                        <m:t>𝟒𝟎𝟎</m:t>
                      </m:r>
                    </m:oMath>
                  </a14:m>
                  <a:r>
                    <a:rPr lang="vi-VN" sz="3450" b="1" dirty="0">
                      <a:latin typeface="Tahoma" panose="020B0604030504040204" pitchFamily="34" charset="0"/>
                      <a:ea typeface="Tahoma" panose="020B0604030504040204" pitchFamily="34" charset="0"/>
                      <a:cs typeface="Tahoma" panose="020B0604030504040204" pitchFamily="34" charset="0"/>
                    </a:rPr>
                    <a:t> nghìn đồng/giây.</a:t>
                  </a:r>
                  <a:r>
                    <a:rPr lang="en-US" sz="3450" b="1" dirty="0">
                      <a:latin typeface="Tahoma" panose="020B0604030504040204" pitchFamily="34" charset="0"/>
                      <a:ea typeface="Tahoma" panose="020B0604030504040204" pitchFamily="34" charset="0"/>
                      <a:cs typeface="Tahoma" panose="020B0604030504040204" pitchFamily="34" charset="0"/>
                    </a:rPr>
                    <a:t> </a:t>
                  </a:r>
                  <a:r>
                    <a:rPr lang="vi-VN" sz="3450" b="1" dirty="0">
                      <a:latin typeface="Tahoma" panose="020B0604030504040204" pitchFamily="34" charset="0"/>
                      <a:ea typeface="Tahoma" panose="020B0604030504040204" pitchFamily="34" charset="0"/>
                      <a:cs typeface="Tahoma" panose="020B0604030504040204" pitchFamily="34" charset="0"/>
                    </a:rPr>
                    <a:t>Công ty cần đặt thời gian quảng cáo trên các đài phát thanh và truyền hình như thế nào để hiệu quả nhất?</a:t>
                  </a:r>
                  <a:endParaRPr lang="en-US" sz="345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Content Placeholder 2">
                  <a:extLst>
                    <a:ext uri="{FF2B5EF4-FFF2-40B4-BE49-F238E27FC236}">
                      <a16:creationId xmlns:a16="http://schemas.microsoft.com/office/drawing/2014/main" id="{15647986-F5A5-43A1-81E6-41301BA84291}"/>
                    </a:ext>
                  </a:extLst>
                </p:cNvPr>
                <p:cNvSpPr txBox="1">
                  <a:spLocks noRot="1" noChangeAspect="1" noMove="1" noResize="1" noEditPoints="1" noAdjustHandles="1" noChangeArrowheads="1" noChangeShapeType="1" noTextEdit="1"/>
                </p:cNvSpPr>
                <p:nvPr/>
              </p:nvSpPr>
              <p:spPr>
                <a:xfrm>
                  <a:off x="518359" y="2730710"/>
                  <a:ext cx="22949945" cy="3308265"/>
                </a:xfrm>
                <a:prstGeom prst="rect">
                  <a:avLst/>
                </a:prstGeom>
                <a:blipFill>
                  <a:blip r:embed="rId4"/>
                  <a:stretch>
                    <a:fillRect l="-758" r="-758" b="-4005"/>
                  </a:stretch>
                </a:blipFill>
                <a:ln>
                  <a:noFill/>
                </a:ln>
              </p:spPr>
              <p:txBody>
                <a:bodyPr/>
                <a:lstStyle/>
                <a:p>
                  <a:r>
                    <a:rPr lang="en-US">
                      <a:noFill/>
                    </a:rPr>
                    <a:t> </a:t>
                  </a:r>
                </a:p>
              </p:txBody>
            </p:sp>
          </mc:Fallback>
        </mc:AlternateContent>
      </p:grpSp>
      <p:grpSp>
        <p:nvGrpSpPr>
          <p:cNvPr id="10" name="Group 3">
            <a:extLst>
              <a:ext uri="{FF2B5EF4-FFF2-40B4-BE49-F238E27FC236}">
                <a16:creationId xmlns:a16="http://schemas.microsoft.com/office/drawing/2014/main" id="{BA8458EE-4870-2F24-2E11-AACB4ACE8B84}"/>
              </a:ext>
            </a:extLst>
          </p:cNvPr>
          <p:cNvGrpSpPr/>
          <p:nvPr/>
        </p:nvGrpSpPr>
        <p:grpSpPr>
          <a:xfrm>
            <a:off x="278454" y="6629402"/>
            <a:ext cx="23724546" cy="6684753"/>
            <a:chOff x="49928" y="8052502"/>
            <a:chExt cx="24140567" cy="4010926"/>
          </a:xfrm>
          <a:solidFill>
            <a:schemeClr val="accent5">
              <a:lumMod val="40000"/>
              <a:lumOff val="60000"/>
            </a:schemeClr>
          </a:solidFill>
        </p:grpSpPr>
        <p:sp>
          <p:nvSpPr>
            <p:cNvPr id="19" name="Rounded Rectangle 52">
              <a:extLst>
                <a:ext uri="{FF2B5EF4-FFF2-40B4-BE49-F238E27FC236}">
                  <a16:creationId xmlns:a16="http://schemas.microsoft.com/office/drawing/2014/main" id="{B7E181FA-6CC7-11FE-316B-45EACAEFF9D1}"/>
                </a:ext>
              </a:extLst>
            </p:cNvPr>
            <p:cNvSpPr/>
            <p:nvPr/>
          </p:nvSpPr>
          <p:spPr>
            <a:xfrm>
              <a:off x="49928" y="8117310"/>
              <a:ext cx="24140567" cy="3946118"/>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5">
              <a:extLst>
                <a:ext uri="{FF2B5EF4-FFF2-40B4-BE49-F238E27FC236}">
                  <a16:creationId xmlns:a16="http://schemas.microsoft.com/office/drawing/2014/main" id="{20364707-D337-959B-B90C-3827CE38CDC7}"/>
                </a:ext>
              </a:extLst>
            </p:cNvPr>
            <p:cNvGrpSpPr/>
            <p:nvPr/>
          </p:nvGrpSpPr>
          <p:grpSpPr>
            <a:xfrm>
              <a:off x="49928" y="8052502"/>
              <a:ext cx="3922518" cy="625768"/>
              <a:chOff x="411878" y="8319202"/>
              <a:chExt cx="3922518" cy="625768"/>
            </a:xfrm>
            <a:grpFill/>
          </p:grpSpPr>
          <p:sp>
            <p:nvSpPr>
              <p:cNvPr id="21" name="Freeform 20">
                <a:extLst>
                  <a:ext uri="{FF2B5EF4-FFF2-40B4-BE49-F238E27FC236}">
                    <a16:creationId xmlns:a16="http://schemas.microsoft.com/office/drawing/2014/main" id="{1CB2EEC0-3B92-06E0-4D7D-DBC0EA87E14D}"/>
                  </a:ext>
                </a:extLst>
              </p:cNvPr>
              <p:cNvSpPr>
                <a:spLocks/>
              </p:cNvSpPr>
              <p:nvPr/>
            </p:nvSpPr>
            <p:spPr bwMode="auto">
              <a:xfrm rot="16200000" flipV="1">
                <a:off x="2417567" y="7028140"/>
                <a:ext cx="614812" cy="3218846"/>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2" name="TextBox 7">
                <a:extLst>
                  <a:ext uri="{FF2B5EF4-FFF2-40B4-BE49-F238E27FC236}">
                    <a16:creationId xmlns:a16="http://schemas.microsoft.com/office/drawing/2014/main" id="{5FDAADFF-2C9F-EAC0-7DF4-5B99A04E70DE}"/>
                  </a:ext>
                </a:extLst>
              </p:cNvPr>
              <p:cNvSpPr txBox="1"/>
              <p:nvPr/>
            </p:nvSpPr>
            <p:spPr>
              <a:xfrm>
                <a:off x="1534571" y="8348397"/>
                <a:ext cx="2562479" cy="436133"/>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Bài</a:t>
                </a:r>
                <a:r>
                  <a:rPr lang="en-US" sz="4400" b="1" dirty="0">
                    <a:solidFill>
                      <a:srgbClr val="C00000"/>
                    </a:solidFill>
                    <a:latin typeface="Tahoma" pitchFamily="34" charset="0"/>
                    <a:ea typeface="Tahoma" pitchFamily="34" charset="0"/>
                    <a:cs typeface="Tahoma" pitchFamily="34" charset="0"/>
                  </a:rPr>
                  <a:t> </a:t>
                </a:r>
                <a:r>
                  <a:rPr lang="en-US" sz="4400" b="1" dirty="0" err="1">
                    <a:solidFill>
                      <a:srgbClr val="C00000"/>
                    </a:solidFill>
                    <a:latin typeface="Tahoma" pitchFamily="34" charset="0"/>
                    <a:ea typeface="Tahoma" pitchFamily="34" charset="0"/>
                    <a:cs typeface="Tahoma" pitchFamily="34" charset="0"/>
                  </a:rPr>
                  <a:t>giải</a:t>
                </a:r>
                <a:endParaRPr lang="en-US" sz="4400" b="1" dirty="0">
                  <a:solidFill>
                    <a:srgbClr val="C00000"/>
                  </a:solidFill>
                  <a:latin typeface="Tahoma" pitchFamily="34" charset="0"/>
                  <a:ea typeface="Tahoma" pitchFamily="34" charset="0"/>
                  <a:cs typeface="Tahoma" pitchFamily="34" charset="0"/>
                </a:endParaRPr>
              </a:p>
            </p:txBody>
          </p:sp>
          <p:pic>
            <p:nvPicPr>
              <p:cNvPr id="23" name="Picture 8">
                <a:extLst>
                  <a:ext uri="{FF2B5EF4-FFF2-40B4-BE49-F238E27FC236}">
                    <a16:creationId xmlns:a16="http://schemas.microsoft.com/office/drawing/2014/main" id="{4F7B6A29-3C5F-EBF5-2941-148FEA32DC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319202"/>
                <a:ext cx="1058947" cy="625768"/>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4" name="Content Placeholder 2">
                <a:extLst>
                  <a:ext uri="{FF2B5EF4-FFF2-40B4-BE49-F238E27FC236}">
                    <a16:creationId xmlns:a16="http://schemas.microsoft.com/office/drawing/2014/main" id="{313C490B-63E4-BBEF-DF39-A167F6978B5B}"/>
                  </a:ext>
                </a:extLst>
              </p:cNvPr>
              <p:cNvSpPr txBox="1">
                <a:spLocks/>
              </p:cNvSpPr>
              <p:nvPr/>
            </p:nvSpPr>
            <p:spPr>
              <a:xfrm>
                <a:off x="710976" y="6822831"/>
                <a:ext cx="15266347" cy="645615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defTabSz="2177278">
                  <a:lnSpc>
                    <a:spcPct val="100000"/>
                  </a:lnSpc>
                  <a:spcBef>
                    <a:spcPts val="0"/>
                  </a:spcBef>
                  <a:buNone/>
                </a:pPr>
                <a:endParaRPr lang="en-US" sz="2800" b="1">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defTabSz="2177278">
                  <a:lnSpc>
                    <a:spcPct val="100000"/>
                  </a:lnSpc>
                  <a:spcBef>
                    <a:spcPts val="0"/>
                  </a:spcBef>
                  <a:buNone/>
                </a:pPr>
                <a:r>
                  <a:rPr lang="vi-VN" sz="3800" b="1">
                    <a:solidFill>
                      <a:prstClr val="black"/>
                    </a:solidFill>
                    <a:latin typeface="Tahoma" panose="020B0604030504040204" pitchFamily="34" charset="0"/>
                    <a:ea typeface="Tahoma" panose="020B0604030504040204" pitchFamily="34" charset="0"/>
                    <a:cs typeface="Tahoma" panose="020B0604030504040204" pitchFamily="34" charset="0"/>
                  </a:rPr>
                  <a:t>Từ </a:t>
                </a:r>
                <a:r>
                  <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rPr>
                  <a:t>đó ta thu được </a:t>
                </a:r>
                <a:r>
                  <a:rPr lang="en-US" sz="3800" b="1" dirty="0">
                    <a:solidFill>
                      <a:prstClr val="black"/>
                    </a:solidFill>
                    <a:latin typeface="Tahoma" panose="020B0604030504040204" pitchFamily="34" charset="0"/>
                    <a:ea typeface="Tahoma" panose="020B0604030504040204" pitchFamily="34" charset="0"/>
                    <a:cs typeface="Tahoma" panose="020B0604030504040204" pitchFamily="34" charset="0"/>
                  </a:rPr>
                  <a:t>HBPT </a:t>
                </a:r>
                <a:r>
                  <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rPr>
                  <a:t>sau:</a:t>
                </a:r>
                <a14:m>
                  <m:oMath xmlns:m="http://schemas.openxmlformats.org/officeDocument/2006/math">
                    <m:d>
                      <m:dPr>
                        <m:begChr m:val="{"/>
                        <m:endChr m:val=""/>
                        <m:ctrlPr>
                          <a:rPr lang="en-US" sz="3800" b="1" i="1">
                            <a:solidFill>
                              <a:prstClr val="black"/>
                            </a:solidFill>
                            <a:latin typeface="Cambria Math" panose="02040503050406030204" pitchFamily="18" charset="0"/>
                          </a:rPr>
                        </m:ctrlPr>
                      </m:dPr>
                      <m:e>
                        <m:m>
                          <m:mPr>
                            <m:mcs>
                              <m:mc>
                                <m:mcPr>
                                  <m:count m:val="1"/>
                                  <m:mcJc m:val="center"/>
                                </m:mcPr>
                              </m:mc>
                            </m:mcs>
                            <m:ctrlPr>
                              <a:rPr lang="en-US" sz="3800" b="1" i="1">
                                <a:solidFill>
                                  <a:prstClr val="black"/>
                                </a:solidFill>
                                <a:latin typeface="Cambria Math" panose="02040503050406030204" pitchFamily="18" charset="0"/>
                              </a:rPr>
                            </m:ctrlPr>
                          </m:mPr>
                          <m:mr>
                            <m:e>
                              <m:r>
                                <a:rPr lang="en-US" sz="3800" b="1" i="1">
                                  <a:solidFill>
                                    <a:prstClr val="black"/>
                                  </a:solidFill>
                                  <a:latin typeface="Cambria Math" panose="02040503050406030204" pitchFamily="18" charset="0"/>
                                </a:rPr>
                                <m:t>𝟎</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𝒙</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𝟗𝟎𝟎</m:t>
                              </m:r>
                            </m:e>
                          </m:mr>
                          <m:mr>
                            <m:e>
                              <m:r>
                                <a:rPr lang="en-US" sz="3800" b="1" i="1">
                                  <a:solidFill>
                                    <a:prstClr val="black"/>
                                  </a:solidFill>
                                  <a:latin typeface="Cambria Math" panose="02040503050406030204" pitchFamily="18" charset="0"/>
                                </a:rPr>
                                <m:t>𝟎</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𝒚</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𝟑𝟔𝟎</m:t>
                              </m:r>
                            </m:e>
                          </m:mr>
                          <m:mr>
                            <m:e>
                              <m:r>
                                <a:rPr lang="en-US" sz="3800" b="1" i="1">
                                  <a:solidFill>
                                    <a:prstClr val="black"/>
                                  </a:solidFill>
                                  <a:latin typeface="Cambria Math" panose="02040503050406030204" pitchFamily="18" charset="0"/>
                                </a:rPr>
                                <m:t>𝒙</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𝟓</m:t>
                              </m:r>
                              <m:r>
                                <a:rPr lang="en-US" sz="3800" b="1" i="1">
                                  <a:solidFill>
                                    <a:prstClr val="black"/>
                                  </a:solidFill>
                                  <a:latin typeface="Cambria Math" panose="02040503050406030204" pitchFamily="18" charset="0"/>
                                </a:rPr>
                                <m:t>𝒚</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𝟐𝟎𝟎𝟎</m:t>
                              </m:r>
                            </m:e>
                          </m:mr>
                        </m:m>
                      </m:e>
                    </m:d>
                  </m:oMath>
                </a14:m>
                <a:endParaRPr lang="en-US" sz="3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defTabSz="2177278">
                  <a:lnSpc>
                    <a:spcPct val="100000"/>
                  </a:lnSpc>
                  <a:spcBef>
                    <a:spcPts val="0"/>
                  </a:spcBef>
                  <a:buNone/>
                </a:pPr>
                <a:r>
                  <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rPr>
                  <a:t>Khi đó hiệu quả quảng cáo </a:t>
                </a:r>
                <a14:m>
                  <m:oMath xmlns:m="http://schemas.openxmlformats.org/officeDocument/2006/math">
                    <m:r>
                      <a:rPr lang="en-US" sz="3800" b="1" i="1">
                        <a:solidFill>
                          <a:prstClr val="black"/>
                        </a:solidFill>
                        <a:latin typeface="Cambria Math" panose="02040503050406030204" pitchFamily="18" charset="0"/>
                      </a:rPr>
                      <m:t>𝒙</m:t>
                    </m:r>
                  </m:oMath>
                </a14:m>
                <a:r>
                  <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rPr>
                  <a:t> giây trên đài phát thanh và </a:t>
                </a:r>
                <a14:m>
                  <m:oMath xmlns:m="http://schemas.openxmlformats.org/officeDocument/2006/math">
                    <m:r>
                      <a:rPr lang="en-US" sz="3800" b="1" i="1">
                        <a:solidFill>
                          <a:prstClr val="black"/>
                        </a:solidFill>
                        <a:latin typeface="Cambria Math" panose="02040503050406030204" pitchFamily="18" charset="0"/>
                      </a:rPr>
                      <m:t>𝒚</m:t>
                    </m:r>
                  </m:oMath>
                </a14:m>
                <a:r>
                  <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rPr>
                  <a:t> giây trên truyền hình là </a:t>
                </a:r>
                <a14:m>
                  <m:oMath xmlns:m="http://schemas.openxmlformats.org/officeDocument/2006/math">
                    <m:r>
                      <a:rPr lang="en-US" sz="3800" b="1" i="1">
                        <a:solidFill>
                          <a:prstClr val="black"/>
                        </a:solidFill>
                        <a:latin typeface="Cambria Math" panose="02040503050406030204" pitchFamily="18" charset="0"/>
                      </a:rPr>
                      <m:t>𝑭</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𝒙</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𝒚</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𝒙</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𝟖</m:t>
                    </m:r>
                    <m:r>
                      <a:rPr lang="en-US" sz="3800" b="1" i="1">
                        <a:solidFill>
                          <a:prstClr val="black"/>
                        </a:solidFill>
                        <a:latin typeface="Cambria Math" panose="02040503050406030204" pitchFamily="18" charset="0"/>
                      </a:rPr>
                      <m:t>𝒚</m:t>
                    </m:r>
                  </m:oMath>
                </a14:m>
                <a:r>
                  <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rPr>
                  <a:t>. Ta cần tìm giá trị lớn nhất của hàm </a:t>
                </a:r>
                <a14:m>
                  <m:oMath xmlns:m="http://schemas.openxmlformats.org/officeDocument/2006/math">
                    <m:r>
                      <a:rPr lang="en-US" sz="3800" b="1" i="1">
                        <a:solidFill>
                          <a:prstClr val="black"/>
                        </a:solidFill>
                        <a:latin typeface="Cambria Math" panose="02040503050406030204" pitchFamily="18" charset="0"/>
                      </a:rPr>
                      <m:t>𝑭</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𝒙</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𝒚</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𝒙</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𝟖</m:t>
                    </m:r>
                    <m:r>
                      <a:rPr lang="en-US" sz="3800" b="1" i="1">
                        <a:solidFill>
                          <a:prstClr val="black"/>
                        </a:solidFill>
                        <a:latin typeface="Cambria Math" panose="02040503050406030204" pitchFamily="18" charset="0"/>
                      </a:rPr>
                      <m:t>𝒚</m:t>
                    </m:r>
                  </m:oMath>
                </a14:m>
                <a:r>
                  <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3800" b="1" i="1">
                        <a:solidFill>
                          <a:prstClr val="black"/>
                        </a:solidFill>
                        <a:latin typeface="Cambria Math" panose="02040503050406030204" pitchFamily="18" charset="0"/>
                      </a:rPr>
                      <m:t>𝒙</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𝒚</m:t>
                    </m:r>
                  </m:oMath>
                </a14:m>
                <a:r>
                  <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rPr>
                  <a:t> thỏa mãn các điều kiện trong đề bài</a:t>
                </a:r>
              </a:p>
              <a:p>
                <a:pPr marL="0" lvl="0" indent="0" defTabSz="2177278">
                  <a:lnSpc>
                    <a:spcPct val="100000"/>
                  </a:lnSpc>
                  <a:spcBef>
                    <a:spcPts val="0"/>
                  </a:spcBef>
                  <a:buNone/>
                </a:pPr>
                <a:r>
                  <a:rPr lang="vi-VN" sz="3800" b="1" dirty="0">
                    <a:solidFill>
                      <a:srgbClr val="FF0000"/>
                    </a:solidFill>
                    <a:latin typeface="Tahoma" panose="020B0604030504040204" pitchFamily="34" charset="0"/>
                    <a:ea typeface="Tahoma" panose="020B0604030504040204" pitchFamily="34" charset="0"/>
                    <a:cs typeface="Tahoma" panose="020B0604030504040204" pitchFamily="34" charset="0"/>
                  </a:rPr>
                  <a:t>Bước 1. </a:t>
                </a:r>
                <a:r>
                  <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rPr>
                  <a:t>Xác định miền nghiệm của hệ bất phương trình trên. Miền nghiệm là ngũ giác </a:t>
                </a:r>
                <a14:m>
                  <m:oMath xmlns:m="http://schemas.openxmlformats.org/officeDocument/2006/math">
                    <m:r>
                      <a:rPr lang="en-US" sz="3800" b="1" i="1">
                        <a:solidFill>
                          <a:prstClr val="black"/>
                        </a:solidFill>
                        <a:latin typeface="Cambria Math" panose="02040503050406030204" pitchFamily="18" charset="0"/>
                      </a:rPr>
                      <m:t>𝑶𝑨𝑮𝑪𝑫</m:t>
                    </m:r>
                  </m:oMath>
                </a14:m>
                <a:r>
                  <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rPr>
                  <a:t> với tọa độ các đỉnh</a:t>
                </a:r>
                <a:endParaRPr lang="en-US" sz="3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lgn="ctr" defTabSz="2177278">
                  <a:lnSpc>
                    <a:spcPct val="100000"/>
                  </a:lnSpc>
                  <a:spcBef>
                    <a:spcPts val="0"/>
                  </a:spcBef>
                  <a:buNone/>
                </a:pPr>
                <a:r>
                  <a:rPr lang="en-US" sz="3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800" b="1" i="0" smtClean="0">
                        <a:solidFill>
                          <a:prstClr val="black"/>
                        </a:solidFill>
                        <a:latin typeface="Cambria Math" panose="02040503050406030204" pitchFamily="18" charset="0"/>
                      </a:rPr>
                      <m:t>  </m:t>
                    </m:r>
                    <m:r>
                      <a:rPr lang="en-US" sz="3800" b="1" i="1">
                        <a:solidFill>
                          <a:prstClr val="black"/>
                        </a:solidFill>
                        <a:latin typeface="Cambria Math" panose="02040503050406030204" pitchFamily="18" charset="0"/>
                      </a:rPr>
                      <m:t>𝑶</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𝟎</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𝟎</m:t>
                    </m:r>
                    <m:r>
                      <a:rPr lang="en-US" sz="3800" b="1" i="1">
                        <a:solidFill>
                          <a:prstClr val="black"/>
                        </a:solidFill>
                        <a:latin typeface="Cambria Math" panose="02040503050406030204" pitchFamily="18" charset="0"/>
                      </a:rPr>
                      <m:t>)</m:t>
                    </m:r>
                  </m:oMath>
                </a14:m>
                <a:r>
                  <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3800" b="1" i="0" smtClean="0">
                        <a:solidFill>
                          <a:prstClr val="black"/>
                        </a:solidFill>
                        <a:latin typeface="Cambria Math" panose="02040503050406030204" pitchFamily="18" charset="0"/>
                      </a:rPr>
                      <m:t>   </m:t>
                    </m:r>
                    <m:r>
                      <a:rPr lang="en-US" sz="3800" b="1" i="1">
                        <a:solidFill>
                          <a:prstClr val="black"/>
                        </a:solidFill>
                        <a:latin typeface="Cambria Math" panose="02040503050406030204" pitchFamily="18" charset="0"/>
                      </a:rPr>
                      <m:t>𝑨</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𝟎</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𝟑𝟔𝟎</m:t>
                    </m:r>
                    <m:r>
                      <a:rPr lang="en-US" sz="3800" b="1" i="1">
                        <a:solidFill>
                          <a:prstClr val="black"/>
                        </a:solidFill>
                        <a:latin typeface="Cambria Math" panose="02040503050406030204" pitchFamily="18" charset="0"/>
                      </a:rPr>
                      <m:t>)</m:t>
                    </m:r>
                  </m:oMath>
                </a14:m>
                <a:r>
                  <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3800" b="1" i="0" smtClean="0">
                        <a:solidFill>
                          <a:prstClr val="black"/>
                        </a:solidFill>
                        <a:latin typeface="Cambria Math" panose="02040503050406030204" pitchFamily="18" charset="0"/>
                      </a:rPr>
                      <m:t>   </m:t>
                    </m:r>
                    <m:r>
                      <a:rPr lang="en-US" sz="3800" b="1" i="1">
                        <a:solidFill>
                          <a:prstClr val="black"/>
                        </a:solidFill>
                        <a:latin typeface="Cambria Math" panose="02040503050406030204" pitchFamily="18" charset="0"/>
                      </a:rPr>
                      <m:t>𝑮</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𝟐𝟎𝟎</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𝟑𝟔𝟎</m:t>
                    </m:r>
                    <m:r>
                      <a:rPr lang="en-US" sz="3800" b="1" i="1">
                        <a:solidFill>
                          <a:prstClr val="black"/>
                        </a:solidFill>
                        <a:latin typeface="Cambria Math" panose="02040503050406030204" pitchFamily="18" charset="0"/>
                      </a:rPr>
                      <m:t>)</m:t>
                    </m:r>
                  </m:oMath>
                </a14:m>
                <a:r>
                  <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3800" b="1" i="0" smtClean="0">
                        <a:solidFill>
                          <a:prstClr val="black"/>
                        </a:solidFill>
                        <a:latin typeface="Cambria Math" panose="02040503050406030204" pitchFamily="18" charset="0"/>
                      </a:rPr>
                      <m:t>   </m:t>
                    </m:r>
                    <m:r>
                      <a:rPr lang="en-US" sz="3800" b="1" i="1">
                        <a:solidFill>
                          <a:prstClr val="black"/>
                        </a:solidFill>
                        <a:latin typeface="Cambria Math" panose="02040503050406030204" pitchFamily="18" charset="0"/>
                      </a:rPr>
                      <m:t>𝑪</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𝟗𝟎𝟎</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𝟐𝟐𝟎</m:t>
                    </m:r>
                    <m:r>
                      <a:rPr lang="en-US" sz="3800" b="1" i="1">
                        <a:solidFill>
                          <a:prstClr val="black"/>
                        </a:solidFill>
                        <a:latin typeface="Cambria Math" panose="02040503050406030204" pitchFamily="18" charset="0"/>
                      </a:rPr>
                      <m:t>)</m:t>
                    </m:r>
                  </m:oMath>
                </a14:m>
                <a:r>
                  <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3800" b="1" i="0" smtClean="0">
                        <a:solidFill>
                          <a:prstClr val="black"/>
                        </a:solidFill>
                        <a:latin typeface="Cambria Math" panose="02040503050406030204" pitchFamily="18" charset="0"/>
                      </a:rPr>
                      <m:t>   </m:t>
                    </m:r>
                    <m:r>
                      <a:rPr lang="en-US" sz="3800" b="1" i="1">
                        <a:solidFill>
                          <a:prstClr val="black"/>
                        </a:solidFill>
                        <a:latin typeface="Cambria Math" panose="02040503050406030204" pitchFamily="18" charset="0"/>
                      </a:rPr>
                      <m:t>𝑫</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𝟗𝟎𝟎</m:t>
                    </m:r>
                    <m:r>
                      <a:rPr lang="en-US" sz="3800" b="1" i="1">
                        <a:solidFill>
                          <a:prstClr val="black"/>
                        </a:solidFill>
                        <a:latin typeface="Cambria Math" panose="02040503050406030204" pitchFamily="18" charset="0"/>
                      </a:rPr>
                      <m:t>,</m:t>
                    </m:r>
                    <m:r>
                      <a:rPr lang="en-US" sz="3800" b="1" i="1">
                        <a:solidFill>
                          <a:prstClr val="black"/>
                        </a:solidFill>
                        <a:latin typeface="Cambria Math" panose="02040503050406030204" pitchFamily="18" charset="0"/>
                      </a:rPr>
                      <m:t>𝟎</m:t>
                    </m:r>
                    <m:r>
                      <a:rPr lang="en-US" sz="3800" b="1" i="1">
                        <a:solidFill>
                          <a:prstClr val="black"/>
                        </a:solidFill>
                        <a:latin typeface="Cambria Math" panose="02040503050406030204" pitchFamily="18" charset="0"/>
                      </a:rPr>
                      <m:t>)</m:t>
                    </m:r>
                  </m:oMath>
                </a14:m>
                <a:r>
                  <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3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Content Placeholder 2">
                <a:extLst>
                  <a:ext uri="{FF2B5EF4-FFF2-40B4-BE49-F238E27FC236}">
                    <a16:creationId xmlns:a16="http://schemas.microsoft.com/office/drawing/2014/main" id="{313C490B-63E4-BBEF-DF39-A167F6978B5B}"/>
                  </a:ext>
                </a:extLst>
              </p:cNvPr>
              <p:cNvSpPr txBox="1">
                <a:spLocks noRot="1" noChangeAspect="1" noMove="1" noResize="1" noEditPoints="1" noAdjustHandles="1" noChangeArrowheads="1" noChangeShapeType="1" noTextEdit="1"/>
              </p:cNvSpPr>
              <p:nvPr/>
            </p:nvSpPr>
            <p:spPr>
              <a:xfrm>
                <a:off x="710976" y="6822831"/>
                <a:ext cx="15266347" cy="6456153"/>
              </a:xfrm>
              <a:prstGeom prst="rect">
                <a:avLst/>
              </a:prstGeom>
              <a:blipFill>
                <a:blip r:embed="rId6"/>
                <a:stretch>
                  <a:fillRect l="-1318" b="-3211"/>
                </a:stretch>
              </a:blipFill>
              <a:ln>
                <a:noFill/>
              </a:ln>
            </p:spPr>
            <p:txBody>
              <a:bodyPr/>
              <a:lstStyle/>
              <a:p>
                <a:r>
                  <a:rPr lang="en-US">
                    <a:noFill/>
                  </a:rPr>
                  <a:t> </a:t>
                </a:r>
              </a:p>
            </p:txBody>
          </p:sp>
        </mc:Fallback>
      </mc:AlternateContent>
      <p:pic>
        <p:nvPicPr>
          <p:cNvPr id="27" name="Picture 26">
            <a:extLst>
              <a:ext uri="{FF2B5EF4-FFF2-40B4-BE49-F238E27FC236}">
                <a16:creationId xmlns:a16="http://schemas.microsoft.com/office/drawing/2014/main" id="{6CE5EB7E-6414-433F-A9F0-DD6159DC3F36}"/>
              </a:ext>
            </a:extLst>
          </p:cNvPr>
          <p:cNvPicPr/>
          <p:nvPr/>
        </p:nvPicPr>
        <p:blipFill rotWithShape="1">
          <a:blip r:embed="rId7"/>
          <a:srcRect l="7895" t="10422" r="5263" b="11921"/>
          <a:stretch/>
        </p:blipFill>
        <p:spPr>
          <a:xfrm>
            <a:off x="16236345" y="7157203"/>
            <a:ext cx="7625665" cy="5644397"/>
          </a:xfrm>
          <a:prstGeom prst="rect">
            <a:avLst/>
          </a:prstGeom>
        </p:spPr>
      </p:pic>
    </p:spTree>
    <p:extLst>
      <p:ext uri="{BB962C8B-B14F-4D97-AF65-F5344CB8AC3E}">
        <p14:creationId xmlns:p14="http://schemas.microsoft.com/office/powerpoint/2010/main" val="2382411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wipe(up)">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wipe(up)">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wipe(up)">
                                      <p:cBhvr>
                                        <p:cTn id="27" dur="500"/>
                                        <p:tgtEl>
                                          <p:spTgt spid="24">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1" fill="hold" nodeType="withEffect">
                                  <p:stCondLst>
                                    <p:cond delay="0"/>
                                  </p:stCondLst>
                                  <p:childTnLst>
                                    <p:set>
                                      <p:cBhvr>
                                        <p:cTn id="32" dur="1" fill="hold">
                                          <p:stCondLst>
                                            <p:cond delay="0"/>
                                          </p:stCondLst>
                                        </p:cTn>
                                        <p:tgtEl>
                                          <p:spTgt spid="24">
                                            <p:txEl>
                                              <p:pRg st="4" end="4"/>
                                            </p:txEl>
                                          </p:spTgt>
                                        </p:tgtEl>
                                        <p:attrNameLst>
                                          <p:attrName>style.visibility</p:attrName>
                                        </p:attrNameLst>
                                      </p:cBhvr>
                                      <p:to>
                                        <p:strVal val="visible"/>
                                      </p:to>
                                    </p:set>
                                    <p:animEffect transition="in" filter="wipe(up)">
                                      <p:cBhvr>
                                        <p:cTn id="33"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2819400" y="1051260"/>
            <a:ext cx="4172962" cy="1464095"/>
            <a:chOff x="0" y="83466"/>
            <a:chExt cx="2975556"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2318306" cy="451406"/>
            </a:xfrm>
            <a:prstGeom prst="rect">
              <a:avLst/>
            </a:prstGeom>
            <a:solidFill>
              <a:schemeClr val="bg1"/>
            </a:solid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03E741DE-CD8C-4F63-8E20-87CCEF976933}"/>
              </a:ext>
            </a:extLst>
          </p:cNvPr>
          <p:cNvGrpSpPr/>
          <p:nvPr/>
        </p:nvGrpSpPr>
        <p:grpSpPr>
          <a:xfrm>
            <a:off x="304800" y="1600200"/>
            <a:ext cx="23774400" cy="4943622"/>
            <a:chOff x="304800" y="2628388"/>
            <a:chExt cx="23377064" cy="3467707"/>
          </a:xfrm>
        </p:grpSpPr>
        <p:grpSp>
          <p:nvGrpSpPr>
            <p:cNvPr id="11" name="Group 10">
              <a:extLst>
                <a:ext uri="{FF2B5EF4-FFF2-40B4-BE49-F238E27FC236}">
                  <a16:creationId xmlns:a16="http://schemas.microsoft.com/office/drawing/2014/main" id="{AF2F5510-F107-4CE9-A5BD-A703240DA2FB}"/>
                </a:ext>
              </a:extLst>
            </p:cNvPr>
            <p:cNvGrpSpPr/>
            <p:nvPr/>
          </p:nvGrpSpPr>
          <p:grpSpPr>
            <a:xfrm>
              <a:off x="304800" y="2628388"/>
              <a:ext cx="23377064" cy="3467707"/>
              <a:chOff x="907537" y="4113506"/>
              <a:chExt cx="23797756" cy="2911886"/>
            </a:xfrm>
          </p:grpSpPr>
          <p:sp>
            <p:nvSpPr>
              <p:cNvPr id="12" name="Rounded Rectangle 36">
                <a:extLst>
                  <a:ext uri="{FF2B5EF4-FFF2-40B4-BE49-F238E27FC236}">
                    <a16:creationId xmlns:a16="http://schemas.microsoft.com/office/drawing/2014/main" id="{2D39BE71-C15C-439E-BAF8-1CE6B85B3774}"/>
                  </a:ext>
                </a:extLst>
              </p:cNvPr>
              <p:cNvSpPr/>
              <p:nvPr/>
            </p:nvSpPr>
            <p:spPr>
              <a:xfrm>
                <a:off x="964240" y="4247392"/>
                <a:ext cx="23741053" cy="277800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CEEF76CD-6A76-47E0-8809-7F767ED010C8}"/>
                  </a:ext>
                </a:extLst>
              </p:cNvPr>
              <p:cNvGrpSpPr/>
              <p:nvPr/>
            </p:nvGrpSpPr>
            <p:grpSpPr>
              <a:xfrm>
                <a:off x="907537" y="4113506"/>
                <a:ext cx="3453151" cy="609836"/>
                <a:chOff x="907537" y="4113506"/>
                <a:chExt cx="3453151" cy="609836"/>
              </a:xfrm>
            </p:grpSpPr>
            <p:grpSp>
              <p:nvGrpSpPr>
                <p:cNvPr id="14" name="Group 13">
                  <a:extLst>
                    <a:ext uri="{FF2B5EF4-FFF2-40B4-BE49-F238E27FC236}">
                      <a16:creationId xmlns:a16="http://schemas.microsoft.com/office/drawing/2014/main" id="{6A95260A-097E-4C4F-9D9F-BCFE2911FA6E}"/>
                    </a:ext>
                  </a:extLst>
                </p:cNvPr>
                <p:cNvGrpSpPr/>
                <p:nvPr/>
              </p:nvGrpSpPr>
              <p:grpSpPr>
                <a:xfrm>
                  <a:off x="1446931" y="4113506"/>
                  <a:ext cx="2913757" cy="609836"/>
                  <a:chOff x="2113681" y="4475456"/>
                  <a:chExt cx="2913757" cy="609836"/>
                </a:xfrm>
              </p:grpSpPr>
              <p:sp>
                <p:nvSpPr>
                  <p:cNvPr id="16" name="Freeform 20">
                    <a:extLst>
                      <a:ext uri="{FF2B5EF4-FFF2-40B4-BE49-F238E27FC236}">
                        <a16:creationId xmlns:a16="http://schemas.microsoft.com/office/drawing/2014/main" id="{71DEC44F-9D1F-4CB5-9CB1-7F69AA33E334}"/>
                      </a:ext>
                    </a:extLst>
                  </p:cNvPr>
                  <p:cNvSpPr>
                    <a:spLocks/>
                  </p:cNvSpPr>
                  <p:nvPr/>
                </p:nvSpPr>
                <p:spPr bwMode="auto">
                  <a:xfrm rot="5400000">
                    <a:off x="3299193" y="3289944"/>
                    <a:ext cx="542734"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782B3A17-5930-48FF-B53A-F83BBDF1A7A5}"/>
                      </a:ext>
                    </a:extLst>
                  </p:cNvPr>
                  <p:cNvSpPr txBox="1"/>
                  <p:nvPr/>
                </p:nvSpPr>
                <p:spPr>
                  <a:xfrm>
                    <a:off x="2526391" y="4542558"/>
                    <a:ext cx="2501047" cy="542734"/>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2.16</a:t>
                    </a:r>
                  </a:p>
                </p:txBody>
              </p:sp>
            </p:grpSp>
            <p:pic>
              <p:nvPicPr>
                <p:cNvPr id="15" name="Picture 14">
                  <a:extLst>
                    <a:ext uri="{FF2B5EF4-FFF2-40B4-BE49-F238E27FC236}">
                      <a16:creationId xmlns:a16="http://schemas.microsoft.com/office/drawing/2014/main" id="{BD2201E5-8696-4554-924C-33FDB9CBF1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561205"/>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15647986-F5A5-43A1-81E6-41301BA84291}"/>
                    </a:ext>
                  </a:extLst>
                </p:cNvPr>
                <p:cNvSpPr txBox="1">
                  <a:spLocks/>
                </p:cNvSpPr>
                <p:nvPr/>
              </p:nvSpPr>
              <p:spPr>
                <a:xfrm>
                  <a:off x="518359" y="2730710"/>
                  <a:ext cx="22949945" cy="330826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20000"/>
                    </a:lnSpc>
                    <a:spcBef>
                      <a:spcPts val="600"/>
                    </a:spcBef>
                    <a:spcAft>
                      <a:spcPts val="600"/>
                    </a:spcAft>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sz="3450" b="1" dirty="0">
                      <a:latin typeface="Tahoma" panose="020B0604030504040204" pitchFamily="34" charset="0"/>
                      <a:ea typeface="Tahoma" panose="020B0604030504040204" pitchFamily="34" charset="0"/>
                      <a:cs typeface="Tahoma" panose="020B0604030504040204" pitchFamily="34" charset="0"/>
                    </a:rPr>
                    <a:t>Một công ty dự định chỉ tối đa </a:t>
                  </a:r>
                  <a14:m>
                    <m:oMath xmlns:m="http://schemas.openxmlformats.org/officeDocument/2006/math">
                      <m:r>
                        <a:rPr lang="en-US" sz="3450" b="1" i="1">
                          <a:latin typeface="Cambria Math" panose="02040503050406030204" pitchFamily="18" charset="0"/>
                        </a:rPr>
                        <m:t>𝟏𝟔𝟎</m:t>
                      </m:r>
                    </m:oMath>
                  </a14:m>
                  <a:r>
                    <a:rPr lang="vi-VN" sz="3450" b="1" dirty="0">
                      <a:latin typeface="Tahoma" panose="020B0604030504040204" pitchFamily="34" charset="0"/>
                      <a:ea typeface="Tahoma" panose="020B0604030504040204" pitchFamily="34" charset="0"/>
                      <a:cs typeface="Tahoma" panose="020B0604030504040204" pitchFamily="34" charset="0"/>
                    </a:rPr>
                    <a:t> triệu đồng cho quảng cáo một sản phẩm mới trong một tháng trên các đài phát thanh và truyền hình. Biết cùng một thời lượng quảng cáo, số người mới quan tâm đến sản phẩm trên truyền hình gấp </a:t>
                  </a:r>
                  <a14:m>
                    <m:oMath xmlns:m="http://schemas.openxmlformats.org/officeDocument/2006/math">
                      <m:r>
                        <a:rPr lang="en-US" sz="3450" b="1" i="1">
                          <a:latin typeface="Cambria Math" panose="02040503050406030204" pitchFamily="18" charset="0"/>
                        </a:rPr>
                        <m:t>𝟖</m:t>
                      </m:r>
                    </m:oMath>
                  </a14:m>
                  <a:r>
                    <a:rPr lang="vi-VN" sz="3450" b="1" dirty="0">
                      <a:latin typeface="Tahoma" panose="020B0604030504040204" pitchFamily="34" charset="0"/>
                      <a:ea typeface="Tahoma" panose="020B0604030504040204" pitchFamily="34" charset="0"/>
                      <a:cs typeface="Tahoma" panose="020B0604030504040204" pitchFamily="34" charset="0"/>
                    </a:rPr>
                    <a:t> lần trên đài phát thanh, tức là quảng cáo trên truyền hình có hiệu quả gấp </a:t>
                  </a:r>
                  <a14:m>
                    <m:oMath xmlns:m="http://schemas.openxmlformats.org/officeDocument/2006/math">
                      <m:r>
                        <a:rPr lang="en-US" sz="3450" b="1" i="1">
                          <a:latin typeface="Cambria Math" panose="02040503050406030204" pitchFamily="18" charset="0"/>
                        </a:rPr>
                        <m:t>𝟖</m:t>
                      </m:r>
                    </m:oMath>
                  </a14:m>
                  <a:r>
                    <a:rPr lang="vi-VN" sz="3450" b="1" dirty="0">
                      <a:latin typeface="Tahoma" panose="020B0604030504040204" pitchFamily="34" charset="0"/>
                      <a:ea typeface="Tahoma" panose="020B0604030504040204" pitchFamily="34" charset="0"/>
                      <a:cs typeface="Tahoma" panose="020B0604030504040204" pitchFamily="34" charset="0"/>
                    </a:rPr>
                    <a:t> lần trên đài  phát thanh.Đài phát thanh chỉ nhận các quảng cáo có tổng thời lượng trong một tháng tối đa là </a:t>
                  </a:r>
                  <a14:m>
                    <m:oMath xmlns:m="http://schemas.openxmlformats.org/officeDocument/2006/math">
                      <m:r>
                        <a:rPr lang="en-US" sz="3450" b="1" i="1">
                          <a:latin typeface="Cambria Math" panose="02040503050406030204" pitchFamily="18" charset="0"/>
                        </a:rPr>
                        <m:t>𝟗𝟎𝟎</m:t>
                      </m:r>
                    </m:oMath>
                  </a14:m>
                  <a:r>
                    <a:rPr lang="vi-VN" sz="3450" b="1" dirty="0">
                      <a:latin typeface="Tahoma" panose="020B0604030504040204" pitchFamily="34" charset="0"/>
                      <a:ea typeface="Tahoma" panose="020B0604030504040204" pitchFamily="34" charset="0"/>
                      <a:cs typeface="Tahoma" panose="020B0604030504040204" pitchFamily="34" charset="0"/>
                    </a:rPr>
                    <a:t> giây với chi phí là </a:t>
                  </a:r>
                  <a14:m>
                    <m:oMath xmlns:m="http://schemas.openxmlformats.org/officeDocument/2006/math">
                      <m:r>
                        <a:rPr lang="en-US" sz="3450" b="1" i="1">
                          <a:latin typeface="Cambria Math" panose="02040503050406030204" pitchFamily="18" charset="0"/>
                        </a:rPr>
                        <m:t>𝟖𝟎</m:t>
                      </m:r>
                    </m:oMath>
                  </a14:m>
                  <a:r>
                    <a:rPr lang="vi-VN" sz="3450" b="1" dirty="0">
                      <a:latin typeface="Tahoma" panose="020B0604030504040204" pitchFamily="34" charset="0"/>
                      <a:ea typeface="Tahoma" panose="020B0604030504040204" pitchFamily="34" charset="0"/>
                      <a:cs typeface="Tahoma" panose="020B0604030504040204" pitchFamily="34" charset="0"/>
                    </a:rPr>
                    <a:t> nghìn đồng/giây. Đài truyền hình chỉ nhận các quảng cáo có tổng thời lượng trong một tháng tối đa là </a:t>
                  </a:r>
                  <a14:m>
                    <m:oMath xmlns:m="http://schemas.openxmlformats.org/officeDocument/2006/math">
                      <m:r>
                        <a:rPr lang="en-US" sz="3450" b="1" i="1">
                          <a:latin typeface="Cambria Math" panose="02040503050406030204" pitchFamily="18" charset="0"/>
                        </a:rPr>
                        <m:t>𝟑𝟔𝟎</m:t>
                      </m:r>
                    </m:oMath>
                  </a14:m>
                  <a:r>
                    <a:rPr lang="en-US" sz="3450" b="1" dirty="0">
                      <a:latin typeface="Tahoma" panose="020B0604030504040204" pitchFamily="34" charset="0"/>
                      <a:ea typeface="Tahoma" panose="020B0604030504040204" pitchFamily="34" charset="0"/>
                      <a:cs typeface="Tahoma" panose="020B0604030504040204" pitchFamily="34" charset="0"/>
                    </a:rPr>
                    <a:t> </a:t>
                  </a:r>
                  <a:r>
                    <a:rPr lang="vi-VN" sz="3450" b="1" dirty="0">
                      <a:latin typeface="Tahoma" panose="020B0604030504040204" pitchFamily="34" charset="0"/>
                      <a:ea typeface="Tahoma" panose="020B0604030504040204" pitchFamily="34" charset="0"/>
                      <a:cs typeface="Tahoma" panose="020B0604030504040204" pitchFamily="34" charset="0"/>
                    </a:rPr>
                    <a:t>giây với chi phí là </a:t>
                  </a:r>
                  <a14:m>
                    <m:oMath xmlns:m="http://schemas.openxmlformats.org/officeDocument/2006/math">
                      <m:r>
                        <a:rPr lang="en-US" sz="3450" b="1" i="1">
                          <a:latin typeface="Cambria Math" panose="02040503050406030204" pitchFamily="18" charset="0"/>
                        </a:rPr>
                        <m:t>𝟒𝟎𝟎</m:t>
                      </m:r>
                    </m:oMath>
                  </a14:m>
                  <a:r>
                    <a:rPr lang="vi-VN" sz="3450" b="1" dirty="0">
                      <a:latin typeface="Tahoma" panose="020B0604030504040204" pitchFamily="34" charset="0"/>
                      <a:ea typeface="Tahoma" panose="020B0604030504040204" pitchFamily="34" charset="0"/>
                      <a:cs typeface="Tahoma" panose="020B0604030504040204" pitchFamily="34" charset="0"/>
                    </a:rPr>
                    <a:t> nghìn đồng/giây.</a:t>
                  </a:r>
                  <a:r>
                    <a:rPr lang="en-US" sz="3450" b="1" dirty="0">
                      <a:latin typeface="Tahoma" panose="020B0604030504040204" pitchFamily="34" charset="0"/>
                      <a:ea typeface="Tahoma" panose="020B0604030504040204" pitchFamily="34" charset="0"/>
                      <a:cs typeface="Tahoma" panose="020B0604030504040204" pitchFamily="34" charset="0"/>
                    </a:rPr>
                    <a:t> </a:t>
                  </a:r>
                  <a:r>
                    <a:rPr lang="vi-VN" sz="3450" b="1" dirty="0">
                      <a:latin typeface="Tahoma" panose="020B0604030504040204" pitchFamily="34" charset="0"/>
                      <a:ea typeface="Tahoma" panose="020B0604030504040204" pitchFamily="34" charset="0"/>
                      <a:cs typeface="Tahoma" panose="020B0604030504040204" pitchFamily="34" charset="0"/>
                    </a:rPr>
                    <a:t>Công ty cần đặt thời gian quảng cáo trên các đài phát thanh và truyền hình như thế nào để hiệu quả nhất?</a:t>
                  </a:r>
                  <a:endParaRPr lang="en-US" sz="345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Content Placeholder 2">
                  <a:extLst>
                    <a:ext uri="{FF2B5EF4-FFF2-40B4-BE49-F238E27FC236}">
                      <a16:creationId xmlns:a16="http://schemas.microsoft.com/office/drawing/2014/main" id="{15647986-F5A5-43A1-81E6-41301BA84291}"/>
                    </a:ext>
                  </a:extLst>
                </p:cNvPr>
                <p:cNvSpPr txBox="1">
                  <a:spLocks noRot="1" noChangeAspect="1" noMove="1" noResize="1" noEditPoints="1" noAdjustHandles="1" noChangeArrowheads="1" noChangeShapeType="1" noTextEdit="1"/>
                </p:cNvSpPr>
                <p:nvPr/>
              </p:nvSpPr>
              <p:spPr>
                <a:xfrm>
                  <a:off x="518359" y="2730710"/>
                  <a:ext cx="22949945" cy="3308265"/>
                </a:xfrm>
                <a:prstGeom prst="rect">
                  <a:avLst/>
                </a:prstGeom>
                <a:blipFill>
                  <a:blip r:embed="rId4"/>
                  <a:stretch>
                    <a:fillRect l="-758" r="-758" b="-4005"/>
                  </a:stretch>
                </a:blipFill>
                <a:ln>
                  <a:noFill/>
                </a:ln>
              </p:spPr>
              <p:txBody>
                <a:bodyPr/>
                <a:lstStyle/>
                <a:p>
                  <a:r>
                    <a:rPr lang="en-US">
                      <a:noFill/>
                    </a:rPr>
                    <a:t> </a:t>
                  </a:r>
                </a:p>
              </p:txBody>
            </p:sp>
          </mc:Fallback>
        </mc:AlternateContent>
      </p:grpSp>
      <p:grpSp>
        <p:nvGrpSpPr>
          <p:cNvPr id="3" name="Group 3">
            <a:extLst>
              <a:ext uri="{FF2B5EF4-FFF2-40B4-BE49-F238E27FC236}">
                <a16:creationId xmlns:a16="http://schemas.microsoft.com/office/drawing/2014/main" id="{99C05965-08CC-800F-40F3-64FD3BDA9E9D}"/>
              </a:ext>
            </a:extLst>
          </p:cNvPr>
          <p:cNvGrpSpPr/>
          <p:nvPr/>
        </p:nvGrpSpPr>
        <p:grpSpPr>
          <a:xfrm>
            <a:off x="228599" y="6505458"/>
            <a:ext cx="23793953" cy="6989972"/>
            <a:chOff x="-99226" y="8306705"/>
            <a:chExt cx="23997674" cy="4223873"/>
          </a:xfrm>
          <a:solidFill>
            <a:schemeClr val="accent5">
              <a:lumMod val="40000"/>
              <a:lumOff val="60000"/>
            </a:schemeClr>
          </a:solidFill>
        </p:grpSpPr>
        <p:sp>
          <p:nvSpPr>
            <p:cNvPr id="4" name="Rounded Rectangle 52">
              <a:extLst>
                <a:ext uri="{FF2B5EF4-FFF2-40B4-BE49-F238E27FC236}">
                  <a16:creationId xmlns:a16="http://schemas.microsoft.com/office/drawing/2014/main" id="{B1BED577-7442-5016-164A-2247067C1208}"/>
                </a:ext>
              </a:extLst>
            </p:cNvPr>
            <p:cNvSpPr/>
            <p:nvPr/>
          </p:nvSpPr>
          <p:spPr>
            <a:xfrm>
              <a:off x="49928" y="8384178"/>
              <a:ext cx="23848520" cy="414640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 name="Group 5">
              <a:extLst>
                <a:ext uri="{FF2B5EF4-FFF2-40B4-BE49-F238E27FC236}">
                  <a16:creationId xmlns:a16="http://schemas.microsoft.com/office/drawing/2014/main" id="{74623E58-C874-8315-4897-009CFE82033C}"/>
                </a:ext>
              </a:extLst>
            </p:cNvPr>
            <p:cNvGrpSpPr/>
            <p:nvPr/>
          </p:nvGrpSpPr>
          <p:grpSpPr>
            <a:xfrm>
              <a:off x="-99226" y="8306705"/>
              <a:ext cx="3870892" cy="719537"/>
              <a:chOff x="262724" y="8573405"/>
              <a:chExt cx="3870892" cy="719537"/>
            </a:xfrm>
            <a:grpFill/>
          </p:grpSpPr>
          <p:sp>
            <p:nvSpPr>
              <p:cNvPr id="6" name="Freeform 20">
                <a:extLst>
                  <a:ext uri="{FF2B5EF4-FFF2-40B4-BE49-F238E27FC236}">
                    <a16:creationId xmlns:a16="http://schemas.microsoft.com/office/drawing/2014/main" id="{AD303506-B1FC-E7DF-8B58-50C6B7264194}"/>
                  </a:ext>
                </a:extLst>
              </p:cNvPr>
              <p:cNvSpPr>
                <a:spLocks/>
              </p:cNvSpPr>
              <p:nvPr/>
            </p:nvSpPr>
            <p:spPr bwMode="auto">
              <a:xfrm rot="16200000" flipV="1">
                <a:off x="2247192" y="7319893"/>
                <a:ext cx="622860" cy="3149988"/>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 name="TextBox 7">
                <a:extLst>
                  <a:ext uri="{FF2B5EF4-FFF2-40B4-BE49-F238E27FC236}">
                    <a16:creationId xmlns:a16="http://schemas.microsoft.com/office/drawing/2014/main" id="{4783405A-79D1-B254-FFFE-52F5589C84AC}"/>
                  </a:ext>
                </a:extLst>
              </p:cNvPr>
              <p:cNvSpPr txBox="1"/>
              <p:nvPr/>
            </p:nvSpPr>
            <p:spPr>
              <a:xfrm>
                <a:off x="1385414" y="8663540"/>
                <a:ext cx="2562479" cy="436133"/>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Bài</a:t>
                </a:r>
                <a:r>
                  <a:rPr lang="en-US" sz="4400" b="1" dirty="0">
                    <a:solidFill>
                      <a:srgbClr val="C00000"/>
                    </a:solidFill>
                    <a:latin typeface="Tahoma" pitchFamily="34" charset="0"/>
                    <a:ea typeface="Tahoma" pitchFamily="34" charset="0"/>
                    <a:cs typeface="Tahoma" pitchFamily="34" charset="0"/>
                  </a:rPr>
                  <a:t> </a:t>
                </a:r>
                <a:r>
                  <a:rPr lang="en-US" sz="4400" b="1" dirty="0" err="1">
                    <a:solidFill>
                      <a:srgbClr val="C00000"/>
                    </a:solidFill>
                    <a:latin typeface="Tahoma" pitchFamily="34" charset="0"/>
                    <a:ea typeface="Tahoma" pitchFamily="34" charset="0"/>
                    <a:cs typeface="Tahoma" pitchFamily="34" charset="0"/>
                  </a:rPr>
                  <a:t>giải</a:t>
                </a:r>
                <a:endParaRPr lang="en-US" sz="4400" b="1" dirty="0">
                  <a:solidFill>
                    <a:srgbClr val="C00000"/>
                  </a:solidFill>
                  <a:latin typeface="Tahoma" pitchFamily="34" charset="0"/>
                  <a:ea typeface="Tahoma" pitchFamily="34" charset="0"/>
                  <a:cs typeface="Tahoma" pitchFamily="34" charset="0"/>
                </a:endParaRPr>
              </a:p>
            </p:txBody>
          </p:sp>
          <p:pic>
            <p:nvPicPr>
              <p:cNvPr id="8" name="Picture 8">
                <a:extLst>
                  <a:ext uri="{FF2B5EF4-FFF2-40B4-BE49-F238E27FC236}">
                    <a16:creationId xmlns:a16="http://schemas.microsoft.com/office/drawing/2014/main" id="{AB8E0DAC-BB64-4EA1-7D50-12C7CC6E4D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262724" y="8573405"/>
                <a:ext cx="1058947" cy="719537"/>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E5E08B3-6959-F6E1-776F-F3F7D2583BC0}"/>
                  </a:ext>
                </a:extLst>
              </p:cNvPr>
              <p:cNvSpPr txBox="1">
                <a:spLocks/>
              </p:cNvSpPr>
              <p:nvPr/>
            </p:nvSpPr>
            <p:spPr>
              <a:xfrm>
                <a:off x="737317" y="7642692"/>
                <a:ext cx="22579883" cy="580567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defTabSz="2177278">
                  <a:lnSpc>
                    <a:spcPct val="100000"/>
                  </a:lnSpc>
                  <a:spcBef>
                    <a:spcPts val="0"/>
                  </a:spcBef>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Bước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2</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Tính giá trị của biểu thức </a:t>
                </a:r>
                <a14:m>
                  <m:oMath xmlns:m="http://schemas.openxmlformats.org/officeDocument/2006/math">
                    <m:r>
                      <a:rPr lang="en-US" b="1" i="1">
                        <a:solidFill>
                          <a:prstClr val="black"/>
                        </a:solidFill>
                        <a:latin typeface="Cambria Math" panose="02040503050406030204" pitchFamily="18" charset="0"/>
                      </a:rPr>
                      <m:t>𝑭</m:t>
                    </m:r>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tại các đỉnh của ngũ giác này:</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defTabSz="2177278">
                  <a:lnSpc>
                    <a:spcPct val="100000"/>
                  </a:lnSpc>
                  <a:spcBef>
                    <a:spcPts val="0"/>
                  </a:spcBef>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prstClr val="black"/>
                        </a:solidFill>
                        <a:latin typeface="Cambria Math" panose="02040503050406030204" pitchFamily="18" charset="0"/>
                      </a:rPr>
                      <m:t>𝑭</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𝟎</m:t>
                    </m:r>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b="1">
                        <a:solidFill>
                          <a:prstClr val="black"/>
                        </a:solidFill>
                        <a:latin typeface="Cambria Math" panose="02040503050406030204" pitchFamily="18" charset="0"/>
                      </a:rPr>
                      <m:t>   </m:t>
                    </m:r>
                    <m:r>
                      <a:rPr lang="en-US" b="1" i="1">
                        <a:solidFill>
                          <a:prstClr val="black"/>
                        </a:solidFill>
                        <a:latin typeface="Cambria Math" panose="02040503050406030204" pitchFamily="18" charset="0"/>
                      </a:rPr>
                      <m:t>𝑭</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𝟑𝟔𝟎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𝟐𝟖𝟖𝟎</m:t>
                    </m:r>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b="1">
                        <a:solidFill>
                          <a:prstClr val="black"/>
                        </a:solidFill>
                        <a:latin typeface="Cambria Math" panose="02040503050406030204" pitchFamily="18" charset="0"/>
                      </a:rPr>
                      <m:t>   </m:t>
                    </m:r>
                    <m:r>
                      <a:rPr lang="en-US" b="1" i="1">
                        <a:solidFill>
                          <a:prstClr val="black"/>
                        </a:solidFill>
                        <a:latin typeface="Cambria Math" panose="02040503050406030204" pitchFamily="18" charset="0"/>
                      </a:rPr>
                      <m:t>𝑭</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𝟐𝟎𝟎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𝟑𝟔𝟎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𝟑𝟎𝟖𝟎</m:t>
                    </m:r>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prstClr val="black"/>
                        </a:solidFill>
                        <a:latin typeface="Cambria Math" panose="02040503050406030204" pitchFamily="18" charset="0"/>
                      </a:rPr>
                      <m:t>𝑭</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𝟗𝟎𝟎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𝟐𝟐𝟎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𝟐𝟔𝟔𝟎</m:t>
                    </m:r>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prstClr val="black"/>
                        </a:solidFill>
                        <a:latin typeface="Cambria Math" panose="02040503050406030204" pitchFamily="18" charset="0"/>
                      </a:rPr>
                      <m:t>𝑭</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𝟗𝟎𝟎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𝟗𝟎𝟎</m:t>
                    </m:r>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spcAft>
                    <a:spcPts val="600"/>
                  </a:spcAft>
                </a:pPr>
                <a:r>
                  <a:rPr lang="vi-VN" b="1">
                    <a:solidFill>
                      <a:srgbClr val="FF0000"/>
                    </a:solidFill>
                    <a:latin typeface="Tahoma" panose="020B0604030504040204" pitchFamily="34" charset="0"/>
                    <a:ea typeface="Tahoma" panose="020B0604030504040204" pitchFamily="34" charset="0"/>
                    <a:cs typeface="Tahoma" panose="020B0604030504040204" pitchFamily="34" charset="0"/>
                  </a:rPr>
                  <a:t>Bước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3</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So sánh các giá trị thu được của </a:t>
                </a:r>
                <a14:m>
                  <m:oMath xmlns:m="http://schemas.openxmlformats.org/officeDocument/2006/math">
                    <m:r>
                      <a:rPr lang="en-US" b="1" i="1">
                        <a:latin typeface="Cambria Math" panose="02040503050406030204" pitchFamily="18" charset="0"/>
                      </a:rPr>
                      <m:t>𝑭</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ở Bước 2, ta được giá trị lớn nhất cần tìm là: </a:t>
                </a:r>
                <a14:m>
                  <m:oMath xmlns:m="http://schemas.openxmlformats.org/officeDocument/2006/math">
                    <m:r>
                      <a:rPr lang="en-US" b="1" i="1">
                        <a:latin typeface="Cambria Math" panose="02040503050406030204" pitchFamily="18" charset="0"/>
                      </a:rPr>
                      <m:t>𝑭</m:t>
                    </m:r>
                    <m:r>
                      <a:rPr lang="en-US" b="1" i="1">
                        <a:latin typeface="Cambria Math" panose="02040503050406030204" pitchFamily="18" charset="0"/>
                      </a:rPr>
                      <m:t>(</m:t>
                    </m:r>
                    <m:r>
                      <a:rPr lang="en-US" b="1" i="1">
                        <a:latin typeface="Cambria Math" panose="02040503050406030204" pitchFamily="18" charset="0"/>
                      </a:rPr>
                      <m:t>𝟐𝟎𝟎</m:t>
                    </m:r>
                    <m:r>
                      <a:rPr lang="en-US" b="1" i="1">
                        <a:latin typeface="Cambria Math" panose="02040503050406030204" pitchFamily="18" charset="0"/>
                      </a:rPr>
                      <m:t>,</m:t>
                    </m:r>
                    <m:r>
                      <a:rPr lang="en-US" b="1" i="1">
                        <a:latin typeface="Cambria Math" panose="02040503050406030204" pitchFamily="18" charset="0"/>
                      </a:rPr>
                      <m:t>𝟑𝟔𝟎</m:t>
                    </m:r>
                    <m:r>
                      <a:rPr lang="en-US" b="1" i="1">
                        <a:latin typeface="Cambria Math" panose="02040503050406030204" pitchFamily="18" charset="0"/>
                      </a:rPr>
                      <m:t>)=</m:t>
                    </m:r>
                    <m:r>
                      <a:rPr lang="en-US" b="1" i="1">
                        <a:latin typeface="Cambria Math" panose="02040503050406030204" pitchFamily="18" charset="0"/>
                      </a:rPr>
                      <m:t>𝟑𝟎𝟖𝟎</m:t>
                    </m:r>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spcAft>
                    <a:spcPts val="600"/>
                  </a:spcAft>
                  <a:buNone/>
                </a:pPr>
                <a:r>
                  <a:rPr lang="en-US" b="1" dirty="0" err="1">
                    <a:latin typeface="Tahoma" panose="020B0604030504040204" pitchFamily="34" charset="0"/>
                    <a:ea typeface="Tahoma" panose="020B0604030504040204" pitchFamily="34" charset="0"/>
                    <a:cs typeface="Tahoma" panose="020B0604030504040204" pitchFamily="34" charset="0"/>
                  </a:rPr>
                  <a:t>Vậy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công</a:t>
                </a:r>
                <a:r>
                  <a:rPr lang="en-US" b="1" dirty="0">
                    <a:latin typeface="Tahoma" panose="020B0604030504040204" pitchFamily="34" charset="0"/>
                    <a:ea typeface="Tahoma" panose="020B0604030504040204" pitchFamily="34" charset="0"/>
                    <a:cs typeface="Tahoma" panose="020B0604030504040204" pitchFamily="34" charset="0"/>
                  </a:rPr>
                  <a:t> ty </a:t>
                </a:r>
                <a:r>
                  <a:rPr lang="en-US" b="1" dirty="0" err="1">
                    <a:latin typeface="Tahoma" panose="020B0604030504040204" pitchFamily="34" charset="0"/>
                    <a:ea typeface="Tahoma" panose="020B0604030504040204" pitchFamily="34" charset="0"/>
                    <a:cs typeface="Tahoma" panose="020B0604030504040204" pitchFamily="34" charset="0"/>
                  </a:rPr>
                  <a:t>cần</a:t>
                </a:r>
                <a:r>
                  <a:rPr lang="vi-VN" b="1" dirty="0">
                    <a:latin typeface="Tahoma" panose="020B0604030504040204" pitchFamily="34" charset="0"/>
                    <a:ea typeface="Tahoma" panose="020B0604030504040204" pitchFamily="34" charset="0"/>
                    <a:cs typeface="Tahoma" panose="020B0604030504040204" pitchFamily="34" charset="0"/>
                  </a:rPr>
                  <a:t> đặt thời gian quảng cáo trên các đài phát thanh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𝟐𝟎𝟎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giây</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và </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trên</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truyền hình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𝟑𝟔𝟎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giây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vi-VN" b="1" dirty="0">
                    <a:latin typeface="Tahoma" panose="020B0604030504040204" pitchFamily="34" charset="0"/>
                    <a:ea typeface="Tahoma" panose="020B0604030504040204" pitchFamily="34" charset="0"/>
                    <a:cs typeface="Tahoma" panose="020B0604030504040204" pitchFamily="34" charset="0"/>
                  </a:rPr>
                  <a:t> hiệu quả nhất</a:t>
                </a:r>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Content Placeholder 2">
                <a:extLst>
                  <a:ext uri="{FF2B5EF4-FFF2-40B4-BE49-F238E27FC236}">
                    <a16:creationId xmlns:a16="http://schemas.microsoft.com/office/drawing/2014/main" id="{1E5E08B3-6959-F6E1-776F-F3F7D2583BC0}"/>
                  </a:ext>
                </a:extLst>
              </p:cNvPr>
              <p:cNvSpPr txBox="1">
                <a:spLocks noRot="1" noChangeAspect="1" noMove="1" noResize="1" noEditPoints="1" noAdjustHandles="1" noChangeArrowheads="1" noChangeShapeType="1" noTextEdit="1"/>
              </p:cNvSpPr>
              <p:nvPr/>
            </p:nvSpPr>
            <p:spPr>
              <a:xfrm>
                <a:off x="737317" y="7642692"/>
                <a:ext cx="22579883" cy="5805670"/>
              </a:xfrm>
              <a:prstGeom prst="rect">
                <a:avLst/>
              </a:prstGeom>
              <a:blipFill>
                <a:blip r:embed="rId6"/>
                <a:stretch>
                  <a:fillRect l="-1242" t="-2521" r="-10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36794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up)">
                                      <p:cBhvr>
                                        <p:cTn id="17" dur="500"/>
                                        <p:tgtEl>
                                          <p:spTgt spid="9">
                                            <p:txEl>
                                              <p:pRg st="0" end="0"/>
                                            </p:txEl>
                                          </p:spTgt>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wipe(up)">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wipe(up)">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wipe(up)">
                                      <p:cBhvr>
                                        <p:cTn id="3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844783" y="1732573"/>
            <a:ext cx="22836922" cy="11596043"/>
            <a:chOff x="1419005" y="1514624"/>
            <a:chExt cx="22836922" cy="11596043"/>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19005" y="1514624"/>
              <a:ext cx="22836922" cy="11596043"/>
              <a:chOff x="1419005" y="1514624"/>
              <a:chExt cx="22836922" cy="11596043"/>
            </a:xfrm>
          </p:grpSpPr>
          <p:grpSp>
            <p:nvGrpSpPr>
              <p:cNvPr id="69" name="Group 68"/>
              <p:cNvGrpSpPr/>
              <p:nvPr/>
            </p:nvGrpSpPr>
            <p:grpSpPr>
              <a:xfrm>
                <a:off x="1575873" y="1797127"/>
                <a:ext cx="22680054" cy="10766497"/>
                <a:chOff x="-3538955" y="3448230"/>
                <a:chExt cx="22680054" cy="10766497"/>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71" name="Group 70"/>
                <p:cNvGrpSpPr/>
                <p:nvPr/>
              </p:nvGrpSpPr>
              <p:grpSpPr>
                <a:xfrm>
                  <a:off x="-3538955" y="3448230"/>
                  <a:ext cx="22680054" cy="10766497"/>
                  <a:chOff x="-3538955" y="3448230"/>
                  <a:chExt cx="22680054" cy="10766497"/>
                </a:xfrm>
              </p:grpSpPr>
              <p:sp>
                <p:nvSpPr>
                  <p:cNvPr id="72" name="Rounded Rectangle 71"/>
                  <p:cNvSpPr/>
                  <p:nvPr/>
                </p:nvSpPr>
                <p:spPr>
                  <a:xfrm>
                    <a:off x="-3538955" y="3592713"/>
                    <a:ext cx="22680054" cy="10622014"/>
                  </a:xfrm>
                  <a:prstGeom prst="roundRect">
                    <a:avLst>
                      <a:gd name="adj" fmla="val 2127"/>
                    </a:avLst>
                  </a:prstGeom>
                  <a:solidFill>
                    <a:schemeClr val="bg1"/>
                  </a:solidFill>
                  <a:ln w="571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marL="0" marR="0" lvl="0" indent="0" algn="ctr" defTabSz="2177278" rtl="0" eaLnBrk="1" fontAlgn="auto" latinLnBrk="0" hangingPunct="1">
                      <a:lnSpc>
                        <a:spcPct val="100000"/>
                      </a:lnSpc>
                      <a:spcBef>
                        <a:spcPct val="50000"/>
                      </a:spcBef>
                      <a:spcAft>
                        <a:spcPts val="0"/>
                      </a:spcAft>
                      <a:buClrTx/>
                      <a:buSzTx/>
                      <a:buFontTx/>
                      <a:buNone/>
                      <a:tabLst/>
                      <a:defRPr/>
                    </a:pPr>
                    <a:r>
                      <a:rPr kumimoji="0" lang="en-US" sz="5400" b="1" i="0" u="none" strike="noStrike" kern="1200" cap="all" spc="0" normalizeH="0" baseline="0" noProof="0" dirty="0">
                        <a:ln w="0"/>
                        <a:solidFill>
                          <a:prstClr val="white"/>
                        </a:solidFill>
                        <a:effectLst>
                          <a:reflection blurRad="12700" stA="50000" endPos="50000" dist="5000" dir="5400000" sy="-100000" rotWithShape="0"/>
                        </a:effectLst>
                        <a:uLnTx/>
                        <a:uFillTx/>
                        <a:latin typeface="Tahoma" pitchFamily="34" charset="0"/>
                        <a:ea typeface="Tahoma" pitchFamily="34" charset="0"/>
                        <a:cs typeface="Tahoma" pitchFamily="34" charset="0"/>
                      </a:rPr>
                      <a:t>CHƯƠNG I</a:t>
                    </a:r>
                  </a:p>
                </p:txBody>
              </p:sp>
            </p:grpSp>
          </p:grpSp>
          <p:sp>
            <p:nvSpPr>
              <p:cNvPr id="74" name="Right Triangle 73"/>
              <p:cNvSpPr/>
              <p:nvPr/>
            </p:nvSpPr>
            <p:spPr>
              <a:xfrm flipH="1">
                <a:off x="5565043" y="164345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6" name="Round Same Side Corner Rectangle 95"/>
              <p:cNvSpPr/>
              <p:nvPr/>
            </p:nvSpPr>
            <p:spPr>
              <a:xfrm flipV="1">
                <a:off x="5801461" y="1514624"/>
                <a:ext cx="17384026" cy="2053164"/>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1447798" y="6840180"/>
                <a:ext cx="1465644" cy="3028616"/>
                <a:chOff x="7459667" y="9119509"/>
                <a:chExt cx="1453712" cy="3028964"/>
              </a:xfrm>
            </p:grpSpPr>
            <p:sp>
              <p:nvSpPr>
                <p:cNvPr id="59" name="Isosceles Triangle 44"/>
                <p:cNvSpPr/>
                <p:nvPr/>
              </p:nvSpPr>
              <p:spPr>
                <a:xfrm rot="16200000">
                  <a:off x="7469934" y="1199451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541779" y="9119509"/>
                  <a:ext cx="1371600" cy="799417"/>
                  <a:chOff x="7541779" y="9119509"/>
                  <a:chExt cx="1371600" cy="799417"/>
                </a:xfrm>
              </p:grpSpPr>
              <p:sp>
                <p:nvSpPr>
                  <p:cNvPr id="61" name="Round Same Side Corner Rectangle 60"/>
                  <p:cNvSpPr/>
                  <p:nvPr/>
                </p:nvSpPr>
                <p:spPr>
                  <a:xfrm rot="5400000">
                    <a:off x="7861819" y="886736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46883" y="9119509"/>
                    <a:ext cx="531363" cy="707967"/>
                  </a:xfrm>
                  <a:prstGeom prst="rect">
                    <a:avLst/>
                  </a:prstGeom>
                  <a:noFill/>
                </p:spPr>
                <p:txBody>
                  <a:bodyPr wrap="non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p>
                </p:txBody>
              </p:sp>
            </p:grpSp>
          </p:grpSp>
          <p:grpSp>
            <p:nvGrpSpPr>
              <p:cNvPr id="76" name="Group 32"/>
              <p:cNvGrpSpPr/>
              <p:nvPr/>
            </p:nvGrpSpPr>
            <p:grpSpPr>
              <a:xfrm>
                <a:off x="1447804" y="7603992"/>
                <a:ext cx="1411648" cy="981515"/>
                <a:chOff x="7459669" y="6333639"/>
                <a:chExt cx="1400155" cy="981630"/>
              </a:xfrm>
            </p:grpSpPr>
            <p:sp>
              <p:nvSpPr>
                <p:cNvPr id="77" name="Isosceles Triangle 44"/>
                <p:cNvSpPr/>
                <p:nvPr/>
              </p:nvSpPr>
              <p:spPr>
                <a:xfrm rot="16200000">
                  <a:off x="7469936" y="6323372"/>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8224" y="6514267"/>
                  <a:ext cx="1371600" cy="801002"/>
                  <a:chOff x="7488224" y="6514267"/>
                  <a:chExt cx="1371600" cy="801002"/>
                </a:xfrm>
              </p:grpSpPr>
              <p:sp>
                <p:nvSpPr>
                  <p:cNvPr id="79" name="Round Same Side Corner Rectangle 78"/>
                  <p:cNvSpPr/>
                  <p:nvPr/>
                </p:nvSpPr>
                <p:spPr>
                  <a:xfrm rot="5400000">
                    <a:off x="7808263" y="6194228"/>
                    <a:ext cx="731521"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89133" y="6607300"/>
                    <a:ext cx="532952" cy="707969"/>
                  </a:xfrm>
                  <a:prstGeom prst="rect">
                    <a:avLst/>
                  </a:prstGeom>
                  <a:noFill/>
                </p:spPr>
                <p:txBody>
                  <a:bodyPr wrap="non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t>
                    </a:r>
                  </a:p>
                </p:txBody>
              </p:sp>
            </p:grpSp>
          </p:grpSp>
          <p:sp>
            <p:nvSpPr>
              <p:cNvPr id="87" name="TextBox 86"/>
              <p:cNvSpPr txBox="1"/>
              <p:nvPr/>
            </p:nvSpPr>
            <p:spPr>
              <a:xfrm>
                <a:off x="1951043" y="11270142"/>
                <a:ext cx="511679" cy="707886"/>
              </a:xfrm>
              <a:prstGeom prst="rect">
                <a:avLst/>
              </a:prstGeom>
              <a:noFill/>
            </p:spPr>
            <p:txBody>
              <a:bodyPr wrap="non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nvGrpSpPr>
              <p:cNvPr id="49" name="Group 32"/>
              <p:cNvGrpSpPr/>
              <p:nvPr/>
            </p:nvGrpSpPr>
            <p:grpSpPr>
              <a:xfrm>
                <a:off x="1419005" y="8694046"/>
                <a:ext cx="1413826" cy="873881"/>
                <a:chOff x="7422744" y="6255504"/>
                <a:chExt cx="1812869" cy="873982"/>
              </a:xfrm>
            </p:grpSpPr>
            <p:sp>
              <p:nvSpPr>
                <p:cNvPr id="50" name="Isosceles Triangle 44"/>
                <p:cNvSpPr/>
                <p:nvPr/>
              </p:nvSpPr>
              <p:spPr>
                <a:xfrm rot="16200000">
                  <a:off x="7433011" y="6245237"/>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59667" y="6324986"/>
                  <a:ext cx="1775946" cy="804500"/>
                  <a:chOff x="7459667" y="6324986"/>
                  <a:chExt cx="1775946" cy="804500"/>
                </a:xfrm>
              </p:grpSpPr>
              <p:sp>
                <p:nvSpPr>
                  <p:cNvPr id="52" name="Round Same Side Corner Rectangle 51"/>
                  <p:cNvSpPr/>
                  <p:nvPr/>
                </p:nvSpPr>
                <p:spPr>
                  <a:xfrm rot="5400000">
                    <a:off x="7953361" y="583129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044836" y="6421518"/>
                    <a:ext cx="676652" cy="707968"/>
                  </a:xfrm>
                  <a:prstGeom prst="rect">
                    <a:avLst/>
                  </a:prstGeom>
                  <a:noFill/>
                </p:spPr>
                <p:txBody>
                  <a:bodyPr wrap="non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t>
                    </a:r>
                  </a:p>
                </p:txBody>
              </p:sp>
            </p:grpSp>
          </p:grpSp>
          <p:sp>
            <p:nvSpPr>
              <p:cNvPr id="68" name="TextBox 67"/>
              <p:cNvSpPr txBox="1"/>
              <p:nvPr/>
            </p:nvSpPr>
            <p:spPr>
              <a:xfrm>
                <a:off x="2114514" y="12402780"/>
                <a:ext cx="184731" cy="707887"/>
              </a:xfrm>
              <a:prstGeom prst="rect">
                <a:avLst/>
              </a:prstGeom>
              <a:noFill/>
            </p:spPr>
            <p:txBody>
              <a:bodyPr wrap="non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089983" y="3597353"/>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0000"/>
                  </a:solidFill>
                  <a:effectLst>
                    <a:glow rad="76200">
                      <a:srgbClr val="FFFF00">
                        <a:alpha val="47000"/>
                      </a:srgbClr>
                    </a:glow>
                    <a:outerShdw blurRad="50800" dist="38100" dir="18900000" algn="bl" rotWithShape="0">
                      <a:srgbClr val="0000CC">
                        <a:alpha val="40000"/>
                      </a:srgbClr>
                    </a:outerShdw>
                  </a:effectLst>
                  <a:uLnTx/>
                  <a:uFillTx/>
                  <a:latin typeface="Bahnschrift SemiBold SemiConden" panose="020B0502040204020203" pitchFamily="34" charset="0"/>
                  <a:ea typeface="+mn-ea"/>
                  <a:cs typeface="+mn-cs"/>
                  <a:sym typeface="Baumans"/>
                </a:rPr>
                <a:t>TOÁN ĐẠI SỐ  </a:t>
              </a:r>
              <a:endParaRPr kumimoji="0" sz="6000" b="0" i="0" u="none" strike="noStrike" kern="1200" cap="none" spc="0" normalizeH="0" baseline="0" noProof="0" dirty="0">
                <a:ln>
                  <a:noFill/>
                </a:ln>
                <a:solidFill>
                  <a:srgbClr val="FF0000"/>
                </a:solidFill>
                <a:effectLst>
                  <a:glow rad="76200">
                    <a:srgbClr val="FFFF00">
                      <a:alpha val="47000"/>
                    </a:srgbClr>
                  </a:glow>
                  <a:outerShdw blurRad="50800" dist="38100" dir="18900000" algn="bl" rotWithShape="0">
                    <a:srgbClr val="0000CC">
                      <a:alpha val="40000"/>
                    </a:srgbClr>
                  </a:outerShdw>
                </a:effectLst>
                <a:uLnTx/>
                <a:uFillTx/>
                <a:latin typeface="Bahnschrift SemiBold SemiConden" panose="020B0502040204020203" pitchFamily="34" charset="0"/>
                <a:ea typeface="+mn-ea"/>
                <a:cs typeface="+mn-cs"/>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62263" y="4839040"/>
              <a:ext cx="1316269" cy="1323399"/>
              <a:chOff x="4923239" y="3861069"/>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4993868" y="3885265"/>
                <a:ext cx="1175009" cy="1143519"/>
                <a:chOff x="4993868" y="388526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4993868" y="388526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09" name="Oval 108">
                  <a:extLst>
                    <a:ext uri="{FF2B5EF4-FFF2-40B4-BE49-F238E27FC236}">
                      <a16:creationId xmlns:a16="http://schemas.microsoft.com/office/drawing/2014/main" id="{1BBB2B80-ECD5-421E-A4F7-BBA59D5C9CDF}"/>
                    </a:ext>
                  </a:extLst>
                </p:cNvPr>
                <p:cNvSpPr/>
                <p:nvPr/>
              </p:nvSpPr>
              <p:spPr>
                <a:xfrm>
                  <a:off x="5057096" y="3906809"/>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23239" y="3861069"/>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mn-cs"/>
                  </a:rPr>
                  <a:t>➉</a:t>
                </a:r>
                <a:endParaRPr kumimoji="0" sz="80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54" name="Group 53">
            <a:extLst>
              <a:ext uri="{FF2B5EF4-FFF2-40B4-BE49-F238E27FC236}">
                <a16:creationId xmlns:a16="http://schemas.microsoft.com/office/drawing/2014/main" id="{547AD325-66EE-48DB-9F8D-F8AA55258571}"/>
              </a:ext>
            </a:extLst>
          </p:cNvPr>
          <p:cNvGrpSpPr/>
          <p:nvPr/>
        </p:nvGrpSpPr>
        <p:grpSpPr>
          <a:xfrm>
            <a:off x="5883779" y="4620161"/>
            <a:ext cx="17537157" cy="2551358"/>
            <a:chOff x="61141" y="134810"/>
            <a:chExt cx="6851398" cy="872484"/>
          </a:xfrm>
        </p:grpSpPr>
        <p:pic>
          <p:nvPicPr>
            <p:cNvPr id="55" name="Picture 54">
              <a:extLst>
                <a:ext uri="{FF2B5EF4-FFF2-40B4-BE49-F238E27FC236}">
                  <a16:creationId xmlns:a16="http://schemas.microsoft.com/office/drawing/2014/main" id="{81BFECA0-0F89-4852-8E07-B5554B30DF44}"/>
                </a:ext>
              </a:extLst>
            </p:cNvPr>
            <p:cNvPicPr>
              <a:picLocks noChangeAspect="1"/>
            </p:cNvPicPr>
            <p:nvPr/>
          </p:nvPicPr>
          <p:blipFill>
            <a:blip r:embed="rId4"/>
            <a:stretch>
              <a:fillRect/>
            </a:stretch>
          </p:blipFill>
          <p:spPr>
            <a:xfrm>
              <a:off x="61141" y="138049"/>
              <a:ext cx="6851398" cy="824094"/>
            </a:xfrm>
            <a:prstGeom prst="rect">
              <a:avLst/>
            </a:prstGeom>
          </p:spPr>
        </p:pic>
        <p:sp>
          <p:nvSpPr>
            <p:cNvPr id="65" name="TextBox 321">
              <a:extLst>
                <a:ext uri="{FF2B5EF4-FFF2-40B4-BE49-F238E27FC236}">
                  <a16:creationId xmlns:a16="http://schemas.microsoft.com/office/drawing/2014/main" id="{396955DC-F71D-4106-92C3-22C6C10B7400}"/>
                </a:ext>
              </a:extLst>
            </p:cNvPr>
            <p:cNvSpPr txBox="1"/>
            <p:nvPr/>
          </p:nvSpPr>
          <p:spPr>
            <a:xfrm>
              <a:off x="366091" y="134810"/>
              <a:ext cx="715323" cy="872484"/>
            </a:xfrm>
            <a:prstGeom prst="rect">
              <a:avLst/>
            </a:prstGeom>
            <a:noFill/>
          </p:spPr>
          <p:txBody>
            <a:bodyPr wrap="square" rtlCol="0">
              <a:noAutofit/>
            </a:bodyPr>
            <a:lstStyle/>
            <a:p>
              <a:pPr marL="0" marR="0" lvl="0" indent="0" algn="ctr" defTabSz="2177278" rtl="0" eaLnBrk="1" fontAlgn="auto" latinLnBrk="0" hangingPunct="1">
                <a:lnSpc>
                  <a:spcPct val="106000"/>
                </a:lnSpc>
                <a:spcBef>
                  <a:spcPts val="0"/>
                </a:spcBef>
                <a:spcAft>
                  <a:spcPts val="800"/>
                </a:spcAft>
                <a:buClrTx/>
                <a:buSzTx/>
                <a:buFontTx/>
                <a:buNone/>
                <a:tabLst/>
                <a:defRPr/>
              </a:pPr>
              <a:endParaRPr kumimoji="0" lang="en-US" sz="6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ectangle 4"/>
          <p:cNvSpPr/>
          <p:nvPr/>
        </p:nvSpPr>
        <p:spPr>
          <a:xfrm>
            <a:off x="7579830" y="4730366"/>
            <a:ext cx="13988877" cy="2024978"/>
          </a:xfrm>
          <a:prstGeom prst="rect">
            <a:avLst/>
          </a:prstGeom>
        </p:spPr>
        <p:txBody>
          <a:bodyPr wrap="square">
            <a:spAutoFit/>
          </a:bodyPr>
          <a:lstStyle/>
          <a:p>
            <a:pPr marL="0" marR="0" lvl="0" indent="0" algn="ctr" defTabSz="2177278" rtl="0" eaLnBrk="1" fontAlgn="auto" latinLnBrk="0" hangingPunct="1">
              <a:lnSpc>
                <a:spcPct val="106000"/>
              </a:lnSpc>
              <a:spcBef>
                <a:spcPts val="0"/>
              </a:spcBef>
              <a:spcAft>
                <a:spcPts val="800"/>
              </a:spcAft>
              <a:buClrTx/>
              <a:buSzTx/>
              <a:buFontTx/>
              <a:buNone/>
              <a:tabLst/>
              <a:defRPr/>
            </a:pPr>
            <a:r>
              <a:rPr kumimoji="0" lang="en-US" sz="5800" b="1" i="0" u="none" strike="noStrike" kern="1200" cap="none" spc="0" normalizeH="0" baseline="0" noProof="0" dirty="0">
                <a:ln>
                  <a:noFill/>
                </a:ln>
                <a:solidFill>
                  <a:srgbClr val="FCFFEF"/>
                </a:solidFill>
                <a:effectLst/>
                <a:uLnTx/>
                <a:uFillTx/>
                <a:latin typeface="Times New Roman" pitchFamily="18" charset="0"/>
                <a:ea typeface="Cascadia Mono"/>
                <a:cs typeface="Times New Roman" pitchFamily="18" charset="0"/>
              </a:rPr>
              <a:t>BÀI TẬP </a:t>
            </a:r>
            <a:r>
              <a:rPr lang="en-US" sz="5800" b="1" dirty="0">
                <a:solidFill>
                  <a:srgbClr val="FCFFEF"/>
                </a:solidFill>
                <a:latin typeface="Times New Roman" pitchFamily="18" charset="0"/>
                <a:ea typeface="Cascadia Mono"/>
                <a:cs typeface="Times New Roman" pitchFamily="18" charset="0"/>
              </a:rPr>
              <a:t>CUỐI CHƯƠNG II</a:t>
            </a:r>
            <a:endParaRPr kumimoji="0" lang="en-US" sz="5800" b="1" i="0" u="none" strike="noStrike" kern="1200" cap="none" spc="0" normalizeH="0" baseline="0" noProof="0" dirty="0">
              <a:ln>
                <a:noFill/>
              </a:ln>
              <a:solidFill>
                <a:srgbClr val="FCFFEF"/>
              </a:solidFill>
              <a:effectLst/>
              <a:uLnTx/>
              <a:uFillTx/>
              <a:latin typeface="Times New Roman" pitchFamily="18" charset="0"/>
              <a:ea typeface="Cascadia Mono"/>
              <a:cs typeface="Times New Roman" pitchFamily="18" charset="0"/>
            </a:endParaRPr>
          </a:p>
          <a:p>
            <a:pPr marL="0" marR="0" lvl="0" indent="0" algn="ctr" defTabSz="2177278" rtl="0" eaLnBrk="1" fontAlgn="auto" latinLnBrk="0" hangingPunct="1">
              <a:lnSpc>
                <a:spcPct val="106000"/>
              </a:lnSpc>
              <a:spcBef>
                <a:spcPts val="0"/>
              </a:spcBef>
              <a:spcAft>
                <a:spcPts val="800"/>
              </a:spcAft>
              <a:buClrTx/>
              <a:buSzTx/>
              <a:buFontTx/>
              <a:buNone/>
              <a:tabLst/>
              <a:defRPr/>
            </a:pPr>
            <a:r>
              <a:rPr kumimoji="0" lang="en-US" sz="5800" b="1" i="0" u="none" strike="noStrike" kern="1200" cap="none" spc="0" normalizeH="0" baseline="0" noProof="0" dirty="0">
                <a:ln>
                  <a:noFill/>
                </a:ln>
                <a:solidFill>
                  <a:srgbClr val="FCFFEF"/>
                </a:solidFill>
                <a:effectLst/>
                <a:uLnTx/>
                <a:uFillTx/>
                <a:latin typeface="Times New Roman" pitchFamily="18" charset="0"/>
                <a:ea typeface="Calibri"/>
                <a:cs typeface="Times New Roman" pitchFamily="18" charset="0"/>
              </a:rPr>
              <a:t>(1 </a:t>
            </a:r>
            <a:r>
              <a:rPr kumimoji="0" lang="en-US" sz="5800" b="1" i="0" u="none" strike="noStrike" kern="1200" cap="none" spc="0" normalizeH="0" baseline="0" noProof="0" dirty="0" err="1">
                <a:ln>
                  <a:noFill/>
                </a:ln>
                <a:solidFill>
                  <a:srgbClr val="FCFFEF"/>
                </a:solidFill>
                <a:effectLst/>
                <a:uLnTx/>
                <a:uFillTx/>
                <a:latin typeface="Times New Roman" pitchFamily="18" charset="0"/>
                <a:ea typeface="Calibri"/>
                <a:cs typeface="Times New Roman" pitchFamily="18" charset="0"/>
              </a:rPr>
              <a:t>tiết</a:t>
            </a:r>
            <a:r>
              <a:rPr kumimoji="0" lang="en-US" sz="5800" b="1" i="0" u="none" strike="noStrike" kern="1200" cap="none" spc="0" normalizeH="0" baseline="0" noProof="0" dirty="0">
                <a:ln>
                  <a:noFill/>
                </a:ln>
                <a:solidFill>
                  <a:srgbClr val="FCFFEF"/>
                </a:solidFill>
                <a:effectLst/>
                <a:uLnTx/>
                <a:uFillTx/>
                <a:latin typeface="Times New Roman" pitchFamily="18" charset="0"/>
                <a:ea typeface="Calibri"/>
                <a:cs typeface="Times New Roman" pitchFamily="18" charset="0"/>
              </a:rPr>
              <a:t>)</a:t>
            </a:r>
            <a:endParaRPr kumimoji="0" lang="en-US" sz="5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p:txBody>
      </p:sp>
      <p:sp>
        <p:nvSpPr>
          <p:cNvPr id="6" name="Rectangle 5"/>
          <p:cNvSpPr/>
          <p:nvPr/>
        </p:nvSpPr>
        <p:spPr>
          <a:xfrm>
            <a:off x="2129589" y="7130486"/>
            <a:ext cx="6890028" cy="800219"/>
          </a:xfrm>
          <a:prstGeom prst="rect">
            <a:avLst/>
          </a:prstGeom>
        </p:spPr>
        <p:txBody>
          <a:bodyPr wrap="non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600" b="1" i="0" u="none" strike="noStrike" kern="1200" cap="none" spc="0" normalizeH="0" baseline="0" noProof="0" dirty="0">
                <a:ln>
                  <a:noFill/>
                </a:ln>
                <a:solidFill>
                  <a:srgbClr val="242452"/>
                </a:solidFill>
                <a:effectLst/>
                <a:uLnTx/>
                <a:uFillTx/>
                <a:latin typeface="Tahoma" panose="020B0604030504040204" pitchFamily="34" charset="0"/>
                <a:ea typeface="Tahoma" panose="020B0604030504040204" pitchFamily="34" charset="0"/>
                <a:cs typeface="Tahoma" panose="020B0604030504040204" pitchFamily="34" charset="0"/>
              </a:rPr>
              <a:t>KIẾN THỨC CẦN NHỚ</a:t>
            </a:r>
            <a:endParaRPr kumimoji="0" lang="en-US" sz="4600" b="0" i="0" u="none" strike="noStrike" kern="1200" cap="none" spc="0" normalizeH="0" baseline="0" noProof="0" dirty="0">
              <a:ln>
                <a:noFill/>
              </a:ln>
              <a:solidFill>
                <a:srgbClr val="242452"/>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2299609" y="7962689"/>
            <a:ext cx="8421536" cy="800219"/>
          </a:xfrm>
          <a:prstGeom prst="rect">
            <a:avLst/>
          </a:prstGeom>
        </p:spPr>
        <p:txBody>
          <a:bodyPr wrap="non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srgbClr val="242452"/>
                </a:solidFill>
                <a:effectLst/>
                <a:uLnTx/>
                <a:uFillTx/>
                <a:latin typeface="Tahoma" panose="020B0604030504040204" pitchFamily="34" charset="0"/>
                <a:ea typeface="Tahoma" panose="020B0604030504040204" pitchFamily="34" charset="0"/>
                <a:cs typeface="Tahoma" panose="020B0604030504040204" pitchFamily="34" charset="0"/>
              </a:rPr>
              <a:t>CÁC BÀI TẬP TRẮC NGHIỆM</a:t>
            </a:r>
            <a:endParaRPr kumimoji="0" lang="en-US" sz="4600" b="0" i="0" u="none" strike="noStrike" kern="1200" cap="none" spc="0" normalizeH="0" baseline="0" noProof="0" dirty="0">
              <a:ln>
                <a:noFill/>
              </a:ln>
              <a:solidFill>
                <a:srgbClr val="242452"/>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6" name="Rectangle 55"/>
          <p:cNvSpPr/>
          <p:nvPr/>
        </p:nvSpPr>
        <p:spPr>
          <a:xfrm>
            <a:off x="2444517" y="8996293"/>
            <a:ext cx="5408853" cy="800219"/>
          </a:xfrm>
          <a:prstGeom prst="rect">
            <a:avLst/>
          </a:prstGeom>
        </p:spPr>
        <p:txBody>
          <a:bodyPr wrap="non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srgbClr val="242452"/>
                </a:solidFill>
                <a:effectLst/>
                <a:uLnTx/>
                <a:uFillTx/>
                <a:latin typeface="Tahoma" panose="020B0604030504040204" pitchFamily="34" charset="0"/>
                <a:ea typeface="Tahoma" panose="020B0604030504040204" pitchFamily="34" charset="0"/>
                <a:cs typeface="Tahoma" panose="020B0604030504040204" pitchFamily="34" charset="0"/>
              </a:rPr>
              <a:t>BÀI TẬP</a:t>
            </a:r>
            <a:r>
              <a:rPr kumimoji="0" lang="en-US" sz="4600" b="1" i="0" u="none" strike="noStrike" kern="1200" cap="none" spc="0" normalizeH="0" baseline="0" noProof="0" dirty="0">
                <a:ln>
                  <a:noFill/>
                </a:ln>
                <a:solidFill>
                  <a:srgbClr val="242452"/>
                </a:solidFill>
                <a:effectLst/>
                <a:uLnTx/>
                <a:uFillTx/>
                <a:latin typeface="Tahoma" panose="020B0604030504040204" pitchFamily="34" charset="0"/>
                <a:ea typeface="Tahoma" panose="020B0604030504040204" pitchFamily="34" charset="0"/>
                <a:cs typeface="Tahoma" panose="020B0604030504040204" pitchFamily="34" charset="0"/>
              </a:rPr>
              <a:t> TỰ LUẬN</a:t>
            </a:r>
            <a:endParaRPr kumimoji="0" lang="en-US" sz="4600" b="0" i="0" u="none" strike="noStrike" kern="1200" cap="none" spc="0" normalizeH="0" baseline="0" noProof="0" dirty="0">
              <a:ln>
                <a:noFill/>
              </a:ln>
              <a:solidFill>
                <a:srgbClr val="242452"/>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17F9E3C7-1043-5585-0513-DE87777AF6DB}"/>
              </a:ext>
            </a:extLst>
          </p:cNvPr>
          <p:cNvSpPr txBox="1"/>
          <p:nvPr/>
        </p:nvSpPr>
        <p:spPr>
          <a:xfrm>
            <a:off x="5523595" y="1973962"/>
            <a:ext cx="16144060" cy="1569660"/>
          </a:xfrm>
          <a:prstGeom prst="rect">
            <a:avLst/>
          </a:prstGeom>
          <a:noFill/>
        </p:spPr>
        <p:txBody>
          <a:bodyPr wrap="square" rtlCol="0">
            <a:spAutoFit/>
          </a:bodyPr>
          <a:lstStyle/>
          <a:p>
            <a:pPr algn="ctr"/>
            <a:r>
              <a:rPr lang="vi-VN" sz="4800" b="1" dirty="0">
                <a:solidFill>
                  <a:srgbClr val="C00000"/>
                </a:solidFill>
                <a:latin typeface="Times New Roman" panose="02020603050405020304" pitchFamily="18" charset="0"/>
                <a:cs typeface="Times New Roman" panose="02020603050405020304" pitchFamily="18" charset="0"/>
              </a:rPr>
              <a:t>CHƯƠNG I</a:t>
            </a:r>
            <a:r>
              <a:rPr lang="en-US" sz="4800" b="1" dirty="0">
                <a:solidFill>
                  <a:srgbClr val="C00000"/>
                </a:solidFill>
                <a:latin typeface="Times New Roman" panose="02020603050405020304" pitchFamily="18" charset="0"/>
                <a:cs typeface="Times New Roman" panose="02020603050405020304" pitchFamily="18" charset="0"/>
              </a:rPr>
              <a:t>I</a:t>
            </a:r>
            <a:r>
              <a:rPr lang="vi-VN" sz="4800" b="1" dirty="0">
                <a:solidFill>
                  <a:srgbClr val="C00000"/>
                </a:solidFill>
                <a:latin typeface="Times New Roman" panose="02020603050405020304" pitchFamily="18" charset="0"/>
                <a:cs typeface="Times New Roman" panose="02020603050405020304" pitchFamily="18" charset="0"/>
              </a:rPr>
              <a:t>. </a:t>
            </a:r>
            <a:r>
              <a:rPr lang="en-US" sz="4800" b="1" dirty="0">
                <a:solidFill>
                  <a:srgbClr val="C00000"/>
                </a:solidFill>
                <a:latin typeface="Times New Roman" panose="02020603050405020304" pitchFamily="18" charset="0"/>
                <a:cs typeface="Times New Roman" panose="02020603050405020304" pitchFamily="18" charset="0"/>
              </a:rPr>
              <a:t>BẤT PHƯƠNG TRÌNH VÀ </a:t>
            </a:r>
          </a:p>
          <a:p>
            <a:pPr algn="ctr"/>
            <a:r>
              <a:rPr lang="en-US" sz="4800" b="1" dirty="0">
                <a:solidFill>
                  <a:srgbClr val="C00000"/>
                </a:solidFill>
                <a:latin typeface="Times New Roman" panose="02020603050405020304" pitchFamily="18" charset="0"/>
                <a:cs typeface="Times New Roman" panose="02020603050405020304" pitchFamily="18" charset="0"/>
              </a:rPr>
              <a:t>HỆ BẤT PHƯƠNG TRÌNH BẬC NHẤT HAI ẨN</a:t>
            </a:r>
            <a:endParaRPr lang="vi-VN" sz="4800" b="1" dirty="0">
              <a:solidFill>
                <a:srgbClr val="C00000"/>
              </a:solidFill>
              <a:latin typeface="Times New Roman" panose="02020603050405020304" pitchFamily="18" charset="0"/>
              <a:cs typeface="Times New Roman" panose="02020603050405020304" pitchFamily="18" charset="0"/>
            </a:endParaRPr>
          </a:p>
        </p:txBody>
      </p:sp>
      <p:sp>
        <p:nvSpPr>
          <p:cNvPr id="4" name="Round Same Side Corner Rectangle 51">
            <a:extLst>
              <a:ext uri="{FF2B5EF4-FFF2-40B4-BE49-F238E27FC236}">
                <a16:creationId xmlns:a16="http://schemas.microsoft.com/office/drawing/2014/main" id="{601BF247-257C-052C-BC68-CD628193F55B}"/>
              </a:ext>
            </a:extLst>
          </p:cNvPr>
          <p:cNvSpPr/>
          <p:nvPr/>
        </p:nvSpPr>
        <p:spPr>
          <a:xfrm rot="5400000">
            <a:off x="1143066" y="9703453"/>
            <a:ext cx="788466" cy="1385031"/>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263CBEDD-EDE4-86EE-1D7F-423617874A02}"/>
              </a:ext>
            </a:extLst>
          </p:cNvPr>
          <p:cNvSpPr/>
          <p:nvPr/>
        </p:nvSpPr>
        <p:spPr>
          <a:xfrm>
            <a:off x="2275104" y="10030571"/>
            <a:ext cx="5511445" cy="800219"/>
          </a:xfrm>
          <a:prstGeom prst="rect">
            <a:avLst/>
          </a:prstGeom>
        </p:spPr>
        <p:txBody>
          <a:bodyPr wrap="non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srgbClr val="242452"/>
                </a:solidFill>
                <a:effectLst/>
                <a:uLnTx/>
                <a:uFillTx/>
                <a:latin typeface="Tahoma" panose="020B0604030504040204" pitchFamily="34" charset="0"/>
                <a:ea typeface="Tahoma" panose="020B0604030504040204" pitchFamily="34" charset="0"/>
                <a:cs typeface="Tahoma" panose="020B0604030504040204" pitchFamily="34" charset="0"/>
              </a:rPr>
              <a:t>BÀI TẬP</a:t>
            </a:r>
            <a:r>
              <a:rPr kumimoji="0" lang="en-US" sz="4600" b="1" i="0" u="none" strike="noStrike" kern="1200" cap="none" spc="0" normalizeH="0" baseline="0" noProof="0" dirty="0">
                <a:ln>
                  <a:noFill/>
                </a:ln>
                <a:solidFill>
                  <a:srgbClr val="242452"/>
                </a:solidFill>
                <a:effectLst/>
                <a:uLnTx/>
                <a:uFillTx/>
                <a:latin typeface="Tahoma" panose="020B0604030504040204" pitchFamily="34" charset="0"/>
                <a:ea typeface="Tahoma" panose="020B0604030504040204" pitchFamily="34" charset="0"/>
                <a:cs typeface="Tahoma" panose="020B0604030504040204" pitchFamily="34" charset="0"/>
              </a:rPr>
              <a:t> BỔ</a:t>
            </a:r>
            <a:r>
              <a:rPr kumimoji="0" lang="en-US" sz="4600" b="1" i="0" u="none" strike="noStrike" kern="1200" cap="none" spc="0" normalizeH="0" noProof="0" dirty="0">
                <a:ln>
                  <a:noFill/>
                </a:ln>
                <a:solidFill>
                  <a:srgbClr val="242452"/>
                </a:solidFill>
                <a:effectLst/>
                <a:uLnTx/>
                <a:uFillTx/>
                <a:latin typeface="Tahoma" panose="020B0604030504040204" pitchFamily="34" charset="0"/>
                <a:ea typeface="Tahoma" panose="020B0604030504040204" pitchFamily="34" charset="0"/>
                <a:cs typeface="Tahoma" panose="020B0604030504040204" pitchFamily="34" charset="0"/>
              </a:rPr>
              <a:t> SUNG</a:t>
            </a:r>
            <a:endParaRPr kumimoji="0" lang="en-US" sz="4600" b="0" i="0" u="none" strike="noStrike" kern="1200" cap="none" spc="0" normalizeH="0" baseline="0" noProof="0" dirty="0">
              <a:ln>
                <a:noFill/>
              </a:ln>
              <a:solidFill>
                <a:srgbClr val="242452"/>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BFE50724-AE7F-7EF4-A76C-E518324BE512}"/>
              </a:ext>
            </a:extLst>
          </p:cNvPr>
          <p:cNvSpPr txBox="1"/>
          <p:nvPr/>
        </p:nvSpPr>
        <p:spPr>
          <a:xfrm>
            <a:off x="1218358" y="10022303"/>
            <a:ext cx="572593" cy="707886"/>
          </a:xfrm>
          <a:prstGeom prst="rect">
            <a:avLst/>
          </a:prstGeom>
          <a:noFill/>
        </p:spPr>
        <p:txBody>
          <a:bodyPr wrap="non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Tree>
    <p:extLst>
      <p:ext uri="{BB962C8B-B14F-4D97-AF65-F5344CB8AC3E}">
        <p14:creationId xmlns:p14="http://schemas.microsoft.com/office/powerpoint/2010/main" val="719852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ppt_x"/>
                                          </p:val>
                                        </p:tav>
                                        <p:tav tm="100000">
                                          <p:val>
                                            <p:strVal val="#ppt_x"/>
                                          </p:val>
                                        </p:tav>
                                      </p:tavLst>
                                    </p:anim>
                                    <p:anim calcmode="lin" valueType="num">
                                      <p:cBhvr additive="base">
                                        <p:cTn id="3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13911" y="5359410"/>
            <a:ext cx="23556178" cy="1396800"/>
            <a:chOff x="241306" y="2243792"/>
            <a:chExt cx="11778089" cy="698400"/>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𝟐</m:t>
                          </m:r>
                        </m:e>
                      </m:d>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98400"/>
                </a:xfrm>
                <a:prstGeom prst="rect">
                  <a:avLst/>
                </a:prstGeom>
                <a:blipFill>
                  <a:blip r:embed="rId2"/>
                  <a:stretch>
                    <a:fillRect b="-422"/>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𝟏</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𝟑</m:t>
                              </m:r>
                            </m:num>
                            <m:den>
                              <m:r>
                                <a:rPr lang="en-US" sz="4800" b="1" i="1">
                                  <a:latin typeface="Cambria Math" panose="02040503050406030204" pitchFamily="18" charset="0"/>
                                </a:rPr>
                                <m:t>𝟓</m:t>
                              </m:r>
                            </m:den>
                          </m:f>
                        </m:e>
                      </m:d>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98400"/>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d>
                          <m:dPr>
                            <m:ctrlPr>
                              <a:rPr lang="en-US" sz="4800" b="1" i="1">
                                <a:latin typeface="Cambria Math" panose="02040503050406030204" pitchFamily="18" charset="0"/>
                              </a:rPr>
                            </m:ctrlPr>
                          </m:dPr>
                          <m:e>
                            <m:f>
                              <m:fPr>
                                <m:ctrlPr>
                                  <a:rPr lang="en-US" sz="4800" b="1" i="1">
                                    <a:latin typeface="Cambria Math" panose="02040503050406030204" pitchFamily="18" charset="0"/>
                                  </a:rPr>
                                </m:ctrlPr>
                              </m:fPr>
                              <m:num>
                                <m:r>
                                  <a:rPr lang="en-US" sz="4800" b="1" i="1">
                                    <a:latin typeface="Cambria Math" panose="02040503050406030204" pitchFamily="18" charset="0"/>
                                  </a:rPr>
                                  <m:t>𝟗</m:t>
                                </m:r>
                              </m:num>
                              <m:den>
                                <m:r>
                                  <a:rPr lang="en-US" sz="4800" b="1" i="1">
                                    <a:latin typeface="Cambria Math" panose="02040503050406030204" pitchFamily="18" charset="0"/>
                                  </a:rPr>
                                  <m:t>𝟒</m:t>
                                </m:r>
                              </m:den>
                            </m:f>
                            <m:r>
                              <a:rPr lang="en-US" sz="4800" b="1" i="1">
                                <a:latin typeface="Cambria Math" panose="02040503050406030204" pitchFamily="18" charset="0"/>
                              </a:rPr>
                              <m:t>;</m:t>
                            </m:r>
                            <m:r>
                              <a:rPr lang="en-US" sz="4800" b="1" i="1">
                                <a:latin typeface="Cambria Math" panose="02040503050406030204" pitchFamily="18" charset="0"/>
                              </a:rPr>
                              <m:t>𝟒</m:t>
                            </m:r>
                          </m:e>
                        </m:d>
                        <m:r>
                          <a:rPr lang="en-US" sz="4800" b="1" i="1">
                            <a:latin typeface="Cambria Math" panose="02040503050406030204" pitchFamily="18" charset="0"/>
                          </a:rPr>
                          <m:t>.</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98400"/>
                </a:xfrm>
                <a:prstGeom prst="rect">
                  <a:avLst/>
                </a:prstGeom>
                <a:blipFill>
                  <a:blip r:embed="rId4"/>
                  <a:stretch>
                    <a:fillRect t="-844" b="-7173"/>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𝟏</m:t>
                          </m:r>
                        </m:e>
                      </m:d>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98400"/>
                </a:xfrm>
                <a:prstGeom prst="rect">
                  <a:avLst/>
                </a:prstGeom>
                <a:blipFill>
                  <a:blip r:embed="rId5"/>
                  <a:stretch>
                    <a:fillRect b="-7595"/>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326115" y="5483057"/>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1</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7" y="1800191"/>
            <a:ext cx="7818655" cy="830997"/>
            <a:chOff x="-288923" y="1891837"/>
            <a:chExt cx="782006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3" y="1905000"/>
              <a:ext cx="137159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768055" y="1891837"/>
              <a:ext cx="6763091"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758238" y="3884086"/>
                <a:ext cx="23304511" cy="830997"/>
              </a:xfrm>
              <a:prstGeom prst="rect">
                <a:avLst/>
              </a:prstGeom>
              <a:noFill/>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Cặp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𝒚</m:t>
                        </m:r>
                      </m:e>
                    </m:d>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bất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𝟐</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0" smtClean="0">
                        <a:latin typeface="Cambria Math" panose="02040503050406030204" pitchFamily="18" charset="0"/>
                      </a:rPr>
                      <m:t>?</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758238" y="3884086"/>
                <a:ext cx="23304511" cy="830997"/>
              </a:xfrm>
              <a:prstGeom prst="rect">
                <a:avLst/>
              </a:prstGeom>
              <a:blipFill>
                <a:blip r:embed="rId7"/>
                <a:stretch>
                  <a:fillRect l="-1177" t="-17647" b="-37500"/>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141341" y="7267711"/>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627534" y="8710245"/>
                <a:ext cx="23128932" cy="3041858"/>
              </a:xfrm>
              <a:prstGeom prst="rect">
                <a:avLst/>
              </a:prstGeom>
              <a:noFill/>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Thay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cặp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𝒚</m:t>
                        </m:r>
                      </m:e>
                    </m:d>
                  </m:oMath>
                </a14:m>
                <a:r>
                  <a:rPr lang="en-US" sz="4800" b="1" dirty="0">
                    <a:latin typeface="Tahoma" panose="020B0604030504040204" pitchFamily="34" charset="0"/>
                    <a:ea typeface="Tahoma" panose="020B0604030504040204" pitchFamily="34" charset="0"/>
                    <a:cs typeface="Tahoma" panose="020B0604030504040204" pitchFamily="34" charset="0"/>
                  </a:rPr>
                  <a:t> ở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bất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𝟐</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𝟒</m:t>
                    </m:r>
                  </m:oMath>
                </a14:m>
                <a:r>
                  <a:rPr lang="en-US" sz="4800" b="1" dirty="0">
                    <a:latin typeface="Tahoma" panose="020B0604030504040204" pitchFamily="34" charset="0"/>
                    <a:ea typeface="Tahoma" panose="020B0604030504040204" pitchFamily="34" charset="0"/>
                    <a:cs typeface="Tahoma" panose="020B0604030504040204" pitchFamily="34" charset="0"/>
                  </a:rPr>
                  <a:t> ta </a:t>
                </a:r>
                <a:r>
                  <a:rPr lang="en-US" sz="4800" b="1" dirty="0" err="1">
                    <a:latin typeface="Tahoma" panose="020B0604030504040204" pitchFamily="34" charset="0"/>
                    <a:ea typeface="Tahoma" panose="020B0604030504040204" pitchFamily="34" charset="0"/>
                    <a:cs typeface="Tahoma" panose="020B0604030504040204" pitchFamily="34" charset="0"/>
                  </a:rPr>
                  <a:t>thấy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cặp</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𝟏</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𝟑</m:t>
                            </m:r>
                          </m:num>
                          <m:den>
                            <m:r>
                              <a:rPr lang="en-US" sz="4800" b="1" i="1">
                                <a:latin typeface="Cambria Math" panose="02040503050406030204" pitchFamily="18" charset="0"/>
                              </a:rPr>
                              <m:t>𝟓</m:t>
                            </m:r>
                          </m:den>
                        </m:f>
                      </m:e>
                    </m:d>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thỏa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mãn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bất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Do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cặp</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𝟏</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𝟑</m:t>
                            </m:r>
                          </m:num>
                          <m:den>
                            <m:r>
                              <a:rPr lang="en-US" sz="4800" b="1" i="1">
                                <a:latin typeface="Cambria Math" panose="02040503050406030204" pitchFamily="18" charset="0"/>
                              </a:rPr>
                              <m:t>𝟓</m:t>
                            </m:r>
                          </m:den>
                        </m:f>
                      </m:e>
                    </m:d>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bất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627534" y="8710245"/>
                <a:ext cx="23128932" cy="3041858"/>
              </a:xfrm>
              <a:prstGeom prst="rect">
                <a:avLst/>
              </a:prstGeom>
              <a:blipFill>
                <a:blip r:embed="rId9"/>
                <a:stretch>
                  <a:fillRect l="-1212" t="-4810" b="-3006"/>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099A1C45-3B34-E743-FEAC-284A13BE46F7}"/>
              </a:ext>
            </a:extLst>
          </p:cNvPr>
          <p:cNvSpPr txBox="1"/>
          <p:nvPr/>
        </p:nvSpPr>
        <p:spPr>
          <a:xfrm>
            <a:off x="469706" y="1817853"/>
            <a:ext cx="972636" cy="754053"/>
          </a:xfrm>
          <a:prstGeom prst="rect">
            <a:avLst/>
          </a:prstGeom>
          <a:noFill/>
        </p:spPr>
        <p:txBody>
          <a:bodyPr wrap="squar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spTree>
    <p:extLst>
      <p:ext uri="{BB962C8B-B14F-4D97-AF65-F5344CB8AC3E}">
        <p14:creationId xmlns:p14="http://schemas.microsoft.com/office/powerpoint/2010/main" val="1149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wipe(left)">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xEl>
                                              <p:pRg st="1" end="1"/>
                                            </p:txEl>
                                          </p:spTgt>
                                        </p:tgtEl>
                                        <p:attrNameLst>
                                          <p:attrName>style.visibility</p:attrName>
                                        </p:attrNameLst>
                                      </p:cBhvr>
                                      <p:to>
                                        <p:strVal val="visible"/>
                                      </p:to>
                                    </p:set>
                                    <p:animEffect transition="in" filter="wipe(left)">
                                      <p:cBhvr>
                                        <p:cTn id="22" dur="500"/>
                                        <p:tgtEl>
                                          <p:spTgt spid="31">
                                            <p:txEl>
                                              <p:pRg st="1" end="1"/>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13911" y="5359410"/>
            <a:ext cx="23556178" cy="1396800"/>
            <a:chOff x="241306" y="2243792"/>
            <a:chExt cx="11778089" cy="698400"/>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nl-NL" sz="4800" b="1" i="1">
                          <a:latin typeface="Cambria Math" panose="02040503050406030204" pitchFamily="18" charset="0"/>
                        </a:rPr>
                        <m:t>𝑵</m:t>
                      </m:r>
                      <m:r>
                        <a:rPr lang="nl-NL" sz="4800" b="1" i="1">
                          <a:latin typeface="Cambria Math" panose="02040503050406030204" pitchFamily="18" charset="0"/>
                        </a:rPr>
                        <m:t>(</m:t>
                      </m:r>
                      <m:r>
                        <a:rPr lang="nl-NL" sz="4800" b="1" i="1">
                          <a:latin typeface="Cambria Math" panose="02040503050406030204" pitchFamily="18" charset="0"/>
                        </a:rPr>
                        <m:t>𝟏</m:t>
                      </m:r>
                      <m:r>
                        <a:rPr lang="nl-NL" sz="4800" b="1" i="1">
                          <a:latin typeface="Cambria Math" panose="02040503050406030204" pitchFamily="18" charset="0"/>
                        </a:rPr>
                        <m:t> ; −</m:t>
                      </m:r>
                      <m:r>
                        <a:rPr lang="nl-NL" sz="4800" b="1" i="1">
                          <a:latin typeface="Cambria Math" panose="02040503050406030204" pitchFamily="18" charset="0"/>
                        </a:rPr>
                        <m:t>𝟏</m:t>
                      </m:r>
                      <m:r>
                        <a:rPr lang="nl-NL" sz="4800" b="1" i="1">
                          <a:latin typeface="Cambria Math" panose="02040503050406030204" pitchFamily="18" charset="0"/>
                        </a:rPr>
                        <m:t>)</m:t>
                      </m:r>
                    </m:oMath>
                  </a14:m>
                  <a:r>
                    <a:rPr lang="nl-NL" sz="4800" b="1"/>
                    <a:t>.</a:t>
                  </a:r>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98400"/>
                </a:xfrm>
                <a:prstGeom prst="rect">
                  <a:avLst/>
                </a:prstGeom>
                <a:blipFill>
                  <a:blip r:embed="rId2"/>
                  <a:stretch>
                    <a:fillRect b="-1688"/>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nl-NL" sz="4800" b="1" i="1">
                          <a:latin typeface="Cambria Math" panose="02040503050406030204" pitchFamily="18" charset="0"/>
                        </a:rPr>
                        <m:t>𝑴</m:t>
                      </m:r>
                      <m:r>
                        <a:rPr lang="nl-NL" sz="4800" b="1" i="1">
                          <a:latin typeface="Cambria Math" panose="02040503050406030204" pitchFamily="18" charset="0"/>
                        </a:rPr>
                        <m:t>(−</m:t>
                      </m:r>
                      <m:r>
                        <a:rPr lang="nl-NL" sz="4800" b="1" i="1">
                          <a:latin typeface="Cambria Math" panose="02040503050406030204" pitchFamily="18" charset="0"/>
                        </a:rPr>
                        <m:t>𝟏</m:t>
                      </m:r>
                      <m:r>
                        <a:rPr lang="nl-NL" sz="4800" b="1" i="1">
                          <a:latin typeface="Cambria Math" panose="02040503050406030204" pitchFamily="18" charset="0"/>
                        </a:rPr>
                        <m:t> ; </m:t>
                      </m:r>
                      <m:r>
                        <a:rPr lang="nl-NL" sz="4800" b="1" i="1">
                          <a:latin typeface="Cambria Math" panose="02040503050406030204" pitchFamily="18" charset="0"/>
                        </a:rPr>
                        <m:t>𝟏</m:t>
                      </m:r>
                      <m:r>
                        <a:rPr lang="nl-NL" sz="4800" b="1" i="1">
                          <a:latin typeface="Cambria Math" panose="02040503050406030204" pitchFamily="18" charset="0"/>
                        </a:rPr>
                        <m:t>)</m:t>
                      </m:r>
                    </m:oMath>
                  </a14:m>
                  <a:r>
                    <a:rPr lang="nl-NL" sz="4800" b="1"/>
                    <a:t>.</a:t>
                  </a:r>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98400"/>
                </a:xfrm>
                <a:prstGeom prst="rect">
                  <a:avLst/>
                </a:prstGeom>
                <a:blipFill>
                  <a:blip r:embed="rId3"/>
                  <a:stretch>
                    <a:fillRect b="-1688"/>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𝑷</m:t>
                        </m:r>
                        <m:r>
                          <a:rPr lang="nl-NL" sz="4800" b="1" i="1">
                            <a:latin typeface="Cambria Math" panose="02040503050406030204" pitchFamily="18" charset="0"/>
                          </a:rPr>
                          <m:t>(−</m:t>
                        </m:r>
                        <m:r>
                          <a:rPr lang="nl-NL" sz="4800" b="1" i="1">
                            <a:latin typeface="Cambria Math" panose="02040503050406030204" pitchFamily="18" charset="0"/>
                          </a:rPr>
                          <m:t>𝟏</m:t>
                        </m:r>
                        <m:r>
                          <a:rPr lang="nl-NL" sz="4800" b="1" i="1">
                            <a:latin typeface="Cambria Math" panose="02040503050406030204" pitchFamily="18" charset="0"/>
                          </a:rPr>
                          <m:t> ; −</m:t>
                        </m:r>
                        <m:r>
                          <a:rPr lang="nl-NL" sz="4800" b="1" i="1">
                            <a:latin typeface="Cambria Math" panose="02040503050406030204" pitchFamily="18" charset="0"/>
                          </a:rPr>
                          <m:t>𝟏</m:t>
                        </m:r>
                        <m:r>
                          <a:rPr lang="nl-NL" sz="4800" b="1" i="1">
                            <a:latin typeface="Cambria Math" panose="02040503050406030204" pitchFamily="18" charset="0"/>
                          </a:rPr>
                          <m:t>)</m:t>
                        </m:r>
                        <m:r>
                          <m:rPr>
                            <m:nor/>
                          </m:rPr>
                          <a:rPr lang="nl-NL" sz="4800" b="1"/>
                          <m:t>.</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98400"/>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800" b="1" i="1"/>
                    <a:t>Q</a:t>
                  </a:r>
                  <a14:m>
                    <m:oMath xmlns:m="http://schemas.openxmlformats.org/officeDocument/2006/math">
                      <m:d>
                        <m:dPr>
                          <m:ctrlPr>
                            <a:rPr lang="en-US" sz="4800" b="1" i="1" smtClean="0">
                              <a:latin typeface="Cambria Math" panose="02040503050406030204" pitchFamily="18" charset="0"/>
                            </a:rPr>
                          </m:ctrlPr>
                        </m:dPr>
                        <m:e>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𝟏</m:t>
                          </m:r>
                        </m:e>
                      </m:d>
                    </m:oMath>
                  </a14:m>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98400"/>
                </a:xfrm>
                <a:prstGeom prst="rect">
                  <a:avLst/>
                </a:prstGeom>
                <a:blipFill>
                  <a:blip r:embed="rId5"/>
                  <a:stretch>
                    <a:fillRect b="-1688"/>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326115" y="5483057"/>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56327"/>
                <a:ext cx="3503060" cy="834673"/>
                <a:chOff x="2028795" y="4418277"/>
                <a:chExt cx="3503060" cy="834673"/>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432557" y="4452731"/>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2</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7" y="1800191"/>
            <a:ext cx="7818655" cy="830997"/>
            <a:chOff x="-288923" y="1891837"/>
            <a:chExt cx="782006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3" y="1905000"/>
              <a:ext cx="137159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768055" y="1891837"/>
              <a:ext cx="6763091"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758238" y="3884086"/>
                <a:ext cx="23304511" cy="830997"/>
              </a:xfrm>
              <a:prstGeom prst="rect">
                <a:avLst/>
              </a:prstGeom>
              <a:noFill/>
            </p:spPr>
            <p:txBody>
              <a:bodyPr wrap="square">
                <a:spAutoFit/>
              </a:bodyPr>
              <a:lstStyle/>
              <a:p>
                <a:r>
                  <a:rPr lang="nl-NL" sz="4800" b="1">
                    <a:latin typeface="Tahoma" panose="020B0604030504040204" pitchFamily="34" charset="0"/>
                    <a:ea typeface="Tahoma" panose="020B0604030504040204" pitchFamily="34" charset="0"/>
                    <a:cs typeface="Tahoma" panose="020B0604030504040204" pitchFamily="34" charset="0"/>
                  </a:rPr>
                  <a:t>Điểm nào sau đây thuộc miền nghiệm của bất phương trình </a:t>
                </a:r>
                <a14:m>
                  <m:oMath xmlns:m="http://schemas.openxmlformats.org/officeDocument/2006/math">
                    <m:r>
                      <a:rPr lang="nl-NL" sz="4800" b="1" i="1">
                        <a:latin typeface="Cambria Math" panose="02040503050406030204" pitchFamily="18" charset="0"/>
                      </a:rPr>
                      <m:t>𝒙</m:t>
                    </m:r>
                    <m:r>
                      <a:rPr lang="nl-NL" sz="4800" b="1" i="1">
                        <a:latin typeface="Cambria Math" panose="02040503050406030204" pitchFamily="18" charset="0"/>
                      </a:rPr>
                      <m:t>+</m:t>
                    </m:r>
                    <m:r>
                      <a:rPr lang="nl-NL" sz="4800" b="1" i="1">
                        <a:latin typeface="Cambria Math" panose="02040503050406030204" pitchFamily="18" charset="0"/>
                      </a:rPr>
                      <m:t>𝟐</m:t>
                    </m:r>
                    <m:r>
                      <a:rPr lang="nl-NL" sz="4800" b="1" i="1">
                        <a:latin typeface="Cambria Math" panose="02040503050406030204" pitchFamily="18" charset="0"/>
                      </a:rPr>
                      <m:t>𝒚</m:t>
                    </m:r>
                    <m:r>
                      <a:rPr lang="nl-NL" sz="4800" b="1" i="1">
                        <a:latin typeface="Cambria Math" panose="02040503050406030204" pitchFamily="18" charset="0"/>
                      </a:rPr>
                      <m:t>+</m:t>
                    </m:r>
                    <m:r>
                      <a:rPr lang="nl-NL" sz="4800" b="1" i="1">
                        <a:latin typeface="Cambria Math" panose="02040503050406030204" pitchFamily="18" charset="0"/>
                      </a:rPr>
                      <m:t>𝟏</m:t>
                    </m:r>
                    <m:r>
                      <a:rPr lang="nl-NL" sz="4800" b="1" i="1">
                        <a:latin typeface="Cambria Math" panose="02040503050406030204" pitchFamily="18" charset="0"/>
                      </a:rPr>
                      <m:t>&gt;</m:t>
                    </m:r>
                    <m:r>
                      <a:rPr lang="nl-NL" sz="4800" b="1" i="1">
                        <a:latin typeface="Cambria Math" panose="02040503050406030204" pitchFamily="18" charset="0"/>
                      </a:rPr>
                      <m:t>𝟎</m:t>
                    </m:r>
                  </m:oMath>
                </a14:m>
                <a:r>
                  <a:rPr lang="nl-NL" sz="4800" b="1">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758238" y="3884086"/>
                <a:ext cx="23304511" cy="830997"/>
              </a:xfrm>
              <a:prstGeom prst="rect">
                <a:avLst/>
              </a:prstGeom>
              <a:blipFill>
                <a:blip r:embed="rId7"/>
                <a:stretch>
                  <a:fillRect l="-1177" t="-17647" b="-37500"/>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141341" y="7267711"/>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627534" y="8710245"/>
                <a:ext cx="23128932" cy="2308324"/>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Thay tọa độ điểm </a:t>
                </a:r>
                <a14:m>
                  <m:oMath xmlns:m="http://schemas.openxmlformats.org/officeDocument/2006/math">
                    <m:r>
                      <a:rPr lang="nl-NL" sz="4800" b="1" i="1">
                        <a:latin typeface="Cambria Math" panose="02040503050406030204" pitchFamily="18" charset="0"/>
                      </a:rPr>
                      <m:t>𝑴</m:t>
                    </m:r>
                    <m:r>
                      <a:rPr lang="nl-NL" sz="4800" b="1" i="1">
                        <a:latin typeface="Cambria Math" panose="02040503050406030204" pitchFamily="18" charset="0"/>
                      </a:rPr>
                      <m:t>(−</m:t>
                    </m:r>
                    <m:r>
                      <a:rPr lang="nl-NL" sz="4800" b="1" i="1">
                        <a:latin typeface="Cambria Math" panose="02040503050406030204" pitchFamily="18" charset="0"/>
                      </a:rPr>
                      <m:t>𝟏</m:t>
                    </m:r>
                    <m:r>
                      <a:rPr lang="nl-NL" sz="4800" b="1" i="1">
                        <a:latin typeface="Cambria Math" panose="02040503050406030204" pitchFamily="18" charset="0"/>
                      </a:rPr>
                      <m:t>;</m:t>
                    </m:r>
                    <m:r>
                      <a:rPr lang="nl-NL" sz="4800" b="1" i="1">
                        <a:latin typeface="Cambria Math" panose="02040503050406030204" pitchFamily="18" charset="0"/>
                      </a:rPr>
                      <m:t>𝟏</m:t>
                    </m:r>
                    <m:r>
                      <a:rPr lang="nl-NL" sz="4800" b="1" i="1">
                        <a:latin typeface="Cambria Math" panose="02040503050406030204" pitchFamily="18" charset="0"/>
                      </a:rPr>
                      <m:t>)</m:t>
                    </m:r>
                  </m:oMath>
                </a14:m>
                <a:r>
                  <a:rPr lang="nl-NL" sz="4800" b="1">
                    <a:latin typeface="Tahoma" panose="020B0604030504040204" pitchFamily="34" charset="0"/>
                    <a:ea typeface="Tahoma" panose="020B0604030504040204" pitchFamily="34" charset="0"/>
                    <a:cs typeface="Tahoma" panose="020B0604030504040204" pitchFamily="34" charset="0"/>
                  </a:rPr>
                  <a:t> vào bất phương trình ta được: </a:t>
                </a:r>
                <a14:m>
                  <m:oMath xmlns:m="http://schemas.openxmlformats.org/officeDocument/2006/math">
                    <m:r>
                      <a:rPr lang="nl-NL" sz="4800" b="1" i="1">
                        <a:latin typeface="Cambria Math" panose="02040503050406030204" pitchFamily="18" charset="0"/>
                      </a:rPr>
                      <m:t>−</m:t>
                    </m:r>
                    <m:r>
                      <a:rPr lang="nl-NL" sz="4800" b="1" i="1">
                        <a:latin typeface="Cambria Math" panose="02040503050406030204" pitchFamily="18" charset="0"/>
                      </a:rPr>
                      <m:t>𝟏</m:t>
                    </m:r>
                    <m:r>
                      <a:rPr lang="nl-NL" sz="4800" b="1" i="1">
                        <a:latin typeface="Cambria Math" panose="02040503050406030204" pitchFamily="18" charset="0"/>
                      </a:rPr>
                      <m:t>+</m:t>
                    </m:r>
                    <m:r>
                      <a:rPr lang="nl-NL" sz="4800" b="1" i="1">
                        <a:latin typeface="Cambria Math" panose="02040503050406030204" pitchFamily="18" charset="0"/>
                      </a:rPr>
                      <m:t>𝟐</m:t>
                    </m:r>
                    <m:r>
                      <a:rPr lang="nl-NL" sz="4800" b="1" i="1">
                        <a:latin typeface="Cambria Math" panose="02040503050406030204" pitchFamily="18" charset="0"/>
                      </a:rPr>
                      <m:t>+</m:t>
                    </m:r>
                    <m:r>
                      <a:rPr lang="nl-NL" sz="4800" b="1" i="1">
                        <a:latin typeface="Cambria Math" panose="02040503050406030204" pitchFamily="18" charset="0"/>
                      </a:rPr>
                      <m:t>𝟏</m:t>
                    </m:r>
                    <m:r>
                      <a:rPr lang="nl-NL" sz="4800" b="1" i="1">
                        <a:latin typeface="Cambria Math" panose="02040503050406030204" pitchFamily="18" charset="0"/>
                      </a:rPr>
                      <m:t>&gt;</m:t>
                    </m:r>
                    <m:r>
                      <a:rPr lang="nl-NL" sz="4800" b="1" i="1">
                        <a:latin typeface="Cambria Math" panose="02040503050406030204" pitchFamily="18" charset="0"/>
                      </a:rPr>
                      <m:t>𝟎</m:t>
                    </m:r>
                  </m:oMath>
                </a14:m>
                <a:r>
                  <a:rPr lang="nl-NL" sz="4800" b="1">
                    <a:latin typeface="Tahoma" panose="020B0604030504040204" pitchFamily="34" charset="0"/>
                    <a:ea typeface="Tahoma" panose="020B0604030504040204" pitchFamily="34" charset="0"/>
                    <a:cs typeface="Tahoma" panose="020B0604030504040204" pitchFamily="34" charset="0"/>
                  </a:rPr>
                  <a:t> (luôn đúng).</a:t>
                </a:r>
              </a:p>
              <a:p>
                <a:r>
                  <a:rPr lang="nl-NL" sz="4800" b="1">
                    <a:latin typeface="Tahoma" panose="020B0604030504040204" pitchFamily="34" charset="0"/>
                    <a:ea typeface="Tahoma" panose="020B0604030504040204" pitchFamily="34" charset="0"/>
                    <a:cs typeface="Tahoma" panose="020B0604030504040204" pitchFamily="34" charset="0"/>
                  </a:rPr>
                  <a:t>Vậy chọn </a:t>
                </a:r>
                <a:r>
                  <a:rPr lang="nl-NL" sz="4800" b="1">
                    <a:solidFill>
                      <a:srgbClr val="0000FF"/>
                    </a:solidFill>
                    <a:latin typeface="Tahoma" panose="020B0604030504040204" pitchFamily="34" charset="0"/>
                    <a:ea typeface="Tahoma" panose="020B0604030504040204" pitchFamily="34" charset="0"/>
                    <a:cs typeface="Tahoma" panose="020B0604030504040204" pitchFamily="34" charset="0"/>
                  </a:rPr>
                  <a:t>A</a:t>
                </a:r>
                <a:endParaRPr lang="en-US" sz="48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627534" y="8710245"/>
                <a:ext cx="23128932" cy="2308324"/>
              </a:xfrm>
              <a:prstGeom prst="rect">
                <a:avLst/>
              </a:prstGeom>
              <a:blipFill>
                <a:blip r:embed="rId9"/>
                <a:stretch>
                  <a:fillRect l="-1212" t="-6332" b="-12929"/>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099A1C45-3B34-E743-FEAC-284A13BE46F7}"/>
              </a:ext>
            </a:extLst>
          </p:cNvPr>
          <p:cNvSpPr txBox="1"/>
          <p:nvPr/>
        </p:nvSpPr>
        <p:spPr>
          <a:xfrm>
            <a:off x="469706" y="1817853"/>
            <a:ext cx="972636" cy="754053"/>
          </a:xfrm>
          <a:prstGeom prst="rect">
            <a:avLst/>
          </a:prstGeom>
          <a:noFill/>
        </p:spPr>
        <p:txBody>
          <a:bodyPr wrap="squar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spTree>
    <p:extLst>
      <p:ext uri="{BB962C8B-B14F-4D97-AF65-F5344CB8AC3E}">
        <p14:creationId xmlns:p14="http://schemas.microsoft.com/office/powerpoint/2010/main" val="2673265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wipe(left)">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xEl>
                                              <p:pRg st="1" end="1"/>
                                            </p:txEl>
                                          </p:spTgt>
                                        </p:tgtEl>
                                        <p:attrNameLst>
                                          <p:attrName>style.visibility</p:attrName>
                                        </p:attrNameLst>
                                      </p:cBhvr>
                                      <p:to>
                                        <p:strVal val="visible"/>
                                      </p:to>
                                    </p:set>
                                    <p:animEffect transition="in" filter="wipe(left)">
                                      <p:cBhvr>
                                        <p:cTn id="22" dur="500"/>
                                        <p:tgtEl>
                                          <p:spTgt spid="31">
                                            <p:txEl>
                                              <p:pRg st="1" end="1"/>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31606" y="6454544"/>
            <a:ext cx="23556178" cy="1396800"/>
            <a:chOff x="241306" y="2243792"/>
            <a:chExt cx="11778089" cy="698400"/>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nl-NL" sz="4800" b="1" i="1">
                          <a:latin typeface="Cambria Math" panose="02040503050406030204" pitchFamily="18" charset="0"/>
                        </a:rPr>
                        <m:t>(</m:t>
                      </m:r>
                      <m:r>
                        <a:rPr lang="nl-NL" sz="4800" b="1" i="1">
                          <a:latin typeface="Cambria Math" panose="02040503050406030204" pitchFamily="18" charset="0"/>
                        </a:rPr>
                        <m:t>𝟏</m:t>
                      </m:r>
                      <m:r>
                        <a:rPr lang="nl-NL" sz="4800" b="1" i="1">
                          <a:latin typeface="Cambria Math" panose="02040503050406030204" pitchFamily="18" charset="0"/>
                        </a:rPr>
                        <m:t> ; </m:t>
                      </m:r>
                      <m:r>
                        <a:rPr lang="nl-NL" sz="4800" b="1" i="1">
                          <a:latin typeface="Cambria Math" panose="02040503050406030204" pitchFamily="18" charset="0"/>
                        </a:rPr>
                        <m:t>𝟏</m:t>
                      </m:r>
                      <m:r>
                        <a:rPr lang="nl-NL" sz="4800" b="1" i="1">
                          <a:latin typeface="Cambria Math" panose="02040503050406030204" pitchFamily="18" charset="0"/>
                        </a:rPr>
                        <m:t>)</m:t>
                      </m:r>
                    </m:oMath>
                  </a14:m>
                  <a:r>
                    <a:rPr lang="nl-NL" sz="4800" b="1"/>
                    <a:t>.</a:t>
                  </a:r>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98400"/>
                </a:xfrm>
                <a:prstGeom prst="rect">
                  <a:avLst/>
                </a:prstGeom>
                <a:blipFill>
                  <a:blip r:embed="rId3"/>
                  <a:stretch>
                    <a:fillRect b="-1688"/>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nl-NL" sz="4800" b="1" i="1" smtClean="0">
                          <a:latin typeface="Cambria Math" panose="02040503050406030204" pitchFamily="18" charset="0"/>
                        </a:rPr>
                        <m:t>(</m:t>
                      </m:r>
                      <m:r>
                        <a:rPr lang="en-US" sz="4800" b="1" i="1" smtClean="0">
                          <a:latin typeface="Cambria Math" panose="02040503050406030204" pitchFamily="18" charset="0"/>
                        </a:rPr>
                        <m:t>𝟎</m:t>
                      </m:r>
                      <m:r>
                        <a:rPr lang="nl-NL" sz="4800" b="1" i="1">
                          <a:latin typeface="Cambria Math" panose="02040503050406030204" pitchFamily="18" charset="0"/>
                        </a:rPr>
                        <m:t> ;</m:t>
                      </m:r>
                      <m:r>
                        <a:rPr lang="en-US" sz="4800" b="1" i="1" smtClean="0">
                          <a:latin typeface="Cambria Math" panose="02040503050406030204" pitchFamily="18" charset="0"/>
                        </a:rPr>
                        <m:t>𝟎</m:t>
                      </m:r>
                      <m:r>
                        <a:rPr lang="nl-NL" sz="4800" b="1" i="1">
                          <a:latin typeface="Cambria Math" panose="02040503050406030204" pitchFamily="18" charset="0"/>
                        </a:rPr>
                        <m:t>)</m:t>
                      </m:r>
                    </m:oMath>
                  </a14:m>
                  <a:r>
                    <a:rPr lang="nl-NL" sz="4800" b="1"/>
                    <a:t>.</a:t>
                  </a:r>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98400"/>
                </a:xfrm>
                <a:prstGeom prst="rect">
                  <a:avLst/>
                </a:prstGeom>
                <a:blipFill>
                  <a:blip r:embed="rId4"/>
                  <a:stretch>
                    <a:fillRect b="-1688"/>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r>
                          <a:rPr lang="nl-NL" sz="4800" b="1" i="1">
                            <a:latin typeface="Cambria Math" panose="02040503050406030204" pitchFamily="18" charset="0"/>
                          </a:rPr>
                          <m:t>(−</m:t>
                        </m:r>
                        <m:r>
                          <a:rPr lang="nl-NL" sz="4800" b="1" i="1">
                            <a:latin typeface="Cambria Math" panose="02040503050406030204" pitchFamily="18" charset="0"/>
                          </a:rPr>
                          <m:t>𝟏</m:t>
                        </m:r>
                        <m:r>
                          <a:rPr lang="nl-NL" sz="4800" b="1" i="1">
                            <a:latin typeface="Cambria Math" panose="02040503050406030204" pitchFamily="18" charset="0"/>
                          </a:rPr>
                          <m:t> ; </m:t>
                        </m:r>
                        <m:r>
                          <a:rPr lang="nl-NL" sz="4800" b="1" i="1">
                            <a:latin typeface="Cambria Math" panose="02040503050406030204" pitchFamily="18" charset="0"/>
                          </a:rPr>
                          <m:t>𝟏</m:t>
                        </m:r>
                        <m:r>
                          <a:rPr lang="nl-NL" sz="4800" b="1" i="1">
                            <a:latin typeface="Cambria Math" panose="02040503050406030204" pitchFamily="18" charset="0"/>
                          </a:rPr>
                          <m:t>)</m:t>
                        </m:r>
                        <m:r>
                          <m:rPr>
                            <m:nor/>
                          </m:rPr>
                          <a:rPr lang="nl-NL" sz="4800" b="1"/>
                          <m:t>.</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98400"/>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d>
                        <m:dPr>
                          <m:ctrlPr>
                            <a:rPr lang="en-US" sz="4800" b="1" i="1" smtClean="0">
                              <a:latin typeface="Cambria Math" panose="02040503050406030204" pitchFamily="18" charset="0"/>
                            </a:rPr>
                          </m:ctrlPr>
                        </m:dPr>
                        <m:e>
                          <m:r>
                            <a:rPr lang="en-US" sz="4800" b="1" i="1">
                              <a:latin typeface="Cambria Math" panose="02040503050406030204" pitchFamily="18" charset="0"/>
                            </a:rPr>
                            <m:t>𝟐</m:t>
                          </m:r>
                          <m:r>
                            <a:rPr lang="en-US" sz="4800" b="1" i="1">
                              <a:latin typeface="Cambria Math" panose="02040503050406030204" pitchFamily="18" charset="0"/>
                            </a:rPr>
                            <m:t>;</m:t>
                          </m:r>
                          <m:r>
                            <a:rPr lang="en-US" sz="4800" b="1" i="1" smtClean="0">
                              <a:latin typeface="Cambria Math" panose="02040503050406030204" pitchFamily="18" charset="0"/>
                            </a:rPr>
                            <m:t>𝟓</m:t>
                          </m:r>
                        </m:e>
                      </m:d>
                    </m:oMath>
                  </a14:m>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98400"/>
                </a:xfrm>
                <a:prstGeom prst="rect">
                  <a:avLst/>
                </a:prstGeom>
                <a:blipFill>
                  <a:blip r:embed="rId6"/>
                  <a:stretch>
                    <a:fillRect b="-422"/>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8511314" y="656558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D</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346844" y="2588503"/>
            <a:ext cx="23943880" cy="3065013"/>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56327"/>
                <a:ext cx="3503060" cy="898954"/>
                <a:chOff x="2028795" y="4418277"/>
                <a:chExt cx="3503060" cy="898954"/>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603402" y="4517012"/>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3</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7" y="1800191"/>
            <a:ext cx="7818655" cy="830997"/>
            <a:chOff x="-288923" y="1891837"/>
            <a:chExt cx="782006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3" y="1905000"/>
              <a:ext cx="137159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768055" y="1891837"/>
              <a:ext cx="6763091"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758238" y="3884086"/>
                <a:ext cx="23304511" cy="1569660"/>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Miền nghiệm của B</a:t>
                </a:r>
                <a14:m>
                  <m:oMath xmlns:m="http://schemas.openxmlformats.org/officeDocument/2006/math">
                    <m:r>
                      <a:rPr lang="en-US" sz="4800" b="1" i="0" smtClean="0">
                        <a:latin typeface="Cambria Math" panose="02040503050406030204" pitchFamily="18" charset="0"/>
                      </a:rPr>
                      <m:t>𝐏𝐓</m:t>
                    </m:r>
                    <m:r>
                      <a:rPr lang="en-US" sz="4800" b="1" i="0" smtClean="0">
                        <a:latin typeface="Cambria Math" panose="02040503050406030204" pitchFamily="18" charset="0"/>
                      </a:rPr>
                      <m:t> </m:t>
                    </m:r>
                    <m:r>
                      <a:rPr lang="en-US" sz="4800" b="1" i="1">
                        <a:latin typeface="Cambria Math" panose="02040503050406030204" pitchFamily="18" charset="0"/>
                      </a:rPr>
                      <m:t>𝟒</m:t>
                    </m:r>
                    <m:d>
                      <m:dPr>
                        <m:ctrlPr>
                          <a:rPr lang="en-US" sz="4800" b="1" i="1">
                            <a:latin typeface="Cambria Math" panose="02040503050406030204" pitchFamily="18" charset="0"/>
                          </a:rPr>
                        </m:ctrlPr>
                      </m:d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e>
                    </m:d>
                    <m:r>
                      <a:rPr lang="en-US" sz="4800" b="1" i="1">
                        <a:latin typeface="Cambria Math" panose="02040503050406030204" pitchFamily="18" charset="0"/>
                      </a:rPr>
                      <m:t>+</m:t>
                    </m:r>
                    <m:r>
                      <a:rPr lang="en-US" sz="4800" b="1" i="1">
                        <a:latin typeface="Cambria Math" panose="02040503050406030204" pitchFamily="18" charset="0"/>
                      </a:rPr>
                      <m:t>𝟓</m:t>
                    </m:r>
                    <m:d>
                      <m:dPr>
                        <m:ctrlPr>
                          <a:rPr lang="en-US" sz="4800" b="1" i="1">
                            <a:latin typeface="Cambria Math" panose="02040503050406030204" pitchFamily="18" charset="0"/>
                          </a:rPr>
                        </m:ctrlPr>
                      </m:dPr>
                      <m:e>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𝟑</m:t>
                        </m:r>
                      </m:e>
                    </m:d>
                    <m:r>
                      <a:rPr lang="en-US" sz="4800" b="1" i="1">
                        <a:latin typeface="Cambria Math" panose="02040503050406030204" pitchFamily="18" charset="0"/>
                      </a:rPr>
                      <m:t>&gt;</m:t>
                    </m:r>
                    <m:r>
                      <a:rPr lang="en-US" sz="4800" b="1" i="1">
                        <a:latin typeface="Cambria Math" panose="02040503050406030204" pitchFamily="18" charset="0"/>
                      </a:rPr>
                      <m:t>𝟐</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𝟗</m:t>
                    </m:r>
                  </m:oMath>
                </a14:m>
                <a:r>
                  <a:rPr lang="en-US" sz="4800" b="1">
                    <a:latin typeface="Tahoma" panose="020B0604030504040204" pitchFamily="34" charset="0"/>
                    <a:ea typeface="Tahoma" panose="020B0604030504040204" pitchFamily="34" charset="0"/>
                    <a:cs typeface="Tahoma" panose="020B0604030504040204" pitchFamily="34" charset="0"/>
                  </a:rPr>
                  <a:t> là nửa mặt phẳng chứa điểm nào?</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758238" y="3884086"/>
                <a:ext cx="23304511" cy="1569660"/>
              </a:xfrm>
              <a:prstGeom prst="rect">
                <a:avLst/>
              </a:prstGeom>
              <a:blipFill>
                <a:blip r:embed="rId8"/>
                <a:stretch>
                  <a:fillRect l="-1177" t="-9302" b="-19380"/>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40342" y="8943124"/>
            <a:ext cx="23862374" cy="4138184"/>
            <a:chOff x="48567" y="4381499"/>
            <a:chExt cx="23018772" cy="4138183"/>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357812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384944" y="10302165"/>
                <a:ext cx="23513287" cy="2369880"/>
              </a:xfrm>
              <a:prstGeom prst="rect">
                <a:avLst/>
              </a:prstGeom>
              <a:noFill/>
            </p:spPr>
            <p:txBody>
              <a:bodyPr wrap="square">
                <a:spAutoFit/>
              </a:bodyPr>
              <a:lstStyle/>
              <a:p>
                <a:pPr>
                  <a:spcBef>
                    <a:spcPts val="600"/>
                  </a:spcBef>
                </a:pPr>
                <a:r>
                  <a:rPr lang="en-US" sz="4600" b="1">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en-US" sz="4600" b="1" i="1">
                        <a:latin typeface="Cambria Math" panose="02040503050406030204" pitchFamily="18" charset="0"/>
                      </a:rPr>
                      <m:t>𝟒</m:t>
                    </m:r>
                    <m:d>
                      <m:dPr>
                        <m:ctrlPr>
                          <a:rPr lang="en-US" sz="4600" b="1" i="1">
                            <a:latin typeface="Cambria Math" panose="02040503050406030204" pitchFamily="18" charset="0"/>
                          </a:rPr>
                        </m:ctrlPr>
                      </m:dPr>
                      <m:e>
                        <m:r>
                          <a:rPr lang="en-US" sz="4600" b="1" i="1">
                            <a:latin typeface="Cambria Math" panose="02040503050406030204" pitchFamily="18" charset="0"/>
                          </a:rPr>
                          <m:t>𝒙</m:t>
                        </m:r>
                        <m:r>
                          <a:rPr lang="en-US" sz="4600" b="1" i="1">
                            <a:latin typeface="Cambria Math" panose="02040503050406030204" pitchFamily="18" charset="0"/>
                          </a:rPr>
                          <m:t>−</m:t>
                        </m:r>
                        <m:r>
                          <a:rPr lang="en-US" sz="4600" b="1" i="1">
                            <a:latin typeface="Cambria Math" panose="02040503050406030204" pitchFamily="18" charset="0"/>
                          </a:rPr>
                          <m:t>𝟏</m:t>
                        </m:r>
                      </m:e>
                    </m:d>
                    <m:r>
                      <a:rPr lang="en-US" sz="4600" b="1" i="1">
                        <a:latin typeface="Cambria Math" panose="02040503050406030204" pitchFamily="18" charset="0"/>
                      </a:rPr>
                      <m:t>+</m:t>
                    </m:r>
                    <m:r>
                      <a:rPr lang="en-US" sz="4600" b="1" i="1">
                        <a:latin typeface="Cambria Math" panose="02040503050406030204" pitchFamily="18" charset="0"/>
                      </a:rPr>
                      <m:t>𝟓</m:t>
                    </m:r>
                    <m:d>
                      <m:dPr>
                        <m:ctrlPr>
                          <a:rPr lang="en-US" sz="4600" b="1" i="1">
                            <a:latin typeface="Cambria Math" panose="02040503050406030204" pitchFamily="18" charset="0"/>
                          </a:rPr>
                        </m:ctrlPr>
                      </m:dPr>
                      <m:e>
                        <m:r>
                          <a:rPr lang="en-US" sz="4600" b="1" i="1">
                            <a:latin typeface="Cambria Math" panose="02040503050406030204" pitchFamily="18" charset="0"/>
                          </a:rPr>
                          <m:t>𝒚</m:t>
                        </m:r>
                        <m:r>
                          <a:rPr lang="en-US" sz="4600" b="1" i="1">
                            <a:latin typeface="Cambria Math" panose="02040503050406030204" pitchFamily="18" charset="0"/>
                          </a:rPr>
                          <m:t>−</m:t>
                        </m:r>
                        <m:r>
                          <a:rPr lang="en-US" sz="4600" b="1" i="1">
                            <a:latin typeface="Cambria Math" panose="02040503050406030204" pitchFamily="18" charset="0"/>
                          </a:rPr>
                          <m:t>𝟑</m:t>
                        </m:r>
                      </m:e>
                    </m:d>
                    <m:r>
                      <a:rPr lang="en-US" sz="4600" b="1" i="1">
                        <a:latin typeface="Cambria Math" panose="02040503050406030204" pitchFamily="18" charset="0"/>
                      </a:rPr>
                      <m:t>&gt;</m:t>
                    </m:r>
                    <m:r>
                      <a:rPr lang="en-US" sz="4600" b="1" i="1">
                        <a:latin typeface="Cambria Math" panose="02040503050406030204" pitchFamily="18" charset="0"/>
                      </a:rPr>
                      <m:t>𝟐</m:t>
                    </m:r>
                    <m:r>
                      <a:rPr lang="en-US" sz="4600" b="1" i="1">
                        <a:latin typeface="Cambria Math" panose="02040503050406030204" pitchFamily="18" charset="0"/>
                      </a:rPr>
                      <m:t>𝒙</m:t>
                    </m:r>
                    <m:r>
                      <a:rPr lang="en-US" sz="4600" b="1" i="1">
                        <a:latin typeface="Cambria Math" panose="02040503050406030204" pitchFamily="18" charset="0"/>
                      </a:rPr>
                      <m:t>−</m:t>
                    </m:r>
                    <m:r>
                      <a:rPr lang="en-US" sz="4600" b="1" i="1">
                        <a:latin typeface="Cambria Math" panose="02040503050406030204" pitchFamily="18" charset="0"/>
                      </a:rPr>
                      <m:t>𝟗</m:t>
                    </m:r>
                    <m:r>
                      <a:rPr lang="en-US" sz="4600" b="1" i="1">
                        <a:latin typeface="Cambria Math" panose="02040503050406030204" pitchFamily="18" charset="0"/>
                      </a:rPr>
                      <m:t>⇔</m:t>
                    </m:r>
                    <m:r>
                      <a:rPr lang="en-US" sz="4600" b="1" i="1">
                        <a:latin typeface="Cambria Math" panose="02040503050406030204" pitchFamily="18" charset="0"/>
                      </a:rPr>
                      <m:t>𝟒</m:t>
                    </m:r>
                    <m:r>
                      <a:rPr lang="en-US" sz="4600" b="1" i="1">
                        <a:latin typeface="Cambria Math" panose="02040503050406030204" pitchFamily="18" charset="0"/>
                      </a:rPr>
                      <m:t>𝒙</m:t>
                    </m:r>
                    <m:r>
                      <a:rPr lang="en-US" sz="4600" b="1" i="1">
                        <a:latin typeface="Cambria Math" panose="02040503050406030204" pitchFamily="18" charset="0"/>
                      </a:rPr>
                      <m:t>−</m:t>
                    </m:r>
                    <m:r>
                      <a:rPr lang="en-US" sz="4600" b="1" i="1">
                        <a:latin typeface="Cambria Math" panose="02040503050406030204" pitchFamily="18" charset="0"/>
                      </a:rPr>
                      <m:t>𝟒</m:t>
                    </m:r>
                    <m:r>
                      <a:rPr lang="en-US" sz="4600" b="1" i="1">
                        <a:latin typeface="Cambria Math" panose="02040503050406030204" pitchFamily="18" charset="0"/>
                      </a:rPr>
                      <m:t>+</m:t>
                    </m:r>
                    <m:r>
                      <a:rPr lang="en-US" sz="4600" b="1" i="1">
                        <a:latin typeface="Cambria Math" panose="02040503050406030204" pitchFamily="18" charset="0"/>
                      </a:rPr>
                      <m:t>𝟓</m:t>
                    </m:r>
                    <m:r>
                      <a:rPr lang="en-US" sz="4600" b="1" i="1">
                        <a:latin typeface="Cambria Math" panose="02040503050406030204" pitchFamily="18" charset="0"/>
                      </a:rPr>
                      <m:t>𝒚</m:t>
                    </m:r>
                    <m:r>
                      <a:rPr lang="en-US" sz="4600" b="1" i="1">
                        <a:latin typeface="Cambria Math" panose="02040503050406030204" pitchFamily="18" charset="0"/>
                      </a:rPr>
                      <m:t>−</m:t>
                    </m:r>
                    <m:r>
                      <a:rPr lang="en-US" sz="4600" b="1" i="1">
                        <a:latin typeface="Cambria Math" panose="02040503050406030204" pitchFamily="18" charset="0"/>
                      </a:rPr>
                      <m:t>𝟏𝟓</m:t>
                    </m:r>
                    <m:r>
                      <a:rPr lang="en-US" sz="4600" b="1" i="1">
                        <a:latin typeface="Cambria Math" panose="02040503050406030204" pitchFamily="18" charset="0"/>
                      </a:rPr>
                      <m:t>&gt;</m:t>
                    </m:r>
                    <m:r>
                      <a:rPr lang="en-US" sz="4600" b="1" i="1">
                        <a:latin typeface="Cambria Math" panose="02040503050406030204" pitchFamily="18" charset="0"/>
                      </a:rPr>
                      <m:t>𝟐</m:t>
                    </m:r>
                    <m:r>
                      <a:rPr lang="en-US" sz="4600" b="1" i="1">
                        <a:latin typeface="Cambria Math" panose="02040503050406030204" pitchFamily="18" charset="0"/>
                      </a:rPr>
                      <m:t>𝒙</m:t>
                    </m:r>
                    <m:r>
                      <a:rPr lang="en-US" sz="4600" b="1" i="1">
                        <a:latin typeface="Cambria Math" panose="02040503050406030204" pitchFamily="18" charset="0"/>
                      </a:rPr>
                      <m:t>−</m:t>
                    </m:r>
                    <m:r>
                      <a:rPr lang="en-US" sz="4600" b="1" i="1">
                        <a:latin typeface="Cambria Math" panose="02040503050406030204" pitchFamily="18" charset="0"/>
                      </a:rPr>
                      <m:t>𝟗</m:t>
                    </m:r>
                    <m:r>
                      <a:rPr lang="en-US" sz="4600" b="1" i="1">
                        <a:latin typeface="Cambria Math" panose="02040503050406030204" pitchFamily="18" charset="0"/>
                      </a:rPr>
                      <m:t>⇔</m:t>
                    </m:r>
                    <m:r>
                      <a:rPr lang="en-US" sz="4600" b="1" i="1">
                        <a:latin typeface="Cambria Math" panose="02040503050406030204" pitchFamily="18" charset="0"/>
                      </a:rPr>
                      <m:t>𝟐</m:t>
                    </m:r>
                    <m:r>
                      <a:rPr lang="en-US" sz="4600" b="1" i="1">
                        <a:latin typeface="Cambria Math" panose="02040503050406030204" pitchFamily="18" charset="0"/>
                      </a:rPr>
                      <m:t>𝒙</m:t>
                    </m:r>
                    <m:r>
                      <a:rPr lang="en-US" sz="4600" b="1" i="1">
                        <a:latin typeface="Cambria Math" panose="02040503050406030204" pitchFamily="18" charset="0"/>
                      </a:rPr>
                      <m:t>+</m:t>
                    </m:r>
                    <m:r>
                      <a:rPr lang="en-US" sz="4600" b="1" i="1">
                        <a:latin typeface="Cambria Math" panose="02040503050406030204" pitchFamily="18" charset="0"/>
                      </a:rPr>
                      <m:t>𝟓</m:t>
                    </m:r>
                    <m:r>
                      <a:rPr lang="en-US" sz="4600" b="1" i="1">
                        <a:latin typeface="Cambria Math" panose="02040503050406030204" pitchFamily="18" charset="0"/>
                      </a:rPr>
                      <m:t>𝒚</m:t>
                    </m:r>
                    <m:r>
                      <a:rPr lang="en-US" sz="4600" b="1" i="1">
                        <a:latin typeface="Cambria Math" panose="02040503050406030204" pitchFamily="18" charset="0"/>
                      </a:rPr>
                      <m:t>−</m:t>
                    </m:r>
                    <m:r>
                      <a:rPr lang="en-US" sz="4600" b="1" i="1">
                        <a:latin typeface="Cambria Math" panose="02040503050406030204" pitchFamily="18" charset="0"/>
                      </a:rPr>
                      <m:t>𝟏𝟎</m:t>
                    </m:r>
                    <m:r>
                      <a:rPr lang="en-US" sz="4600" b="1" i="1">
                        <a:latin typeface="Cambria Math" panose="02040503050406030204" pitchFamily="18" charset="0"/>
                      </a:rPr>
                      <m:t>&gt;</m:t>
                    </m:r>
                    <m:r>
                      <a:rPr lang="en-US" sz="4600" b="1" i="1">
                        <a:latin typeface="Cambria Math" panose="02040503050406030204" pitchFamily="18" charset="0"/>
                      </a:rPr>
                      <m:t>𝟎</m:t>
                    </m:r>
                  </m:oMath>
                </a14:m>
                <a:r>
                  <a:rPr lang="en-US" sz="4600" b="1">
                    <a:latin typeface="Tahoma" panose="020B0604030504040204" pitchFamily="34" charset="0"/>
                    <a:ea typeface="Tahoma" panose="020B0604030504040204" pitchFamily="34" charset="0"/>
                    <a:cs typeface="Tahoma" panose="020B0604030504040204" pitchFamily="34" charset="0"/>
                  </a:rPr>
                  <a:t>.</a:t>
                </a:r>
              </a:p>
              <a:p>
                <a:pPr>
                  <a:spcBef>
                    <a:spcPts val="600"/>
                  </a:spcBef>
                </a:pPr>
                <a:r>
                  <a:rPr lang="en-US" sz="4600" b="1">
                    <a:latin typeface="Tahoma" panose="020B0604030504040204" pitchFamily="34" charset="0"/>
                    <a:ea typeface="Tahoma" panose="020B0604030504040204" pitchFamily="34" charset="0"/>
                    <a:cs typeface="Tahoma" panose="020B0604030504040204" pitchFamily="34" charset="0"/>
                  </a:rPr>
                  <a:t>Dễ thấy tại điểm </a:t>
                </a:r>
                <a14:m>
                  <m:oMath xmlns:m="http://schemas.openxmlformats.org/officeDocument/2006/math">
                    <m:d>
                      <m:dPr>
                        <m:ctrlPr>
                          <a:rPr lang="en-US" sz="4600" b="1" i="1">
                            <a:latin typeface="Cambria Math" panose="02040503050406030204" pitchFamily="18" charset="0"/>
                          </a:rPr>
                        </m:ctrlPr>
                      </m:dPr>
                      <m:e>
                        <m:r>
                          <a:rPr lang="en-US" sz="4600" b="1" i="1">
                            <a:latin typeface="Cambria Math" panose="02040503050406030204" pitchFamily="18" charset="0"/>
                          </a:rPr>
                          <m:t>𝟐</m:t>
                        </m:r>
                        <m:r>
                          <a:rPr lang="en-US" sz="4600" b="1" i="1">
                            <a:latin typeface="Cambria Math" panose="02040503050406030204" pitchFamily="18" charset="0"/>
                          </a:rPr>
                          <m:t>;</m:t>
                        </m:r>
                        <m:r>
                          <a:rPr lang="en-US" sz="4600" b="1" i="1">
                            <a:latin typeface="Cambria Math" panose="02040503050406030204" pitchFamily="18" charset="0"/>
                          </a:rPr>
                          <m:t>𝟓</m:t>
                        </m:r>
                      </m:e>
                    </m:d>
                  </m:oMath>
                </a14:m>
                <a:r>
                  <a:rPr lang="en-US" sz="4600" b="1">
                    <a:latin typeface="Tahoma" panose="020B0604030504040204" pitchFamily="34" charset="0"/>
                    <a:ea typeface="Tahoma" panose="020B0604030504040204" pitchFamily="34" charset="0"/>
                    <a:cs typeface="Tahoma" panose="020B0604030504040204" pitchFamily="34" charset="0"/>
                  </a:rPr>
                  <a:t> ta có: </a:t>
                </a:r>
                <a14:m>
                  <m:oMath xmlns:m="http://schemas.openxmlformats.org/officeDocument/2006/math">
                    <m:r>
                      <a:rPr lang="en-US" sz="4600" b="1" i="1">
                        <a:latin typeface="Cambria Math" panose="02040503050406030204" pitchFamily="18" charset="0"/>
                      </a:rPr>
                      <m:t>𝟐</m:t>
                    </m:r>
                    <m:r>
                      <a:rPr lang="en-US" sz="4600" b="1" i="1">
                        <a:latin typeface="Cambria Math" panose="02040503050406030204" pitchFamily="18" charset="0"/>
                      </a:rPr>
                      <m:t>.</m:t>
                    </m:r>
                    <m:r>
                      <a:rPr lang="en-US" sz="4600" b="1" i="1">
                        <a:latin typeface="Cambria Math" panose="02040503050406030204" pitchFamily="18" charset="0"/>
                      </a:rPr>
                      <m:t>𝟐</m:t>
                    </m:r>
                    <m:r>
                      <a:rPr lang="en-US" sz="4600" b="1" i="1">
                        <a:latin typeface="Cambria Math" panose="02040503050406030204" pitchFamily="18" charset="0"/>
                      </a:rPr>
                      <m:t>+</m:t>
                    </m:r>
                    <m:r>
                      <a:rPr lang="en-US" sz="4600" b="1" i="1">
                        <a:latin typeface="Cambria Math" panose="02040503050406030204" pitchFamily="18" charset="0"/>
                      </a:rPr>
                      <m:t>𝟓</m:t>
                    </m:r>
                    <m:r>
                      <a:rPr lang="en-US" sz="4600" b="1" i="1">
                        <a:latin typeface="Cambria Math" panose="02040503050406030204" pitchFamily="18" charset="0"/>
                      </a:rPr>
                      <m:t>.</m:t>
                    </m:r>
                    <m:r>
                      <a:rPr lang="en-US" sz="4600" b="1" i="1">
                        <a:latin typeface="Cambria Math" panose="02040503050406030204" pitchFamily="18" charset="0"/>
                      </a:rPr>
                      <m:t>𝟓</m:t>
                    </m:r>
                    <m:r>
                      <a:rPr lang="en-US" sz="4600" b="1" i="1">
                        <a:latin typeface="Cambria Math" panose="02040503050406030204" pitchFamily="18" charset="0"/>
                      </a:rPr>
                      <m:t>−</m:t>
                    </m:r>
                    <m:r>
                      <a:rPr lang="en-US" sz="4600" b="1" i="1">
                        <a:latin typeface="Cambria Math" panose="02040503050406030204" pitchFamily="18" charset="0"/>
                      </a:rPr>
                      <m:t>𝟏𝟎</m:t>
                    </m:r>
                    <m:r>
                      <a:rPr lang="en-US" sz="4600" b="1" i="1">
                        <a:latin typeface="Cambria Math" panose="02040503050406030204" pitchFamily="18" charset="0"/>
                      </a:rPr>
                      <m:t>&gt;</m:t>
                    </m:r>
                    <m:r>
                      <a:rPr lang="en-US" sz="4600" b="1" i="1">
                        <a:latin typeface="Cambria Math" panose="02040503050406030204" pitchFamily="18" charset="0"/>
                      </a:rPr>
                      <m:t>𝟎</m:t>
                    </m:r>
                  </m:oMath>
                </a14:m>
                <a:r>
                  <a:rPr lang="en-US" sz="4600" b="1">
                    <a:latin typeface="Tahoma" panose="020B0604030504040204" pitchFamily="34" charset="0"/>
                    <a:ea typeface="Tahoma" panose="020B0604030504040204" pitchFamily="34" charset="0"/>
                    <a:cs typeface="Tahoma" panose="020B0604030504040204" pitchFamily="34" charset="0"/>
                  </a:rPr>
                  <a:t> (đúng).</a:t>
                </a:r>
              </a:p>
              <a:p>
                <a:pPr>
                  <a:spcBef>
                    <a:spcPts val="600"/>
                  </a:spcBef>
                </a:pPr>
                <a:r>
                  <a:rPr lang="nl-NL" sz="4600" b="1">
                    <a:latin typeface="Tahoma" panose="020B0604030504040204" pitchFamily="34" charset="0"/>
                    <a:ea typeface="Tahoma" panose="020B0604030504040204" pitchFamily="34" charset="0"/>
                    <a:cs typeface="Tahoma" panose="020B0604030504040204" pitchFamily="34" charset="0"/>
                  </a:rPr>
                  <a:t>Vậy chọn </a:t>
                </a:r>
                <a:r>
                  <a:rPr lang="nl-NL" sz="4600" b="1">
                    <a:solidFill>
                      <a:srgbClr val="0000FF"/>
                    </a:solidFill>
                    <a:latin typeface="Tahoma" panose="020B0604030504040204" pitchFamily="34" charset="0"/>
                    <a:ea typeface="Tahoma" panose="020B0604030504040204" pitchFamily="34" charset="0"/>
                    <a:cs typeface="Tahoma" panose="020B0604030504040204" pitchFamily="34" charset="0"/>
                  </a:rPr>
                  <a:t>D</a:t>
                </a:r>
                <a:endParaRPr lang="en-US" sz="46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384944" y="10302165"/>
                <a:ext cx="23513287" cy="2369880"/>
              </a:xfrm>
              <a:prstGeom prst="rect">
                <a:avLst/>
              </a:prstGeom>
              <a:blipFill>
                <a:blip r:embed="rId10"/>
                <a:stretch>
                  <a:fillRect l="-1115" t="-5913" r="-622" b="-11825"/>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099A1C45-3B34-E743-FEAC-284A13BE46F7}"/>
              </a:ext>
            </a:extLst>
          </p:cNvPr>
          <p:cNvSpPr txBox="1"/>
          <p:nvPr/>
        </p:nvSpPr>
        <p:spPr>
          <a:xfrm>
            <a:off x="469706" y="1817853"/>
            <a:ext cx="972636" cy="754053"/>
          </a:xfrm>
          <a:prstGeom prst="rect">
            <a:avLst/>
          </a:prstGeom>
          <a:noFill/>
        </p:spPr>
        <p:txBody>
          <a:bodyPr wrap="squar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spTree>
    <p:extLst>
      <p:ext uri="{BB962C8B-B14F-4D97-AF65-F5344CB8AC3E}">
        <p14:creationId xmlns:p14="http://schemas.microsoft.com/office/powerpoint/2010/main" val="2581905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wipe(left)">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xEl>
                                              <p:pRg st="1" end="1"/>
                                            </p:txEl>
                                          </p:spTgt>
                                        </p:tgtEl>
                                        <p:attrNameLst>
                                          <p:attrName>style.visibility</p:attrName>
                                        </p:attrNameLst>
                                      </p:cBhvr>
                                      <p:to>
                                        <p:strVal val="visible"/>
                                      </p:to>
                                    </p:set>
                                    <p:animEffect transition="in" filter="wipe(left)">
                                      <p:cBhvr>
                                        <p:cTn id="22" dur="500"/>
                                        <p:tgtEl>
                                          <p:spTgt spid="3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
                                            <p:txEl>
                                              <p:pRg st="2" end="2"/>
                                            </p:txEl>
                                          </p:spTgt>
                                        </p:tgtEl>
                                        <p:attrNameLst>
                                          <p:attrName>style.visibility</p:attrName>
                                        </p:attrNameLst>
                                      </p:cBhvr>
                                      <p:to>
                                        <p:strVal val="visible"/>
                                      </p:to>
                                    </p:set>
                                    <p:animEffect transition="in" filter="wipe(left)">
                                      <p:cBhvr>
                                        <p:cTn id="27" dur="500"/>
                                        <p:tgtEl>
                                          <p:spTgt spid="31">
                                            <p:txEl>
                                              <p:pRg st="2" end="2"/>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oogle Shape;441;p3">
            <a:extLst>
              <a:ext uri="{FF2B5EF4-FFF2-40B4-BE49-F238E27FC236}">
                <a16:creationId xmlns:a16="http://schemas.microsoft.com/office/drawing/2014/main" id="{680EEDC5-FFB7-428D-9863-FC7F8D0AE243}"/>
              </a:ext>
            </a:extLst>
          </p:cNvPr>
          <p:cNvGrpSpPr/>
          <p:nvPr/>
        </p:nvGrpSpPr>
        <p:grpSpPr>
          <a:xfrm>
            <a:off x="149048" y="2606855"/>
            <a:ext cx="24060249" cy="1477040"/>
            <a:chOff x="923003" y="3917552"/>
            <a:chExt cx="24064600" cy="1861159"/>
          </a:xfrm>
        </p:grpSpPr>
        <mc:AlternateContent xmlns:mc="http://schemas.openxmlformats.org/markup-compatibility/2006" xmlns:a14="http://schemas.microsoft.com/office/drawing/2010/main">
          <mc:Choice Requires="a14">
            <p:sp>
              <p:nvSpPr>
                <p:cNvPr id="21" name="Google Shape;442;p3">
                  <a:extLst>
                    <a:ext uri="{FF2B5EF4-FFF2-40B4-BE49-F238E27FC236}">
                      <a16:creationId xmlns:a16="http://schemas.microsoft.com/office/drawing/2014/main" id="{3B4EB045-0A55-4142-87B5-2168B1A25538}"/>
                    </a:ext>
                  </a:extLst>
                </p:cNvPr>
                <p:cNvSpPr/>
                <p:nvPr/>
              </p:nvSpPr>
              <p:spPr>
                <a:xfrm>
                  <a:off x="1246550" y="4084969"/>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a:latin typeface="Tahoma" panose="020B0604030504040204" pitchFamily="34" charset="0"/>
                      <a:ea typeface="Tahoma" panose="020B0604030504040204" pitchFamily="34" charset="0"/>
                      <a:cs typeface="Tahoma" panose="020B0604030504040204" pitchFamily="34" charset="0"/>
                    </a:rPr>
                    <a:t>Miền nghiệm (phần không bị gạch) của BPT </a:t>
                  </a:r>
                  <a14:m>
                    <m:oMath xmlns:m="http://schemas.openxmlformats.org/officeDocument/2006/math">
                      <m:r>
                        <a:rPr lang="en-US" sz="4800" b="1" i="1">
                          <a:latin typeface="Cambria Math" panose="02040503050406030204" pitchFamily="18" charset="0"/>
                        </a:rPr>
                        <m:t>𝟑</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𝒚</m:t>
                      </m:r>
                      <m:r>
                        <a:rPr lang="en-US" sz="4800" b="1" i="1">
                          <a:latin typeface="Cambria Math" panose="02040503050406030204" pitchFamily="18" charset="0"/>
                        </a:rPr>
                        <m:t>&gt;−</m:t>
                      </m:r>
                      <m:r>
                        <a:rPr lang="en-US" sz="4800" b="1" i="1">
                          <a:latin typeface="Cambria Math" panose="02040503050406030204" pitchFamily="18" charset="0"/>
                        </a:rPr>
                        <m:t>𝟔</m:t>
                      </m:r>
                      <m:r>
                        <a:rPr lang="en-US" sz="4800" b="1" i="1">
                          <a:latin typeface="Cambria Math" panose="02040503050406030204" pitchFamily="18" charset="0"/>
                        </a:rPr>
                        <m:t> </m:t>
                      </m:r>
                    </m:oMath>
                  </a14:m>
                  <a:r>
                    <a:rPr lang="fr-FR" sz="4800" b="1">
                      <a:latin typeface="Tahoma" panose="020B0604030504040204" pitchFamily="34" charset="0"/>
                      <a:ea typeface="Tahoma" panose="020B0604030504040204" pitchFamily="34" charset="0"/>
                      <a:cs typeface="Tahoma" panose="020B0604030504040204" pitchFamily="34" charset="0"/>
                    </a:rPr>
                    <a:t>là</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Google Shape;442;p3">
                  <a:extLst>
                    <a:ext uri="{FF2B5EF4-FFF2-40B4-BE49-F238E27FC236}">
                      <a16:creationId xmlns:a16="http://schemas.microsoft.com/office/drawing/2014/main" id="{3B4EB045-0A55-4142-87B5-2168B1A25538}"/>
                    </a:ext>
                  </a:extLst>
                </p:cNvPr>
                <p:cNvSpPr>
                  <a:spLocks noRot="1" noChangeAspect="1" noMove="1" noResize="1" noEditPoints="1" noAdjustHandles="1" noChangeArrowheads="1" noChangeShapeType="1" noTextEdit="1"/>
                </p:cNvSpPr>
                <p:nvPr/>
              </p:nvSpPr>
              <p:spPr>
                <a:xfrm>
                  <a:off x="1246550" y="4084969"/>
                  <a:ext cx="23741053" cy="1693742"/>
                </a:xfrm>
                <a:prstGeom prst="roundRect">
                  <a:avLst>
                    <a:gd name="adj" fmla="val 10158"/>
                  </a:avLst>
                </a:prstGeom>
                <a:blipFill>
                  <a:blip r:embed="rId3"/>
                  <a:stretch>
                    <a:fillRect l="-976"/>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22" name="Google Shape;444;p3">
              <a:extLst>
                <a:ext uri="{FF2B5EF4-FFF2-40B4-BE49-F238E27FC236}">
                  <a16:creationId xmlns:a16="http://schemas.microsoft.com/office/drawing/2014/main" id="{04D0C2D9-2D03-4779-9946-13D27F62CF09}"/>
                </a:ext>
              </a:extLst>
            </p:cNvPr>
            <p:cNvGrpSpPr/>
            <p:nvPr/>
          </p:nvGrpSpPr>
          <p:grpSpPr>
            <a:xfrm>
              <a:off x="923003" y="3917552"/>
              <a:ext cx="3942103" cy="1247586"/>
              <a:chOff x="923003" y="3917552"/>
              <a:chExt cx="3942103" cy="1247586"/>
            </a:xfrm>
          </p:grpSpPr>
          <p:grpSp>
            <p:nvGrpSpPr>
              <p:cNvPr id="23" name="Google Shape;445;p3">
                <a:extLst>
                  <a:ext uri="{FF2B5EF4-FFF2-40B4-BE49-F238E27FC236}">
                    <a16:creationId xmlns:a16="http://schemas.microsoft.com/office/drawing/2014/main" id="{CDD50141-A97F-452F-BE2E-D580DD843175}"/>
                  </a:ext>
                </a:extLst>
              </p:cNvPr>
              <p:cNvGrpSpPr/>
              <p:nvPr/>
            </p:nvGrpSpPr>
            <p:grpSpPr>
              <a:xfrm>
                <a:off x="1362046" y="4056327"/>
                <a:ext cx="3503060" cy="1108811"/>
                <a:chOff x="2028796" y="4418277"/>
                <a:chExt cx="3503060" cy="1108811"/>
              </a:xfrm>
            </p:grpSpPr>
            <p:sp>
              <p:nvSpPr>
                <p:cNvPr id="25" name="Google Shape;446;p3">
                  <a:extLst>
                    <a:ext uri="{FF2B5EF4-FFF2-40B4-BE49-F238E27FC236}">
                      <a16:creationId xmlns:a16="http://schemas.microsoft.com/office/drawing/2014/main" id="{BA3F3679-26AF-4980-8ED7-A0ED9C14586C}"/>
                    </a:ext>
                  </a:extLst>
                </p:cNvPr>
                <p:cNvSpPr/>
                <p:nvPr/>
              </p:nvSpPr>
              <p:spPr>
                <a:xfrm rot="5400000">
                  <a:off x="3260088" y="3186985"/>
                  <a:ext cx="1040475"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id="{B72D0ACE-9285-4580-AE24-B2DA14AEA348}"/>
                    </a:ext>
                  </a:extLst>
                </p:cNvPr>
                <p:cNvSpPr txBox="1"/>
                <p:nvPr/>
              </p:nvSpPr>
              <p:spPr>
                <a:xfrm>
                  <a:off x="2636458" y="4480054"/>
                  <a:ext cx="2857620" cy="1047034"/>
                </a:xfrm>
                <a:prstGeom prst="rect">
                  <a:avLst/>
                </a:prstGeom>
                <a:noFill/>
                <a:ln>
                  <a:noFill/>
                </a:ln>
              </p:spPr>
              <p:txBody>
                <a:bodyPr spcFirstLastPara="1" wrap="square" lIns="91408" tIns="45692" rIns="91408" bIns="45692" anchor="t" anchorCtr="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Tahoma"/>
                    </a:rPr>
                    <a:t>CÂU 4</a:t>
                  </a:r>
                  <a:endParaRPr kumimoji="0"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25431D01-FD2F-490A-80DB-D8273B9D64A3}"/>
                  </a:ext>
                </a:extLst>
              </p:cNvPr>
              <p:cNvPicPr preferRelativeResize="0"/>
              <p:nvPr/>
            </p:nvPicPr>
            <p:blipFill rotWithShape="1">
              <a:blip r:embed="rId4">
                <a:alphaModFix/>
              </a:blip>
              <a:srcRect l="15599" t="21515" r="9758" b="14519"/>
              <a:stretch/>
            </p:blipFill>
            <p:spPr>
              <a:xfrm>
                <a:off x="923003" y="3917552"/>
                <a:ext cx="1076356" cy="1179251"/>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sp>
        <p:nvSpPr>
          <p:cNvPr id="44" name="Google Shape;431;p3">
            <a:extLst>
              <a:ext uri="{FF2B5EF4-FFF2-40B4-BE49-F238E27FC236}">
                <a16:creationId xmlns:a16="http://schemas.microsoft.com/office/drawing/2014/main" id="{A6E810F5-506C-40AA-BCB6-14BFC319CC2C}"/>
              </a:ext>
            </a:extLst>
          </p:cNvPr>
          <p:cNvSpPr/>
          <p:nvPr/>
        </p:nvSpPr>
        <p:spPr>
          <a:xfrm>
            <a:off x="14869509" y="10805160"/>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Tahoma"/>
              </a:rPr>
              <a:t>D</a:t>
            </a:r>
            <a:endParaRPr kumimoji="0" sz="4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7" name="Google Shape;431;p3">
            <a:extLst>
              <a:ext uri="{FF2B5EF4-FFF2-40B4-BE49-F238E27FC236}">
                <a16:creationId xmlns:a16="http://schemas.microsoft.com/office/drawing/2014/main" id="{BBBE2D29-3456-46D7-B6EA-BB64148C38B0}"/>
              </a:ext>
            </a:extLst>
          </p:cNvPr>
          <p:cNvSpPr/>
          <p:nvPr/>
        </p:nvSpPr>
        <p:spPr>
          <a:xfrm>
            <a:off x="14869509" y="6766449"/>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Tahoma"/>
              </a:rPr>
              <a:t>B</a:t>
            </a:r>
            <a:endParaRPr kumimoji="0" sz="4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8" name="Google Shape;431;p3">
            <a:extLst>
              <a:ext uri="{FF2B5EF4-FFF2-40B4-BE49-F238E27FC236}">
                <a16:creationId xmlns:a16="http://schemas.microsoft.com/office/drawing/2014/main" id="{87F12A81-1698-4597-A67F-4B678F851AD5}"/>
              </a:ext>
            </a:extLst>
          </p:cNvPr>
          <p:cNvSpPr/>
          <p:nvPr/>
        </p:nvSpPr>
        <p:spPr>
          <a:xfrm>
            <a:off x="2960206" y="10764723"/>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Tahoma"/>
              </a:rPr>
              <a:t>C</a:t>
            </a:r>
            <a:endParaRPr kumimoji="0" sz="4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9" name="Google Shape;431;p3">
            <a:extLst>
              <a:ext uri="{FF2B5EF4-FFF2-40B4-BE49-F238E27FC236}">
                <a16:creationId xmlns:a16="http://schemas.microsoft.com/office/drawing/2014/main" id="{868DF221-FF49-4D29-BF85-7311D5895309}"/>
              </a:ext>
            </a:extLst>
          </p:cNvPr>
          <p:cNvSpPr/>
          <p:nvPr/>
        </p:nvSpPr>
        <p:spPr>
          <a:xfrm>
            <a:off x="2960206" y="6766449"/>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Tahoma"/>
              </a:rPr>
              <a:t>A</a:t>
            </a:r>
            <a:endParaRPr kumimoji="0" sz="4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7" name="Google Shape;436;p3">
            <a:extLst>
              <a:ext uri="{FF2B5EF4-FFF2-40B4-BE49-F238E27FC236}">
                <a16:creationId xmlns:a16="http://schemas.microsoft.com/office/drawing/2014/main" id="{0FD04A74-D1C9-4046-872C-5197F86255ED}"/>
              </a:ext>
            </a:extLst>
          </p:cNvPr>
          <p:cNvSpPr/>
          <p:nvPr/>
        </p:nvSpPr>
        <p:spPr>
          <a:xfrm>
            <a:off x="2935334" y="10799100"/>
            <a:ext cx="1097280" cy="1097280"/>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rPr>
              <a:t>C</a:t>
            </a:r>
            <a:endParaRPr kumimoji="0"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149" name="Picture 148">
            <a:extLst>
              <a:ext uri="{FF2B5EF4-FFF2-40B4-BE49-F238E27FC236}">
                <a16:creationId xmlns:a16="http://schemas.microsoft.com/office/drawing/2014/main" id="{D8DC38DF-FF9E-45CB-9003-E0C75B83E547}"/>
              </a:ext>
            </a:extLst>
          </p:cNvPr>
          <p:cNvPicPr>
            <a:picLocks noChangeAspect="1"/>
          </p:cNvPicPr>
          <p:nvPr/>
        </p:nvPicPr>
        <p:blipFill>
          <a:blip r:embed="rId5"/>
          <a:stretch>
            <a:fillRect/>
          </a:stretch>
        </p:blipFill>
        <p:spPr>
          <a:xfrm>
            <a:off x="17169539" y="4412873"/>
            <a:ext cx="4114800" cy="4114800"/>
          </a:xfrm>
          <a:prstGeom prst="rect">
            <a:avLst/>
          </a:prstGeom>
        </p:spPr>
      </p:pic>
      <p:pic>
        <p:nvPicPr>
          <p:cNvPr id="151" name="Picture 150">
            <a:extLst>
              <a:ext uri="{FF2B5EF4-FFF2-40B4-BE49-F238E27FC236}">
                <a16:creationId xmlns:a16="http://schemas.microsoft.com/office/drawing/2014/main" id="{E36B6E9A-DB59-4A2A-9191-A19B7CDC6962}"/>
              </a:ext>
            </a:extLst>
          </p:cNvPr>
          <p:cNvPicPr>
            <a:picLocks noChangeAspect="1"/>
          </p:cNvPicPr>
          <p:nvPr/>
        </p:nvPicPr>
        <p:blipFill>
          <a:blip r:embed="rId6"/>
          <a:stretch>
            <a:fillRect/>
          </a:stretch>
        </p:blipFill>
        <p:spPr>
          <a:xfrm>
            <a:off x="4925364" y="8918881"/>
            <a:ext cx="4114800" cy="4114800"/>
          </a:xfrm>
          <a:prstGeom prst="rect">
            <a:avLst/>
          </a:prstGeom>
        </p:spPr>
      </p:pic>
      <p:pic>
        <p:nvPicPr>
          <p:cNvPr id="153" name="Picture 152">
            <a:extLst>
              <a:ext uri="{FF2B5EF4-FFF2-40B4-BE49-F238E27FC236}">
                <a16:creationId xmlns:a16="http://schemas.microsoft.com/office/drawing/2014/main" id="{DE15027A-9A12-47D5-8C43-B541FFD7761C}"/>
              </a:ext>
            </a:extLst>
          </p:cNvPr>
          <p:cNvPicPr>
            <a:picLocks noChangeAspect="1"/>
          </p:cNvPicPr>
          <p:nvPr/>
        </p:nvPicPr>
        <p:blipFill>
          <a:blip r:embed="rId7"/>
          <a:stretch>
            <a:fillRect/>
          </a:stretch>
        </p:blipFill>
        <p:spPr>
          <a:xfrm>
            <a:off x="17161705" y="8890518"/>
            <a:ext cx="4114800" cy="4114800"/>
          </a:xfrm>
          <a:prstGeom prst="rect">
            <a:avLst/>
          </a:prstGeom>
        </p:spPr>
      </p:pic>
      <p:pic>
        <p:nvPicPr>
          <p:cNvPr id="154" name="Picture 153">
            <a:extLst>
              <a:ext uri="{FF2B5EF4-FFF2-40B4-BE49-F238E27FC236}">
                <a16:creationId xmlns:a16="http://schemas.microsoft.com/office/drawing/2014/main" id="{C0542E47-8757-4E9B-A90D-63891F64404B}"/>
              </a:ext>
            </a:extLst>
          </p:cNvPr>
          <p:cNvPicPr>
            <a:picLocks noChangeAspect="1"/>
          </p:cNvPicPr>
          <p:nvPr/>
        </p:nvPicPr>
        <p:blipFill>
          <a:blip r:embed="rId8"/>
          <a:stretch>
            <a:fillRect/>
          </a:stretch>
        </p:blipFill>
        <p:spPr>
          <a:xfrm>
            <a:off x="4891497" y="4412873"/>
            <a:ext cx="4114800" cy="4114800"/>
          </a:xfrm>
          <a:prstGeom prst="rect">
            <a:avLst/>
          </a:prstGeom>
        </p:spPr>
      </p:pic>
      <p:grpSp>
        <p:nvGrpSpPr>
          <p:cNvPr id="94" name="Group 93">
            <a:extLst>
              <a:ext uri="{FF2B5EF4-FFF2-40B4-BE49-F238E27FC236}">
                <a16:creationId xmlns:a16="http://schemas.microsoft.com/office/drawing/2014/main" id="{356C001D-9F74-4F96-A4CD-1E6CE14AF0E2}"/>
              </a:ext>
            </a:extLst>
          </p:cNvPr>
          <p:cNvGrpSpPr/>
          <p:nvPr/>
        </p:nvGrpSpPr>
        <p:grpSpPr>
          <a:xfrm>
            <a:off x="6076" y="1800653"/>
            <a:ext cx="19656044" cy="830997"/>
            <a:chOff x="-288924" y="1892299"/>
            <a:chExt cx="19659599" cy="830996"/>
          </a:xfrm>
        </p:grpSpPr>
        <p:sp>
          <p:nvSpPr>
            <p:cNvPr id="95" name="Rounded Rectangle 2">
              <a:extLst>
                <a:ext uri="{FF2B5EF4-FFF2-40B4-BE49-F238E27FC236}">
                  <a16:creationId xmlns:a16="http://schemas.microsoft.com/office/drawing/2014/main" id="{EB88D88D-F414-42EF-AD41-785AA2AE5434}"/>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A7C95100-1CB2-4A3E-AC56-23D406A29C39}"/>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97" name="TextBox 96">
              <a:extLst>
                <a:ext uri="{FF2B5EF4-FFF2-40B4-BE49-F238E27FC236}">
                  <a16:creationId xmlns:a16="http://schemas.microsoft.com/office/drawing/2014/main" id="{B2876CE7-9F41-4D02-B522-8755034450EA}"/>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spTree>
    <p:extLst>
      <p:ext uri="{BB962C8B-B14F-4D97-AF65-F5344CB8AC3E}">
        <p14:creationId xmlns:p14="http://schemas.microsoft.com/office/powerpoint/2010/main" val="961696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500"/>
                                        <p:tgtEl>
                                          <p:spTgt spid="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500"/>
                                        <p:tgtEl>
                                          <p:spTgt spid="44"/>
                                        </p:tgtEl>
                                      </p:cBhvr>
                                    </p:animEffect>
                                  </p:childTnLst>
                                </p:cTn>
                              </p:par>
                              <p:par>
                                <p:cTn id="22" presetID="22" presetClass="entr" presetSubtype="8" fill="hold" nodeType="with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wipe(left)">
                                      <p:cBhvr>
                                        <p:cTn id="24" dur="500"/>
                                        <p:tgtEl>
                                          <p:spTgt spid="151"/>
                                        </p:tgtEl>
                                      </p:cBhvr>
                                    </p:animEffect>
                                  </p:childTnLst>
                                </p:cTn>
                              </p:par>
                              <p:par>
                                <p:cTn id="25" presetID="22" presetClass="entr" presetSubtype="8" fill="hold" nodeType="withEffect">
                                  <p:stCondLst>
                                    <p:cond delay="0"/>
                                  </p:stCondLst>
                                  <p:childTnLst>
                                    <p:set>
                                      <p:cBhvr>
                                        <p:cTn id="26" dur="1" fill="hold">
                                          <p:stCondLst>
                                            <p:cond delay="0"/>
                                          </p:stCondLst>
                                        </p:cTn>
                                        <p:tgtEl>
                                          <p:spTgt spid="154"/>
                                        </p:tgtEl>
                                        <p:attrNameLst>
                                          <p:attrName>style.visibility</p:attrName>
                                        </p:attrNameLst>
                                      </p:cBhvr>
                                      <p:to>
                                        <p:strVal val="visible"/>
                                      </p:to>
                                    </p:set>
                                    <p:animEffect transition="in" filter="wipe(left)">
                                      <p:cBhvr>
                                        <p:cTn id="27" dur="500"/>
                                        <p:tgtEl>
                                          <p:spTgt spid="154"/>
                                        </p:tgtEl>
                                      </p:cBhvr>
                                    </p:animEffect>
                                  </p:childTnLst>
                                </p:cTn>
                              </p:par>
                              <p:par>
                                <p:cTn id="28" presetID="22" presetClass="entr" presetSubtype="8" fill="hold" nodeType="withEffect">
                                  <p:stCondLst>
                                    <p:cond delay="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500"/>
                                        <p:tgtEl>
                                          <p:spTgt spid="149"/>
                                        </p:tgtEl>
                                      </p:cBhvr>
                                    </p:animEffect>
                                  </p:childTnLst>
                                </p:cTn>
                              </p:par>
                              <p:par>
                                <p:cTn id="31" presetID="22" presetClass="entr" presetSubtype="8" fill="hold" nodeType="withEffect">
                                  <p:stCondLst>
                                    <p:cond delay="0"/>
                                  </p:stCondLst>
                                  <p:childTnLst>
                                    <p:set>
                                      <p:cBhvr>
                                        <p:cTn id="32" dur="1" fill="hold">
                                          <p:stCondLst>
                                            <p:cond delay="0"/>
                                          </p:stCondLst>
                                        </p:cTn>
                                        <p:tgtEl>
                                          <p:spTgt spid="153"/>
                                        </p:tgtEl>
                                        <p:attrNameLst>
                                          <p:attrName>style.visibility</p:attrName>
                                        </p:attrNameLst>
                                      </p:cBhvr>
                                      <p:to>
                                        <p:strVal val="visible"/>
                                      </p:to>
                                    </p:set>
                                    <p:animEffect transition="in" filter="wipe(left)">
                                      <p:cBhvr>
                                        <p:cTn id="33" dur="500"/>
                                        <p:tgtEl>
                                          <p:spTgt spid="15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animBg="1"/>
      <p:bldP spid="48" grpId="0" animBg="1"/>
      <p:bldP spid="49"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31606" y="6454544"/>
            <a:ext cx="23556178" cy="1396800"/>
            <a:chOff x="241306" y="2243792"/>
            <a:chExt cx="11778089" cy="698400"/>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𝑵</m:t>
                      </m:r>
                      <m:r>
                        <a:rPr lang="nl-NL" sz="4800" b="1" i="1">
                          <a:latin typeface="Cambria Math" panose="02040503050406030204" pitchFamily="18" charset="0"/>
                        </a:rPr>
                        <m:t>(</m:t>
                      </m:r>
                      <m:r>
                        <a:rPr lang="en-US" sz="4800" b="1" i="1" smtClean="0">
                          <a:latin typeface="Cambria Math" panose="02040503050406030204" pitchFamily="18" charset="0"/>
                        </a:rPr>
                        <m:t>−</m:t>
                      </m:r>
                      <m:r>
                        <a:rPr lang="nl-NL" sz="4800" b="1" i="1">
                          <a:latin typeface="Cambria Math" panose="02040503050406030204" pitchFamily="18" charset="0"/>
                        </a:rPr>
                        <m:t>𝟏</m:t>
                      </m:r>
                      <m:r>
                        <a:rPr lang="nl-NL" sz="4800" b="1" i="1">
                          <a:latin typeface="Cambria Math" panose="02040503050406030204" pitchFamily="18" charset="0"/>
                        </a:rPr>
                        <m:t> ; </m:t>
                      </m:r>
                      <m:r>
                        <a:rPr lang="nl-NL" sz="4800" b="1" i="1">
                          <a:latin typeface="Cambria Math" panose="02040503050406030204" pitchFamily="18" charset="0"/>
                        </a:rPr>
                        <m:t>𝟏</m:t>
                      </m:r>
                      <m:r>
                        <a:rPr lang="nl-NL" sz="4800" b="1" i="1">
                          <a:latin typeface="Cambria Math" panose="02040503050406030204" pitchFamily="18" charset="0"/>
                        </a:rPr>
                        <m:t>)</m:t>
                      </m:r>
                    </m:oMath>
                  </a14:m>
                  <a:r>
                    <a:rPr lang="nl-NL" sz="4800" b="1"/>
                    <a:t>.</a:t>
                  </a:r>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98400"/>
                </a:xfrm>
                <a:prstGeom prst="rect">
                  <a:avLst/>
                </a:prstGeom>
                <a:blipFill>
                  <a:blip r:embed="rId3"/>
                  <a:stretch>
                    <a:fillRect b="-1688"/>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𝑴</m:t>
                      </m:r>
                      <m:r>
                        <a:rPr lang="nl-NL" sz="4800" b="1" i="1" smtClean="0">
                          <a:latin typeface="Cambria Math" panose="02040503050406030204" pitchFamily="18" charset="0"/>
                        </a:rPr>
                        <m:t>(</m:t>
                      </m:r>
                      <m:r>
                        <a:rPr lang="en-US" sz="4800" b="1" i="1" smtClean="0">
                          <a:latin typeface="Cambria Math" panose="02040503050406030204" pitchFamily="18" charset="0"/>
                        </a:rPr>
                        <m:t>𝟎</m:t>
                      </m:r>
                      <m:r>
                        <a:rPr lang="nl-NL" sz="4800" b="1" i="1">
                          <a:latin typeface="Cambria Math" panose="02040503050406030204" pitchFamily="18" charset="0"/>
                        </a:rPr>
                        <m:t> ;</m:t>
                      </m:r>
                      <m:r>
                        <a:rPr lang="en-US" sz="4800" b="1" i="1" smtClean="0">
                          <a:latin typeface="Cambria Math" panose="02040503050406030204" pitchFamily="18" charset="0"/>
                        </a:rPr>
                        <m:t>𝟏</m:t>
                      </m:r>
                      <m:r>
                        <a:rPr lang="nl-NL" sz="4800" b="1" i="1">
                          <a:latin typeface="Cambria Math" panose="02040503050406030204" pitchFamily="18" charset="0"/>
                        </a:rPr>
                        <m:t>)</m:t>
                      </m:r>
                    </m:oMath>
                  </a14:m>
                  <a:r>
                    <a:rPr lang="nl-NL" sz="4800" b="1"/>
                    <a:t>.</a:t>
                  </a:r>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98400"/>
                </a:xfrm>
                <a:prstGeom prst="rect">
                  <a:avLst/>
                </a:prstGeom>
                <a:blipFill>
                  <a:blip r:embed="rId4"/>
                  <a:stretch>
                    <a:fillRect b="-1688"/>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𝑷</m:t>
                        </m:r>
                        <m:r>
                          <a:rPr lang="nl-NL" sz="4800" b="1" i="1">
                            <a:latin typeface="Cambria Math" panose="02040503050406030204" pitchFamily="18" charset="0"/>
                          </a:rPr>
                          <m:t>(</m:t>
                        </m:r>
                        <m:r>
                          <a:rPr lang="en-US" sz="4800" b="1" i="1" smtClean="0">
                            <a:latin typeface="Cambria Math" panose="02040503050406030204" pitchFamily="18" charset="0"/>
                          </a:rPr>
                          <m:t>𝟎</m:t>
                        </m:r>
                        <m:r>
                          <a:rPr lang="nl-NL" sz="4800" b="1" i="1">
                            <a:latin typeface="Cambria Math" panose="02040503050406030204" pitchFamily="18" charset="0"/>
                          </a:rPr>
                          <m:t> ;</m:t>
                        </m:r>
                        <m:r>
                          <a:rPr lang="en-US" sz="4800" b="1" i="1" smtClean="0">
                            <a:latin typeface="Cambria Math" panose="02040503050406030204" pitchFamily="18" charset="0"/>
                          </a:rPr>
                          <m:t>𝟑</m:t>
                        </m:r>
                        <m:r>
                          <a:rPr lang="nl-NL" sz="4800" b="1" i="1">
                            <a:latin typeface="Cambria Math" panose="02040503050406030204" pitchFamily="18" charset="0"/>
                          </a:rPr>
                          <m:t>)</m:t>
                        </m:r>
                        <m:r>
                          <m:rPr>
                            <m:nor/>
                          </m:rPr>
                          <a:rPr lang="nl-NL" sz="4800" b="1"/>
                          <m:t>.</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98400"/>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𝑸</m:t>
                      </m:r>
                      <m:d>
                        <m:dPr>
                          <m:ctrlPr>
                            <a:rPr lang="en-US" sz="4800" b="1" i="1" smtClean="0">
                              <a:latin typeface="Cambria Math" panose="02040503050406030204" pitchFamily="18" charset="0"/>
                            </a:rPr>
                          </m:ctrlPr>
                        </m:dPr>
                        <m:e>
                          <m:r>
                            <a:rPr lang="en-US" sz="4800" b="1" i="1" smtClean="0">
                              <a:latin typeface="Cambria Math" panose="02040503050406030204" pitchFamily="18" charset="0"/>
                            </a:rPr>
                            <m:t>𝟎</m:t>
                          </m:r>
                          <m:r>
                            <a:rPr lang="en-US" sz="4800" b="1" i="1">
                              <a:latin typeface="Cambria Math" panose="02040503050406030204" pitchFamily="18" charset="0"/>
                            </a:rPr>
                            <m:t>;</m:t>
                          </m:r>
                          <m:r>
                            <a:rPr lang="en-US" sz="4800" b="1" i="1" smtClean="0">
                              <a:latin typeface="Cambria Math" panose="02040503050406030204" pitchFamily="18" charset="0"/>
                            </a:rPr>
                            <m:t>𝟐</m:t>
                          </m:r>
                        </m:e>
                      </m:d>
                    </m:oMath>
                  </a14:m>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98400"/>
                </a:xfrm>
                <a:prstGeom prst="rect">
                  <a:avLst/>
                </a:prstGeom>
                <a:blipFill>
                  <a:blip r:embed="rId6"/>
                  <a:stretch>
                    <a:fillRect b="-422"/>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389791" y="6572241"/>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US" sz="6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346844" y="2588503"/>
            <a:ext cx="23943880" cy="3065013"/>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56327"/>
                <a:ext cx="3503060" cy="832104"/>
                <a:chOff x="2028795" y="4418277"/>
                <a:chExt cx="3503060" cy="832104"/>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603402" y="4517012"/>
                  <a:ext cx="2895398" cy="62697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5</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7" y="1800191"/>
            <a:ext cx="7818655" cy="830997"/>
            <a:chOff x="-288923" y="1891837"/>
            <a:chExt cx="782006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3" y="1905000"/>
              <a:ext cx="137159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768055" y="1891837"/>
              <a:ext cx="6763091"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997807" y="3202973"/>
                <a:ext cx="23304511" cy="2450543"/>
              </a:xfrm>
              <a:prstGeom prst="rect">
                <a:avLst/>
              </a:prstGeom>
              <a:noFill/>
            </p:spPr>
            <p:txBody>
              <a:bodyPr wrap="square">
                <a:spAutoFit/>
              </a:bodyPr>
              <a:lstStyle/>
              <a:p>
                <a:r>
                  <a:rPr lang="nl-NL" sz="4800" b="1">
                    <a:effectLst/>
                    <a:latin typeface="Tahoma" panose="020B0604030504040204" pitchFamily="34" charset="0"/>
                    <a:ea typeface="Tahoma" panose="020B0604030504040204" pitchFamily="34" charset="0"/>
                    <a:cs typeface="Tahoma" panose="020B0604030504040204" pitchFamily="34" charset="0"/>
                  </a:rPr>
                  <a:t>Điểm nào sau đây không thuộc miền nghiệm của HBPT </a:t>
                </a:r>
                <a14:m>
                  <m:oMath xmlns:m="http://schemas.openxmlformats.org/officeDocument/2006/math">
                    <m:d>
                      <m:dPr>
                        <m:begChr m:val="{"/>
                        <m:endChr m:val=""/>
                        <m:ctrlPr>
                          <a:rPr lang="en-US" sz="4800" b="1" i="1">
                            <a:effectLst/>
                            <a:latin typeface="Cambria Math" panose="02040503050406030204" pitchFamily="18" charset="0"/>
                          </a:rPr>
                        </m:ctrlPr>
                      </m:dPr>
                      <m:e>
                        <m:eqArr>
                          <m:eqArrPr>
                            <m:ctrlPr>
                              <a:rPr lang="en-US" sz="4800" b="1" i="1">
                                <a:effectLst/>
                                <a:latin typeface="Cambria Math" panose="02040503050406030204" pitchFamily="18" charset="0"/>
                              </a:rPr>
                            </m:ctrlPr>
                          </m:eqArrPr>
                          <m:e>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en-US" sz="4800" b="1" i="1">
                                <a:effectLst/>
                                <a:latin typeface="Cambria Math" panose="02040503050406030204" pitchFamily="18" charset="0"/>
                                <a:ea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𝒚</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&lt;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𝟎</m:t>
                            </m:r>
                          </m:e>
                          <m:e>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en-US" sz="4800" b="1" i="1">
                                <a:effectLst/>
                                <a:latin typeface="Cambria Math" panose="02040503050406030204" pitchFamily="18" charset="0"/>
                                <a:ea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𝒚</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𝟒</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&gt;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𝟎</m:t>
                            </m:r>
                          </m:e>
                          <m:e>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𝒚</m:t>
                            </m:r>
                            <m:r>
                              <a:rPr lang="en-US" sz="4800" b="1" i="1">
                                <a:effectLst/>
                                <a:latin typeface="Cambria Math" panose="02040503050406030204" pitchFamily="18" charset="0"/>
                                <a:ea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𝟒</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&lt;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𝟎</m:t>
                            </m:r>
                          </m:e>
                        </m:eqArr>
                      </m:e>
                    </m:d>
                  </m:oMath>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997807" y="3202973"/>
                <a:ext cx="23304511" cy="2450543"/>
              </a:xfrm>
              <a:prstGeom prst="rect">
                <a:avLst/>
              </a:prstGeom>
              <a:blipFill>
                <a:blip r:embed="rId8"/>
                <a:stretch>
                  <a:fillRect l="-1203"/>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40342" y="8943124"/>
            <a:ext cx="23862374" cy="4138184"/>
            <a:chOff x="48567" y="4381499"/>
            <a:chExt cx="23018772" cy="4138183"/>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357812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346844" y="10303400"/>
                <a:ext cx="23513287" cy="1646605"/>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Thay tọa độ điểm </a:t>
                </a:r>
                <a14:m>
                  <m:oMath xmlns:m="http://schemas.openxmlformats.org/officeDocument/2006/math">
                    <m:r>
                      <a:rPr lang="nl-NL" sz="4800" b="1" i="1">
                        <a:latin typeface="Cambria Math" panose="02040503050406030204" pitchFamily="18" charset="0"/>
                      </a:rPr>
                      <m:t>𝑴</m:t>
                    </m:r>
                    <m:r>
                      <a:rPr lang="nl-NL" sz="4800" b="1" i="1">
                        <a:latin typeface="Cambria Math" panose="02040503050406030204" pitchFamily="18" charset="0"/>
                      </a:rPr>
                      <m:t>(</m:t>
                    </m:r>
                    <m:r>
                      <a:rPr lang="nl-NL" sz="4800" b="1" i="1">
                        <a:latin typeface="Cambria Math" panose="02040503050406030204" pitchFamily="18" charset="0"/>
                      </a:rPr>
                      <m:t>𝟎</m:t>
                    </m:r>
                    <m:r>
                      <a:rPr lang="nl-NL" sz="4800" b="1" i="1">
                        <a:latin typeface="Cambria Math" panose="02040503050406030204" pitchFamily="18" charset="0"/>
                      </a:rPr>
                      <m:t> ; </m:t>
                    </m:r>
                    <m:r>
                      <a:rPr lang="nl-NL" sz="4800" b="1" i="1">
                        <a:latin typeface="Cambria Math" panose="02040503050406030204" pitchFamily="18" charset="0"/>
                      </a:rPr>
                      <m:t>𝟏</m:t>
                    </m:r>
                    <m:r>
                      <a:rPr lang="nl-NL" sz="4800" b="1" i="1">
                        <a:latin typeface="Cambria Math" panose="02040503050406030204" pitchFamily="18" charset="0"/>
                      </a:rPr>
                      <m:t>)</m:t>
                    </m:r>
                  </m:oMath>
                </a14:m>
                <a:r>
                  <a:rPr lang="nl-NL" sz="4800" b="1">
                    <a:latin typeface="Tahoma" panose="020B0604030504040204" pitchFamily="34" charset="0"/>
                    <a:ea typeface="Tahoma" panose="020B0604030504040204" pitchFamily="34" charset="0"/>
                    <a:cs typeface="Tahoma" panose="020B0604030504040204" pitchFamily="34" charset="0"/>
                  </a:rPr>
                  <a:t> vào hệ bất phương trình không thỏa mãn.</a:t>
                </a:r>
                <a:endParaRPr lang="en-US" sz="4800" b="1">
                  <a:latin typeface="Tahoma" panose="020B0604030504040204" pitchFamily="34" charset="0"/>
                  <a:ea typeface="Tahoma" panose="020B0604030504040204" pitchFamily="34" charset="0"/>
                  <a:cs typeface="Tahoma" panose="020B0604030504040204" pitchFamily="34" charset="0"/>
                </a:endParaRPr>
              </a:p>
              <a:p>
                <a:pPr>
                  <a:spcBef>
                    <a:spcPts val="600"/>
                  </a:spcBef>
                </a:pPr>
                <a:r>
                  <a:rPr lang="nl-NL" sz="4800" b="1">
                    <a:latin typeface="Tahoma" panose="020B0604030504040204" pitchFamily="34" charset="0"/>
                    <a:ea typeface="Tahoma" panose="020B0604030504040204" pitchFamily="34" charset="0"/>
                    <a:cs typeface="Tahoma" panose="020B0604030504040204" pitchFamily="34" charset="0"/>
                  </a:rPr>
                  <a:t>Vậy chọn </a:t>
                </a:r>
                <a:r>
                  <a:rPr lang="nl-NL" sz="4800" b="1">
                    <a:solidFill>
                      <a:srgbClr val="0000FF"/>
                    </a:solidFill>
                    <a:latin typeface="Tahoma" panose="020B0604030504040204" pitchFamily="34" charset="0"/>
                    <a:ea typeface="Tahoma" panose="020B0604030504040204" pitchFamily="34" charset="0"/>
                    <a:cs typeface="Tahoma" panose="020B0604030504040204" pitchFamily="34" charset="0"/>
                  </a:rPr>
                  <a:t>A</a:t>
                </a:r>
                <a:endParaRPr lang="en-US" sz="48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346844" y="10303400"/>
                <a:ext cx="23513287" cy="1646605"/>
              </a:xfrm>
              <a:prstGeom prst="rect">
                <a:avLst/>
              </a:prstGeom>
              <a:blipFill>
                <a:blip r:embed="rId10"/>
                <a:stretch>
                  <a:fillRect l="-1193" t="-8889" b="-18889"/>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099A1C45-3B34-E743-FEAC-284A13BE46F7}"/>
              </a:ext>
            </a:extLst>
          </p:cNvPr>
          <p:cNvSpPr txBox="1"/>
          <p:nvPr/>
        </p:nvSpPr>
        <p:spPr>
          <a:xfrm>
            <a:off x="469706" y="1817853"/>
            <a:ext cx="972636" cy="754053"/>
          </a:xfrm>
          <a:prstGeom prst="rect">
            <a:avLst/>
          </a:prstGeom>
          <a:noFill/>
        </p:spPr>
        <p:txBody>
          <a:bodyPr wrap="squar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spTree>
    <p:extLst>
      <p:ext uri="{BB962C8B-B14F-4D97-AF65-F5344CB8AC3E}">
        <p14:creationId xmlns:p14="http://schemas.microsoft.com/office/powerpoint/2010/main" val="321795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wipe(left)">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xEl>
                                              <p:pRg st="1" end="1"/>
                                            </p:txEl>
                                          </p:spTgt>
                                        </p:tgtEl>
                                        <p:attrNameLst>
                                          <p:attrName>style.visibility</p:attrName>
                                        </p:attrNameLst>
                                      </p:cBhvr>
                                      <p:to>
                                        <p:strVal val="visible"/>
                                      </p:to>
                                    </p:set>
                                    <p:animEffect transition="in" filter="wipe(left)">
                                      <p:cBhvr>
                                        <p:cTn id="22" dur="500"/>
                                        <p:tgtEl>
                                          <p:spTgt spid="31">
                                            <p:txEl>
                                              <p:pRg st="1" end="1"/>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oogle Shape;441;p3">
            <a:extLst>
              <a:ext uri="{FF2B5EF4-FFF2-40B4-BE49-F238E27FC236}">
                <a16:creationId xmlns:a16="http://schemas.microsoft.com/office/drawing/2014/main" id="{680EEDC5-FFB7-428D-9863-FC7F8D0AE243}"/>
              </a:ext>
            </a:extLst>
          </p:cNvPr>
          <p:cNvGrpSpPr/>
          <p:nvPr/>
        </p:nvGrpSpPr>
        <p:grpSpPr>
          <a:xfrm>
            <a:off x="149048" y="2606855"/>
            <a:ext cx="24060249" cy="2571138"/>
            <a:chOff x="923003" y="3917552"/>
            <a:chExt cx="24064600" cy="1861159"/>
          </a:xfrm>
        </p:grpSpPr>
        <p:sp>
          <p:nvSpPr>
            <p:cNvPr id="21" name="Google Shape;442;p3">
              <a:extLst>
                <a:ext uri="{FF2B5EF4-FFF2-40B4-BE49-F238E27FC236}">
                  <a16:creationId xmlns:a16="http://schemas.microsoft.com/office/drawing/2014/main" id="{3B4EB045-0A55-4142-87B5-2168B1A25538}"/>
                </a:ext>
              </a:extLst>
            </p:cNvPr>
            <p:cNvSpPr/>
            <p:nvPr/>
          </p:nvSpPr>
          <p:spPr>
            <a:xfrm>
              <a:off x="1246550" y="4084969"/>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oogle Shape;444;p3">
              <a:extLst>
                <a:ext uri="{FF2B5EF4-FFF2-40B4-BE49-F238E27FC236}">
                  <a16:creationId xmlns:a16="http://schemas.microsoft.com/office/drawing/2014/main" id="{04D0C2D9-2D03-4779-9946-13D27F62CF09}"/>
                </a:ext>
              </a:extLst>
            </p:cNvPr>
            <p:cNvGrpSpPr/>
            <p:nvPr/>
          </p:nvGrpSpPr>
          <p:grpSpPr>
            <a:xfrm>
              <a:off x="923003" y="3917552"/>
              <a:ext cx="3942103" cy="1247586"/>
              <a:chOff x="923003" y="3917552"/>
              <a:chExt cx="3942103" cy="1247586"/>
            </a:xfrm>
          </p:grpSpPr>
          <p:grpSp>
            <p:nvGrpSpPr>
              <p:cNvPr id="23" name="Google Shape;445;p3">
                <a:extLst>
                  <a:ext uri="{FF2B5EF4-FFF2-40B4-BE49-F238E27FC236}">
                    <a16:creationId xmlns:a16="http://schemas.microsoft.com/office/drawing/2014/main" id="{CDD50141-A97F-452F-BE2E-D580DD843175}"/>
                  </a:ext>
                </a:extLst>
              </p:cNvPr>
              <p:cNvGrpSpPr/>
              <p:nvPr/>
            </p:nvGrpSpPr>
            <p:grpSpPr>
              <a:xfrm>
                <a:off x="1362046" y="4056327"/>
                <a:ext cx="3503060" cy="1108811"/>
                <a:chOff x="2028796" y="4418277"/>
                <a:chExt cx="3503060" cy="1108811"/>
              </a:xfrm>
            </p:grpSpPr>
            <p:sp>
              <p:nvSpPr>
                <p:cNvPr id="25" name="Google Shape;446;p3">
                  <a:extLst>
                    <a:ext uri="{FF2B5EF4-FFF2-40B4-BE49-F238E27FC236}">
                      <a16:creationId xmlns:a16="http://schemas.microsoft.com/office/drawing/2014/main" id="{BA3F3679-26AF-4980-8ED7-A0ED9C14586C}"/>
                    </a:ext>
                  </a:extLst>
                </p:cNvPr>
                <p:cNvSpPr/>
                <p:nvPr/>
              </p:nvSpPr>
              <p:spPr>
                <a:xfrm rot="5400000">
                  <a:off x="3260088" y="3186985"/>
                  <a:ext cx="1040475"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id="{B72D0ACE-9285-4580-AE24-B2DA14AEA348}"/>
                    </a:ext>
                  </a:extLst>
                </p:cNvPr>
                <p:cNvSpPr txBox="1"/>
                <p:nvPr/>
              </p:nvSpPr>
              <p:spPr>
                <a:xfrm>
                  <a:off x="2636458" y="4480054"/>
                  <a:ext cx="2857620" cy="1047034"/>
                </a:xfrm>
                <a:prstGeom prst="rect">
                  <a:avLst/>
                </a:prstGeom>
                <a:noFill/>
                <a:ln>
                  <a:noFill/>
                </a:ln>
              </p:spPr>
              <p:txBody>
                <a:bodyPr spcFirstLastPara="1" wrap="square" lIns="91408" tIns="45692" rIns="91408" bIns="45692" anchor="t" anchorCtr="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Tahoma"/>
                    </a:rPr>
                    <a:t>CÂU 6</a:t>
                  </a:r>
                  <a:endParaRPr kumimoji="0"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25431D01-FD2F-490A-80DB-D8273B9D64A3}"/>
                  </a:ext>
                </a:extLst>
              </p:cNvPr>
              <p:cNvPicPr preferRelativeResize="0"/>
              <p:nvPr/>
            </p:nvPicPr>
            <p:blipFill rotWithShape="1">
              <a:blip r:embed="rId3">
                <a:alphaModFix/>
              </a:blip>
              <a:srcRect l="15599" t="21515" r="9758" b="14519"/>
              <a:stretch/>
            </p:blipFill>
            <p:spPr>
              <a:xfrm>
                <a:off x="923003" y="3917552"/>
                <a:ext cx="1076356" cy="1179251"/>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sp>
        <p:nvSpPr>
          <p:cNvPr id="44" name="Google Shape;431;p3">
            <a:extLst>
              <a:ext uri="{FF2B5EF4-FFF2-40B4-BE49-F238E27FC236}">
                <a16:creationId xmlns:a16="http://schemas.microsoft.com/office/drawing/2014/main" id="{A6E810F5-506C-40AA-BCB6-14BFC319CC2C}"/>
              </a:ext>
            </a:extLst>
          </p:cNvPr>
          <p:cNvSpPr/>
          <p:nvPr/>
        </p:nvSpPr>
        <p:spPr>
          <a:xfrm>
            <a:off x="14869509" y="10805160"/>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Tahoma"/>
              </a:rPr>
              <a:t>D</a:t>
            </a:r>
            <a:endParaRPr kumimoji="0" sz="4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7" name="Google Shape;431;p3">
            <a:extLst>
              <a:ext uri="{FF2B5EF4-FFF2-40B4-BE49-F238E27FC236}">
                <a16:creationId xmlns:a16="http://schemas.microsoft.com/office/drawing/2014/main" id="{BBBE2D29-3456-46D7-B6EA-BB64148C38B0}"/>
              </a:ext>
            </a:extLst>
          </p:cNvPr>
          <p:cNvSpPr/>
          <p:nvPr/>
        </p:nvSpPr>
        <p:spPr>
          <a:xfrm>
            <a:off x="14869509" y="6766449"/>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Tahoma"/>
              </a:rPr>
              <a:t>B</a:t>
            </a:r>
            <a:endParaRPr kumimoji="0" sz="4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8" name="Google Shape;431;p3">
            <a:extLst>
              <a:ext uri="{FF2B5EF4-FFF2-40B4-BE49-F238E27FC236}">
                <a16:creationId xmlns:a16="http://schemas.microsoft.com/office/drawing/2014/main" id="{87F12A81-1698-4597-A67F-4B678F851AD5}"/>
              </a:ext>
            </a:extLst>
          </p:cNvPr>
          <p:cNvSpPr/>
          <p:nvPr/>
        </p:nvSpPr>
        <p:spPr>
          <a:xfrm>
            <a:off x="2960206" y="10764723"/>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Tahoma"/>
              </a:rPr>
              <a:t>C</a:t>
            </a:r>
            <a:endParaRPr kumimoji="0" sz="4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9" name="Google Shape;431;p3">
            <a:extLst>
              <a:ext uri="{FF2B5EF4-FFF2-40B4-BE49-F238E27FC236}">
                <a16:creationId xmlns:a16="http://schemas.microsoft.com/office/drawing/2014/main" id="{868DF221-FF49-4D29-BF85-7311D5895309}"/>
              </a:ext>
            </a:extLst>
          </p:cNvPr>
          <p:cNvSpPr/>
          <p:nvPr/>
        </p:nvSpPr>
        <p:spPr>
          <a:xfrm>
            <a:off x="2960206" y="6766449"/>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Tahoma"/>
              </a:rPr>
              <a:t>A</a:t>
            </a:r>
            <a:endParaRPr kumimoji="0" sz="4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7" name="Google Shape;436;p3">
            <a:extLst>
              <a:ext uri="{FF2B5EF4-FFF2-40B4-BE49-F238E27FC236}">
                <a16:creationId xmlns:a16="http://schemas.microsoft.com/office/drawing/2014/main" id="{0FD04A74-D1C9-4046-872C-5197F86255ED}"/>
              </a:ext>
            </a:extLst>
          </p:cNvPr>
          <p:cNvSpPr/>
          <p:nvPr/>
        </p:nvSpPr>
        <p:spPr>
          <a:xfrm>
            <a:off x="2955387" y="6766449"/>
            <a:ext cx="1097280" cy="1097280"/>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rPr>
              <a:t>A</a:t>
            </a:r>
            <a:endParaRPr kumimoji="0"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B32543F-3855-43FA-ADF1-89DA29DC7676}"/>
                  </a:ext>
                </a:extLst>
              </p:cNvPr>
              <p:cNvSpPr txBox="1"/>
              <p:nvPr/>
            </p:nvSpPr>
            <p:spPr>
              <a:xfrm>
                <a:off x="4520935" y="2464286"/>
                <a:ext cx="18258464" cy="2691314"/>
              </a:xfrm>
              <a:prstGeom prst="rect">
                <a:avLst/>
              </a:prstGeom>
              <a:noFill/>
            </p:spPr>
            <p:txBody>
              <a:bodyPr wrap="square">
                <a:spAutoFit/>
              </a:bodyPr>
              <a:lstStyle/>
              <a:p>
                <a:pPr marL="629920" indent="-629920" algn="just">
                  <a:lnSpc>
                    <a:spcPct val="115000"/>
                  </a:lnSpc>
                  <a:spcBef>
                    <a:spcPts val="400"/>
                  </a:spcBef>
                  <a:spcAft>
                    <a:spcPts val="400"/>
                  </a:spcAft>
                </a:pPr>
                <a:r>
                  <a:rPr lang="en-US" sz="4600" b="1">
                    <a:effectLst/>
                    <a:latin typeface="Tahoma" panose="020B0604030504040204" pitchFamily="34" charset="0"/>
                    <a:ea typeface="Tahoma" panose="020B0604030504040204" pitchFamily="34" charset="0"/>
                    <a:cs typeface="Tahoma" panose="020B0604030504040204" pitchFamily="34" charset="0"/>
                  </a:rPr>
                  <a:t>Miền nghiệm (phần không bị gạch) của HBPT </a:t>
                </a:r>
                <a14:m>
                  <m:oMath xmlns:m="http://schemas.openxmlformats.org/officeDocument/2006/math">
                    <m:d>
                      <m:dPr>
                        <m:begChr m:val="{"/>
                        <m:endChr m:val=""/>
                        <m:ctrlPr>
                          <a:rPr lang="en-US" sz="4600" b="1" i="1">
                            <a:effectLst/>
                            <a:latin typeface="Cambria Math" panose="02040503050406030204" pitchFamily="18" charset="0"/>
                            <a:ea typeface="Times New Roman" panose="02020603050405020304" pitchFamily="18" charset="0"/>
                          </a:rPr>
                        </m:ctrlPr>
                      </m:dPr>
                      <m:e>
                        <m:eqArr>
                          <m:eqArrPr>
                            <m:ctrlPr>
                              <a:rPr lang="en-US" sz="4600" b="1" i="1">
                                <a:effectLst/>
                                <a:latin typeface="Cambria Math" panose="02040503050406030204" pitchFamily="18" charset="0"/>
                                <a:ea typeface="Times New Roman" panose="02020603050405020304" pitchFamily="18" charset="0"/>
                              </a:rPr>
                            </m:ctrlPr>
                          </m:eqArrPr>
                          <m:e>
                            <m:r>
                              <a:rPr lang="en-US" sz="4600" b="1" i="1">
                                <a:effectLst/>
                                <a:latin typeface="Cambria Math" panose="02040503050406030204" pitchFamily="18" charset="0"/>
                                <a:ea typeface="Times New Roman" panose="02020603050405020304" pitchFamily="18" charset="0"/>
                              </a:rPr>
                              <m:t>&amp;</m:t>
                            </m:r>
                            <m:r>
                              <a:rPr lang="en-US" sz="4600" b="1" i="1">
                                <a:effectLst/>
                                <a:latin typeface="Cambria Math" panose="02040503050406030204" pitchFamily="18" charset="0"/>
                                <a:ea typeface="Times New Roman" panose="02020603050405020304" pitchFamily="18" charset="0"/>
                              </a:rPr>
                              <m:t>𝒙</m:t>
                            </m:r>
                            <m:r>
                              <a:rPr lang="en-US" sz="4600" b="1" i="1">
                                <a:effectLst/>
                                <a:latin typeface="Cambria Math" panose="02040503050406030204" pitchFamily="18" charset="0"/>
                                <a:ea typeface="Times New Roman" panose="02020603050405020304" pitchFamily="18" charset="0"/>
                              </a:rPr>
                              <m:t>−</m:t>
                            </m:r>
                            <m:r>
                              <a:rPr lang="en-US" sz="4600" b="1" i="1">
                                <a:effectLst/>
                                <a:latin typeface="Cambria Math" panose="02040503050406030204" pitchFamily="18" charset="0"/>
                                <a:ea typeface="Times New Roman" panose="02020603050405020304" pitchFamily="18" charset="0"/>
                              </a:rPr>
                              <m:t>𝟐</m:t>
                            </m:r>
                            <m:r>
                              <a:rPr lang="en-US" sz="4600" b="1" i="1">
                                <a:effectLst/>
                                <a:latin typeface="Cambria Math" panose="02040503050406030204" pitchFamily="18" charset="0"/>
                                <a:ea typeface="Times New Roman" panose="02020603050405020304" pitchFamily="18" charset="0"/>
                              </a:rPr>
                              <m:t>𝒚</m:t>
                            </m:r>
                            <m:r>
                              <a:rPr lang="en-US" sz="4600" b="1" i="1">
                                <a:effectLst/>
                                <a:latin typeface="Cambria Math" panose="02040503050406030204" pitchFamily="18" charset="0"/>
                                <a:ea typeface="Times New Roman" panose="02020603050405020304" pitchFamily="18" charset="0"/>
                              </a:rPr>
                              <m:t>&lt;</m:t>
                            </m:r>
                            <m:r>
                              <a:rPr lang="en-US" sz="4600" b="1" i="1">
                                <a:effectLst/>
                                <a:latin typeface="Cambria Math" panose="02040503050406030204" pitchFamily="18" charset="0"/>
                                <a:ea typeface="Times New Roman" panose="02020603050405020304" pitchFamily="18" charset="0"/>
                              </a:rPr>
                              <m:t>𝟎</m:t>
                            </m:r>
                          </m:e>
                          <m:e>
                            <m:r>
                              <a:rPr lang="en-US" sz="4600" b="1" i="1">
                                <a:effectLst/>
                                <a:latin typeface="Cambria Math" panose="02040503050406030204" pitchFamily="18" charset="0"/>
                                <a:ea typeface="Times New Roman" panose="02020603050405020304" pitchFamily="18" charset="0"/>
                              </a:rPr>
                              <m:t>&amp;</m:t>
                            </m:r>
                            <m:r>
                              <a:rPr lang="en-US" sz="4600" b="1" i="1">
                                <a:effectLst/>
                                <a:latin typeface="Cambria Math" panose="02040503050406030204" pitchFamily="18" charset="0"/>
                                <a:ea typeface="Times New Roman" panose="02020603050405020304" pitchFamily="18" charset="0"/>
                              </a:rPr>
                              <m:t>𝒙</m:t>
                            </m:r>
                            <m:r>
                              <a:rPr lang="en-US" sz="4600" b="1" i="1">
                                <a:effectLst/>
                                <a:latin typeface="Cambria Math" panose="02040503050406030204" pitchFamily="18" charset="0"/>
                                <a:ea typeface="Times New Roman" panose="02020603050405020304" pitchFamily="18" charset="0"/>
                              </a:rPr>
                              <m:t>+</m:t>
                            </m:r>
                            <m:r>
                              <a:rPr lang="en-US" sz="4600" b="1" i="1">
                                <a:effectLst/>
                                <a:latin typeface="Cambria Math" panose="02040503050406030204" pitchFamily="18" charset="0"/>
                                <a:ea typeface="Times New Roman" panose="02020603050405020304" pitchFamily="18" charset="0"/>
                              </a:rPr>
                              <m:t>𝟑</m:t>
                            </m:r>
                            <m:r>
                              <a:rPr lang="en-US" sz="4600" b="1" i="1">
                                <a:effectLst/>
                                <a:latin typeface="Cambria Math" panose="02040503050406030204" pitchFamily="18" charset="0"/>
                                <a:ea typeface="Times New Roman" panose="02020603050405020304" pitchFamily="18" charset="0"/>
                              </a:rPr>
                              <m:t>𝒚</m:t>
                            </m:r>
                            <m:r>
                              <a:rPr lang="en-US" sz="4600" b="1" i="1">
                                <a:effectLst/>
                                <a:latin typeface="Cambria Math" panose="02040503050406030204" pitchFamily="18" charset="0"/>
                                <a:ea typeface="Times New Roman" panose="02020603050405020304" pitchFamily="18" charset="0"/>
                              </a:rPr>
                              <m:t>&gt;−</m:t>
                            </m:r>
                            <m:r>
                              <a:rPr lang="en-US" sz="4600" b="1" i="1">
                                <a:effectLst/>
                                <a:latin typeface="Cambria Math" panose="02040503050406030204" pitchFamily="18" charset="0"/>
                                <a:ea typeface="Times New Roman" panose="02020603050405020304" pitchFamily="18" charset="0"/>
                              </a:rPr>
                              <m:t>𝟐</m:t>
                            </m:r>
                          </m:e>
                          <m:e>
                            <m:r>
                              <a:rPr lang="en-US" sz="4600" b="1" i="1">
                                <a:effectLst/>
                                <a:latin typeface="Cambria Math" panose="02040503050406030204" pitchFamily="18" charset="0"/>
                                <a:ea typeface="Times New Roman" panose="02020603050405020304" pitchFamily="18" charset="0"/>
                              </a:rPr>
                              <m:t>&amp;</m:t>
                            </m:r>
                            <m:r>
                              <a:rPr lang="en-US" sz="4600" b="1" i="1">
                                <a:effectLst/>
                                <a:latin typeface="Cambria Math" panose="02040503050406030204" pitchFamily="18" charset="0"/>
                                <a:ea typeface="Times New Roman" panose="02020603050405020304" pitchFamily="18" charset="0"/>
                              </a:rPr>
                              <m:t>𝒚</m:t>
                            </m:r>
                            <m:r>
                              <a:rPr lang="en-US" sz="4600" b="1" i="1">
                                <a:effectLst/>
                                <a:latin typeface="Cambria Math" panose="02040503050406030204" pitchFamily="18" charset="0"/>
                                <a:ea typeface="Times New Roman" panose="02020603050405020304" pitchFamily="18" charset="0"/>
                              </a:rPr>
                              <m:t>−</m:t>
                            </m:r>
                            <m:r>
                              <a:rPr lang="en-US" sz="4600" b="1" i="1">
                                <a:effectLst/>
                                <a:latin typeface="Cambria Math" panose="02040503050406030204" pitchFamily="18" charset="0"/>
                                <a:ea typeface="Times New Roman" panose="02020603050405020304" pitchFamily="18" charset="0"/>
                              </a:rPr>
                              <m:t>𝒙</m:t>
                            </m:r>
                            <m:r>
                              <a:rPr lang="en-US" sz="4600" b="1" i="1">
                                <a:effectLst/>
                                <a:latin typeface="Cambria Math" panose="02040503050406030204" pitchFamily="18" charset="0"/>
                                <a:ea typeface="Times New Roman" panose="02020603050405020304" pitchFamily="18" charset="0"/>
                              </a:rPr>
                              <m:t>&lt;</m:t>
                            </m:r>
                            <m:r>
                              <a:rPr lang="en-US" sz="4600" b="1" i="1">
                                <a:effectLst/>
                                <a:latin typeface="Cambria Math" panose="02040503050406030204" pitchFamily="18" charset="0"/>
                                <a:ea typeface="Times New Roman" panose="02020603050405020304" pitchFamily="18" charset="0"/>
                              </a:rPr>
                              <m:t>𝟑</m:t>
                            </m:r>
                          </m:e>
                        </m:eqArr>
                      </m:e>
                    </m:d>
                  </m:oMath>
                </a14:m>
                <a:r>
                  <a:rPr lang="en-US" sz="4600" b="1">
                    <a:effectLst/>
                    <a:latin typeface="Tahoma" panose="020B0604030504040204" pitchFamily="34" charset="0"/>
                    <a:ea typeface="Tahoma" panose="020B0604030504040204" pitchFamily="34" charset="0"/>
                    <a:cs typeface="Tahoma" panose="020B0604030504040204" pitchFamily="34" charset="0"/>
                  </a:rPr>
                  <a:t> là</a:t>
                </a:r>
              </a:p>
            </p:txBody>
          </p:sp>
        </mc:Choice>
        <mc:Fallback xmlns="">
          <p:sp>
            <p:nvSpPr>
              <p:cNvPr id="29" name="TextBox 28">
                <a:extLst>
                  <a:ext uri="{FF2B5EF4-FFF2-40B4-BE49-F238E27FC236}">
                    <a16:creationId xmlns:a16="http://schemas.microsoft.com/office/drawing/2014/main" id="{1B32543F-3855-43FA-ADF1-89DA29DC7676}"/>
                  </a:ext>
                </a:extLst>
              </p:cNvPr>
              <p:cNvSpPr txBox="1">
                <a:spLocks noRot="1" noChangeAspect="1" noMove="1" noResize="1" noEditPoints="1" noAdjustHandles="1" noChangeArrowheads="1" noChangeShapeType="1" noTextEdit="1"/>
              </p:cNvSpPr>
              <p:nvPr/>
            </p:nvSpPr>
            <p:spPr>
              <a:xfrm>
                <a:off x="4520935" y="2464286"/>
                <a:ext cx="18258464" cy="2691314"/>
              </a:xfrm>
              <a:prstGeom prst="rect">
                <a:avLst/>
              </a:prstGeom>
              <a:blipFill>
                <a:blip r:embed="rId4"/>
                <a:stretch>
                  <a:fillRect l="-143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40C21906-6458-48FF-BD49-134A051AF6B0}"/>
              </a:ext>
            </a:extLst>
          </p:cNvPr>
          <p:cNvPicPr>
            <a:picLocks noChangeAspect="1"/>
          </p:cNvPicPr>
          <p:nvPr/>
        </p:nvPicPr>
        <p:blipFill>
          <a:blip r:embed="rId5"/>
          <a:stretch>
            <a:fillRect/>
          </a:stretch>
        </p:blipFill>
        <p:spPr>
          <a:xfrm>
            <a:off x="16916400" y="5443142"/>
            <a:ext cx="4572000" cy="3429000"/>
          </a:xfrm>
          <a:prstGeom prst="rect">
            <a:avLst/>
          </a:prstGeom>
        </p:spPr>
      </p:pic>
      <p:pic>
        <p:nvPicPr>
          <p:cNvPr id="8" name="Picture 7">
            <a:extLst>
              <a:ext uri="{FF2B5EF4-FFF2-40B4-BE49-F238E27FC236}">
                <a16:creationId xmlns:a16="http://schemas.microsoft.com/office/drawing/2014/main" id="{8D5BBC4E-09CB-4C4D-9AAB-4DC66CD5B833}"/>
              </a:ext>
            </a:extLst>
          </p:cNvPr>
          <p:cNvPicPr>
            <a:picLocks noChangeAspect="1"/>
          </p:cNvPicPr>
          <p:nvPr/>
        </p:nvPicPr>
        <p:blipFill>
          <a:blip r:embed="rId6"/>
          <a:stretch>
            <a:fillRect/>
          </a:stretch>
        </p:blipFill>
        <p:spPr>
          <a:xfrm>
            <a:off x="4764190" y="5443142"/>
            <a:ext cx="4572000" cy="3429000"/>
          </a:xfrm>
          <a:prstGeom prst="rect">
            <a:avLst/>
          </a:prstGeom>
        </p:spPr>
      </p:pic>
      <p:pic>
        <p:nvPicPr>
          <p:cNvPr id="9" name="Picture 8">
            <a:extLst>
              <a:ext uri="{FF2B5EF4-FFF2-40B4-BE49-F238E27FC236}">
                <a16:creationId xmlns:a16="http://schemas.microsoft.com/office/drawing/2014/main" id="{4F6734B5-BECA-4F5B-925E-F1CE35CB7421}"/>
              </a:ext>
            </a:extLst>
          </p:cNvPr>
          <p:cNvPicPr>
            <a:picLocks noChangeAspect="1"/>
          </p:cNvPicPr>
          <p:nvPr/>
        </p:nvPicPr>
        <p:blipFill>
          <a:blip r:embed="rId7"/>
          <a:stretch>
            <a:fillRect/>
          </a:stretch>
        </p:blipFill>
        <p:spPr>
          <a:xfrm>
            <a:off x="4764190" y="9452183"/>
            <a:ext cx="4572000" cy="3429000"/>
          </a:xfrm>
          <a:prstGeom prst="rect">
            <a:avLst/>
          </a:prstGeom>
        </p:spPr>
      </p:pic>
      <p:pic>
        <p:nvPicPr>
          <p:cNvPr id="10" name="Picture 9">
            <a:extLst>
              <a:ext uri="{FF2B5EF4-FFF2-40B4-BE49-F238E27FC236}">
                <a16:creationId xmlns:a16="http://schemas.microsoft.com/office/drawing/2014/main" id="{735E3C13-EA3E-49D2-8D4A-C689607598E1}"/>
              </a:ext>
            </a:extLst>
          </p:cNvPr>
          <p:cNvPicPr>
            <a:picLocks noChangeAspect="1"/>
          </p:cNvPicPr>
          <p:nvPr/>
        </p:nvPicPr>
        <p:blipFill>
          <a:blip r:embed="rId8"/>
          <a:stretch>
            <a:fillRect/>
          </a:stretch>
        </p:blipFill>
        <p:spPr>
          <a:xfrm>
            <a:off x="16916400" y="9336150"/>
            <a:ext cx="4572000" cy="3429000"/>
          </a:xfrm>
          <a:prstGeom prst="rect">
            <a:avLst/>
          </a:prstGeom>
        </p:spPr>
      </p:pic>
      <p:grpSp>
        <p:nvGrpSpPr>
          <p:cNvPr id="38" name="Group 37">
            <a:extLst>
              <a:ext uri="{FF2B5EF4-FFF2-40B4-BE49-F238E27FC236}">
                <a16:creationId xmlns:a16="http://schemas.microsoft.com/office/drawing/2014/main" id="{37208615-8C85-44CA-A4F1-F05F00442C63}"/>
              </a:ext>
            </a:extLst>
          </p:cNvPr>
          <p:cNvGrpSpPr/>
          <p:nvPr/>
        </p:nvGrpSpPr>
        <p:grpSpPr>
          <a:xfrm>
            <a:off x="6076" y="1800653"/>
            <a:ext cx="19656044" cy="830997"/>
            <a:chOff x="-288924" y="1892299"/>
            <a:chExt cx="19659599" cy="830996"/>
          </a:xfrm>
        </p:grpSpPr>
        <p:sp>
          <p:nvSpPr>
            <p:cNvPr id="39" name="Rounded Rectangle 2">
              <a:extLst>
                <a:ext uri="{FF2B5EF4-FFF2-40B4-BE49-F238E27FC236}">
                  <a16:creationId xmlns:a16="http://schemas.microsoft.com/office/drawing/2014/main" id="{F4337757-8FFD-4F99-A759-28EA0D245934}"/>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40" name="TextBox 39">
              <a:extLst>
                <a:ext uri="{FF2B5EF4-FFF2-40B4-BE49-F238E27FC236}">
                  <a16:creationId xmlns:a16="http://schemas.microsoft.com/office/drawing/2014/main" id="{87FED468-0F69-41B3-8302-A4A66113F6C3}"/>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1" name="TextBox 40">
              <a:extLst>
                <a:ext uri="{FF2B5EF4-FFF2-40B4-BE49-F238E27FC236}">
                  <a16:creationId xmlns:a16="http://schemas.microsoft.com/office/drawing/2014/main" id="{A075FC6F-8DB3-4D23-81DA-573FC6B327A8}"/>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spTree>
    <p:extLst>
      <p:ext uri="{BB962C8B-B14F-4D97-AF65-F5344CB8AC3E}">
        <p14:creationId xmlns:p14="http://schemas.microsoft.com/office/powerpoint/2010/main" val="379870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down)">
                                      <p:cBhvr>
                                        <p:cTn id="13" dur="500"/>
                                        <p:tgtEl>
                                          <p:spTgt spid="4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down)">
                                      <p:cBhvr>
                                        <p:cTn id="16" dur="500"/>
                                        <p:tgtEl>
                                          <p:spTgt spid="44"/>
                                        </p:tgtEl>
                                      </p:cBhvr>
                                    </p:animEffec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22" presetClass="entr" presetSubtype="8"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animBg="1"/>
      <p:bldP spid="48" grpId="0" animBg="1"/>
      <p:bldP spid="49"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04468" y="2652081"/>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7</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2024733" y="3611940"/>
                <a:ext cx="21186707" cy="1569660"/>
              </a:xfrm>
              <a:prstGeom prst="rect">
                <a:avLst/>
              </a:prstGeom>
              <a:noFill/>
            </p:spPr>
            <p:txBody>
              <a:bodyPr wrap="square">
                <a:spAutoFit/>
              </a:bodyPr>
              <a:lstStyle/>
              <a:p>
                <a:r>
                  <a:rPr lang="nl-NL" sz="4800" b="1">
                    <a:latin typeface="Tahoma" panose="020B0604030504040204" pitchFamily="34" charset="0"/>
                    <a:ea typeface="Tahoma" panose="020B0604030504040204" pitchFamily="34" charset="0"/>
                    <a:cs typeface="Tahoma" panose="020B0604030504040204" pitchFamily="34" charset="0"/>
                  </a:rPr>
                  <a:t>Cho bất phương trình </a:t>
                </a:r>
                <a14:m>
                  <m:oMath xmlns:m="http://schemas.openxmlformats.org/officeDocument/2006/math">
                    <m:r>
                      <a:rPr lang="nl-NL" sz="4800" b="1" i="1">
                        <a:latin typeface="Cambria Math" panose="02040503050406030204" pitchFamily="18" charset="0"/>
                      </a:rPr>
                      <m:t>𝟐</m:t>
                    </m:r>
                    <m:r>
                      <a:rPr lang="nl-NL" sz="4800" b="1" i="1">
                        <a:latin typeface="Cambria Math" panose="02040503050406030204" pitchFamily="18" charset="0"/>
                      </a:rPr>
                      <m:t>𝒙</m:t>
                    </m:r>
                    <m:r>
                      <a:rPr lang="nl-NL" sz="4800" b="1" i="1">
                        <a:latin typeface="Cambria Math" panose="02040503050406030204" pitchFamily="18" charset="0"/>
                      </a:rPr>
                      <m:t>+</m:t>
                    </m:r>
                    <m:r>
                      <a:rPr lang="nl-NL" sz="4800" b="1" i="1">
                        <a:latin typeface="Cambria Math" panose="02040503050406030204" pitchFamily="18" charset="0"/>
                      </a:rPr>
                      <m:t>𝟑</m:t>
                    </m:r>
                    <m:r>
                      <a:rPr lang="nl-NL" sz="4800" b="1" i="1">
                        <a:latin typeface="Cambria Math" panose="02040503050406030204" pitchFamily="18" charset="0"/>
                      </a:rPr>
                      <m:t>𝒚</m:t>
                    </m:r>
                    <m:r>
                      <a:rPr lang="nl-NL" sz="4800" b="1" i="1">
                        <a:latin typeface="Cambria Math" panose="02040503050406030204" pitchFamily="18" charset="0"/>
                      </a:rPr>
                      <m:t>−</m:t>
                    </m:r>
                    <m:r>
                      <a:rPr lang="nl-NL" sz="4800" b="1" i="1">
                        <a:latin typeface="Cambria Math" panose="02040503050406030204" pitchFamily="18" charset="0"/>
                      </a:rPr>
                      <m:t>𝟐</m:t>
                    </m:r>
                    <m:r>
                      <a:rPr lang="nl-NL" sz="4800" b="1" i="1">
                        <a:latin typeface="Cambria Math" panose="02040503050406030204" pitchFamily="18" charset="0"/>
                      </a:rPr>
                      <m:t>&lt;</m:t>
                    </m:r>
                    <m:r>
                      <a:rPr lang="nl-NL" sz="4800" b="1" i="1">
                        <a:latin typeface="Cambria Math" panose="02040503050406030204" pitchFamily="18" charset="0"/>
                      </a:rPr>
                      <m:t>𝟎</m:t>
                    </m:r>
                  </m:oMath>
                </a14:m>
                <a:r>
                  <a:rPr lang="nl-NL" sz="4800" b="1">
                    <a:latin typeface="Tahoma" panose="020B0604030504040204" pitchFamily="34" charset="0"/>
                    <a:ea typeface="Tahoma" panose="020B0604030504040204" pitchFamily="34" charset="0"/>
                    <a:cs typeface="Tahoma" panose="020B0604030504040204" pitchFamily="34" charset="0"/>
                  </a:rPr>
                  <a:t>. Miền nghiệm của BPT là </a:t>
                </a:r>
                <a:endParaRPr lang="en-US" sz="4800" b="1">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2024733" y="3611940"/>
                <a:ext cx="21186707" cy="1569660"/>
              </a:xfrm>
              <a:prstGeom prst="rect">
                <a:avLst/>
              </a:prstGeom>
              <a:blipFill>
                <a:blip r:embed="rId4"/>
                <a:stretch>
                  <a:fillRect l="-1295" t="-93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A3346872-BDD2-45E3-B68C-9377D277F11F}"/>
                  </a:ext>
                </a:extLst>
              </p:cNvPr>
              <p:cNvSpPr/>
              <p:nvPr/>
            </p:nvSpPr>
            <p:spPr>
              <a:xfrm>
                <a:off x="1124570" y="5235937"/>
                <a:ext cx="22597051" cy="156966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nl-NL"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Nửa mặt phẳng chứa điểm </a:t>
                </a:r>
                <a14:m>
                  <m:oMath xmlns:m="http://schemas.openxmlformats.org/officeDocument/2006/math">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𝑶</m:t>
                    </m:r>
                  </m:oMath>
                </a14:m>
                <a:r>
                  <a:rPr kumimoji="0" lang="nl-NL"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có bờ là đt </a:t>
                </a:r>
                <a14:m>
                  <m:oMath xmlns:m="http://schemas.openxmlformats.org/officeDocument/2006/math">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𝟐</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𝒙</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𝟑</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𝒚</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𝟐</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𝟎</m:t>
                    </m:r>
                  </m:oMath>
                </a14:m>
                <a:r>
                  <a:rPr kumimoji="0" lang="nl-NL"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(không kể bờ).</a:t>
                </a:r>
                <a:endParaRPr lang="en-US"/>
              </a:p>
            </p:txBody>
          </p:sp>
        </mc:Choice>
        <mc:Fallback xmlns="">
          <p:sp>
            <p:nvSpPr>
              <p:cNvPr id="33" name="Rectangle 32">
                <a:extLst>
                  <a:ext uri="{FF2B5EF4-FFF2-40B4-BE49-F238E27FC236}">
                    <a16:creationId xmlns:a16="http://schemas.microsoft.com/office/drawing/2014/main" id="{A3346872-BDD2-45E3-B68C-9377D277F11F}"/>
                  </a:ext>
                </a:extLst>
              </p:cNvPr>
              <p:cNvSpPr>
                <a:spLocks noRot="1" noChangeAspect="1" noMove="1" noResize="1" noEditPoints="1" noAdjustHandles="1" noChangeArrowheads="1" noChangeShapeType="1" noTextEdit="1"/>
              </p:cNvSpPr>
              <p:nvPr/>
            </p:nvSpPr>
            <p:spPr>
              <a:xfrm>
                <a:off x="1124570" y="5235937"/>
                <a:ext cx="22597051" cy="1569660"/>
              </a:xfrm>
              <a:prstGeom prst="rect">
                <a:avLst/>
              </a:prstGeom>
              <a:blipFill>
                <a:blip r:embed="rId5"/>
                <a:stretch>
                  <a:fillRect l="-944" r="-9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2CD530AE-E891-4395-9E02-D5C3F2AFD8FE}"/>
                  </a:ext>
                </a:extLst>
              </p:cNvPr>
              <p:cNvSpPr/>
              <p:nvPr/>
            </p:nvSpPr>
            <p:spPr>
              <a:xfrm>
                <a:off x="1107637" y="7177929"/>
                <a:ext cx="22597051" cy="156966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t>         </a:t>
                </a:r>
                <a:r>
                  <a:rPr lang="nl-NL" sz="4800" b="1">
                    <a:latin typeface="Tahoma" panose="020B0604030504040204" pitchFamily="34" charset="0"/>
                    <a:ea typeface="Tahoma" panose="020B0604030504040204" pitchFamily="34" charset="0"/>
                    <a:cs typeface="Tahoma" panose="020B0604030504040204" pitchFamily="34" charset="0"/>
                  </a:rPr>
                  <a:t>Nửa mặt phẳng chứa điểm </a:t>
                </a:r>
                <a14:m>
                  <m:oMath xmlns:m="http://schemas.openxmlformats.org/officeDocument/2006/math">
                    <m:r>
                      <a:rPr lang="nl-NL" sz="4800" b="1" i="1">
                        <a:latin typeface="Cambria Math" panose="02040503050406030204" pitchFamily="18" charset="0"/>
                      </a:rPr>
                      <m:t>𝑶</m:t>
                    </m:r>
                  </m:oMath>
                </a14:m>
                <a:r>
                  <a:rPr lang="nl-NL" sz="4800" b="1">
                    <a:latin typeface="Tahoma" panose="020B0604030504040204" pitchFamily="34" charset="0"/>
                    <a:ea typeface="Tahoma" panose="020B0604030504040204" pitchFamily="34" charset="0"/>
                    <a:cs typeface="Tahoma" panose="020B0604030504040204" pitchFamily="34" charset="0"/>
                  </a:rPr>
                  <a:t> có bờ là đt </a:t>
                </a:r>
                <a14:m>
                  <m:oMath xmlns:m="http://schemas.openxmlformats.org/officeDocument/2006/math">
                    <m:r>
                      <a:rPr lang="nl-NL" sz="4800" b="1" i="1">
                        <a:latin typeface="Cambria Math" panose="02040503050406030204" pitchFamily="18" charset="0"/>
                      </a:rPr>
                      <m:t>𝟐</m:t>
                    </m:r>
                    <m:r>
                      <a:rPr lang="nl-NL" sz="4800" b="1" i="1">
                        <a:latin typeface="Cambria Math" panose="02040503050406030204" pitchFamily="18" charset="0"/>
                      </a:rPr>
                      <m:t>𝒙</m:t>
                    </m:r>
                    <m:r>
                      <a:rPr lang="nl-NL" sz="4800" b="1" i="1">
                        <a:latin typeface="Cambria Math" panose="02040503050406030204" pitchFamily="18" charset="0"/>
                      </a:rPr>
                      <m:t>+</m:t>
                    </m:r>
                    <m:r>
                      <a:rPr lang="nl-NL" sz="4800" b="1" i="1">
                        <a:latin typeface="Cambria Math" panose="02040503050406030204" pitchFamily="18" charset="0"/>
                      </a:rPr>
                      <m:t>𝟑</m:t>
                    </m:r>
                    <m:r>
                      <a:rPr lang="nl-NL" sz="4800" b="1" i="1">
                        <a:latin typeface="Cambria Math" panose="02040503050406030204" pitchFamily="18" charset="0"/>
                      </a:rPr>
                      <m:t>𝒚</m:t>
                    </m:r>
                    <m:r>
                      <a:rPr lang="nl-NL" sz="4800" b="1" i="1">
                        <a:latin typeface="Cambria Math" panose="02040503050406030204" pitchFamily="18" charset="0"/>
                      </a:rPr>
                      <m:t>−</m:t>
                    </m:r>
                    <m:r>
                      <a:rPr lang="nl-NL" sz="4800" b="1" i="1">
                        <a:latin typeface="Cambria Math" panose="02040503050406030204" pitchFamily="18" charset="0"/>
                      </a:rPr>
                      <m:t>𝟐</m:t>
                    </m:r>
                    <m:r>
                      <a:rPr lang="nl-NL" sz="4800" b="1" i="1">
                        <a:latin typeface="Cambria Math" panose="02040503050406030204" pitchFamily="18" charset="0"/>
                      </a:rPr>
                      <m:t>=</m:t>
                    </m:r>
                    <m:r>
                      <a:rPr lang="nl-NL" sz="4800" b="1" i="1">
                        <a:latin typeface="Cambria Math" panose="02040503050406030204" pitchFamily="18" charset="0"/>
                      </a:rPr>
                      <m:t>𝟎</m:t>
                    </m:r>
                  </m:oMath>
                </a14:m>
                <a:r>
                  <a:rPr lang="nl-NL" sz="4800" b="1">
                    <a:latin typeface="Tahoma" panose="020B0604030504040204" pitchFamily="34" charset="0"/>
                    <a:ea typeface="Tahoma" panose="020B0604030504040204" pitchFamily="34" charset="0"/>
                    <a:cs typeface="Tahoma" panose="020B0604030504040204" pitchFamily="34" charset="0"/>
                  </a:rPr>
                  <a:t> (kể cả bờ).</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2CD530AE-E891-4395-9E02-D5C3F2AFD8FE}"/>
                  </a:ext>
                </a:extLst>
              </p:cNvPr>
              <p:cNvSpPr>
                <a:spLocks noRot="1" noChangeAspect="1" noMove="1" noResize="1" noEditPoints="1" noAdjustHandles="1" noChangeArrowheads="1" noChangeShapeType="1" noTextEdit="1"/>
              </p:cNvSpPr>
              <p:nvPr/>
            </p:nvSpPr>
            <p:spPr>
              <a:xfrm>
                <a:off x="1107637" y="7177929"/>
                <a:ext cx="22597051" cy="15696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38D08FDA-391A-4964-8121-12B5BF08B39B}"/>
                  </a:ext>
                </a:extLst>
              </p:cNvPr>
              <p:cNvSpPr/>
              <p:nvPr/>
            </p:nvSpPr>
            <p:spPr>
              <a:xfrm>
                <a:off x="1107636" y="9119921"/>
                <a:ext cx="22597051" cy="156966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400"/>
                  </a:spcBef>
                  <a:spcAft>
                    <a:spcPts val="400"/>
                  </a:spcAft>
                  <a:tabLst>
                    <a:tab pos="629920" algn="l"/>
                    <a:tab pos="3599815" algn="l"/>
                    <a:tab pos="5039995" algn="l"/>
                  </a:tabLst>
                </a:pPr>
                <a:r>
                  <a:rPr lang="nl-NL"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Nửa mp không chứa điểm </a:t>
                </a:r>
                <a14:m>
                  <m:oMath xmlns:m="http://schemas.openxmlformats.org/officeDocument/2006/math">
                    <m:r>
                      <a:rPr lang="nl-NL" sz="4800" b="1" i="1">
                        <a:solidFill>
                          <a:schemeClr val="bg1"/>
                        </a:solidFill>
                        <a:effectLst/>
                        <a:latin typeface="Cambria Math" panose="02040503050406030204" pitchFamily="18" charset="0"/>
                        <a:ea typeface="Times New Roman" panose="02020603050405020304" pitchFamily="18" charset="0"/>
                      </a:rPr>
                      <m:t>𝑶</m:t>
                    </m:r>
                  </m:oMath>
                </a14:m>
                <a:r>
                  <a:rPr lang="nl-NL"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có bờ là đt </a:t>
                </a:r>
                <a14:m>
                  <m:oMath xmlns:m="http://schemas.openxmlformats.org/officeDocument/2006/math">
                    <m:r>
                      <a:rPr lang="nl-NL" sz="4800" b="1" i="1">
                        <a:solidFill>
                          <a:schemeClr val="bg1"/>
                        </a:solidFill>
                        <a:effectLst/>
                        <a:latin typeface="Cambria Math" panose="02040503050406030204" pitchFamily="18" charset="0"/>
                        <a:ea typeface="Times New Roman" panose="02020603050405020304" pitchFamily="18" charset="0"/>
                      </a:rPr>
                      <m:t>𝟐</m:t>
                    </m:r>
                    <m:r>
                      <a:rPr lang="nl-NL" sz="4800" b="1" i="1">
                        <a:solidFill>
                          <a:schemeClr val="bg1"/>
                        </a:solidFill>
                        <a:effectLst/>
                        <a:latin typeface="Cambria Math" panose="02040503050406030204" pitchFamily="18" charset="0"/>
                        <a:ea typeface="Times New Roman" panose="02020603050405020304" pitchFamily="18" charset="0"/>
                      </a:rPr>
                      <m:t>𝒙</m:t>
                    </m:r>
                    <m:r>
                      <a:rPr lang="nl-NL" sz="4800" b="1" i="1">
                        <a:solidFill>
                          <a:schemeClr val="bg1"/>
                        </a:solidFill>
                        <a:effectLst/>
                        <a:latin typeface="Cambria Math" panose="02040503050406030204" pitchFamily="18" charset="0"/>
                        <a:ea typeface="Times New Roman" panose="02020603050405020304" pitchFamily="18" charset="0"/>
                      </a:rPr>
                      <m:t>+</m:t>
                    </m:r>
                    <m:r>
                      <a:rPr lang="nl-NL" sz="4800" b="1" i="1">
                        <a:solidFill>
                          <a:schemeClr val="bg1"/>
                        </a:solidFill>
                        <a:effectLst/>
                        <a:latin typeface="Cambria Math" panose="02040503050406030204" pitchFamily="18" charset="0"/>
                        <a:ea typeface="Times New Roman" panose="02020603050405020304" pitchFamily="18" charset="0"/>
                      </a:rPr>
                      <m:t>𝟑</m:t>
                    </m:r>
                    <m:r>
                      <a:rPr lang="nl-NL" sz="4800" b="1" i="1">
                        <a:solidFill>
                          <a:schemeClr val="bg1"/>
                        </a:solidFill>
                        <a:effectLst/>
                        <a:latin typeface="Cambria Math" panose="02040503050406030204" pitchFamily="18" charset="0"/>
                        <a:ea typeface="Times New Roman" panose="02020603050405020304" pitchFamily="18" charset="0"/>
                      </a:rPr>
                      <m:t>𝒚</m:t>
                    </m:r>
                    <m:r>
                      <a:rPr lang="nl-NL" sz="4800" b="1" i="1">
                        <a:solidFill>
                          <a:schemeClr val="bg1"/>
                        </a:solidFill>
                        <a:effectLst/>
                        <a:latin typeface="Cambria Math" panose="02040503050406030204" pitchFamily="18" charset="0"/>
                        <a:ea typeface="Times New Roman" panose="02020603050405020304" pitchFamily="18" charset="0"/>
                      </a:rPr>
                      <m:t>−</m:t>
                    </m:r>
                    <m:r>
                      <a:rPr lang="nl-NL" sz="4800" b="1" i="1">
                        <a:solidFill>
                          <a:schemeClr val="bg1"/>
                        </a:solidFill>
                        <a:effectLst/>
                        <a:latin typeface="Cambria Math" panose="02040503050406030204" pitchFamily="18" charset="0"/>
                        <a:ea typeface="Times New Roman" panose="02020603050405020304" pitchFamily="18" charset="0"/>
                      </a:rPr>
                      <m:t>𝟐</m:t>
                    </m:r>
                    <m:r>
                      <a:rPr lang="nl-NL" sz="4800" b="1" i="1">
                        <a:solidFill>
                          <a:schemeClr val="bg1"/>
                        </a:solidFill>
                        <a:effectLst/>
                        <a:latin typeface="Cambria Math" panose="02040503050406030204" pitchFamily="18" charset="0"/>
                        <a:ea typeface="Times New Roman" panose="02020603050405020304" pitchFamily="18" charset="0"/>
                      </a:rPr>
                      <m:t>=</m:t>
                    </m:r>
                    <m:r>
                      <a:rPr lang="nl-NL" sz="4800" b="1" i="1">
                        <a:solidFill>
                          <a:schemeClr val="bg1"/>
                        </a:solidFill>
                        <a:effectLst/>
                        <a:latin typeface="Cambria Math" panose="02040503050406030204" pitchFamily="18" charset="0"/>
                        <a:ea typeface="Times New Roman" panose="02020603050405020304" pitchFamily="18" charset="0"/>
                      </a:rPr>
                      <m:t>𝟎</m:t>
                    </m:r>
                  </m:oMath>
                </a14:m>
                <a:r>
                  <a:rPr lang="nl-NL"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(không kể bờ).</a:t>
                </a:r>
                <a:endPar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Rectangle 34">
                <a:extLst>
                  <a:ext uri="{FF2B5EF4-FFF2-40B4-BE49-F238E27FC236}">
                    <a16:creationId xmlns:a16="http://schemas.microsoft.com/office/drawing/2014/main" id="{38D08FDA-391A-4964-8121-12B5BF08B39B}"/>
                  </a:ext>
                </a:extLst>
              </p:cNvPr>
              <p:cNvSpPr>
                <a:spLocks noRot="1" noChangeAspect="1" noMove="1" noResize="1" noEditPoints="1" noAdjustHandles="1" noChangeArrowheads="1" noChangeShapeType="1" noTextEdit="1"/>
              </p:cNvSpPr>
              <p:nvPr/>
            </p:nvSpPr>
            <p:spPr>
              <a:xfrm>
                <a:off x="1107636" y="9119921"/>
                <a:ext cx="22597051" cy="1569660"/>
              </a:xfrm>
              <a:prstGeom prst="rect">
                <a:avLst/>
              </a:prstGeom>
              <a:blipFill>
                <a:blip r:embed="rId7"/>
                <a:stretch>
                  <a:fillRect l="-1213" r="-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F40D6DFB-C460-4525-9485-50E977EA6171}"/>
                  </a:ext>
                </a:extLst>
              </p:cNvPr>
              <p:cNvSpPr/>
              <p:nvPr/>
            </p:nvSpPr>
            <p:spPr>
              <a:xfrm>
                <a:off x="1156968" y="11061913"/>
                <a:ext cx="22597051" cy="156966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Nửa mp không chứa điểm </a:t>
                </a:r>
                <a14:m>
                  <m:oMath xmlns:m="http://schemas.openxmlformats.org/officeDocument/2006/math">
                    <m:r>
                      <a:rPr lang="nl-NL" sz="4800" b="1" i="1">
                        <a:solidFill>
                          <a:schemeClr val="bg1"/>
                        </a:solidFill>
                        <a:effectLst/>
                        <a:latin typeface="Cambria Math" panose="02040503050406030204" pitchFamily="18" charset="0"/>
                        <a:ea typeface="Times New Roman" panose="02020603050405020304" pitchFamily="18" charset="0"/>
                      </a:rPr>
                      <m:t>𝑶</m:t>
                    </m:r>
                  </m:oMath>
                </a14:m>
                <a:r>
                  <a:rPr lang="nl-NL"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có bờ là đt </a:t>
                </a:r>
                <a14:m>
                  <m:oMath xmlns:m="http://schemas.openxmlformats.org/officeDocument/2006/math">
                    <m:r>
                      <a:rPr lang="nl-NL" sz="4800" b="1" i="1">
                        <a:solidFill>
                          <a:schemeClr val="bg1"/>
                        </a:solidFill>
                        <a:effectLst/>
                        <a:latin typeface="Cambria Math" panose="02040503050406030204" pitchFamily="18" charset="0"/>
                        <a:ea typeface="Times New Roman" panose="02020603050405020304" pitchFamily="18" charset="0"/>
                      </a:rPr>
                      <m:t>𝟐</m:t>
                    </m:r>
                    <m:r>
                      <a:rPr lang="nl-NL" sz="4800" b="1" i="1">
                        <a:solidFill>
                          <a:schemeClr val="bg1"/>
                        </a:solidFill>
                        <a:effectLst/>
                        <a:latin typeface="Cambria Math" panose="02040503050406030204" pitchFamily="18" charset="0"/>
                        <a:ea typeface="Times New Roman" panose="02020603050405020304" pitchFamily="18" charset="0"/>
                      </a:rPr>
                      <m:t>𝒙</m:t>
                    </m:r>
                    <m:r>
                      <a:rPr lang="nl-NL" sz="4800" b="1" i="1">
                        <a:solidFill>
                          <a:schemeClr val="bg1"/>
                        </a:solidFill>
                        <a:effectLst/>
                        <a:latin typeface="Cambria Math" panose="02040503050406030204" pitchFamily="18" charset="0"/>
                        <a:ea typeface="Times New Roman" panose="02020603050405020304" pitchFamily="18" charset="0"/>
                      </a:rPr>
                      <m:t>+</m:t>
                    </m:r>
                    <m:r>
                      <a:rPr lang="nl-NL" sz="4800" b="1" i="1">
                        <a:solidFill>
                          <a:schemeClr val="bg1"/>
                        </a:solidFill>
                        <a:effectLst/>
                        <a:latin typeface="Cambria Math" panose="02040503050406030204" pitchFamily="18" charset="0"/>
                        <a:ea typeface="Times New Roman" panose="02020603050405020304" pitchFamily="18" charset="0"/>
                      </a:rPr>
                      <m:t>𝟑</m:t>
                    </m:r>
                    <m:r>
                      <a:rPr lang="nl-NL" sz="4800" b="1" i="1">
                        <a:solidFill>
                          <a:schemeClr val="bg1"/>
                        </a:solidFill>
                        <a:effectLst/>
                        <a:latin typeface="Cambria Math" panose="02040503050406030204" pitchFamily="18" charset="0"/>
                        <a:ea typeface="Times New Roman" panose="02020603050405020304" pitchFamily="18" charset="0"/>
                      </a:rPr>
                      <m:t>𝒚</m:t>
                    </m:r>
                    <m:r>
                      <a:rPr lang="nl-NL" sz="4800" b="1" i="1">
                        <a:solidFill>
                          <a:schemeClr val="bg1"/>
                        </a:solidFill>
                        <a:effectLst/>
                        <a:latin typeface="Cambria Math" panose="02040503050406030204" pitchFamily="18" charset="0"/>
                        <a:ea typeface="Times New Roman" panose="02020603050405020304" pitchFamily="18" charset="0"/>
                      </a:rPr>
                      <m:t>−</m:t>
                    </m:r>
                    <m:r>
                      <a:rPr lang="nl-NL" sz="4800" b="1" i="1">
                        <a:solidFill>
                          <a:schemeClr val="bg1"/>
                        </a:solidFill>
                        <a:effectLst/>
                        <a:latin typeface="Cambria Math" panose="02040503050406030204" pitchFamily="18" charset="0"/>
                        <a:ea typeface="Times New Roman" panose="02020603050405020304" pitchFamily="18" charset="0"/>
                      </a:rPr>
                      <m:t>𝟐</m:t>
                    </m:r>
                    <m:r>
                      <a:rPr lang="nl-NL" sz="4800" b="1" i="1">
                        <a:solidFill>
                          <a:schemeClr val="bg1"/>
                        </a:solidFill>
                        <a:effectLst/>
                        <a:latin typeface="Cambria Math" panose="02040503050406030204" pitchFamily="18" charset="0"/>
                        <a:ea typeface="Times New Roman" panose="02020603050405020304" pitchFamily="18" charset="0"/>
                      </a:rPr>
                      <m:t>=</m:t>
                    </m:r>
                    <m:r>
                      <a:rPr lang="nl-NL" sz="4800" b="1" i="1">
                        <a:solidFill>
                          <a:schemeClr val="bg1"/>
                        </a:solidFill>
                        <a:effectLst/>
                        <a:latin typeface="Cambria Math" panose="02040503050406030204" pitchFamily="18" charset="0"/>
                        <a:ea typeface="Times New Roman" panose="02020603050405020304" pitchFamily="18" charset="0"/>
                      </a:rPr>
                      <m:t>𝟎</m:t>
                    </m:r>
                  </m:oMath>
                </a14:m>
                <a:r>
                  <a:rPr lang="nl-NL"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(kể cả bờ).</a:t>
                </a:r>
                <a:endParaRPr lang="en-US"/>
              </a:p>
            </p:txBody>
          </p:sp>
        </mc:Choice>
        <mc:Fallback xmlns="">
          <p:sp>
            <p:nvSpPr>
              <p:cNvPr id="36" name="Rectangle 35">
                <a:extLst>
                  <a:ext uri="{FF2B5EF4-FFF2-40B4-BE49-F238E27FC236}">
                    <a16:creationId xmlns:a16="http://schemas.microsoft.com/office/drawing/2014/main" id="{F40D6DFB-C460-4525-9485-50E977EA6171}"/>
                  </a:ext>
                </a:extLst>
              </p:cNvPr>
              <p:cNvSpPr>
                <a:spLocks noRot="1" noChangeAspect="1" noMove="1" noResize="1" noEditPoints="1" noAdjustHandles="1" noChangeArrowheads="1" noChangeShapeType="1" noTextEdit="1"/>
              </p:cNvSpPr>
              <p:nvPr/>
            </p:nvSpPr>
            <p:spPr>
              <a:xfrm>
                <a:off x="1156968" y="11061913"/>
                <a:ext cx="22597051" cy="1569660"/>
              </a:xfrm>
              <a:prstGeom prst="rect">
                <a:avLst/>
              </a:prstGeom>
              <a:blipFill>
                <a:blip r:embed="rId8"/>
                <a:stretch>
                  <a:fillRect/>
                </a:stretch>
              </a:blipFill>
            </p:spPr>
            <p:txBody>
              <a:bodyPr/>
              <a:lstStyle/>
              <a:p>
                <a:r>
                  <a:rPr lang="en-US">
                    <a:noFill/>
                  </a:rPr>
                  <a:t> </a:t>
                </a:r>
              </a:p>
            </p:txBody>
          </p:sp>
        </mc:Fallback>
      </mc:AlternateContent>
      <p:sp>
        <p:nvSpPr>
          <p:cNvPr id="39" name="Oval 38">
            <a:extLst>
              <a:ext uri="{FF2B5EF4-FFF2-40B4-BE49-F238E27FC236}">
                <a16:creationId xmlns:a16="http://schemas.microsoft.com/office/drawing/2014/main" id="{50DEBB85-32D3-41FA-850B-20FE203B0D57}"/>
              </a:ext>
            </a:extLst>
          </p:cNvPr>
          <p:cNvSpPr/>
          <p:nvPr/>
        </p:nvSpPr>
        <p:spPr>
          <a:xfrm>
            <a:off x="567636" y="9364751"/>
            <a:ext cx="1097280" cy="10972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936FA304-1978-4888-8401-1A579A459D6F}"/>
              </a:ext>
            </a:extLst>
          </p:cNvPr>
          <p:cNvSpPr/>
          <p:nvPr/>
        </p:nvSpPr>
        <p:spPr>
          <a:xfrm>
            <a:off x="444535" y="5474658"/>
            <a:ext cx="1097280" cy="10972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62F9E76B-C43B-4450-83C7-52BE1A9E5D74}"/>
              </a:ext>
            </a:extLst>
          </p:cNvPr>
          <p:cNvSpPr/>
          <p:nvPr/>
        </p:nvSpPr>
        <p:spPr>
          <a:xfrm>
            <a:off x="448825" y="7419704"/>
            <a:ext cx="1097280" cy="10972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A989E62D-63F6-473E-9156-A9C20B6C3514}"/>
              </a:ext>
            </a:extLst>
          </p:cNvPr>
          <p:cNvSpPr/>
          <p:nvPr/>
        </p:nvSpPr>
        <p:spPr>
          <a:xfrm>
            <a:off x="553676" y="11292518"/>
            <a:ext cx="1097280" cy="10972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7487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500"/>
                                        <p:tgtEl>
                                          <p:spTgt spid="4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3" grpId="0" animBg="1"/>
      <p:bldP spid="34" grpId="0" animBg="1"/>
      <p:bldP spid="35" grpId="0" animBg="1"/>
      <p:bldP spid="36" grpId="0" animBg="1"/>
      <p:bldP spid="39" grpId="0" animBg="1"/>
      <p:bldP spid="40" grpId="0" animBg="1"/>
      <p:bldP spid="41"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04468" y="2652081"/>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7</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2024733" y="3611940"/>
                <a:ext cx="21186707" cy="1569660"/>
              </a:xfrm>
              <a:prstGeom prst="rect">
                <a:avLst/>
              </a:prstGeom>
              <a:noFill/>
            </p:spPr>
            <p:txBody>
              <a:bodyPr wrap="square">
                <a:spAutoFit/>
              </a:bodyPr>
              <a:lstStyle/>
              <a:p>
                <a:r>
                  <a:rPr lang="nl-NL" sz="4800" b="1">
                    <a:latin typeface="Tahoma" panose="020B0604030504040204" pitchFamily="34" charset="0"/>
                    <a:ea typeface="Tahoma" panose="020B0604030504040204" pitchFamily="34" charset="0"/>
                    <a:cs typeface="Tahoma" panose="020B0604030504040204" pitchFamily="34" charset="0"/>
                  </a:rPr>
                  <a:t>Cho bất phương trình </a:t>
                </a:r>
                <a14:m>
                  <m:oMath xmlns:m="http://schemas.openxmlformats.org/officeDocument/2006/math">
                    <m:r>
                      <a:rPr lang="nl-NL" sz="4800" b="1" i="1">
                        <a:latin typeface="Cambria Math" panose="02040503050406030204" pitchFamily="18" charset="0"/>
                      </a:rPr>
                      <m:t>𝟐</m:t>
                    </m:r>
                    <m:r>
                      <a:rPr lang="nl-NL" sz="4800" b="1" i="1">
                        <a:latin typeface="Cambria Math" panose="02040503050406030204" pitchFamily="18" charset="0"/>
                      </a:rPr>
                      <m:t>𝒙</m:t>
                    </m:r>
                    <m:r>
                      <a:rPr lang="nl-NL" sz="4800" b="1" i="1">
                        <a:latin typeface="Cambria Math" panose="02040503050406030204" pitchFamily="18" charset="0"/>
                      </a:rPr>
                      <m:t>+</m:t>
                    </m:r>
                    <m:r>
                      <a:rPr lang="nl-NL" sz="4800" b="1" i="1">
                        <a:latin typeface="Cambria Math" panose="02040503050406030204" pitchFamily="18" charset="0"/>
                      </a:rPr>
                      <m:t>𝟑</m:t>
                    </m:r>
                    <m:r>
                      <a:rPr lang="nl-NL" sz="4800" b="1" i="1">
                        <a:latin typeface="Cambria Math" panose="02040503050406030204" pitchFamily="18" charset="0"/>
                      </a:rPr>
                      <m:t>𝒚</m:t>
                    </m:r>
                    <m:r>
                      <a:rPr lang="nl-NL" sz="4800" b="1" i="1">
                        <a:latin typeface="Cambria Math" panose="02040503050406030204" pitchFamily="18" charset="0"/>
                      </a:rPr>
                      <m:t>−</m:t>
                    </m:r>
                    <m:r>
                      <a:rPr lang="nl-NL" sz="4800" b="1" i="1">
                        <a:latin typeface="Cambria Math" panose="02040503050406030204" pitchFamily="18" charset="0"/>
                      </a:rPr>
                      <m:t>𝟐</m:t>
                    </m:r>
                    <m:r>
                      <a:rPr lang="nl-NL" sz="4800" b="1" i="1">
                        <a:latin typeface="Cambria Math" panose="02040503050406030204" pitchFamily="18" charset="0"/>
                      </a:rPr>
                      <m:t>&lt;</m:t>
                    </m:r>
                    <m:r>
                      <a:rPr lang="nl-NL" sz="4800" b="1" i="1">
                        <a:latin typeface="Cambria Math" panose="02040503050406030204" pitchFamily="18" charset="0"/>
                      </a:rPr>
                      <m:t>𝟎</m:t>
                    </m:r>
                  </m:oMath>
                </a14:m>
                <a:r>
                  <a:rPr lang="nl-NL" sz="4800" b="1">
                    <a:latin typeface="Tahoma" panose="020B0604030504040204" pitchFamily="34" charset="0"/>
                    <a:ea typeface="Tahoma" panose="020B0604030504040204" pitchFamily="34" charset="0"/>
                    <a:cs typeface="Tahoma" panose="020B0604030504040204" pitchFamily="34" charset="0"/>
                  </a:rPr>
                  <a:t>. Miền nghiệm của BPT là </a:t>
                </a:r>
                <a:endParaRPr lang="en-US" sz="4800" b="1">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2024733" y="3611940"/>
                <a:ext cx="21186707" cy="1569660"/>
              </a:xfrm>
              <a:prstGeom prst="rect">
                <a:avLst/>
              </a:prstGeom>
              <a:blipFill>
                <a:blip r:embed="rId4"/>
                <a:stretch>
                  <a:fillRect l="-1295" t="-9339"/>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486F4F7A-8CAD-48C0-864D-804B34F0276F}"/>
              </a:ext>
            </a:extLst>
          </p:cNvPr>
          <p:cNvGrpSpPr/>
          <p:nvPr/>
        </p:nvGrpSpPr>
        <p:grpSpPr>
          <a:xfrm>
            <a:off x="204468" y="5182304"/>
            <a:ext cx="23862374" cy="8228896"/>
            <a:chOff x="48567" y="4381500"/>
            <a:chExt cx="23018772" cy="3867952"/>
          </a:xfrm>
          <a:solidFill>
            <a:srgbClr val="DAE3F3"/>
          </a:solidFill>
        </p:grpSpPr>
        <p:sp>
          <p:nvSpPr>
            <p:cNvPr id="25" name="Rounded Rectangle 52">
              <a:extLst>
                <a:ext uri="{FF2B5EF4-FFF2-40B4-BE49-F238E27FC236}">
                  <a16:creationId xmlns:a16="http://schemas.microsoft.com/office/drawing/2014/main" id="{BF0D388B-B5D5-4887-AB9D-778DFCFC75AA}"/>
                </a:ext>
              </a:extLst>
            </p:cNvPr>
            <p:cNvSpPr/>
            <p:nvPr/>
          </p:nvSpPr>
          <p:spPr>
            <a:xfrm>
              <a:off x="385312" y="4671326"/>
              <a:ext cx="22682027" cy="357812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6" name="Group 25">
              <a:extLst>
                <a:ext uri="{FF2B5EF4-FFF2-40B4-BE49-F238E27FC236}">
                  <a16:creationId xmlns:a16="http://schemas.microsoft.com/office/drawing/2014/main" id="{F17462AA-50BE-440A-9549-B5222D4F85F7}"/>
                </a:ext>
              </a:extLst>
            </p:cNvPr>
            <p:cNvGrpSpPr/>
            <p:nvPr/>
          </p:nvGrpSpPr>
          <p:grpSpPr>
            <a:xfrm>
              <a:off x="48567" y="4381500"/>
              <a:ext cx="4590496" cy="560057"/>
              <a:chOff x="410517" y="4648200"/>
              <a:chExt cx="4590496" cy="560057"/>
            </a:xfrm>
            <a:grpFill/>
          </p:grpSpPr>
          <p:sp>
            <p:nvSpPr>
              <p:cNvPr id="27" name="Freeform 20">
                <a:extLst>
                  <a:ext uri="{FF2B5EF4-FFF2-40B4-BE49-F238E27FC236}">
                    <a16:creationId xmlns:a16="http://schemas.microsoft.com/office/drawing/2014/main" id="{C6440799-1ED3-4F87-82A7-4AD1FC694B5C}"/>
                  </a:ext>
                </a:extLst>
              </p:cNvPr>
              <p:cNvSpPr>
                <a:spLocks/>
              </p:cNvSpPr>
              <p:nvPr/>
            </p:nvSpPr>
            <p:spPr bwMode="auto">
              <a:xfrm rot="16200000" flipV="1">
                <a:off x="2624227" y="3430025"/>
                <a:ext cx="560056"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7E73450D-8FA5-44EB-A2D5-26078A063A88}"/>
                  </a:ext>
                </a:extLst>
              </p:cNvPr>
              <p:cNvSpPr txBox="1"/>
              <p:nvPr/>
            </p:nvSpPr>
            <p:spPr>
              <a:xfrm>
                <a:off x="807497" y="4675680"/>
                <a:ext cx="4193516" cy="410011"/>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29" name="Picture 28">
                <a:extLst>
                  <a:ext uri="{FF2B5EF4-FFF2-40B4-BE49-F238E27FC236}">
                    <a16:creationId xmlns:a16="http://schemas.microsoft.com/office/drawing/2014/main" id="{0B96D6D1-42A4-40BC-8537-D32687355B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0517" y="4648201"/>
                <a:ext cx="1058947" cy="560056"/>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49B0CB5-22BE-420B-BB3F-C1BB64C90F43}"/>
                  </a:ext>
                </a:extLst>
              </p:cNvPr>
              <p:cNvSpPr txBox="1"/>
              <p:nvPr/>
            </p:nvSpPr>
            <p:spPr>
              <a:xfrm>
                <a:off x="787213" y="6427831"/>
                <a:ext cx="13596267" cy="6278257"/>
              </a:xfrm>
              <a:prstGeom prst="rect">
                <a:avLst/>
              </a:prstGeom>
              <a:noFill/>
            </p:spPr>
            <p:txBody>
              <a:bodyPr wrap="square" rtlCol="0">
                <a:spAutoFit/>
              </a:bodyPr>
              <a:lstStyle/>
              <a:p>
                <a:pPr algn="just">
                  <a:lnSpc>
                    <a:spcPct val="115000"/>
                  </a:lnSpc>
                  <a:spcBef>
                    <a:spcPts val="400"/>
                  </a:spcBef>
                  <a:spcAft>
                    <a:spcPts val="400"/>
                  </a:spcAft>
                </a:pPr>
                <a:r>
                  <a:rPr lang="vi-VN" sz="4800" b="1">
                    <a:effectLst/>
                    <a:latin typeface="Tahoma" panose="020B0604030504040204" pitchFamily="34" charset="0"/>
                    <a:ea typeface="Tahoma" panose="020B0604030504040204" pitchFamily="34" charset="0"/>
                    <a:cs typeface="Tahoma" panose="020B0604030504040204" pitchFamily="34" charset="0"/>
                  </a:rPr>
                  <a:t>Vẽ</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đường thẳng </a:t>
                </a:r>
                <a14:m>
                  <m:oMath xmlns:m="http://schemas.openxmlformats.org/officeDocument/2006/math">
                    <m:r>
                      <a:rPr lang="nl-NL" sz="4800" b="1" i="1">
                        <a:effectLst/>
                        <a:latin typeface="Cambria Math" panose="02040503050406030204" pitchFamily="18" charset="0"/>
                        <a:ea typeface="Times New Roman" panose="02020603050405020304" pitchFamily="18" charset="0"/>
                      </a:rPr>
                      <m:t>𝟐</m:t>
                    </m:r>
                    <m:r>
                      <a:rPr lang="nl-NL" sz="4800" b="1" i="1">
                        <a:effectLst/>
                        <a:latin typeface="Cambria Math" panose="02040503050406030204" pitchFamily="18" charset="0"/>
                        <a:ea typeface="Times New Roman" panose="02020603050405020304" pitchFamily="18" charset="0"/>
                      </a:rPr>
                      <m:t>𝒙</m:t>
                    </m:r>
                    <m:r>
                      <a:rPr lang="nl-NL" sz="4800" b="1" i="1">
                        <a:effectLst/>
                        <a:latin typeface="Cambria Math" panose="02040503050406030204" pitchFamily="18" charset="0"/>
                        <a:ea typeface="Times New Roman" panose="02020603050405020304" pitchFamily="18" charset="0"/>
                      </a:rPr>
                      <m:t>+</m:t>
                    </m:r>
                    <m:r>
                      <a:rPr lang="nl-NL" sz="4800" b="1" i="1" smtClean="0">
                        <a:effectLst/>
                        <a:latin typeface="Cambria Math" panose="02040503050406030204" pitchFamily="18" charset="0"/>
                        <a:ea typeface="Times New Roman" panose="02020603050405020304" pitchFamily="18" charset="0"/>
                      </a:rPr>
                      <m:t>𝟑</m:t>
                    </m:r>
                    <m:r>
                      <a:rPr lang="nl-NL" sz="4800" b="1" i="1" smtClean="0">
                        <a:effectLst/>
                        <a:latin typeface="Cambria Math" panose="02040503050406030204" pitchFamily="18" charset="0"/>
                        <a:ea typeface="Times New Roman" panose="02020603050405020304" pitchFamily="18" charset="0"/>
                      </a:rPr>
                      <m:t>𝒚</m:t>
                    </m:r>
                    <m:r>
                      <a:rPr lang="nl-NL" sz="4800" b="1" i="1" smtClean="0">
                        <a:effectLst/>
                        <a:latin typeface="Cambria Math" panose="02040503050406030204" pitchFamily="18" charset="0"/>
                        <a:ea typeface="Times New Roman" panose="02020603050405020304" pitchFamily="18" charset="0"/>
                      </a:rPr>
                      <m:t>−</m:t>
                    </m:r>
                    <m:r>
                      <a:rPr lang="nl-NL" sz="4800" b="1" i="1">
                        <a:effectLst/>
                        <a:latin typeface="Cambria Math" panose="02040503050406030204" pitchFamily="18" charset="0"/>
                        <a:ea typeface="Times New Roman" panose="02020603050405020304" pitchFamily="18" charset="0"/>
                      </a:rPr>
                      <m:t>𝟐</m:t>
                    </m:r>
                    <m:r>
                      <a:rPr lang="nl-NL" sz="4800" b="1" i="1">
                        <a:effectLst/>
                        <a:latin typeface="Cambria Math" panose="02040503050406030204" pitchFamily="18" charset="0"/>
                        <a:ea typeface="Times New Roman" panose="02020603050405020304" pitchFamily="18" charset="0"/>
                      </a:rPr>
                      <m:t>=</m:t>
                    </m:r>
                    <m:r>
                      <a:rPr lang="nl-NL" sz="4800" b="1" i="1">
                        <a:effectLst/>
                        <a:latin typeface="Cambria Math" panose="02040503050406030204" pitchFamily="18" charset="0"/>
                        <a:ea typeface="Times New Roman" panose="02020603050405020304" pitchFamily="18" charset="0"/>
                      </a:rPr>
                      <m:t>𝟎</m:t>
                    </m:r>
                  </m:oMath>
                </a14:m>
                <a:r>
                  <a:rPr lang="nl-NL" sz="4800" b="1">
                    <a:effectLst/>
                    <a:latin typeface="Tahoma" panose="020B0604030504040204" pitchFamily="34" charset="0"/>
                    <a:ea typeface="Tahoma" panose="020B0604030504040204" pitchFamily="34" charset="0"/>
                    <a:cs typeface="Tahoma" panose="020B0604030504040204" pitchFamily="34" charset="0"/>
                  </a:rPr>
                  <a:t>.</a:t>
                </a:r>
                <a:endParaRPr lang="en-US" sz="4800" b="1">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Bef>
                    <a:spcPts val="400"/>
                  </a:spcBef>
                  <a:spcAft>
                    <a:spcPts val="400"/>
                  </a:spcAft>
                </a:pPr>
                <a:r>
                  <a:rPr lang="nl-NL" sz="4800" b="1">
                    <a:effectLst/>
                    <a:latin typeface="Tahoma" panose="020B0604030504040204" pitchFamily="34" charset="0"/>
                    <a:ea typeface="Tahoma" panose="020B0604030504040204" pitchFamily="34" charset="0"/>
                    <a:cs typeface="Tahoma" panose="020B0604030504040204" pitchFamily="34" charset="0"/>
                  </a:rPr>
                  <a:t>Xét điểm </a:t>
                </a:r>
                <a14:m>
                  <m:oMath xmlns:m="http://schemas.openxmlformats.org/officeDocument/2006/math">
                    <m:r>
                      <a:rPr lang="nl-NL" sz="4800" b="1" i="1">
                        <a:effectLst/>
                        <a:latin typeface="Cambria Math" panose="02040503050406030204" pitchFamily="18" charset="0"/>
                        <a:ea typeface="Times New Roman" panose="02020603050405020304" pitchFamily="18" charset="0"/>
                      </a:rPr>
                      <m:t>𝑶</m:t>
                    </m:r>
                    <m:r>
                      <a:rPr lang="nl-NL" sz="4800" b="1" i="1">
                        <a:effectLst/>
                        <a:latin typeface="Cambria Math" panose="02040503050406030204" pitchFamily="18" charset="0"/>
                        <a:ea typeface="Times New Roman" panose="02020603050405020304" pitchFamily="18" charset="0"/>
                      </a:rPr>
                      <m:t>(</m:t>
                    </m:r>
                    <m:r>
                      <a:rPr lang="nl-NL" sz="4800" b="1" i="1">
                        <a:effectLst/>
                        <a:latin typeface="Cambria Math" panose="02040503050406030204" pitchFamily="18" charset="0"/>
                        <a:ea typeface="Times New Roman" panose="02020603050405020304" pitchFamily="18" charset="0"/>
                      </a:rPr>
                      <m:t>𝟎</m:t>
                    </m:r>
                    <m:r>
                      <a:rPr lang="nl-NL" sz="4800" b="1" i="1">
                        <a:effectLst/>
                        <a:latin typeface="Cambria Math" panose="02040503050406030204" pitchFamily="18" charset="0"/>
                        <a:ea typeface="Times New Roman" panose="02020603050405020304" pitchFamily="18" charset="0"/>
                      </a:rPr>
                      <m:t>;</m:t>
                    </m:r>
                    <m:r>
                      <a:rPr lang="nl-NL" sz="4800" b="1" i="1">
                        <a:effectLst/>
                        <a:latin typeface="Cambria Math" panose="02040503050406030204" pitchFamily="18" charset="0"/>
                        <a:ea typeface="Times New Roman" panose="02020603050405020304" pitchFamily="18" charset="0"/>
                      </a:rPr>
                      <m:t>𝟎</m:t>
                    </m:r>
                    <m:r>
                      <a:rPr lang="nl-NL" sz="4800" b="1" i="1">
                        <a:effectLst/>
                        <a:latin typeface="Cambria Math" panose="02040503050406030204" pitchFamily="18" charset="0"/>
                        <a:ea typeface="Times New Roman" panose="02020603050405020304" pitchFamily="18" charset="0"/>
                      </a:rPr>
                      <m:t>)</m:t>
                    </m:r>
                  </m:oMath>
                </a14:m>
                <a:r>
                  <a:rPr lang="nl-NL" sz="4800" b="1">
                    <a:effectLst/>
                    <a:latin typeface="Tahoma" panose="020B0604030504040204" pitchFamily="34" charset="0"/>
                    <a:ea typeface="Tahoma" panose="020B0604030504040204" pitchFamily="34" charset="0"/>
                    <a:cs typeface="Tahoma" panose="020B0604030504040204" pitchFamily="34" charset="0"/>
                  </a:rPr>
                  <a:t> không thuộc đường thẳng </a:t>
                </a:r>
                <a14:m>
                  <m:oMath xmlns:m="http://schemas.openxmlformats.org/officeDocument/2006/math">
                    <m:r>
                      <a:rPr lang="nl-NL" sz="4800" b="1" i="1">
                        <a:effectLst/>
                        <a:latin typeface="Cambria Math" panose="02040503050406030204" pitchFamily="18" charset="0"/>
                        <a:ea typeface="Times New Roman" panose="02020603050405020304" pitchFamily="18" charset="0"/>
                      </a:rPr>
                      <m:t>𝟐</m:t>
                    </m:r>
                    <m:r>
                      <a:rPr lang="nl-NL" sz="4800" b="1" i="1">
                        <a:effectLst/>
                        <a:latin typeface="Cambria Math" panose="02040503050406030204" pitchFamily="18" charset="0"/>
                        <a:ea typeface="Times New Roman" panose="02020603050405020304" pitchFamily="18" charset="0"/>
                      </a:rPr>
                      <m:t>𝒙</m:t>
                    </m:r>
                    <m:r>
                      <a:rPr lang="nl-NL" sz="4800" b="1" i="1">
                        <a:effectLst/>
                        <a:latin typeface="Cambria Math" panose="02040503050406030204" pitchFamily="18" charset="0"/>
                        <a:ea typeface="Times New Roman" panose="02020603050405020304" pitchFamily="18" charset="0"/>
                      </a:rPr>
                      <m:t>+</m:t>
                    </m:r>
                    <m:r>
                      <a:rPr lang="nl-NL" sz="4800" b="1" i="1">
                        <a:effectLst/>
                        <a:latin typeface="Cambria Math" panose="02040503050406030204" pitchFamily="18" charset="0"/>
                        <a:ea typeface="Times New Roman" panose="02020603050405020304" pitchFamily="18" charset="0"/>
                      </a:rPr>
                      <m:t>𝟑</m:t>
                    </m:r>
                    <m:r>
                      <a:rPr lang="nl-NL" sz="4800" b="1" i="1">
                        <a:effectLst/>
                        <a:latin typeface="Cambria Math" panose="02040503050406030204" pitchFamily="18" charset="0"/>
                        <a:ea typeface="Times New Roman" panose="02020603050405020304" pitchFamily="18" charset="0"/>
                      </a:rPr>
                      <m:t>𝒚</m:t>
                    </m:r>
                    <m:r>
                      <a:rPr lang="nl-NL" sz="4800" b="1" i="1">
                        <a:effectLst/>
                        <a:latin typeface="Cambria Math" panose="02040503050406030204" pitchFamily="18" charset="0"/>
                        <a:ea typeface="Times New Roman" panose="02020603050405020304" pitchFamily="18" charset="0"/>
                      </a:rPr>
                      <m:t>−</m:t>
                    </m:r>
                    <m:r>
                      <a:rPr lang="nl-NL" sz="4800" b="1" i="1">
                        <a:effectLst/>
                        <a:latin typeface="Cambria Math" panose="02040503050406030204" pitchFamily="18" charset="0"/>
                        <a:ea typeface="Times New Roman" panose="02020603050405020304" pitchFamily="18" charset="0"/>
                      </a:rPr>
                      <m:t>𝟐</m:t>
                    </m:r>
                    <m:r>
                      <a:rPr lang="nl-NL" sz="4800" b="1" i="1">
                        <a:effectLst/>
                        <a:latin typeface="Cambria Math" panose="02040503050406030204" pitchFamily="18" charset="0"/>
                        <a:ea typeface="Times New Roman" panose="02020603050405020304" pitchFamily="18" charset="0"/>
                      </a:rPr>
                      <m:t>=</m:t>
                    </m:r>
                    <m:r>
                      <a:rPr lang="nl-NL" sz="4800" b="1" i="1">
                        <a:effectLst/>
                        <a:latin typeface="Cambria Math" panose="02040503050406030204" pitchFamily="18" charset="0"/>
                        <a:ea typeface="Times New Roman" panose="02020603050405020304" pitchFamily="18" charset="0"/>
                      </a:rPr>
                      <m:t>𝟎</m:t>
                    </m:r>
                  </m:oMath>
                </a14:m>
                <a:r>
                  <a:rPr lang="nl-NL" sz="4800" b="1">
                    <a:effectLst/>
                    <a:latin typeface="Tahoma" panose="020B0604030504040204" pitchFamily="34" charset="0"/>
                    <a:ea typeface="Tahoma" panose="020B0604030504040204" pitchFamily="34" charset="0"/>
                    <a:cs typeface="Tahoma" panose="020B0604030504040204" pitchFamily="34" charset="0"/>
                  </a:rPr>
                  <a:t>.</a:t>
                </a:r>
                <a:endParaRPr lang="en-US" sz="4800" b="1">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Bef>
                    <a:spcPts val="400"/>
                  </a:spcBef>
                  <a:spcAft>
                    <a:spcPts val="400"/>
                  </a:spcAft>
                </a:pPr>
                <a:r>
                  <a:rPr lang="nl-NL" sz="4800" b="1">
                    <a:effectLst/>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nl-NL" sz="4800" b="1" i="1">
                        <a:effectLst/>
                        <a:latin typeface="Cambria Math" panose="02040503050406030204" pitchFamily="18" charset="0"/>
                        <a:ea typeface="Times New Roman" panose="02020603050405020304" pitchFamily="18" charset="0"/>
                      </a:rPr>
                      <m:t>𝑷</m:t>
                    </m:r>
                    <m:r>
                      <a:rPr lang="nl-NL" sz="4800" b="1" i="1">
                        <a:effectLst/>
                        <a:latin typeface="Cambria Math" panose="02040503050406030204" pitchFamily="18" charset="0"/>
                        <a:ea typeface="Times New Roman" panose="02020603050405020304" pitchFamily="18" charset="0"/>
                      </a:rPr>
                      <m:t>=</m:t>
                    </m:r>
                    <m:r>
                      <a:rPr lang="nl-NL" sz="4800" b="1" i="1">
                        <a:effectLst/>
                        <a:latin typeface="Cambria Math" panose="02040503050406030204" pitchFamily="18" charset="0"/>
                        <a:ea typeface="Times New Roman" panose="02020603050405020304" pitchFamily="18" charset="0"/>
                      </a:rPr>
                      <m:t>𝟐</m:t>
                    </m:r>
                    <m:r>
                      <a:rPr lang="nl-NL" sz="4800" b="1" i="1">
                        <a:effectLst/>
                        <a:latin typeface="Cambria Math" panose="02040503050406030204" pitchFamily="18" charset="0"/>
                        <a:ea typeface="Times New Roman" panose="02020603050405020304" pitchFamily="18" charset="0"/>
                      </a:rPr>
                      <m:t>.</m:t>
                    </m:r>
                    <m:r>
                      <a:rPr lang="nl-NL" sz="4800" b="1" i="1">
                        <a:effectLst/>
                        <a:latin typeface="Cambria Math" panose="02040503050406030204" pitchFamily="18" charset="0"/>
                        <a:ea typeface="Times New Roman" panose="02020603050405020304" pitchFamily="18" charset="0"/>
                      </a:rPr>
                      <m:t>𝟎</m:t>
                    </m:r>
                    <m:r>
                      <a:rPr lang="nl-NL" sz="4800" b="1" i="1">
                        <a:effectLst/>
                        <a:latin typeface="Cambria Math" panose="02040503050406030204" pitchFamily="18" charset="0"/>
                        <a:ea typeface="Times New Roman" panose="02020603050405020304" pitchFamily="18" charset="0"/>
                      </a:rPr>
                      <m:t>+</m:t>
                    </m:r>
                    <m:r>
                      <a:rPr lang="nl-NL" sz="4800" b="1" i="1">
                        <a:effectLst/>
                        <a:latin typeface="Cambria Math" panose="02040503050406030204" pitchFamily="18" charset="0"/>
                        <a:ea typeface="Times New Roman" panose="02020603050405020304" pitchFamily="18" charset="0"/>
                      </a:rPr>
                      <m:t>𝟑</m:t>
                    </m:r>
                    <m:r>
                      <a:rPr lang="nl-NL" sz="4800" b="1" i="1">
                        <a:effectLst/>
                        <a:latin typeface="Cambria Math" panose="02040503050406030204" pitchFamily="18" charset="0"/>
                        <a:ea typeface="Times New Roman" panose="02020603050405020304" pitchFamily="18" charset="0"/>
                      </a:rPr>
                      <m:t>.</m:t>
                    </m:r>
                    <m:r>
                      <a:rPr lang="nl-NL" sz="4800" b="1" i="1">
                        <a:effectLst/>
                        <a:latin typeface="Cambria Math" panose="02040503050406030204" pitchFamily="18" charset="0"/>
                        <a:ea typeface="Times New Roman" panose="02020603050405020304" pitchFamily="18" charset="0"/>
                      </a:rPr>
                      <m:t>𝟎</m:t>
                    </m:r>
                    <m:r>
                      <a:rPr lang="nl-NL" sz="4800" b="1" i="1">
                        <a:effectLst/>
                        <a:latin typeface="Cambria Math" panose="02040503050406030204" pitchFamily="18" charset="0"/>
                        <a:ea typeface="Times New Roman" panose="02020603050405020304" pitchFamily="18" charset="0"/>
                      </a:rPr>
                      <m:t>−</m:t>
                    </m:r>
                    <m:r>
                      <a:rPr lang="nl-NL" sz="4800" b="1" i="1">
                        <a:effectLst/>
                        <a:latin typeface="Cambria Math" panose="02040503050406030204" pitchFamily="18" charset="0"/>
                        <a:ea typeface="Times New Roman" panose="02020603050405020304" pitchFamily="18" charset="0"/>
                      </a:rPr>
                      <m:t>𝟐</m:t>
                    </m:r>
                    <m:r>
                      <a:rPr lang="nl-NL" sz="4800" b="1" i="1">
                        <a:effectLst/>
                        <a:latin typeface="Cambria Math" panose="02040503050406030204" pitchFamily="18" charset="0"/>
                        <a:ea typeface="Times New Roman" panose="02020603050405020304" pitchFamily="18" charset="0"/>
                      </a:rPr>
                      <m:t>&lt;</m:t>
                    </m:r>
                    <m:r>
                      <a:rPr lang="nl-NL" sz="4800" b="1" i="1">
                        <a:effectLst/>
                        <a:latin typeface="Cambria Math" panose="02040503050406030204" pitchFamily="18" charset="0"/>
                        <a:ea typeface="Times New Roman" panose="02020603050405020304" pitchFamily="18" charset="0"/>
                      </a:rPr>
                      <m:t>𝟎</m:t>
                    </m:r>
                  </m:oMath>
                </a14:m>
                <a:r>
                  <a:rPr lang="nl-NL" sz="4800" b="1">
                    <a:effectLst/>
                    <a:latin typeface="Tahoma" panose="020B0604030504040204" pitchFamily="34" charset="0"/>
                    <a:ea typeface="Tahoma" panose="020B0604030504040204" pitchFamily="34" charset="0"/>
                    <a:cs typeface="Tahoma" panose="020B0604030504040204" pitchFamily="34" charset="0"/>
                  </a:rPr>
                  <a:t>.</a:t>
                </a:r>
                <a:endParaRPr lang="en-US" sz="4800" b="1">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Bef>
                    <a:spcPts val="400"/>
                  </a:spcBef>
                  <a:spcAft>
                    <a:spcPts val="400"/>
                  </a:spcAft>
                </a:pPr>
                <a:r>
                  <a:rPr lang="nl-NL" sz="4800" b="1">
                    <a:effectLst/>
                    <a:latin typeface="Tahoma" panose="020B0604030504040204" pitchFamily="34" charset="0"/>
                    <a:ea typeface="Tahoma" panose="020B0604030504040204" pitchFamily="34" charset="0"/>
                    <a:cs typeface="Tahoma" panose="020B0604030504040204" pitchFamily="34" charset="0"/>
                  </a:rPr>
                  <a:t>Vậy nửa mặt phẳng chứa điểm </a:t>
                </a:r>
                <a14:m>
                  <m:oMath xmlns:m="http://schemas.openxmlformats.org/officeDocument/2006/math">
                    <m:r>
                      <a:rPr lang="nl-NL" sz="4800" b="1" i="1">
                        <a:effectLst/>
                        <a:latin typeface="Cambria Math" panose="02040503050406030204" pitchFamily="18" charset="0"/>
                        <a:ea typeface="Times New Roman" panose="02020603050405020304" pitchFamily="18" charset="0"/>
                      </a:rPr>
                      <m:t>𝑶</m:t>
                    </m:r>
                  </m:oMath>
                </a14:m>
                <a:r>
                  <a:rPr lang="nl-NL" sz="4800" b="1">
                    <a:effectLst/>
                    <a:latin typeface="Tahoma" panose="020B0604030504040204" pitchFamily="34" charset="0"/>
                    <a:ea typeface="Tahoma" panose="020B0604030504040204" pitchFamily="34" charset="0"/>
                    <a:cs typeface="Tahoma" panose="020B0604030504040204" pitchFamily="34" charset="0"/>
                  </a:rPr>
                  <a:t> có bờ là đường thẳng </a:t>
                </a:r>
                <a14:m>
                  <m:oMath xmlns:m="http://schemas.openxmlformats.org/officeDocument/2006/math">
                    <m:r>
                      <a:rPr lang="nl-NL" sz="4800" b="1" i="1">
                        <a:effectLst/>
                        <a:latin typeface="Cambria Math" panose="02040503050406030204" pitchFamily="18" charset="0"/>
                        <a:ea typeface="Times New Roman" panose="02020603050405020304" pitchFamily="18" charset="0"/>
                      </a:rPr>
                      <m:t>𝟐</m:t>
                    </m:r>
                    <m:r>
                      <a:rPr lang="nl-NL" sz="4800" b="1" i="1">
                        <a:effectLst/>
                        <a:latin typeface="Cambria Math" panose="02040503050406030204" pitchFamily="18" charset="0"/>
                        <a:ea typeface="Times New Roman" panose="02020603050405020304" pitchFamily="18" charset="0"/>
                      </a:rPr>
                      <m:t>𝒙</m:t>
                    </m:r>
                    <m:r>
                      <a:rPr lang="nl-NL" sz="4800" b="1" i="1">
                        <a:effectLst/>
                        <a:latin typeface="Cambria Math" panose="02040503050406030204" pitchFamily="18" charset="0"/>
                        <a:ea typeface="Times New Roman" panose="02020603050405020304" pitchFamily="18" charset="0"/>
                      </a:rPr>
                      <m:t>+</m:t>
                    </m:r>
                    <m:r>
                      <a:rPr lang="nl-NL" sz="4800" b="1" i="1">
                        <a:effectLst/>
                        <a:latin typeface="Cambria Math" panose="02040503050406030204" pitchFamily="18" charset="0"/>
                        <a:ea typeface="Times New Roman" panose="02020603050405020304" pitchFamily="18" charset="0"/>
                      </a:rPr>
                      <m:t>𝟑</m:t>
                    </m:r>
                    <m:r>
                      <a:rPr lang="nl-NL" sz="4800" b="1" i="1">
                        <a:effectLst/>
                        <a:latin typeface="Cambria Math" panose="02040503050406030204" pitchFamily="18" charset="0"/>
                        <a:ea typeface="Times New Roman" panose="02020603050405020304" pitchFamily="18" charset="0"/>
                      </a:rPr>
                      <m:t>𝒚</m:t>
                    </m:r>
                    <m:r>
                      <a:rPr lang="nl-NL" sz="4800" b="1" i="1">
                        <a:effectLst/>
                        <a:latin typeface="Cambria Math" panose="02040503050406030204" pitchFamily="18" charset="0"/>
                        <a:ea typeface="Times New Roman" panose="02020603050405020304" pitchFamily="18" charset="0"/>
                      </a:rPr>
                      <m:t>−</m:t>
                    </m:r>
                    <m:r>
                      <a:rPr lang="nl-NL" sz="4800" b="1" i="1">
                        <a:effectLst/>
                        <a:latin typeface="Cambria Math" panose="02040503050406030204" pitchFamily="18" charset="0"/>
                        <a:ea typeface="Times New Roman" panose="02020603050405020304" pitchFamily="18" charset="0"/>
                      </a:rPr>
                      <m:t>𝟐</m:t>
                    </m:r>
                    <m:r>
                      <a:rPr lang="nl-NL" sz="4800" b="1" i="1">
                        <a:effectLst/>
                        <a:latin typeface="Cambria Math" panose="02040503050406030204" pitchFamily="18" charset="0"/>
                        <a:ea typeface="Times New Roman" panose="02020603050405020304" pitchFamily="18" charset="0"/>
                      </a:rPr>
                      <m:t>=</m:t>
                    </m:r>
                    <m:r>
                      <a:rPr lang="nl-NL" sz="4800" b="1" i="1">
                        <a:effectLst/>
                        <a:latin typeface="Cambria Math" panose="02040503050406030204" pitchFamily="18" charset="0"/>
                        <a:ea typeface="Times New Roman" panose="02020603050405020304" pitchFamily="18" charset="0"/>
                      </a:rPr>
                      <m:t>𝟎</m:t>
                    </m:r>
                  </m:oMath>
                </a14:m>
                <a:r>
                  <a:rPr lang="nl-NL" sz="4800" b="1">
                    <a:effectLst/>
                    <a:latin typeface="Tahoma" panose="020B0604030504040204" pitchFamily="34" charset="0"/>
                    <a:ea typeface="Tahoma" panose="020B0604030504040204" pitchFamily="34" charset="0"/>
                    <a:cs typeface="Tahoma" panose="020B0604030504040204" pitchFamily="34" charset="0"/>
                  </a:rPr>
                  <a:t> (không kể bờ) là miền nghiệm của bất phương trình.</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TextBox 1">
                <a:extLst>
                  <a:ext uri="{FF2B5EF4-FFF2-40B4-BE49-F238E27FC236}">
                    <a16:creationId xmlns:a16="http://schemas.microsoft.com/office/drawing/2014/main" id="{749B0CB5-22BE-420B-BB3F-C1BB64C90F43}"/>
                  </a:ext>
                </a:extLst>
              </p:cNvPr>
              <p:cNvSpPr txBox="1">
                <a:spLocks noRot="1" noChangeAspect="1" noMove="1" noResize="1" noEditPoints="1" noAdjustHandles="1" noChangeArrowheads="1" noChangeShapeType="1" noTextEdit="1"/>
              </p:cNvSpPr>
              <p:nvPr/>
            </p:nvSpPr>
            <p:spPr>
              <a:xfrm>
                <a:off x="787213" y="6427831"/>
                <a:ext cx="13596267" cy="6278257"/>
              </a:xfrm>
              <a:prstGeom prst="rect">
                <a:avLst/>
              </a:prstGeom>
              <a:blipFill>
                <a:blip r:embed="rId6"/>
                <a:stretch>
                  <a:fillRect l="-2018" t="-1748" r="-3408" b="-398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F862ED4-12B6-4BC1-BDD2-18183B2828DF}"/>
              </a:ext>
            </a:extLst>
          </p:cNvPr>
          <p:cNvPicPr>
            <a:picLocks noChangeAspect="1"/>
          </p:cNvPicPr>
          <p:nvPr/>
        </p:nvPicPr>
        <p:blipFill>
          <a:blip r:embed="rId7"/>
          <a:stretch>
            <a:fillRect/>
          </a:stretch>
        </p:blipFill>
        <p:spPr>
          <a:xfrm>
            <a:off x="14732566" y="6106884"/>
            <a:ext cx="9150384" cy="6862788"/>
          </a:xfrm>
          <a:prstGeom prst="rect">
            <a:avLst/>
          </a:prstGeom>
        </p:spPr>
      </p:pic>
    </p:spTree>
    <p:extLst>
      <p:ext uri="{BB962C8B-B14F-4D97-AF65-F5344CB8AC3E}">
        <p14:creationId xmlns:p14="http://schemas.microsoft.com/office/powerpoint/2010/main" val="34392444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04468" y="2652081"/>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7</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2024733" y="3611940"/>
                <a:ext cx="21186707" cy="1569660"/>
              </a:xfrm>
              <a:prstGeom prst="rect">
                <a:avLst/>
              </a:prstGeom>
              <a:noFill/>
            </p:spPr>
            <p:txBody>
              <a:bodyPr wrap="square">
                <a:spAutoFit/>
              </a:bodyPr>
              <a:lstStyle/>
              <a:p>
                <a:r>
                  <a:rPr lang="nl-NL" sz="4800" b="1">
                    <a:latin typeface="Tahoma" panose="020B0604030504040204" pitchFamily="34" charset="0"/>
                    <a:ea typeface="Tahoma" panose="020B0604030504040204" pitchFamily="34" charset="0"/>
                    <a:cs typeface="Tahoma" panose="020B0604030504040204" pitchFamily="34" charset="0"/>
                  </a:rPr>
                  <a:t>Cho bất phương trình </a:t>
                </a:r>
                <a14:m>
                  <m:oMath xmlns:m="http://schemas.openxmlformats.org/officeDocument/2006/math">
                    <m:r>
                      <a:rPr lang="nl-NL" sz="4800" b="1" i="1">
                        <a:latin typeface="Cambria Math" panose="02040503050406030204" pitchFamily="18" charset="0"/>
                      </a:rPr>
                      <m:t>𝟐</m:t>
                    </m:r>
                    <m:r>
                      <a:rPr lang="nl-NL" sz="4800" b="1" i="1">
                        <a:latin typeface="Cambria Math" panose="02040503050406030204" pitchFamily="18" charset="0"/>
                      </a:rPr>
                      <m:t>𝒙</m:t>
                    </m:r>
                    <m:r>
                      <a:rPr lang="nl-NL" sz="4800" b="1" i="1">
                        <a:latin typeface="Cambria Math" panose="02040503050406030204" pitchFamily="18" charset="0"/>
                      </a:rPr>
                      <m:t>+</m:t>
                    </m:r>
                    <m:r>
                      <a:rPr lang="nl-NL" sz="4800" b="1" i="1">
                        <a:latin typeface="Cambria Math" panose="02040503050406030204" pitchFamily="18" charset="0"/>
                      </a:rPr>
                      <m:t>𝟑</m:t>
                    </m:r>
                    <m:r>
                      <a:rPr lang="nl-NL" sz="4800" b="1" i="1">
                        <a:latin typeface="Cambria Math" panose="02040503050406030204" pitchFamily="18" charset="0"/>
                      </a:rPr>
                      <m:t>𝒚</m:t>
                    </m:r>
                    <m:r>
                      <a:rPr lang="nl-NL" sz="4800" b="1" i="1">
                        <a:latin typeface="Cambria Math" panose="02040503050406030204" pitchFamily="18" charset="0"/>
                      </a:rPr>
                      <m:t>−</m:t>
                    </m:r>
                    <m:r>
                      <a:rPr lang="nl-NL" sz="4800" b="1" i="1">
                        <a:latin typeface="Cambria Math" panose="02040503050406030204" pitchFamily="18" charset="0"/>
                      </a:rPr>
                      <m:t>𝟐</m:t>
                    </m:r>
                    <m:r>
                      <a:rPr lang="nl-NL" sz="4800" b="1" i="1">
                        <a:latin typeface="Cambria Math" panose="02040503050406030204" pitchFamily="18" charset="0"/>
                      </a:rPr>
                      <m:t>&lt;</m:t>
                    </m:r>
                    <m:r>
                      <a:rPr lang="nl-NL" sz="4800" b="1" i="1">
                        <a:latin typeface="Cambria Math" panose="02040503050406030204" pitchFamily="18" charset="0"/>
                      </a:rPr>
                      <m:t>𝟎</m:t>
                    </m:r>
                  </m:oMath>
                </a14:m>
                <a:r>
                  <a:rPr lang="nl-NL" sz="4800" b="1">
                    <a:latin typeface="Tahoma" panose="020B0604030504040204" pitchFamily="34" charset="0"/>
                    <a:ea typeface="Tahoma" panose="020B0604030504040204" pitchFamily="34" charset="0"/>
                    <a:cs typeface="Tahoma" panose="020B0604030504040204" pitchFamily="34" charset="0"/>
                  </a:rPr>
                  <a:t>. Miền nghiệm của BPT là </a:t>
                </a:r>
                <a:endParaRPr lang="en-US" sz="4800" b="1">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2024733" y="3611940"/>
                <a:ext cx="21186707" cy="1569660"/>
              </a:xfrm>
              <a:prstGeom prst="rect">
                <a:avLst/>
              </a:prstGeom>
              <a:blipFill>
                <a:blip r:embed="rId4"/>
                <a:stretch>
                  <a:fillRect l="-1295" t="-93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A3346872-BDD2-45E3-B68C-9377D277F11F}"/>
                  </a:ext>
                </a:extLst>
              </p:cNvPr>
              <p:cNvSpPr/>
              <p:nvPr/>
            </p:nvSpPr>
            <p:spPr>
              <a:xfrm>
                <a:off x="1124570" y="5235937"/>
                <a:ext cx="22597051" cy="156966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nl-NL"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Nửa mặt phẳng chứa điểm </a:t>
                </a:r>
                <a14:m>
                  <m:oMath xmlns:m="http://schemas.openxmlformats.org/officeDocument/2006/math">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𝑶</m:t>
                    </m:r>
                  </m:oMath>
                </a14:m>
                <a:r>
                  <a:rPr kumimoji="0" lang="nl-NL"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có bờ là đt </a:t>
                </a:r>
                <a14:m>
                  <m:oMath xmlns:m="http://schemas.openxmlformats.org/officeDocument/2006/math">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𝟐</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𝒙</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𝟑</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𝒚</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𝟐</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mn-cs"/>
                      </a:rPr>
                      <m:t>𝟎</m:t>
                    </m:r>
                  </m:oMath>
                </a14:m>
                <a:r>
                  <a:rPr kumimoji="0" lang="nl-NL"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(không kể bờ).</a:t>
                </a:r>
                <a:endParaRPr lang="en-US"/>
              </a:p>
            </p:txBody>
          </p:sp>
        </mc:Choice>
        <mc:Fallback xmlns="">
          <p:sp>
            <p:nvSpPr>
              <p:cNvPr id="33" name="Rectangle 32">
                <a:extLst>
                  <a:ext uri="{FF2B5EF4-FFF2-40B4-BE49-F238E27FC236}">
                    <a16:creationId xmlns:a16="http://schemas.microsoft.com/office/drawing/2014/main" id="{A3346872-BDD2-45E3-B68C-9377D277F11F}"/>
                  </a:ext>
                </a:extLst>
              </p:cNvPr>
              <p:cNvSpPr>
                <a:spLocks noRot="1" noChangeAspect="1" noMove="1" noResize="1" noEditPoints="1" noAdjustHandles="1" noChangeArrowheads="1" noChangeShapeType="1" noTextEdit="1"/>
              </p:cNvSpPr>
              <p:nvPr/>
            </p:nvSpPr>
            <p:spPr>
              <a:xfrm>
                <a:off x="1124570" y="5235937"/>
                <a:ext cx="22597051" cy="1569660"/>
              </a:xfrm>
              <a:prstGeom prst="rect">
                <a:avLst/>
              </a:prstGeom>
              <a:blipFill>
                <a:blip r:embed="rId5"/>
                <a:stretch>
                  <a:fillRect r="-9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2CD530AE-E891-4395-9E02-D5C3F2AFD8FE}"/>
                  </a:ext>
                </a:extLst>
              </p:cNvPr>
              <p:cNvSpPr/>
              <p:nvPr/>
            </p:nvSpPr>
            <p:spPr>
              <a:xfrm>
                <a:off x="1107637" y="7177929"/>
                <a:ext cx="22597051" cy="156966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t>         </a:t>
                </a:r>
                <a:r>
                  <a:rPr lang="nl-NL" sz="4800" b="1">
                    <a:latin typeface="Tahoma" panose="020B0604030504040204" pitchFamily="34" charset="0"/>
                    <a:ea typeface="Tahoma" panose="020B0604030504040204" pitchFamily="34" charset="0"/>
                    <a:cs typeface="Tahoma" panose="020B0604030504040204" pitchFamily="34" charset="0"/>
                  </a:rPr>
                  <a:t>Nửa mặt phẳng chứa điểm </a:t>
                </a:r>
                <a14:m>
                  <m:oMath xmlns:m="http://schemas.openxmlformats.org/officeDocument/2006/math">
                    <m:r>
                      <a:rPr lang="nl-NL" sz="4800" b="1" i="1">
                        <a:latin typeface="Cambria Math" panose="02040503050406030204" pitchFamily="18" charset="0"/>
                      </a:rPr>
                      <m:t>𝑶</m:t>
                    </m:r>
                  </m:oMath>
                </a14:m>
                <a:r>
                  <a:rPr lang="nl-NL" sz="4800" b="1">
                    <a:latin typeface="Tahoma" panose="020B0604030504040204" pitchFamily="34" charset="0"/>
                    <a:ea typeface="Tahoma" panose="020B0604030504040204" pitchFamily="34" charset="0"/>
                    <a:cs typeface="Tahoma" panose="020B0604030504040204" pitchFamily="34" charset="0"/>
                  </a:rPr>
                  <a:t> có bờ là đt </a:t>
                </a:r>
                <a14:m>
                  <m:oMath xmlns:m="http://schemas.openxmlformats.org/officeDocument/2006/math">
                    <m:r>
                      <a:rPr lang="nl-NL" sz="4800" b="1" i="1">
                        <a:latin typeface="Cambria Math" panose="02040503050406030204" pitchFamily="18" charset="0"/>
                      </a:rPr>
                      <m:t>𝟐</m:t>
                    </m:r>
                    <m:r>
                      <a:rPr lang="nl-NL" sz="4800" b="1" i="1">
                        <a:latin typeface="Cambria Math" panose="02040503050406030204" pitchFamily="18" charset="0"/>
                      </a:rPr>
                      <m:t>𝒙</m:t>
                    </m:r>
                    <m:r>
                      <a:rPr lang="nl-NL" sz="4800" b="1" i="1">
                        <a:latin typeface="Cambria Math" panose="02040503050406030204" pitchFamily="18" charset="0"/>
                      </a:rPr>
                      <m:t>+</m:t>
                    </m:r>
                    <m:r>
                      <a:rPr lang="nl-NL" sz="4800" b="1" i="1">
                        <a:latin typeface="Cambria Math" panose="02040503050406030204" pitchFamily="18" charset="0"/>
                      </a:rPr>
                      <m:t>𝟑</m:t>
                    </m:r>
                    <m:r>
                      <a:rPr lang="nl-NL" sz="4800" b="1" i="1">
                        <a:latin typeface="Cambria Math" panose="02040503050406030204" pitchFamily="18" charset="0"/>
                      </a:rPr>
                      <m:t>𝒚</m:t>
                    </m:r>
                    <m:r>
                      <a:rPr lang="nl-NL" sz="4800" b="1" i="1">
                        <a:latin typeface="Cambria Math" panose="02040503050406030204" pitchFamily="18" charset="0"/>
                      </a:rPr>
                      <m:t>−</m:t>
                    </m:r>
                    <m:r>
                      <a:rPr lang="nl-NL" sz="4800" b="1" i="1">
                        <a:latin typeface="Cambria Math" panose="02040503050406030204" pitchFamily="18" charset="0"/>
                      </a:rPr>
                      <m:t>𝟐</m:t>
                    </m:r>
                    <m:r>
                      <a:rPr lang="nl-NL" sz="4800" b="1" i="1">
                        <a:latin typeface="Cambria Math" panose="02040503050406030204" pitchFamily="18" charset="0"/>
                      </a:rPr>
                      <m:t>=</m:t>
                    </m:r>
                    <m:r>
                      <a:rPr lang="nl-NL" sz="4800" b="1" i="1">
                        <a:latin typeface="Cambria Math" panose="02040503050406030204" pitchFamily="18" charset="0"/>
                      </a:rPr>
                      <m:t>𝟎</m:t>
                    </m:r>
                  </m:oMath>
                </a14:m>
                <a:r>
                  <a:rPr lang="nl-NL" sz="4800" b="1">
                    <a:latin typeface="Tahoma" panose="020B0604030504040204" pitchFamily="34" charset="0"/>
                    <a:ea typeface="Tahoma" panose="020B0604030504040204" pitchFamily="34" charset="0"/>
                    <a:cs typeface="Tahoma" panose="020B0604030504040204" pitchFamily="34" charset="0"/>
                  </a:rPr>
                  <a:t> (kể cả bờ).</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2CD530AE-E891-4395-9E02-D5C3F2AFD8FE}"/>
                  </a:ext>
                </a:extLst>
              </p:cNvPr>
              <p:cNvSpPr>
                <a:spLocks noRot="1" noChangeAspect="1" noMove="1" noResize="1" noEditPoints="1" noAdjustHandles="1" noChangeArrowheads="1" noChangeShapeType="1" noTextEdit="1"/>
              </p:cNvSpPr>
              <p:nvPr/>
            </p:nvSpPr>
            <p:spPr>
              <a:xfrm>
                <a:off x="1107637" y="7177929"/>
                <a:ext cx="22597051" cy="1569660"/>
              </a:xfrm>
              <a:prstGeom prst="rect">
                <a:avLst/>
              </a:prstGeom>
              <a:blipFill>
                <a:blip r:embed="rId6"/>
                <a:stretch>
                  <a:fillRect l="-1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38D08FDA-391A-4964-8121-12B5BF08B39B}"/>
                  </a:ext>
                </a:extLst>
              </p:cNvPr>
              <p:cNvSpPr/>
              <p:nvPr/>
            </p:nvSpPr>
            <p:spPr>
              <a:xfrm>
                <a:off x="1107636" y="9119921"/>
                <a:ext cx="22597051" cy="156966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400"/>
                  </a:spcBef>
                  <a:spcAft>
                    <a:spcPts val="400"/>
                  </a:spcAft>
                  <a:tabLst>
                    <a:tab pos="629920" algn="l"/>
                    <a:tab pos="3599815" algn="l"/>
                    <a:tab pos="5039995" algn="l"/>
                  </a:tabLst>
                </a:pPr>
                <a:r>
                  <a:rPr lang="nl-NL"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Nửa mp không chứa điểm </a:t>
                </a:r>
                <a14:m>
                  <m:oMath xmlns:m="http://schemas.openxmlformats.org/officeDocument/2006/math">
                    <m:r>
                      <a:rPr lang="nl-NL" sz="4800" b="1" i="1">
                        <a:solidFill>
                          <a:schemeClr val="bg1"/>
                        </a:solidFill>
                        <a:effectLst/>
                        <a:latin typeface="Cambria Math" panose="02040503050406030204" pitchFamily="18" charset="0"/>
                        <a:ea typeface="Times New Roman" panose="02020603050405020304" pitchFamily="18" charset="0"/>
                      </a:rPr>
                      <m:t>𝑶</m:t>
                    </m:r>
                  </m:oMath>
                </a14:m>
                <a:r>
                  <a:rPr lang="nl-NL"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có bờ là đt </a:t>
                </a:r>
                <a14:m>
                  <m:oMath xmlns:m="http://schemas.openxmlformats.org/officeDocument/2006/math">
                    <m:r>
                      <a:rPr lang="nl-NL" sz="4800" b="1" i="1">
                        <a:solidFill>
                          <a:schemeClr val="bg1"/>
                        </a:solidFill>
                        <a:effectLst/>
                        <a:latin typeface="Cambria Math" panose="02040503050406030204" pitchFamily="18" charset="0"/>
                        <a:ea typeface="Times New Roman" panose="02020603050405020304" pitchFamily="18" charset="0"/>
                      </a:rPr>
                      <m:t>𝟐</m:t>
                    </m:r>
                    <m:r>
                      <a:rPr lang="nl-NL" sz="4800" b="1" i="1">
                        <a:solidFill>
                          <a:schemeClr val="bg1"/>
                        </a:solidFill>
                        <a:effectLst/>
                        <a:latin typeface="Cambria Math" panose="02040503050406030204" pitchFamily="18" charset="0"/>
                        <a:ea typeface="Times New Roman" panose="02020603050405020304" pitchFamily="18" charset="0"/>
                      </a:rPr>
                      <m:t>𝒙</m:t>
                    </m:r>
                    <m:r>
                      <a:rPr lang="nl-NL" sz="4800" b="1" i="1">
                        <a:solidFill>
                          <a:schemeClr val="bg1"/>
                        </a:solidFill>
                        <a:effectLst/>
                        <a:latin typeface="Cambria Math" panose="02040503050406030204" pitchFamily="18" charset="0"/>
                        <a:ea typeface="Times New Roman" panose="02020603050405020304" pitchFamily="18" charset="0"/>
                      </a:rPr>
                      <m:t>+</m:t>
                    </m:r>
                    <m:r>
                      <a:rPr lang="nl-NL" sz="4800" b="1" i="1">
                        <a:solidFill>
                          <a:schemeClr val="bg1"/>
                        </a:solidFill>
                        <a:effectLst/>
                        <a:latin typeface="Cambria Math" panose="02040503050406030204" pitchFamily="18" charset="0"/>
                        <a:ea typeface="Times New Roman" panose="02020603050405020304" pitchFamily="18" charset="0"/>
                      </a:rPr>
                      <m:t>𝟑</m:t>
                    </m:r>
                    <m:r>
                      <a:rPr lang="nl-NL" sz="4800" b="1" i="1">
                        <a:solidFill>
                          <a:schemeClr val="bg1"/>
                        </a:solidFill>
                        <a:effectLst/>
                        <a:latin typeface="Cambria Math" panose="02040503050406030204" pitchFamily="18" charset="0"/>
                        <a:ea typeface="Times New Roman" panose="02020603050405020304" pitchFamily="18" charset="0"/>
                      </a:rPr>
                      <m:t>𝒚</m:t>
                    </m:r>
                    <m:r>
                      <a:rPr lang="nl-NL" sz="4800" b="1" i="1">
                        <a:solidFill>
                          <a:schemeClr val="bg1"/>
                        </a:solidFill>
                        <a:effectLst/>
                        <a:latin typeface="Cambria Math" panose="02040503050406030204" pitchFamily="18" charset="0"/>
                        <a:ea typeface="Times New Roman" panose="02020603050405020304" pitchFamily="18" charset="0"/>
                      </a:rPr>
                      <m:t>−</m:t>
                    </m:r>
                    <m:r>
                      <a:rPr lang="nl-NL" sz="4800" b="1" i="1">
                        <a:solidFill>
                          <a:schemeClr val="bg1"/>
                        </a:solidFill>
                        <a:effectLst/>
                        <a:latin typeface="Cambria Math" panose="02040503050406030204" pitchFamily="18" charset="0"/>
                        <a:ea typeface="Times New Roman" panose="02020603050405020304" pitchFamily="18" charset="0"/>
                      </a:rPr>
                      <m:t>𝟐</m:t>
                    </m:r>
                    <m:r>
                      <a:rPr lang="nl-NL" sz="4800" b="1" i="1">
                        <a:solidFill>
                          <a:schemeClr val="bg1"/>
                        </a:solidFill>
                        <a:effectLst/>
                        <a:latin typeface="Cambria Math" panose="02040503050406030204" pitchFamily="18" charset="0"/>
                        <a:ea typeface="Times New Roman" panose="02020603050405020304" pitchFamily="18" charset="0"/>
                      </a:rPr>
                      <m:t>=</m:t>
                    </m:r>
                    <m:r>
                      <a:rPr lang="nl-NL" sz="4800" b="1" i="1">
                        <a:solidFill>
                          <a:schemeClr val="bg1"/>
                        </a:solidFill>
                        <a:effectLst/>
                        <a:latin typeface="Cambria Math" panose="02040503050406030204" pitchFamily="18" charset="0"/>
                        <a:ea typeface="Times New Roman" panose="02020603050405020304" pitchFamily="18" charset="0"/>
                      </a:rPr>
                      <m:t>𝟎</m:t>
                    </m:r>
                  </m:oMath>
                </a14:m>
                <a:r>
                  <a:rPr lang="nl-NL"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(không kể bờ).</a:t>
                </a:r>
                <a:endPar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Rectangle 34">
                <a:extLst>
                  <a:ext uri="{FF2B5EF4-FFF2-40B4-BE49-F238E27FC236}">
                    <a16:creationId xmlns:a16="http://schemas.microsoft.com/office/drawing/2014/main" id="{38D08FDA-391A-4964-8121-12B5BF08B39B}"/>
                  </a:ext>
                </a:extLst>
              </p:cNvPr>
              <p:cNvSpPr>
                <a:spLocks noRot="1" noChangeAspect="1" noMove="1" noResize="1" noEditPoints="1" noAdjustHandles="1" noChangeArrowheads="1" noChangeShapeType="1" noTextEdit="1"/>
              </p:cNvSpPr>
              <p:nvPr/>
            </p:nvSpPr>
            <p:spPr>
              <a:xfrm>
                <a:off x="1107636" y="9119921"/>
                <a:ext cx="22597051" cy="1569660"/>
              </a:xfrm>
              <a:prstGeom prst="rect">
                <a:avLst/>
              </a:prstGeom>
              <a:blipFill>
                <a:blip r:embed="rId7"/>
                <a:stretch>
                  <a:fillRect r="-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F40D6DFB-C460-4525-9485-50E977EA6171}"/>
                  </a:ext>
                </a:extLst>
              </p:cNvPr>
              <p:cNvSpPr/>
              <p:nvPr/>
            </p:nvSpPr>
            <p:spPr>
              <a:xfrm>
                <a:off x="1156968" y="11061913"/>
                <a:ext cx="22597051" cy="156966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Nửa mp không chứa điểm </a:t>
                </a:r>
                <a14:m>
                  <m:oMath xmlns:m="http://schemas.openxmlformats.org/officeDocument/2006/math">
                    <m:r>
                      <a:rPr lang="nl-NL" sz="4800" b="1" i="1">
                        <a:solidFill>
                          <a:schemeClr val="bg1"/>
                        </a:solidFill>
                        <a:effectLst/>
                        <a:latin typeface="Cambria Math" panose="02040503050406030204" pitchFamily="18" charset="0"/>
                        <a:ea typeface="Times New Roman" panose="02020603050405020304" pitchFamily="18" charset="0"/>
                      </a:rPr>
                      <m:t>𝑶</m:t>
                    </m:r>
                  </m:oMath>
                </a14:m>
                <a:r>
                  <a:rPr lang="nl-NL"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có bờ là đt </a:t>
                </a:r>
                <a14:m>
                  <m:oMath xmlns:m="http://schemas.openxmlformats.org/officeDocument/2006/math">
                    <m:r>
                      <a:rPr lang="nl-NL" sz="4800" b="1" i="1">
                        <a:solidFill>
                          <a:schemeClr val="bg1"/>
                        </a:solidFill>
                        <a:effectLst/>
                        <a:latin typeface="Cambria Math" panose="02040503050406030204" pitchFamily="18" charset="0"/>
                        <a:ea typeface="Times New Roman" panose="02020603050405020304" pitchFamily="18" charset="0"/>
                      </a:rPr>
                      <m:t>𝟐</m:t>
                    </m:r>
                    <m:r>
                      <a:rPr lang="nl-NL" sz="4800" b="1" i="1">
                        <a:solidFill>
                          <a:schemeClr val="bg1"/>
                        </a:solidFill>
                        <a:effectLst/>
                        <a:latin typeface="Cambria Math" panose="02040503050406030204" pitchFamily="18" charset="0"/>
                        <a:ea typeface="Times New Roman" panose="02020603050405020304" pitchFamily="18" charset="0"/>
                      </a:rPr>
                      <m:t>𝒙</m:t>
                    </m:r>
                    <m:r>
                      <a:rPr lang="nl-NL" sz="4800" b="1" i="1">
                        <a:solidFill>
                          <a:schemeClr val="bg1"/>
                        </a:solidFill>
                        <a:effectLst/>
                        <a:latin typeface="Cambria Math" panose="02040503050406030204" pitchFamily="18" charset="0"/>
                        <a:ea typeface="Times New Roman" panose="02020603050405020304" pitchFamily="18" charset="0"/>
                      </a:rPr>
                      <m:t>+</m:t>
                    </m:r>
                    <m:r>
                      <a:rPr lang="nl-NL" sz="4800" b="1" i="1">
                        <a:solidFill>
                          <a:schemeClr val="bg1"/>
                        </a:solidFill>
                        <a:effectLst/>
                        <a:latin typeface="Cambria Math" panose="02040503050406030204" pitchFamily="18" charset="0"/>
                        <a:ea typeface="Times New Roman" panose="02020603050405020304" pitchFamily="18" charset="0"/>
                      </a:rPr>
                      <m:t>𝟑</m:t>
                    </m:r>
                    <m:r>
                      <a:rPr lang="nl-NL" sz="4800" b="1" i="1">
                        <a:solidFill>
                          <a:schemeClr val="bg1"/>
                        </a:solidFill>
                        <a:effectLst/>
                        <a:latin typeface="Cambria Math" panose="02040503050406030204" pitchFamily="18" charset="0"/>
                        <a:ea typeface="Times New Roman" panose="02020603050405020304" pitchFamily="18" charset="0"/>
                      </a:rPr>
                      <m:t>𝒚</m:t>
                    </m:r>
                    <m:r>
                      <a:rPr lang="nl-NL" sz="4800" b="1" i="1">
                        <a:solidFill>
                          <a:schemeClr val="bg1"/>
                        </a:solidFill>
                        <a:effectLst/>
                        <a:latin typeface="Cambria Math" panose="02040503050406030204" pitchFamily="18" charset="0"/>
                        <a:ea typeface="Times New Roman" panose="02020603050405020304" pitchFamily="18" charset="0"/>
                      </a:rPr>
                      <m:t>−</m:t>
                    </m:r>
                    <m:r>
                      <a:rPr lang="nl-NL" sz="4800" b="1" i="1">
                        <a:solidFill>
                          <a:schemeClr val="bg1"/>
                        </a:solidFill>
                        <a:effectLst/>
                        <a:latin typeface="Cambria Math" panose="02040503050406030204" pitchFamily="18" charset="0"/>
                        <a:ea typeface="Times New Roman" panose="02020603050405020304" pitchFamily="18" charset="0"/>
                      </a:rPr>
                      <m:t>𝟐</m:t>
                    </m:r>
                    <m:r>
                      <a:rPr lang="nl-NL" sz="4800" b="1" i="1">
                        <a:solidFill>
                          <a:schemeClr val="bg1"/>
                        </a:solidFill>
                        <a:effectLst/>
                        <a:latin typeface="Cambria Math" panose="02040503050406030204" pitchFamily="18" charset="0"/>
                        <a:ea typeface="Times New Roman" panose="02020603050405020304" pitchFamily="18" charset="0"/>
                      </a:rPr>
                      <m:t>=</m:t>
                    </m:r>
                    <m:r>
                      <a:rPr lang="nl-NL" sz="4800" b="1" i="1">
                        <a:solidFill>
                          <a:schemeClr val="bg1"/>
                        </a:solidFill>
                        <a:effectLst/>
                        <a:latin typeface="Cambria Math" panose="02040503050406030204" pitchFamily="18" charset="0"/>
                        <a:ea typeface="Times New Roman" panose="02020603050405020304" pitchFamily="18" charset="0"/>
                      </a:rPr>
                      <m:t>𝟎</m:t>
                    </m:r>
                  </m:oMath>
                </a14:m>
                <a:r>
                  <a:rPr lang="nl-NL"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(kể cả bờ).</a:t>
                </a:r>
                <a:endParaRPr lang="en-US"/>
              </a:p>
            </p:txBody>
          </p:sp>
        </mc:Choice>
        <mc:Fallback xmlns="">
          <p:sp>
            <p:nvSpPr>
              <p:cNvPr id="36" name="Rectangle 35">
                <a:extLst>
                  <a:ext uri="{FF2B5EF4-FFF2-40B4-BE49-F238E27FC236}">
                    <a16:creationId xmlns:a16="http://schemas.microsoft.com/office/drawing/2014/main" id="{F40D6DFB-C460-4525-9485-50E977EA6171}"/>
                  </a:ext>
                </a:extLst>
              </p:cNvPr>
              <p:cNvSpPr>
                <a:spLocks noRot="1" noChangeAspect="1" noMove="1" noResize="1" noEditPoints="1" noAdjustHandles="1" noChangeArrowheads="1" noChangeShapeType="1" noTextEdit="1"/>
              </p:cNvSpPr>
              <p:nvPr/>
            </p:nvSpPr>
            <p:spPr>
              <a:xfrm>
                <a:off x="1156968" y="11061913"/>
                <a:ext cx="22597051" cy="1569660"/>
              </a:xfrm>
              <a:prstGeom prst="rect">
                <a:avLst/>
              </a:prstGeom>
              <a:blipFill>
                <a:blip r:embed="rId8"/>
                <a:stretch>
                  <a:fillRect l="-1213"/>
                </a:stretch>
              </a:blipFill>
            </p:spPr>
            <p:txBody>
              <a:bodyPr/>
              <a:lstStyle/>
              <a:p>
                <a:r>
                  <a:rPr lang="en-US">
                    <a:noFill/>
                  </a:rPr>
                  <a:t> </a:t>
                </a:r>
              </a:p>
            </p:txBody>
          </p:sp>
        </mc:Fallback>
      </mc:AlternateContent>
      <p:sp>
        <p:nvSpPr>
          <p:cNvPr id="39" name="Oval 38">
            <a:extLst>
              <a:ext uri="{FF2B5EF4-FFF2-40B4-BE49-F238E27FC236}">
                <a16:creationId xmlns:a16="http://schemas.microsoft.com/office/drawing/2014/main" id="{50DEBB85-32D3-41FA-850B-20FE203B0D57}"/>
              </a:ext>
            </a:extLst>
          </p:cNvPr>
          <p:cNvSpPr/>
          <p:nvPr/>
        </p:nvSpPr>
        <p:spPr>
          <a:xfrm>
            <a:off x="567636" y="9364751"/>
            <a:ext cx="1097280" cy="10972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936FA304-1978-4888-8401-1A579A459D6F}"/>
              </a:ext>
            </a:extLst>
          </p:cNvPr>
          <p:cNvSpPr/>
          <p:nvPr/>
        </p:nvSpPr>
        <p:spPr>
          <a:xfrm>
            <a:off x="444535" y="5474658"/>
            <a:ext cx="1097280" cy="10972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62F9E76B-C43B-4450-83C7-52BE1A9E5D74}"/>
              </a:ext>
            </a:extLst>
          </p:cNvPr>
          <p:cNvSpPr/>
          <p:nvPr/>
        </p:nvSpPr>
        <p:spPr>
          <a:xfrm>
            <a:off x="448825" y="7419704"/>
            <a:ext cx="1097280" cy="10972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A989E62D-63F6-473E-9156-A9C20B6C3514}"/>
              </a:ext>
            </a:extLst>
          </p:cNvPr>
          <p:cNvSpPr/>
          <p:nvPr/>
        </p:nvSpPr>
        <p:spPr>
          <a:xfrm>
            <a:off x="553676" y="11292518"/>
            <a:ext cx="1097280" cy="10972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1BAB259D-B745-4DF7-A2F8-48A42D23D3E4}"/>
              </a:ext>
            </a:extLst>
          </p:cNvPr>
          <p:cNvSpPr/>
          <p:nvPr/>
        </p:nvSpPr>
        <p:spPr>
          <a:xfrm>
            <a:off x="421233" y="5437588"/>
            <a:ext cx="1097280" cy="109728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597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oogle Shape;441;p3">
            <a:extLst>
              <a:ext uri="{FF2B5EF4-FFF2-40B4-BE49-F238E27FC236}">
                <a16:creationId xmlns:a16="http://schemas.microsoft.com/office/drawing/2014/main" id="{680EEDC5-FFB7-428D-9863-FC7F8D0AE243}"/>
              </a:ext>
            </a:extLst>
          </p:cNvPr>
          <p:cNvGrpSpPr/>
          <p:nvPr/>
        </p:nvGrpSpPr>
        <p:grpSpPr>
          <a:xfrm>
            <a:off x="149048" y="2606855"/>
            <a:ext cx="24060249" cy="1477040"/>
            <a:chOff x="923003" y="3917552"/>
            <a:chExt cx="24064600" cy="1861159"/>
          </a:xfrm>
        </p:grpSpPr>
        <mc:AlternateContent xmlns:mc="http://schemas.openxmlformats.org/markup-compatibility/2006" xmlns:a14="http://schemas.microsoft.com/office/drawing/2010/main">
          <mc:Choice Requires="a14">
            <p:sp>
              <p:nvSpPr>
                <p:cNvPr id="21" name="Google Shape;442;p3">
                  <a:extLst>
                    <a:ext uri="{FF2B5EF4-FFF2-40B4-BE49-F238E27FC236}">
                      <a16:creationId xmlns:a16="http://schemas.microsoft.com/office/drawing/2014/main" id="{3B4EB045-0A55-4142-87B5-2168B1A25538}"/>
                    </a:ext>
                  </a:extLst>
                </p:cNvPr>
                <p:cNvSpPr/>
                <p:nvPr/>
              </p:nvSpPr>
              <p:spPr>
                <a:xfrm>
                  <a:off x="1246550" y="4084969"/>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marR="0" lvl="0" indent="-630555" algn="l"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(phần không bị gạch) của BPT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fr-FR"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là</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Google Shape;442;p3">
                  <a:extLst>
                    <a:ext uri="{FF2B5EF4-FFF2-40B4-BE49-F238E27FC236}">
                      <a16:creationId xmlns:a16="http://schemas.microsoft.com/office/drawing/2014/main" id="{3B4EB045-0A55-4142-87B5-2168B1A25538}"/>
                    </a:ext>
                  </a:extLst>
                </p:cNvPr>
                <p:cNvSpPr>
                  <a:spLocks noRot="1" noChangeAspect="1" noMove="1" noResize="1" noEditPoints="1" noAdjustHandles="1" noChangeArrowheads="1" noChangeShapeType="1" noTextEdit="1"/>
                </p:cNvSpPr>
                <p:nvPr/>
              </p:nvSpPr>
              <p:spPr>
                <a:xfrm>
                  <a:off x="1246550" y="4084969"/>
                  <a:ext cx="23741053" cy="1693742"/>
                </a:xfrm>
                <a:prstGeom prst="roundRect">
                  <a:avLst>
                    <a:gd name="adj" fmla="val 10158"/>
                  </a:avLst>
                </a:prstGeom>
                <a:blipFill>
                  <a:blip r:embed="rId3"/>
                  <a:stretch>
                    <a:fillRect l="-976"/>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22" name="Google Shape;444;p3">
              <a:extLst>
                <a:ext uri="{FF2B5EF4-FFF2-40B4-BE49-F238E27FC236}">
                  <a16:creationId xmlns:a16="http://schemas.microsoft.com/office/drawing/2014/main" id="{04D0C2D9-2D03-4779-9946-13D27F62CF09}"/>
                </a:ext>
              </a:extLst>
            </p:cNvPr>
            <p:cNvGrpSpPr/>
            <p:nvPr/>
          </p:nvGrpSpPr>
          <p:grpSpPr>
            <a:xfrm>
              <a:off x="923003" y="3917552"/>
              <a:ext cx="3942103" cy="1247586"/>
              <a:chOff x="923003" y="3917552"/>
              <a:chExt cx="3942103" cy="1247586"/>
            </a:xfrm>
          </p:grpSpPr>
          <p:grpSp>
            <p:nvGrpSpPr>
              <p:cNvPr id="23" name="Google Shape;445;p3">
                <a:extLst>
                  <a:ext uri="{FF2B5EF4-FFF2-40B4-BE49-F238E27FC236}">
                    <a16:creationId xmlns:a16="http://schemas.microsoft.com/office/drawing/2014/main" id="{CDD50141-A97F-452F-BE2E-D580DD843175}"/>
                  </a:ext>
                </a:extLst>
              </p:cNvPr>
              <p:cNvGrpSpPr/>
              <p:nvPr/>
            </p:nvGrpSpPr>
            <p:grpSpPr>
              <a:xfrm>
                <a:off x="1362046" y="4056327"/>
                <a:ext cx="3503060" cy="1108811"/>
                <a:chOff x="2028796" y="4418277"/>
                <a:chExt cx="3503060" cy="1108811"/>
              </a:xfrm>
            </p:grpSpPr>
            <p:sp>
              <p:nvSpPr>
                <p:cNvPr id="25" name="Google Shape;446;p3">
                  <a:extLst>
                    <a:ext uri="{FF2B5EF4-FFF2-40B4-BE49-F238E27FC236}">
                      <a16:creationId xmlns:a16="http://schemas.microsoft.com/office/drawing/2014/main" id="{BA3F3679-26AF-4980-8ED7-A0ED9C14586C}"/>
                    </a:ext>
                  </a:extLst>
                </p:cNvPr>
                <p:cNvSpPr/>
                <p:nvPr/>
              </p:nvSpPr>
              <p:spPr>
                <a:xfrm rot="5400000">
                  <a:off x="3260088" y="3186985"/>
                  <a:ext cx="1040475"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id="{B72D0ACE-9285-4580-AE24-B2DA14AEA348}"/>
                    </a:ext>
                  </a:extLst>
                </p:cNvPr>
                <p:cNvSpPr txBox="1"/>
                <p:nvPr/>
              </p:nvSpPr>
              <p:spPr>
                <a:xfrm>
                  <a:off x="2636458" y="4480054"/>
                  <a:ext cx="2857620" cy="1047034"/>
                </a:xfrm>
                <a:prstGeom prst="rect">
                  <a:avLst/>
                </a:prstGeom>
                <a:noFill/>
                <a:ln>
                  <a:noFill/>
                </a:ln>
              </p:spPr>
              <p:txBody>
                <a:bodyPr spcFirstLastPara="1" wrap="square" lIns="91408" tIns="45692" rIns="91408" bIns="45692" anchor="t" anchorCtr="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Tahoma"/>
                    </a:rPr>
                    <a:t>CÂU 8</a:t>
                  </a:r>
                  <a:endParaRPr kumimoji="0"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25431D01-FD2F-490A-80DB-D8273B9D64A3}"/>
                  </a:ext>
                </a:extLst>
              </p:cNvPr>
              <p:cNvPicPr preferRelativeResize="0"/>
              <p:nvPr/>
            </p:nvPicPr>
            <p:blipFill rotWithShape="1">
              <a:blip r:embed="rId4">
                <a:alphaModFix/>
              </a:blip>
              <a:srcRect l="15599" t="21515" r="9758" b="14519"/>
              <a:stretch/>
            </p:blipFill>
            <p:spPr>
              <a:xfrm>
                <a:off x="923003" y="3917552"/>
                <a:ext cx="1076356" cy="1179251"/>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sp>
        <p:nvSpPr>
          <p:cNvPr id="44" name="Google Shape;431;p3">
            <a:extLst>
              <a:ext uri="{FF2B5EF4-FFF2-40B4-BE49-F238E27FC236}">
                <a16:creationId xmlns:a16="http://schemas.microsoft.com/office/drawing/2014/main" id="{A6E810F5-506C-40AA-BCB6-14BFC319CC2C}"/>
              </a:ext>
            </a:extLst>
          </p:cNvPr>
          <p:cNvSpPr/>
          <p:nvPr/>
        </p:nvSpPr>
        <p:spPr>
          <a:xfrm>
            <a:off x="14869509" y="10805160"/>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Tahoma"/>
              </a:rPr>
              <a:t>D</a:t>
            </a:r>
            <a:endParaRPr kumimoji="0" sz="4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7" name="Google Shape;431;p3">
            <a:extLst>
              <a:ext uri="{FF2B5EF4-FFF2-40B4-BE49-F238E27FC236}">
                <a16:creationId xmlns:a16="http://schemas.microsoft.com/office/drawing/2014/main" id="{BBBE2D29-3456-46D7-B6EA-BB64148C38B0}"/>
              </a:ext>
            </a:extLst>
          </p:cNvPr>
          <p:cNvSpPr/>
          <p:nvPr/>
        </p:nvSpPr>
        <p:spPr>
          <a:xfrm>
            <a:off x="14869509" y="6766449"/>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Tahoma"/>
              </a:rPr>
              <a:t>B</a:t>
            </a:r>
            <a:endParaRPr kumimoji="0" sz="4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8" name="Google Shape;431;p3">
            <a:extLst>
              <a:ext uri="{FF2B5EF4-FFF2-40B4-BE49-F238E27FC236}">
                <a16:creationId xmlns:a16="http://schemas.microsoft.com/office/drawing/2014/main" id="{87F12A81-1698-4597-A67F-4B678F851AD5}"/>
              </a:ext>
            </a:extLst>
          </p:cNvPr>
          <p:cNvSpPr/>
          <p:nvPr/>
        </p:nvSpPr>
        <p:spPr>
          <a:xfrm>
            <a:off x="2960206" y="10764723"/>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Tahoma"/>
              </a:rPr>
              <a:t>C</a:t>
            </a:r>
            <a:endParaRPr kumimoji="0" sz="4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9" name="Google Shape;431;p3">
            <a:extLst>
              <a:ext uri="{FF2B5EF4-FFF2-40B4-BE49-F238E27FC236}">
                <a16:creationId xmlns:a16="http://schemas.microsoft.com/office/drawing/2014/main" id="{868DF221-FF49-4D29-BF85-7311D5895309}"/>
              </a:ext>
            </a:extLst>
          </p:cNvPr>
          <p:cNvSpPr/>
          <p:nvPr/>
        </p:nvSpPr>
        <p:spPr>
          <a:xfrm>
            <a:off x="2960206" y="6766449"/>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Tahoma"/>
              </a:rPr>
              <a:t>A</a:t>
            </a:r>
            <a:endParaRPr kumimoji="0" sz="4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7" name="Google Shape;436;p3">
            <a:extLst>
              <a:ext uri="{FF2B5EF4-FFF2-40B4-BE49-F238E27FC236}">
                <a16:creationId xmlns:a16="http://schemas.microsoft.com/office/drawing/2014/main" id="{0FD04A74-D1C9-4046-872C-5197F86255ED}"/>
              </a:ext>
            </a:extLst>
          </p:cNvPr>
          <p:cNvSpPr/>
          <p:nvPr/>
        </p:nvSpPr>
        <p:spPr>
          <a:xfrm>
            <a:off x="2955387" y="6766449"/>
            <a:ext cx="1097280" cy="1097280"/>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rPr>
              <a:t>A</a:t>
            </a:r>
            <a:endParaRPr kumimoji="0"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149" name="Picture 148">
            <a:extLst>
              <a:ext uri="{FF2B5EF4-FFF2-40B4-BE49-F238E27FC236}">
                <a16:creationId xmlns:a16="http://schemas.microsoft.com/office/drawing/2014/main" id="{D8DC38DF-FF9E-45CB-9003-E0C75B83E547}"/>
              </a:ext>
            </a:extLst>
          </p:cNvPr>
          <p:cNvPicPr>
            <a:picLocks noChangeAspect="1"/>
          </p:cNvPicPr>
          <p:nvPr/>
        </p:nvPicPr>
        <p:blipFill>
          <a:blip r:embed="rId5"/>
          <a:stretch>
            <a:fillRect/>
          </a:stretch>
        </p:blipFill>
        <p:spPr>
          <a:xfrm>
            <a:off x="4800600" y="4475416"/>
            <a:ext cx="4114800" cy="4114800"/>
          </a:xfrm>
          <a:prstGeom prst="rect">
            <a:avLst/>
          </a:prstGeom>
        </p:spPr>
      </p:pic>
      <p:pic>
        <p:nvPicPr>
          <p:cNvPr id="151" name="Picture 150">
            <a:extLst>
              <a:ext uri="{FF2B5EF4-FFF2-40B4-BE49-F238E27FC236}">
                <a16:creationId xmlns:a16="http://schemas.microsoft.com/office/drawing/2014/main" id="{E36B6E9A-DB59-4A2A-9191-A19B7CDC6962}"/>
              </a:ext>
            </a:extLst>
          </p:cNvPr>
          <p:cNvPicPr>
            <a:picLocks noChangeAspect="1"/>
          </p:cNvPicPr>
          <p:nvPr/>
        </p:nvPicPr>
        <p:blipFill>
          <a:blip r:embed="rId6"/>
          <a:stretch>
            <a:fillRect/>
          </a:stretch>
        </p:blipFill>
        <p:spPr>
          <a:xfrm>
            <a:off x="17144772" y="9255963"/>
            <a:ext cx="4114800" cy="4114800"/>
          </a:xfrm>
          <a:prstGeom prst="rect">
            <a:avLst/>
          </a:prstGeom>
        </p:spPr>
      </p:pic>
      <p:pic>
        <p:nvPicPr>
          <p:cNvPr id="153" name="Picture 152">
            <a:extLst>
              <a:ext uri="{FF2B5EF4-FFF2-40B4-BE49-F238E27FC236}">
                <a16:creationId xmlns:a16="http://schemas.microsoft.com/office/drawing/2014/main" id="{DE15027A-9A12-47D5-8C43-B541FFD7761C}"/>
              </a:ext>
            </a:extLst>
          </p:cNvPr>
          <p:cNvPicPr>
            <a:picLocks noChangeAspect="1"/>
          </p:cNvPicPr>
          <p:nvPr/>
        </p:nvPicPr>
        <p:blipFill>
          <a:blip r:embed="rId7"/>
          <a:stretch>
            <a:fillRect/>
          </a:stretch>
        </p:blipFill>
        <p:spPr>
          <a:xfrm>
            <a:off x="4800600" y="8981737"/>
            <a:ext cx="4114800" cy="4114800"/>
          </a:xfrm>
          <a:prstGeom prst="rect">
            <a:avLst/>
          </a:prstGeom>
        </p:spPr>
      </p:pic>
      <p:pic>
        <p:nvPicPr>
          <p:cNvPr id="154" name="Picture 153">
            <a:extLst>
              <a:ext uri="{FF2B5EF4-FFF2-40B4-BE49-F238E27FC236}">
                <a16:creationId xmlns:a16="http://schemas.microsoft.com/office/drawing/2014/main" id="{C0542E47-8757-4E9B-A90D-63891F64404B}"/>
              </a:ext>
            </a:extLst>
          </p:cNvPr>
          <p:cNvPicPr>
            <a:picLocks noChangeAspect="1"/>
          </p:cNvPicPr>
          <p:nvPr/>
        </p:nvPicPr>
        <p:blipFill>
          <a:blip r:embed="rId8"/>
          <a:stretch>
            <a:fillRect/>
          </a:stretch>
        </p:blipFill>
        <p:spPr>
          <a:xfrm>
            <a:off x="17161705" y="4429806"/>
            <a:ext cx="4114800" cy="4114800"/>
          </a:xfrm>
          <a:prstGeom prst="rect">
            <a:avLst/>
          </a:prstGeom>
        </p:spPr>
      </p:pic>
      <p:grpSp>
        <p:nvGrpSpPr>
          <p:cNvPr id="29" name="Group 28">
            <a:extLst>
              <a:ext uri="{FF2B5EF4-FFF2-40B4-BE49-F238E27FC236}">
                <a16:creationId xmlns:a16="http://schemas.microsoft.com/office/drawing/2014/main" id="{9AD5A257-8A96-4012-9240-D26649019A2C}"/>
              </a:ext>
            </a:extLst>
          </p:cNvPr>
          <p:cNvGrpSpPr/>
          <p:nvPr/>
        </p:nvGrpSpPr>
        <p:grpSpPr>
          <a:xfrm>
            <a:off x="6076" y="1800653"/>
            <a:ext cx="19656044" cy="830997"/>
            <a:chOff x="-288924" y="1892299"/>
            <a:chExt cx="19659599" cy="830996"/>
          </a:xfrm>
        </p:grpSpPr>
        <p:sp>
          <p:nvSpPr>
            <p:cNvPr id="30" name="Rounded Rectangle 2">
              <a:extLst>
                <a:ext uri="{FF2B5EF4-FFF2-40B4-BE49-F238E27FC236}">
                  <a16:creationId xmlns:a16="http://schemas.microsoft.com/office/drawing/2014/main" id="{752760F0-E1E3-403C-B505-2B1242C7D1B8}"/>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A19AC5AF-1E83-4645-94B9-0CFE542698B0}"/>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2" name="TextBox 31">
              <a:extLst>
                <a:ext uri="{FF2B5EF4-FFF2-40B4-BE49-F238E27FC236}">
                  <a16:creationId xmlns:a16="http://schemas.microsoft.com/office/drawing/2014/main" id="{F2665417-7D12-4938-B7A7-A0CC10CD827F}"/>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spTree>
    <p:extLst>
      <p:ext uri="{BB962C8B-B14F-4D97-AF65-F5344CB8AC3E}">
        <p14:creationId xmlns:p14="http://schemas.microsoft.com/office/powerpoint/2010/main" val="3566463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500"/>
                                        <p:tgtEl>
                                          <p:spTgt spid="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500"/>
                                        <p:tgtEl>
                                          <p:spTgt spid="44"/>
                                        </p:tgtEl>
                                      </p:cBhvr>
                                    </p:animEffect>
                                  </p:childTnLst>
                                </p:cTn>
                              </p:par>
                              <p:par>
                                <p:cTn id="22" presetID="22" presetClass="entr" presetSubtype="8" fill="hold" nodeType="with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wipe(left)">
                                      <p:cBhvr>
                                        <p:cTn id="24" dur="500"/>
                                        <p:tgtEl>
                                          <p:spTgt spid="151"/>
                                        </p:tgtEl>
                                      </p:cBhvr>
                                    </p:animEffect>
                                  </p:childTnLst>
                                </p:cTn>
                              </p:par>
                              <p:par>
                                <p:cTn id="25" presetID="22" presetClass="entr" presetSubtype="8" fill="hold" nodeType="withEffect">
                                  <p:stCondLst>
                                    <p:cond delay="0"/>
                                  </p:stCondLst>
                                  <p:childTnLst>
                                    <p:set>
                                      <p:cBhvr>
                                        <p:cTn id="26" dur="1" fill="hold">
                                          <p:stCondLst>
                                            <p:cond delay="0"/>
                                          </p:stCondLst>
                                        </p:cTn>
                                        <p:tgtEl>
                                          <p:spTgt spid="154"/>
                                        </p:tgtEl>
                                        <p:attrNameLst>
                                          <p:attrName>style.visibility</p:attrName>
                                        </p:attrNameLst>
                                      </p:cBhvr>
                                      <p:to>
                                        <p:strVal val="visible"/>
                                      </p:to>
                                    </p:set>
                                    <p:animEffect transition="in" filter="wipe(left)">
                                      <p:cBhvr>
                                        <p:cTn id="27" dur="500"/>
                                        <p:tgtEl>
                                          <p:spTgt spid="154"/>
                                        </p:tgtEl>
                                      </p:cBhvr>
                                    </p:animEffect>
                                  </p:childTnLst>
                                </p:cTn>
                              </p:par>
                              <p:par>
                                <p:cTn id="28" presetID="22" presetClass="entr" presetSubtype="8" fill="hold" nodeType="withEffect">
                                  <p:stCondLst>
                                    <p:cond delay="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500"/>
                                        <p:tgtEl>
                                          <p:spTgt spid="149"/>
                                        </p:tgtEl>
                                      </p:cBhvr>
                                    </p:animEffect>
                                  </p:childTnLst>
                                </p:cTn>
                              </p:par>
                              <p:par>
                                <p:cTn id="31" presetID="22" presetClass="entr" presetSubtype="8" fill="hold" nodeType="withEffect">
                                  <p:stCondLst>
                                    <p:cond delay="0"/>
                                  </p:stCondLst>
                                  <p:childTnLst>
                                    <p:set>
                                      <p:cBhvr>
                                        <p:cTn id="32" dur="1" fill="hold">
                                          <p:stCondLst>
                                            <p:cond delay="0"/>
                                          </p:stCondLst>
                                        </p:cTn>
                                        <p:tgtEl>
                                          <p:spTgt spid="153"/>
                                        </p:tgtEl>
                                        <p:attrNameLst>
                                          <p:attrName>style.visibility</p:attrName>
                                        </p:attrNameLst>
                                      </p:cBhvr>
                                      <p:to>
                                        <p:strVal val="visible"/>
                                      </p:to>
                                    </p:set>
                                    <p:animEffect transition="in" filter="wipe(left)">
                                      <p:cBhvr>
                                        <p:cTn id="33" dur="500"/>
                                        <p:tgtEl>
                                          <p:spTgt spid="15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animBg="1"/>
      <p:bldP spid="48" grpId="0" animBg="1"/>
      <p:bldP spid="49"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Google Shape;441;p3">
            <a:extLst>
              <a:ext uri="{FF2B5EF4-FFF2-40B4-BE49-F238E27FC236}">
                <a16:creationId xmlns:a16="http://schemas.microsoft.com/office/drawing/2014/main" id="{195AAF5B-27C6-471C-89CE-F5D4C0BF9F56}"/>
              </a:ext>
            </a:extLst>
          </p:cNvPr>
          <p:cNvGrpSpPr/>
          <p:nvPr/>
        </p:nvGrpSpPr>
        <p:grpSpPr>
          <a:xfrm>
            <a:off x="0" y="1814561"/>
            <a:ext cx="24085904" cy="11672839"/>
            <a:chOff x="923003" y="3917552"/>
            <a:chExt cx="24090260" cy="11674948"/>
          </a:xfrm>
        </p:grpSpPr>
        <p:sp>
          <p:nvSpPr>
            <p:cNvPr id="119" name="Google Shape;442;p3">
              <a:extLst>
                <a:ext uri="{FF2B5EF4-FFF2-40B4-BE49-F238E27FC236}">
                  <a16:creationId xmlns:a16="http://schemas.microsoft.com/office/drawing/2014/main" id="{9FD63781-CE99-4832-A564-93868EA05F0A}"/>
                </a:ext>
              </a:extLst>
            </p:cNvPr>
            <p:cNvSpPr/>
            <p:nvPr/>
          </p:nvSpPr>
          <p:spPr>
            <a:xfrm>
              <a:off x="1272210" y="4168358"/>
              <a:ext cx="23741053" cy="114241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   </a:t>
              </a:r>
            </a:p>
            <a:p>
              <a:pPr algn="just">
                <a:lnSpc>
                  <a:spcPct val="115000"/>
                </a:lnSpc>
                <a:spcBef>
                  <a:spcPts val="400"/>
                </a:spcBef>
                <a:spcAft>
                  <a:spcPts val="400"/>
                </a:spcAft>
              </a:pP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effectLst/>
                  <a:latin typeface="Tahoma" panose="020B0604030504040204" pitchFamily="34" charset="0"/>
                  <a:ea typeface="Tahoma" panose="020B0604030504040204" pitchFamily="34" charset="0"/>
                  <a:cs typeface="Tahoma" panose="020B0604030504040204" pitchFamily="34" charset="0"/>
                </a:rPr>
                <a:t> </a:t>
              </a:r>
              <a:endParaRPr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grpSp>
          <p:nvGrpSpPr>
            <p:cNvPr id="120" name="Google Shape;444;p3">
              <a:extLst>
                <a:ext uri="{FF2B5EF4-FFF2-40B4-BE49-F238E27FC236}">
                  <a16:creationId xmlns:a16="http://schemas.microsoft.com/office/drawing/2014/main" id="{88ECDDD0-2A12-408F-BADB-72087A4240A5}"/>
                </a:ext>
              </a:extLst>
            </p:cNvPr>
            <p:cNvGrpSpPr/>
            <p:nvPr/>
          </p:nvGrpSpPr>
          <p:grpSpPr>
            <a:xfrm>
              <a:off x="923003" y="3917552"/>
              <a:ext cx="4158414" cy="1040476"/>
              <a:chOff x="923003" y="3917552"/>
              <a:chExt cx="4158414" cy="1040476"/>
            </a:xfrm>
          </p:grpSpPr>
          <p:grpSp>
            <p:nvGrpSpPr>
              <p:cNvPr id="121" name="Google Shape;445;p3">
                <a:extLst>
                  <a:ext uri="{FF2B5EF4-FFF2-40B4-BE49-F238E27FC236}">
                    <a16:creationId xmlns:a16="http://schemas.microsoft.com/office/drawing/2014/main" id="{AAC42852-1DEA-4D4C-9A0A-A820DEA80DAA}"/>
                  </a:ext>
                </a:extLst>
              </p:cNvPr>
              <p:cNvGrpSpPr/>
              <p:nvPr/>
            </p:nvGrpSpPr>
            <p:grpSpPr>
              <a:xfrm>
                <a:off x="1362045" y="4118104"/>
                <a:ext cx="3719372" cy="831090"/>
                <a:chOff x="2028795" y="4480054"/>
                <a:chExt cx="3719372" cy="831090"/>
              </a:xfrm>
            </p:grpSpPr>
            <p:sp>
              <p:nvSpPr>
                <p:cNvPr id="123" name="Google Shape;446;p3">
                  <a:extLst>
                    <a:ext uri="{FF2B5EF4-FFF2-40B4-BE49-F238E27FC236}">
                      <a16:creationId xmlns:a16="http://schemas.microsoft.com/office/drawing/2014/main" id="{E314BF7C-F33B-47C2-9AE5-BFADAF1F5057}"/>
                    </a:ext>
                  </a:extLst>
                </p:cNvPr>
                <p:cNvSpPr/>
                <p:nvPr/>
              </p:nvSpPr>
              <p:spPr>
                <a:xfrm rot="5400000">
                  <a:off x="3514194" y="3016408"/>
                  <a:ext cx="748574" cy="3719372"/>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24" name="Google Shape;447;p3">
                  <a:extLst>
                    <a:ext uri="{FF2B5EF4-FFF2-40B4-BE49-F238E27FC236}">
                      <a16:creationId xmlns:a16="http://schemas.microsoft.com/office/drawing/2014/main" id="{EEC56178-8E63-46C5-A668-FB179F0DEF9E}"/>
                    </a:ext>
                  </a:extLst>
                </p:cNvPr>
                <p:cNvSpPr txBox="1"/>
                <p:nvPr/>
              </p:nvSpPr>
              <p:spPr>
                <a:xfrm>
                  <a:off x="2386847" y="4480054"/>
                  <a:ext cx="3361320" cy="831090"/>
                </a:xfrm>
                <a:prstGeom prst="rect">
                  <a:avLst/>
                </a:prstGeom>
                <a:noFill/>
                <a:ln>
                  <a:noFill/>
                </a:ln>
              </p:spPr>
              <p:txBody>
                <a:bodyPr spcFirstLastPara="1" wrap="square" lIns="91408" tIns="45692" rIns="91408" bIns="45692" anchor="t" anchorCtr="0">
                  <a:spAutoFit/>
                </a:bodyPr>
                <a:lstStyle/>
                <a:p>
                  <a:pPr algn="ctr"/>
                  <a:r>
                    <a:rPr lang="en-US"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HỎI </a:t>
                  </a:r>
                  <a:endParaRPr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122" name="Google Shape;448;p3">
                <a:extLst>
                  <a:ext uri="{FF2B5EF4-FFF2-40B4-BE49-F238E27FC236}">
                    <a16:creationId xmlns:a16="http://schemas.microsoft.com/office/drawing/2014/main" id="{6764545D-2952-48E5-9963-DAB60CFEEF27}"/>
                  </a:ext>
                </a:extLst>
              </p:cNvPr>
              <p:cNvPicPr preferRelativeResize="0"/>
              <p:nvPr/>
            </p:nvPicPr>
            <p:blipFill rotWithShape="1">
              <a:blip r:embed="rId3">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135" name="Group 134">
            <a:extLst>
              <a:ext uri="{FF2B5EF4-FFF2-40B4-BE49-F238E27FC236}">
                <a16:creationId xmlns:a16="http://schemas.microsoft.com/office/drawing/2014/main" id="{73A2C78B-9F88-4053-A998-B69982E34979}"/>
              </a:ext>
            </a:extLst>
          </p:cNvPr>
          <p:cNvGrpSpPr/>
          <p:nvPr/>
        </p:nvGrpSpPr>
        <p:grpSpPr>
          <a:xfrm>
            <a:off x="2667000" y="1157984"/>
            <a:ext cx="9906000" cy="845307"/>
            <a:chOff x="-369830" y="83466"/>
            <a:chExt cx="9615588" cy="283266"/>
          </a:xfrm>
          <a:noFill/>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283266"/>
            </a:xfrm>
            <a:prstGeom prst="rect">
              <a:avLst/>
            </a:prstGeom>
            <a:solidFill>
              <a:schemeClr val="bg1"/>
            </a:solid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KIẾN THỨC CẦN NHỚ</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369830" y="92326"/>
              <a:ext cx="996842" cy="207212"/>
              <a:chOff x="-339397" y="92326"/>
              <a:chExt cx="914813" cy="207212"/>
            </a:xfrm>
            <a:grpFill/>
          </p:grpSpPr>
          <p:grpSp>
            <p:nvGrpSpPr>
              <p:cNvPr id="138" name="Group 137">
                <a:extLst>
                  <a:ext uri="{FF2B5EF4-FFF2-40B4-BE49-F238E27FC236}">
                    <a16:creationId xmlns:a16="http://schemas.microsoft.com/office/drawing/2014/main" id="{4890AF11-9AD5-41A3-87A4-41EC00749CA6}"/>
                  </a:ext>
                </a:extLst>
              </p:cNvPr>
              <p:cNvGrpSpPr/>
              <p:nvPr/>
            </p:nvGrpSpPr>
            <p:grpSpPr>
              <a:xfrm>
                <a:off x="-339397" y="92326"/>
                <a:ext cx="914813" cy="207212"/>
                <a:chOff x="-380115" y="92326"/>
                <a:chExt cx="1024564" cy="317467"/>
              </a:xfrm>
              <a:grpFill/>
            </p:grpSpPr>
            <p:sp>
              <p:nvSpPr>
                <p:cNvPr id="141" name="Arrow: Pentagon 140">
                  <a:extLst>
                    <a:ext uri="{FF2B5EF4-FFF2-40B4-BE49-F238E27FC236}">
                      <a16:creationId xmlns:a16="http://schemas.microsoft.com/office/drawing/2014/main" id="{EA47A51A-AFFF-4A5D-8F61-E818165EA45D}"/>
                    </a:ext>
                  </a:extLst>
                </p:cNvPr>
                <p:cNvSpPr/>
                <p:nvPr/>
              </p:nvSpPr>
              <p:spPr>
                <a:xfrm>
                  <a:off x="-380115" y="103807"/>
                  <a:ext cx="800763" cy="30598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BB5DA3F-630A-DD81-853D-0C78E6CFA25A}"/>
                  </a:ext>
                </a:extLst>
              </p:cNvPr>
              <p:cNvSpPr txBox="1"/>
              <p:nvPr/>
            </p:nvSpPr>
            <p:spPr>
              <a:xfrm>
                <a:off x="609110" y="3117396"/>
                <a:ext cx="23459861" cy="9702784"/>
              </a:xfrm>
              <a:prstGeom prst="rect">
                <a:avLst/>
              </a:prstGeom>
              <a:noFill/>
            </p:spPr>
            <p:txBody>
              <a:bodyPr wrap="square">
                <a:spAutoFit/>
              </a:bodyPr>
              <a:lstStyle/>
              <a:p>
                <a:pPr lvl="0" algn="just">
                  <a:lnSpc>
                    <a:spcPct val="115000"/>
                  </a:lnSpc>
                  <a:spcBef>
                    <a:spcPts val="400"/>
                  </a:spcBef>
                  <a:spcAft>
                    <a:spcPts val="400"/>
                  </a:spcAft>
                  <a:defRPr/>
                </a:pPr>
                <a:r>
                  <a:rPr lang="en-US" sz="4100" b="1" dirty="0">
                    <a:solidFill>
                      <a:srgbClr val="FF0000"/>
                    </a:solidFill>
                    <a:latin typeface="Tahoma" panose="020B0604030504040204" pitchFamily="34" charset="0"/>
                    <a:ea typeface="Tahoma" panose="020B0604030504040204" pitchFamily="34" charset="0"/>
                    <a:cs typeface="Tahoma" panose="020B0604030504040204" pitchFamily="34" charset="0"/>
                  </a:rPr>
                  <a:t>?1.</a:t>
                </a:r>
                <a:r>
                  <a:rPr lang="en-US" sz="41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100" b="1" dirty="0" err="1">
                    <a:solidFill>
                      <a:prstClr val="black"/>
                    </a:solidFill>
                    <a:latin typeface="Tahoma" panose="020B0604030504040204" pitchFamily="34" charset="0"/>
                    <a:ea typeface="Tahoma" panose="020B0604030504040204" pitchFamily="34" charset="0"/>
                    <a:cs typeface="Tahoma" panose="020B0604030504040204" pitchFamily="34" charset="0"/>
                  </a:rPr>
                  <a:t>Khái</a:t>
                </a:r>
                <a:r>
                  <a:rPr lang="en-US" sz="41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100" b="1" dirty="0" err="1">
                    <a:solidFill>
                      <a:prstClr val="black"/>
                    </a:solidFill>
                    <a:latin typeface="Tahoma" panose="020B0604030504040204" pitchFamily="34" charset="0"/>
                    <a:ea typeface="Tahoma" panose="020B0604030504040204" pitchFamily="34" charset="0"/>
                    <a:cs typeface="Tahoma" panose="020B0604030504040204" pitchFamily="34" charset="0"/>
                  </a:rPr>
                  <a:t>niệm</a:t>
                </a:r>
                <a:r>
                  <a:rPr lang="en-US" sz="4100" b="1" dirty="0">
                    <a:solidFill>
                      <a:prstClr val="black"/>
                    </a:solidFill>
                    <a:latin typeface="Tahoma" panose="020B0604030504040204" pitchFamily="34" charset="0"/>
                    <a:ea typeface="Tahoma" panose="020B0604030504040204" pitchFamily="34" charset="0"/>
                    <a:cs typeface="Tahoma" panose="020B0604030504040204" pitchFamily="34" charset="0"/>
                  </a:rPr>
                  <a:t> BPT </a:t>
                </a:r>
                <a:r>
                  <a:rPr lang="en-US" sz="41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1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100" b="1" dirty="0" err="1">
                    <a:solidFill>
                      <a:prstClr val="black"/>
                    </a:solidFill>
                    <a:latin typeface="Tahoma" panose="020B0604030504040204" pitchFamily="34" charset="0"/>
                    <a:ea typeface="Tahoma" panose="020B0604030504040204" pitchFamily="34" charset="0"/>
                    <a:cs typeface="Tahoma" panose="020B0604030504040204" pitchFamily="34" charset="0"/>
                  </a:rPr>
                  <a:t>hệ</a:t>
                </a:r>
                <a:r>
                  <a:rPr lang="en-US" sz="4100" b="1" dirty="0">
                    <a:solidFill>
                      <a:prstClr val="black"/>
                    </a:solidFill>
                    <a:latin typeface="Tahoma" panose="020B0604030504040204" pitchFamily="34" charset="0"/>
                    <a:ea typeface="Tahoma" panose="020B0604030504040204" pitchFamily="34" charset="0"/>
                    <a:cs typeface="Tahoma" panose="020B0604030504040204" pitchFamily="34" charset="0"/>
                  </a:rPr>
                  <a:t> BPT </a:t>
                </a:r>
                <a:r>
                  <a:rPr lang="en-US" sz="4100" b="1" dirty="0" err="1">
                    <a:solidFill>
                      <a:prstClr val="black"/>
                    </a:solidFill>
                    <a:latin typeface="Tahoma" panose="020B0604030504040204" pitchFamily="34" charset="0"/>
                    <a:ea typeface="Tahoma" panose="020B0604030504040204" pitchFamily="34" charset="0"/>
                    <a:cs typeface="Tahoma" panose="020B0604030504040204" pitchFamily="34" charset="0"/>
                  </a:rPr>
                  <a:t>bậc</a:t>
                </a:r>
                <a:r>
                  <a:rPr lang="en-US" sz="41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100"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sz="4100" b="1" dirty="0">
                    <a:solidFill>
                      <a:prstClr val="black"/>
                    </a:solidFill>
                    <a:latin typeface="Tahoma" panose="020B0604030504040204" pitchFamily="34" charset="0"/>
                    <a:ea typeface="Tahoma" panose="020B0604030504040204" pitchFamily="34" charset="0"/>
                    <a:cs typeface="Tahoma" panose="020B0604030504040204" pitchFamily="34" charset="0"/>
                  </a:rPr>
                  <a:t> 2 </a:t>
                </a:r>
                <a:r>
                  <a:rPr lang="en-US" sz="4100" b="1" dirty="0" err="1">
                    <a:solidFill>
                      <a:prstClr val="black"/>
                    </a:solidFill>
                    <a:latin typeface="Tahoma" panose="020B0604030504040204" pitchFamily="34" charset="0"/>
                    <a:ea typeface="Tahoma" panose="020B0604030504040204" pitchFamily="34" charset="0"/>
                    <a:cs typeface="Tahoma" panose="020B0604030504040204" pitchFamily="34" charset="0"/>
                  </a:rPr>
                  <a:t>ẩn</a:t>
                </a:r>
                <a:r>
                  <a:rPr lang="en-US" sz="41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571500" indent="-571500" algn="just">
                  <a:lnSpc>
                    <a:spcPct val="115000"/>
                  </a:lnSpc>
                  <a:spcBef>
                    <a:spcPts val="400"/>
                  </a:spcBef>
                  <a:spcAft>
                    <a:spcPts val="400"/>
                  </a:spcAft>
                  <a:buFontTx/>
                  <a:buChar char="-"/>
                </a:pPr>
                <a:r>
                  <a:rPr lang="en-US" sz="4100" b="1" dirty="0">
                    <a:effectLst/>
                    <a:latin typeface="Tahoma" panose="020B0604030504040204" pitchFamily="34" charset="0"/>
                    <a:ea typeface="Tahoma" panose="020B0604030504040204" pitchFamily="34" charset="0"/>
                    <a:cs typeface="Tahoma" panose="020B0604030504040204" pitchFamily="34" charset="0"/>
                  </a:rPr>
                  <a:t>BPT </a:t>
                </a:r>
                <a:r>
                  <a:rPr lang="en-US" sz="4100" b="1" dirty="0" err="1">
                    <a:effectLst/>
                    <a:latin typeface="Tahoma" panose="020B0604030504040204" pitchFamily="34" charset="0"/>
                    <a:ea typeface="Tahoma" panose="020B0604030504040204" pitchFamily="34" charset="0"/>
                    <a:cs typeface="Tahoma" panose="020B0604030504040204" pitchFamily="34" charset="0"/>
                  </a:rPr>
                  <a:t>bậc</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nhất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hai</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ẩn</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effectLst/>
                        <a:latin typeface="Cambria Math" panose="02040503050406030204" pitchFamily="18" charset="0"/>
                        <a:ea typeface="Times New Roman" panose="02020603050405020304" pitchFamily="18" charset="0"/>
                      </a:rPr>
                      <m:t>𝒙</m:t>
                    </m:r>
                    <m:r>
                      <a:rPr lang="en-US" sz="4100" b="1" i="1">
                        <a:effectLst/>
                        <a:latin typeface="Cambria Math" panose="02040503050406030204" pitchFamily="18" charset="0"/>
                        <a:ea typeface="Times New Roman" panose="02020603050405020304" pitchFamily="18" charset="0"/>
                      </a:rPr>
                      <m:t>,</m:t>
                    </m:r>
                    <m:r>
                      <a:rPr lang="en-US" sz="4100" b="1" i="1">
                        <a:effectLst/>
                        <a:latin typeface="Cambria Math" panose="02040503050406030204" pitchFamily="18" charset="0"/>
                        <a:ea typeface="Times New Roman" panose="02020603050405020304" pitchFamily="18" charset="0"/>
                      </a:rPr>
                      <m:t>𝒚</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có</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dạng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tổng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quát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là</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effectLst/>
                        <a:latin typeface="Cambria Math" panose="02040503050406030204" pitchFamily="18" charset="0"/>
                        <a:ea typeface="Times New Roman" panose="02020603050405020304" pitchFamily="18" charset="0"/>
                      </a:rPr>
                      <m:t>𝒂𝒙</m:t>
                    </m:r>
                    <m:r>
                      <a:rPr lang="en-US" sz="4100" b="1" i="1">
                        <a:effectLst/>
                        <a:latin typeface="Cambria Math" panose="02040503050406030204" pitchFamily="18" charset="0"/>
                        <a:ea typeface="Times New Roman" panose="02020603050405020304" pitchFamily="18" charset="0"/>
                      </a:rPr>
                      <m:t>+</m:t>
                    </m:r>
                    <m:r>
                      <a:rPr lang="en-US" sz="4100" b="1" i="1">
                        <a:effectLst/>
                        <a:latin typeface="Cambria Math" panose="02040503050406030204" pitchFamily="18" charset="0"/>
                        <a:ea typeface="Times New Roman" panose="02020603050405020304" pitchFamily="18" charset="0"/>
                      </a:rPr>
                      <m:t>𝒃𝒚</m:t>
                    </m:r>
                    <m:r>
                      <a:rPr lang="en-US" sz="4100" b="1" i="1">
                        <a:effectLst/>
                        <a:latin typeface="Cambria Math" panose="02040503050406030204" pitchFamily="18" charset="0"/>
                        <a:ea typeface="Times New Roman" panose="02020603050405020304" pitchFamily="18" charset="0"/>
                      </a:rPr>
                      <m:t>&lt;</m:t>
                    </m:r>
                    <m:r>
                      <a:rPr lang="en-US" sz="4100" b="1" i="1">
                        <a:effectLst/>
                        <a:latin typeface="Cambria Math" panose="02040503050406030204" pitchFamily="18" charset="0"/>
                        <a:ea typeface="Times New Roman" panose="02020603050405020304" pitchFamily="18" charset="0"/>
                      </a:rPr>
                      <m:t>𝒄</m:t>
                    </m:r>
                    <m:r>
                      <a:rPr lang="en-US" sz="4100" b="1" i="1" smtClean="0">
                        <a:effectLst/>
                        <a:latin typeface="Cambria Math" panose="02040503050406030204" pitchFamily="18" charset="0"/>
                        <a:ea typeface="Times New Roman" panose="02020603050405020304" pitchFamily="18" charset="0"/>
                      </a:rPr>
                      <m:t> </m:t>
                    </m:r>
                    <m:r>
                      <a:rPr lang="en-US" sz="4100" b="1" i="1">
                        <a:effectLst/>
                        <a:latin typeface="Cambria Math" panose="02040503050406030204" pitchFamily="18" charset="0"/>
                        <a:ea typeface="Times New Roman" panose="02020603050405020304" pitchFamily="18" charset="0"/>
                      </a:rPr>
                      <m:t>(≤,&gt;,≥)</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trong </a:t>
                </a:r>
                <a:r>
                  <a:rPr lang="en-US" sz="4100" b="1" dirty="0" err="1">
                    <a:effectLst/>
                    <a:latin typeface="Tahoma" panose="020B0604030504040204" pitchFamily="34" charset="0"/>
                    <a:ea typeface="Tahoma" panose="020B0604030504040204" pitchFamily="34" charset="0"/>
                    <a:cs typeface="Tahoma" panose="020B0604030504040204" pitchFamily="34" charset="0"/>
                  </a:rPr>
                  <a:t>đó</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100" b="1" i="1">
                            <a:effectLst/>
                            <a:latin typeface="Cambria Math" panose="02040503050406030204" pitchFamily="18" charset="0"/>
                            <a:ea typeface="Times New Roman" panose="02020603050405020304" pitchFamily="18" charset="0"/>
                          </a:rPr>
                        </m:ctrlPr>
                      </m:sSupPr>
                      <m:e>
                        <m:r>
                          <a:rPr lang="en-US" sz="4100" b="1" i="1">
                            <a:effectLst/>
                            <a:latin typeface="Cambria Math" panose="02040503050406030204" pitchFamily="18" charset="0"/>
                            <a:ea typeface="Times New Roman" panose="02020603050405020304" pitchFamily="18" charset="0"/>
                          </a:rPr>
                          <m:t>𝒂</m:t>
                        </m:r>
                      </m:e>
                      <m:sup>
                        <m:r>
                          <a:rPr lang="en-US" sz="4100" b="1" i="1">
                            <a:effectLst/>
                            <a:latin typeface="Cambria Math" panose="02040503050406030204" pitchFamily="18" charset="0"/>
                            <a:ea typeface="Times New Roman" panose="02020603050405020304" pitchFamily="18" charset="0"/>
                          </a:rPr>
                          <m:t>𝟐</m:t>
                        </m:r>
                      </m:sup>
                    </m:sSup>
                    <m:r>
                      <a:rPr lang="en-US" sz="4100" b="1" i="1">
                        <a:effectLst/>
                        <a:latin typeface="Cambria Math" panose="02040503050406030204" pitchFamily="18" charset="0"/>
                        <a:ea typeface="Times New Roman" panose="02020603050405020304" pitchFamily="18" charset="0"/>
                      </a:rPr>
                      <m:t>+</m:t>
                    </m:r>
                    <m:sSup>
                      <m:sSupPr>
                        <m:ctrlPr>
                          <a:rPr lang="en-US" sz="4100" b="1" i="1">
                            <a:effectLst/>
                            <a:latin typeface="Cambria Math" panose="02040503050406030204" pitchFamily="18" charset="0"/>
                            <a:ea typeface="Times New Roman" panose="02020603050405020304" pitchFamily="18" charset="0"/>
                          </a:rPr>
                        </m:ctrlPr>
                      </m:sSupPr>
                      <m:e>
                        <m:r>
                          <a:rPr lang="en-US" sz="4100" b="1" i="1">
                            <a:effectLst/>
                            <a:latin typeface="Cambria Math" panose="02040503050406030204" pitchFamily="18" charset="0"/>
                            <a:ea typeface="Times New Roman" panose="02020603050405020304" pitchFamily="18" charset="0"/>
                          </a:rPr>
                          <m:t>𝒃</m:t>
                        </m:r>
                      </m:e>
                      <m:sup>
                        <m:r>
                          <a:rPr lang="en-US" sz="4100" b="1" i="1">
                            <a:effectLst/>
                            <a:latin typeface="Cambria Math" panose="02040503050406030204" pitchFamily="18" charset="0"/>
                            <a:ea typeface="Times New Roman" panose="02020603050405020304" pitchFamily="18" charset="0"/>
                          </a:rPr>
                          <m:t>𝟐</m:t>
                        </m:r>
                      </m:sup>
                    </m:sSup>
                    <m:r>
                      <a:rPr lang="en-US" sz="4100" b="1" i="1">
                        <a:effectLst/>
                        <a:latin typeface="Cambria Math" panose="02040503050406030204" pitchFamily="18" charset="0"/>
                        <a:ea typeface="Times New Roman" panose="02020603050405020304" pitchFamily="18" charset="0"/>
                      </a:rPr>
                      <m:t>≠</m:t>
                    </m:r>
                    <m:r>
                      <a:rPr lang="en-US" sz="4100" b="1" i="1">
                        <a:effectLst/>
                        <a:latin typeface="Cambria Math" panose="02040503050406030204" pitchFamily="18" charset="0"/>
                        <a:ea typeface="Times New Roman" panose="02020603050405020304" pitchFamily="18" charset="0"/>
                      </a:rPr>
                      <m:t>𝟎</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marL="571500" indent="-571500" algn="just">
                  <a:lnSpc>
                    <a:spcPct val="115000"/>
                  </a:lnSpc>
                  <a:spcBef>
                    <a:spcPts val="400"/>
                  </a:spcBef>
                  <a:spcAft>
                    <a:spcPts val="400"/>
                  </a:spcAft>
                  <a:buFontTx/>
                  <a:buChar char="-"/>
                </a:pPr>
                <a:r>
                  <a:rPr lang="es-ES" sz="4000" b="1" kern="1800" dirty="0" err="1">
                    <a:latin typeface="Tahoma" panose="020B0604030504040204" pitchFamily="34" charset="0"/>
                    <a:ea typeface="Tahoma" panose="020B0604030504040204" pitchFamily="34" charset="0"/>
                    <a:cs typeface="Tahoma" panose="020B0604030504040204" pitchFamily="34" charset="0"/>
                  </a:rPr>
                  <a:t>Hệ</a:t>
                </a:r>
                <a:r>
                  <a:rPr lang="es-ES" sz="4000" b="1" kern="1800" dirty="0">
                    <a:latin typeface="Tahoma" panose="020B0604030504040204" pitchFamily="34" charset="0"/>
                    <a:ea typeface="Tahoma" panose="020B0604030504040204" pitchFamily="34" charset="0"/>
                    <a:cs typeface="Tahoma" panose="020B0604030504040204" pitchFamily="34" charset="0"/>
                  </a:rPr>
                  <a:t> BPT </a:t>
                </a:r>
                <a:r>
                  <a:rPr lang="es-ES" sz="4000" b="1" kern="1800" dirty="0" err="1">
                    <a:latin typeface="Tahoma" panose="020B0604030504040204" pitchFamily="34" charset="0"/>
                    <a:ea typeface="Tahoma" panose="020B0604030504040204" pitchFamily="34" charset="0"/>
                    <a:cs typeface="Tahoma" panose="020B0604030504040204" pitchFamily="34" charset="0"/>
                  </a:rPr>
                  <a:t>bậc</a:t>
                </a:r>
                <a:r>
                  <a:rPr lang="es-ES" sz="4000" b="1" kern="1800" dirty="0">
                    <a:latin typeface="Tahoma" panose="020B0604030504040204" pitchFamily="34" charset="0"/>
                    <a:ea typeface="Tahoma" panose="020B0604030504040204" pitchFamily="34" charset="0"/>
                    <a:cs typeface="Tahoma" panose="020B0604030504040204" pitchFamily="34" charset="0"/>
                  </a:rPr>
                  <a:t> </a:t>
                </a:r>
                <a:r>
                  <a:rPr lang="es-ES" sz="4000" b="1" kern="1800" dirty="0" err="1">
                    <a:latin typeface="Tahoma" panose="020B0604030504040204" pitchFamily="34" charset="0"/>
                    <a:ea typeface="Tahoma" panose="020B0604030504040204" pitchFamily="34" charset="0"/>
                    <a:cs typeface="Tahoma" panose="020B0604030504040204" pitchFamily="34" charset="0"/>
                  </a:rPr>
                  <a:t>nhất</a:t>
                </a:r>
                <a:r>
                  <a:rPr lang="es-ES" sz="4000" b="1" kern="1800" dirty="0">
                    <a:latin typeface="Tahoma" panose="020B0604030504040204" pitchFamily="34" charset="0"/>
                    <a:ea typeface="Tahoma" panose="020B0604030504040204" pitchFamily="34" charset="0"/>
                    <a:cs typeface="Tahoma" panose="020B0604030504040204" pitchFamily="34" charset="0"/>
                  </a:rPr>
                  <a:t> </a:t>
                </a:r>
                <a:r>
                  <a:rPr lang="es-ES" sz="4000" b="1" kern="1800" dirty="0" err="1">
                    <a:latin typeface="Tahoma" panose="020B0604030504040204" pitchFamily="34" charset="0"/>
                    <a:ea typeface="Tahoma" panose="020B0604030504040204" pitchFamily="34" charset="0"/>
                    <a:cs typeface="Tahoma" panose="020B0604030504040204" pitchFamily="34" charset="0"/>
                  </a:rPr>
                  <a:t>hai</a:t>
                </a:r>
                <a:r>
                  <a:rPr lang="es-ES" sz="4000" b="1" kern="1800" dirty="0">
                    <a:latin typeface="Tahoma" panose="020B0604030504040204" pitchFamily="34" charset="0"/>
                    <a:ea typeface="Tahoma" panose="020B0604030504040204" pitchFamily="34" charset="0"/>
                    <a:cs typeface="Tahoma" panose="020B0604030504040204" pitchFamily="34" charset="0"/>
                  </a:rPr>
                  <a:t> </a:t>
                </a:r>
                <a:r>
                  <a:rPr lang="es-ES" sz="4000" b="1" kern="1800" dirty="0" err="1">
                    <a:latin typeface="Tahoma" panose="020B0604030504040204" pitchFamily="34" charset="0"/>
                    <a:ea typeface="Tahoma" panose="020B0604030504040204" pitchFamily="34" charset="0"/>
                    <a:cs typeface="Tahoma" panose="020B0604030504040204" pitchFamily="34" charset="0"/>
                  </a:rPr>
                  <a:t>ẩn</a:t>
                </a:r>
                <a:r>
                  <a:rPr lang="es-ES" sz="4000" b="1" kern="1800" dirty="0">
                    <a:latin typeface="Tahoma" panose="020B0604030504040204" pitchFamily="34" charset="0"/>
                    <a:ea typeface="Tahoma" panose="020B0604030504040204" pitchFamily="34" charset="0"/>
                    <a:cs typeface="Tahoma" panose="020B0604030504040204" pitchFamily="34" charset="0"/>
                  </a:rPr>
                  <a:t> </a:t>
                </a:r>
                <a:r>
                  <a:rPr lang="es-ES" sz="4000" b="1" kern="1800" dirty="0" err="1">
                    <a:latin typeface="Tahoma" panose="020B0604030504040204" pitchFamily="34" charset="0"/>
                    <a:ea typeface="Tahoma" panose="020B0604030504040204" pitchFamily="34" charset="0"/>
                    <a:cs typeface="Tahoma" panose="020B0604030504040204" pitchFamily="34" charset="0"/>
                  </a:rPr>
                  <a:t>là</a:t>
                </a:r>
                <a:r>
                  <a:rPr lang="es-ES" sz="4000" b="1" kern="1800" dirty="0">
                    <a:latin typeface="Tahoma" panose="020B0604030504040204" pitchFamily="34" charset="0"/>
                    <a:ea typeface="Tahoma" panose="020B0604030504040204" pitchFamily="34" charset="0"/>
                    <a:cs typeface="Tahoma" panose="020B0604030504040204" pitchFamily="34" charset="0"/>
                  </a:rPr>
                  <a:t> </a:t>
                </a:r>
                <a:r>
                  <a:rPr lang="es-ES" sz="4000" b="1" kern="1800" dirty="0" err="1">
                    <a:latin typeface="Tahoma" panose="020B0604030504040204" pitchFamily="34" charset="0"/>
                    <a:ea typeface="Tahoma" panose="020B0604030504040204" pitchFamily="34" charset="0"/>
                    <a:cs typeface="Tahoma" panose="020B0604030504040204" pitchFamily="34" charset="0"/>
                  </a:rPr>
                  <a:t>một</a:t>
                </a:r>
                <a:r>
                  <a:rPr lang="es-ES" sz="4000" b="1" kern="1800" dirty="0">
                    <a:latin typeface="Tahoma" panose="020B0604030504040204" pitchFamily="34" charset="0"/>
                    <a:ea typeface="Tahoma" panose="020B0604030504040204" pitchFamily="34" charset="0"/>
                    <a:cs typeface="Tahoma" panose="020B0604030504040204" pitchFamily="34" charset="0"/>
                  </a:rPr>
                  <a:t> </a:t>
                </a:r>
                <a:r>
                  <a:rPr lang="es-ES" sz="4000" b="1" kern="1800" dirty="0" err="1">
                    <a:latin typeface="Tahoma" panose="020B0604030504040204" pitchFamily="34" charset="0"/>
                    <a:ea typeface="Tahoma" panose="020B0604030504040204" pitchFamily="34" charset="0"/>
                    <a:cs typeface="Tahoma" panose="020B0604030504040204" pitchFamily="34" charset="0"/>
                  </a:rPr>
                  <a:t>hệ</a:t>
                </a:r>
                <a:r>
                  <a:rPr lang="es-ES" sz="4000" b="1" kern="1800" dirty="0">
                    <a:latin typeface="Tahoma" panose="020B0604030504040204" pitchFamily="34" charset="0"/>
                    <a:ea typeface="Tahoma" panose="020B0604030504040204" pitchFamily="34" charset="0"/>
                    <a:cs typeface="Tahoma" panose="020B0604030504040204" pitchFamily="34" charset="0"/>
                  </a:rPr>
                  <a:t> </a:t>
                </a:r>
                <a:r>
                  <a:rPr lang="es-ES" sz="4000" b="1" kern="1800" dirty="0" err="1">
                    <a:latin typeface="Tahoma" panose="020B0604030504040204" pitchFamily="34" charset="0"/>
                    <a:ea typeface="Tahoma" panose="020B0604030504040204" pitchFamily="34" charset="0"/>
                    <a:cs typeface="Tahoma" panose="020B0604030504040204" pitchFamily="34" charset="0"/>
                  </a:rPr>
                  <a:t>gồm</a:t>
                </a:r>
                <a:r>
                  <a:rPr lang="es-ES" sz="4000" b="1" kern="1800" dirty="0">
                    <a:latin typeface="Tahoma" panose="020B0604030504040204" pitchFamily="34" charset="0"/>
                    <a:ea typeface="Tahoma" panose="020B0604030504040204" pitchFamily="34" charset="0"/>
                    <a:cs typeface="Tahoma" panose="020B0604030504040204" pitchFamily="34" charset="0"/>
                  </a:rPr>
                  <a:t> </a:t>
                </a:r>
                <a:r>
                  <a:rPr lang="es-ES" sz="4000" b="1" kern="1800" dirty="0" err="1">
                    <a:latin typeface="Tahoma" panose="020B0604030504040204" pitchFamily="34" charset="0"/>
                    <a:ea typeface="Tahoma" panose="020B0604030504040204" pitchFamily="34" charset="0"/>
                    <a:cs typeface="Tahoma" panose="020B0604030504040204" pitchFamily="34" charset="0"/>
                  </a:rPr>
                  <a:t>hai</a:t>
                </a:r>
                <a:r>
                  <a:rPr lang="es-ES" sz="4000" b="1" kern="1800" dirty="0">
                    <a:latin typeface="Tahoma" panose="020B0604030504040204" pitchFamily="34" charset="0"/>
                    <a:ea typeface="Tahoma" panose="020B0604030504040204" pitchFamily="34" charset="0"/>
                    <a:cs typeface="Tahoma" panose="020B0604030504040204" pitchFamily="34" charset="0"/>
                  </a:rPr>
                  <a:t> hay </a:t>
                </a:r>
                <a:r>
                  <a:rPr lang="es-ES" sz="4000" b="1" kern="1800" dirty="0" err="1">
                    <a:latin typeface="Tahoma" panose="020B0604030504040204" pitchFamily="34" charset="0"/>
                    <a:ea typeface="Tahoma" panose="020B0604030504040204" pitchFamily="34" charset="0"/>
                    <a:cs typeface="Tahoma" panose="020B0604030504040204" pitchFamily="34" charset="0"/>
                  </a:rPr>
                  <a:t>nhiều</a:t>
                </a:r>
                <a:r>
                  <a:rPr lang="es-ES" sz="4000" b="1" kern="1800" dirty="0">
                    <a:latin typeface="Tahoma" panose="020B0604030504040204" pitchFamily="34" charset="0"/>
                    <a:ea typeface="Tahoma" panose="020B0604030504040204" pitchFamily="34" charset="0"/>
                    <a:cs typeface="Tahoma" panose="020B0604030504040204" pitchFamily="34" charset="0"/>
                  </a:rPr>
                  <a:t> </a:t>
                </a:r>
                <a:r>
                  <a:rPr lang="es-ES" sz="4000" b="1" kern="1800" dirty="0" err="1">
                    <a:latin typeface="Tahoma" panose="020B0604030504040204" pitchFamily="34" charset="0"/>
                    <a:ea typeface="Tahoma" panose="020B0604030504040204" pitchFamily="34" charset="0"/>
                    <a:cs typeface="Tahoma" panose="020B0604030504040204" pitchFamily="34" charset="0"/>
                  </a:rPr>
                  <a:t>bất</a:t>
                </a:r>
                <a:r>
                  <a:rPr lang="es-ES" sz="4000" b="1" kern="1800" dirty="0">
                    <a:latin typeface="Tahoma" panose="020B0604030504040204" pitchFamily="34" charset="0"/>
                    <a:ea typeface="Tahoma" panose="020B0604030504040204" pitchFamily="34" charset="0"/>
                    <a:cs typeface="Tahoma" panose="020B0604030504040204" pitchFamily="34" charset="0"/>
                  </a:rPr>
                  <a:t> </a:t>
                </a:r>
                <a:r>
                  <a:rPr lang="es-ES" sz="4000" b="1" kern="1800" dirty="0" err="1">
                    <a:latin typeface="Tahoma" panose="020B0604030504040204" pitchFamily="34" charset="0"/>
                    <a:ea typeface="Tahoma" panose="020B0604030504040204" pitchFamily="34" charset="0"/>
                    <a:cs typeface="Tahoma" panose="020B0604030504040204" pitchFamily="34" charset="0"/>
                  </a:rPr>
                  <a:t>phương</a:t>
                </a:r>
                <a:r>
                  <a:rPr lang="es-ES" sz="4000" b="1" kern="1800" dirty="0">
                    <a:latin typeface="Tahoma" panose="020B0604030504040204" pitchFamily="34" charset="0"/>
                    <a:ea typeface="Tahoma" panose="020B0604030504040204" pitchFamily="34" charset="0"/>
                    <a:cs typeface="Tahoma" panose="020B0604030504040204" pitchFamily="34" charset="0"/>
                  </a:rPr>
                  <a:t> </a:t>
                </a:r>
                <a:r>
                  <a:rPr lang="es-ES" sz="4000" b="1" kern="1800" dirty="0" err="1">
                    <a:latin typeface="Tahoma" panose="020B0604030504040204" pitchFamily="34" charset="0"/>
                    <a:ea typeface="Tahoma" panose="020B0604030504040204" pitchFamily="34" charset="0"/>
                    <a:cs typeface="Tahoma" panose="020B0604030504040204" pitchFamily="34" charset="0"/>
                  </a:rPr>
                  <a:t>trình</a:t>
                </a:r>
                <a:r>
                  <a:rPr lang="es-ES" sz="4000" b="1" kern="1800" dirty="0">
                    <a:latin typeface="Tahoma" panose="020B0604030504040204" pitchFamily="34" charset="0"/>
                    <a:ea typeface="Tahoma" panose="020B0604030504040204" pitchFamily="34" charset="0"/>
                    <a:cs typeface="Tahoma" panose="020B0604030504040204" pitchFamily="34" charset="0"/>
                  </a:rPr>
                  <a:t> </a:t>
                </a:r>
                <a:r>
                  <a:rPr lang="es-ES" sz="4000" b="1" kern="1800" dirty="0" err="1">
                    <a:latin typeface="Tahoma" panose="020B0604030504040204" pitchFamily="34" charset="0"/>
                    <a:ea typeface="Tahoma" panose="020B0604030504040204" pitchFamily="34" charset="0"/>
                    <a:cs typeface="Tahoma" panose="020B0604030504040204" pitchFamily="34" charset="0"/>
                  </a:rPr>
                  <a:t>bậc</a:t>
                </a:r>
                <a:r>
                  <a:rPr lang="es-ES" sz="4000" b="1" kern="1800" dirty="0">
                    <a:latin typeface="Tahoma" panose="020B0604030504040204" pitchFamily="34" charset="0"/>
                    <a:ea typeface="Tahoma" panose="020B0604030504040204" pitchFamily="34" charset="0"/>
                    <a:cs typeface="Tahoma" panose="020B0604030504040204" pitchFamily="34" charset="0"/>
                  </a:rPr>
                  <a:t> </a:t>
                </a:r>
                <a:r>
                  <a:rPr lang="es-ES" sz="4000" b="1" kern="1800" dirty="0" err="1">
                    <a:latin typeface="Tahoma" panose="020B0604030504040204" pitchFamily="34" charset="0"/>
                    <a:ea typeface="Tahoma" panose="020B0604030504040204" pitchFamily="34" charset="0"/>
                    <a:cs typeface="Tahoma" panose="020B0604030504040204" pitchFamily="34" charset="0"/>
                  </a:rPr>
                  <a:t>nhất</a:t>
                </a:r>
                <a:r>
                  <a:rPr lang="es-ES" sz="4000" b="1" kern="1800" dirty="0">
                    <a:latin typeface="Tahoma" panose="020B0604030504040204" pitchFamily="34" charset="0"/>
                    <a:ea typeface="Tahoma" panose="020B0604030504040204" pitchFamily="34" charset="0"/>
                    <a:cs typeface="Tahoma" panose="020B0604030504040204" pitchFamily="34" charset="0"/>
                  </a:rPr>
                  <a:t> </a:t>
                </a:r>
                <a:r>
                  <a:rPr lang="es-ES" sz="4000" b="1" kern="1800" dirty="0" err="1">
                    <a:latin typeface="Tahoma" panose="020B0604030504040204" pitchFamily="34" charset="0"/>
                    <a:ea typeface="Tahoma" panose="020B0604030504040204" pitchFamily="34" charset="0"/>
                    <a:cs typeface="Tahoma" panose="020B0604030504040204" pitchFamily="34" charset="0"/>
                  </a:rPr>
                  <a:t>hai</a:t>
                </a:r>
                <a:r>
                  <a:rPr lang="es-ES" sz="4000" b="1" kern="1800" dirty="0">
                    <a:latin typeface="Tahoma" panose="020B0604030504040204" pitchFamily="34" charset="0"/>
                    <a:ea typeface="Tahoma" panose="020B0604030504040204" pitchFamily="34" charset="0"/>
                    <a:cs typeface="Tahoma" panose="020B0604030504040204" pitchFamily="34" charset="0"/>
                  </a:rPr>
                  <a:t> </a:t>
                </a:r>
                <a:r>
                  <a:rPr lang="es-ES" sz="4000" b="1" kern="1800" dirty="0" err="1">
                    <a:latin typeface="Tahoma" panose="020B0604030504040204" pitchFamily="34" charset="0"/>
                    <a:ea typeface="Tahoma" panose="020B0604030504040204" pitchFamily="34" charset="0"/>
                    <a:cs typeface="Tahoma" panose="020B0604030504040204" pitchFamily="34" charset="0"/>
                  </a:rPr>
                  <a:t>ẩn</a:t>
                </a:r>
                <a:r>
                  <a:rPr lang="es-ES" sz="4000" b="1" kern="1800" dirty="0">
                    <a:latin typeface="Tahoma" panose="020B0604030504040204" pitchFamily="34" charset="0"/>
                    <a:ea typeface="Tahoma" panose="020B0604030504040204" pitchFamily="34" charset="0"/>
                    <a:cs typeface="Tahoma" panose="020B0604030504040204" pitchFamily="34" charset="0"/>
                  </a:rPr>
                  <a:t>.</a:t>
                </a:r>
                <a:endParaRPr lang="en-US" sz="4000" b="1" dirty="0">
                  <a:latin typeface="Tahoma" panose="020B0604030504040204" pitchFamily="34" charset="0"/>
                  <a:ea typeface="Tahoma" panose="020B0604030504040204" pitchFamily="34" charset="0"/>
                  <a:cs typeface="Tahoma" panose="020B0604030504040204" pitchFamily="34" charset="0"/>
                </a:endParaRPr>
              </a:p>
              <a:p>
                <a:pPr algn="just">
                  <a:lnSpc>
                    <a:spcPct val="115000"/>
                  </a:lnSpc>
                  <a:spcBef>
                    <a:spcPts val="400"/>
                  </a:spcBef>
                  <a:spcAft>
                    <a:spcPts val="400"/>
                  </a:spcAft>
                </a:pPr>
                <a:r>
                  <a:rPr lang="en-US" sz="4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?2. </a:t>
                </a:r>
                <a:r>
                  <a:rPr lang="en-US" sz="4200" b="1" dirty="0" err="1">
                    <a:effectLst/>
                    <a:latin typeface="Tahoma" panose="020B0604030504040204" pitchFamily="34" charset="0"/>
                    <a:ea typeface="Tahoma" panose="020B0604030504040204" pitchFamily="34" charset="0"/>
                    <a:cs typeface="Tahoma" panose="020B0604030504040204" pitchFamily="34" charset="0"/>
                  </a:rPr>
                  <a:t>Khái</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niệm</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nghiệm</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của</a:t>
                </a:r>
                <a:r>
                  <a:rPr lang="en-US" sz="4200" b="1" dirty="0">
                    <a:effectLst/>
                    <a:latin typeface="Tahoma" panose="020B0604030504040204" pitchFamily="34" charset="0"/>
                    <a:ea typeface="Tahoma" panose="020B0604030504040204" pitchFamily="34" charset="0"/>
                    <a:cs typeface="Tahoma" panose="020B0604030504040204" pitchFamily="34" charset="0"/>
                  </a:rPr>
                  <a:t> BPT, </a:t>
                </a:r>
                <a:r>
                  <a:rPr lang="en-US" sz="4200" b="1" dirty="0" err="1">
                    <a:effectLst/>
                    <a:latin typeface="Tahoma" panose="020B0604030504040204" pitchFamily="34" charset="0"/>
                    <a:ea typeface="Tahoma" panose="020B0604030504040204" pitchFamily="34" charset="0"/>
                    <a:cs typeface="Tahoma" panose="020B0604030504040204" pitchFamily="34" charset="0"/>
                  </a:rPr>
                  <a:t>hệ</a:t>
                </a:r>
                <a:r>
                  <a:rPr lang="en-US" sz="4200" b="1" dirty="0">
                    <a:effectLst/>
                    <a:latin typeface="Tahoma" panose="020B0604030504040204" pitchFamily="34" charset="0"/>
                    <a:ea typeface="Tahoma" panose="020B0604030504040204" pitchFamily="34" charset="0"/>
                    <a:cs typeface="Tahoma" panose="020B0604030504040204" pitchFamily="34" charset="0"/>
                  </a:rPr>
                  <a:t> BPT </a:t>
                </a:r>
                <a:r>
                  <a:rPr lang="en-US" sz="4200" b="1" dirty="0" err="1">
                    <a:effectLst/>
                    <a:latin typeface="Tahoma" panose="020B0604030504040204" pitchFamily="34" charset="0"/>
                    <a:ea typeface="Tahoma" panose="020B0604030504040204" pitchFamily="34" charset="0"/>
                    <a:cs typeface="Tahoma" panose="020B0604030504040204" pitchFamily="34" charset="0"/>
                  </a:rPr>
                  <a:t>bậc</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nhất</a:t>
                </a:r>
                <a:r>
                  <a:rPr lang="en-US" sz="4200" b="1" dirty="0">
                    <a:effectLst/>
                    <a:latin typeface="Tahoma" panose="020B0604030504040204" pitchFamily="34" charset="0"/>
                    <a:ea typeface="Tahoma" panose="020B0604030504040204" pitchFamily="34" charset="0"/>
                    <a:cs typeface="Tahoma" panose="020B0604030504040204" pitchFamily="34" charset="0"/>
                  </a:rPr>
                  <a:t> 2 </a:t>
                </a:r>
                <a:r>
                  <a:rPr lang="en-US" sz="4200" b="1" dirty="0" err="1">
                    <a:effectLst/>
                    <a:latin typeface="Tahoma" panose="020B0604030504040204" pitchFamily="34" charset="0"/>
                    <a:ea typeface="Tahoma" panose="020B0604030504040204" pitchFamily="34" charset="0"/>
                    <a:cs typeface="Tahoma" panose="020B0604030504040204" pitchFamily="34" charset="0"/>
                  </a:rPr>
                  <a:t>ẩn</a:t>
                </a:r>
                <a:r>
                  <a:rPr lang="en-US" sz="4200" b="1" dirty="0">
                    <a:latin typeface="Tahoma" panose="020B0604030504040204" pitchFamily="34" charset="0"/>
                    <a:ea typeface="Tahoma" panose="020B0604030504040204" pitchFamily="34" charset="0"/>
                    <a:cs typeface="Tahoma" panose="020B0604030504040204" pitchFamily="34" charset="0"/>
                  </a:rPr>
                  <a:t>?</a:t>
                </a:r>
                <a:endParaRPr lang="en-US" sz="4200" b="1" dirty="0">
                  <a:effectLst/>
                  <a:latin typeface="Tahoma" panose="020B0604030504040204" pitchFamily="34" charset="0"/>
                  <a:ea typeface="Tahoma" panose="020B0604030504040204" pitchFamily="34" charset="0"/>
                  <a:cs typeface="Tahoma" panose="020B0604030504040204" pitchFamily="34" charset="0"/>
                </a:endParaRPr>
              </a:p>
              <a:p>
                <a:pPr marL="571500" indent="-571500" algn="just">
                  <a:lnSpc>
                    <a:spcPct val="115000"/>
                  </a:lnSpc>
                  <a:spcBef>
                    <a:spcPts val="400"/>
                  </a:spcBef>
                  <a:spcAft>
                    <a:spcPts val="400"/>
                  </a:spcAft>
                  <a:buFontTx/>
                  <a:buChar char="-"/>
                </a:pPr>
                <a:r>
                  <a:rPr lang="en-US" sz="4200" b="1" dirty="0" err="1">
                    <a:effectLst/>
                    <a:latin typeface="Tahoma" panose="020B0604030504040204" pitchFamily="34" charset="0"/>
                    <a:ea typeface="Tahoma" panose="020B0604030504040204" pitchFamily="34" charset="0"/>
                    <a:cs typeface="Tahoma" panose="020B0604030504040204" pitchFamily="34" charset="0"/>
                  </a:rPr>
                  <a:t>Nghiệm</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của</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bất</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trình</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là</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cặp</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số</a:t>
                </a:r>
                <a:r>
                  <a:rPr lang="en-US" sz="42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effectLst/>
                        <a:latin typeface="Cambria Math" panose="02040503050406030204" pitchFamily="18" charset="0"/>
                        <a:ea typeface="Times New Roman" panose="02020603050405020304" pitchFamily="18" charset="0"/>
                      </a:rPr>
                      <m:t>(</m:t>
                    </m:r>
                    <m:sSub>
                      <m:sSubPr>
                        <m:ctrlPr>
                          <a:rPr lang="en-US" sz="4200" b="1" i="1">
                            <a:effectLst/>
                            <a:latin typeface="Cambria Math" panose="02040503050406030204" pitchFamily="18" charset="0"/>
                            <a:ea typeface="Times New Roman" panose="02020603050405020304" pitchFamily="18" charset="0"/>
                          </a:rPr>
                        </m:ctrlPr>
                      </m:sSubPr>
                      <m:e>
                        <m:r>
                          <a:rPr lang="en-US" sz="4200" b="1" i="1">
                            <a:effectLst/>
                            <a:latin typeface="Cambria Math" panose="02040503050406030204" pitchFamily="18" charset="0"/>
                            <a:ea typeface="Times New Roman" panose="02020603050405020304" pitchFamily="18" charset="0"/>
                          </a:rPr>
                          <m:t>𝒙</m:t>
                        </m:r>
                      </m:e>
                      <m:sub>
                        <m:r>
                          <a:rPr lang="en-US" sz="4200" b="1" i="1">
                            <a:effectLst/>
                            <a:latin typeface="Cambria Math" panose="02040503050406030204" pitchFamily="18" charset="0"/>
                            <a:ea typeface="Times New Roman" panose="02020603050405020304" pitchFamily="18" charset="0"/>
                          </a:rPr>
                          <m:t>𝟎</m:t>
                        </m:r>
                      </m:sub>
                    </m:sSub>
                    <m:r>
                      <a:rPr lang="en-US" sz="4200" b="1" i="1">
                        <a:effectLst/>
                        <a:latin typeface="Cambria Math" panose="02040503050406030204" pitchFamily="18" charset="0"/>
                        <a:ea typeface="Times New Roman" panose="02020603050405020304" pitchFamily="18" charset="0"/>
                      </a:rPr>
                      <m:t>;</m:t>
                    </m:r>
                    <m:sSub>
                      <m:sSubPr>
                        <m:ctrlPr>
                          <a:rPr lang="en-US" sz="4200" b="1" i="1">
                            <a:effectLst/>
                            <a:latin typeface="Cambria Math" panose="02040503050406030204" pitchFamily="18" charset="0"/>
                            <a:ea typeface="Times New Roman" panose="02020603050405020304" pitchFamily="18" charset="0"/>
                          </a:rPr>
                        </m:ctrlPr>
                      </m:sSubPr>
                      <m:e>
                        <m:r>
                          <a:rPr lang="en-US" sz="4200" b="1" i="1">
                            <a:effectLst/>
                            <a:latin typeface="Cambria Math" panose="02040503050406030204" pitchFamily="18" charset="0"/>
                            <a:ea typeface="Times New Roman" panose="02020603050405020304" pitchFamily="18" charset="0"/>
                          </a:rPr>
                          <m:t>𝒚</m:t>
                        </m:r>
                      </m:e>
                      <m:sub>
                        <m:r>
                          <a:rPr lang="en-US" sz="4200" b="1" i="1">
                            <a:effectLst/>
                            <a:latin typeface="Cambria Math" panose="02040503050406030204" pitchFamily="18" charset="0"/>
                            <a:ea typeface="Times New Roman" panose="02020603050405020304" pitchFamily="18" charset="0"/>
                          </a:rPr>
                          <m:t>𝟎</m:t>
                        </m:r>
                      </m:sub>
                    </m:sSub>
                    <m:r>
                      <a:rPr lang="en-US" sz="4200" b="1" i="1">
                        <a:effectLst/>
                        <a:latin typeface="Cambria Math" panose="02040503050406030204" pitchFamily="18" charset="0"/>
                        <a:ea typeface="Times New Roman" panose="02020603050405020304" pitchFamily="18" charset="0"/>
                      </a:rPr>
                      <m:t>)</m:t>
                    </m:r>
                  </m:oMath>
                </a14:m>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sao</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cho</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khi</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thay</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vào</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bất</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trình</a:t>
                </a:r>
                <a:r>
                  <a:rPr lang="en-US" sz="4200" b="1" dirty="0">
                    <a:effectLst/>
                    <a:latin typeface="Tahoma" panose="020B0604030504040204" pitchFamily="34" charset="0"/>
                    <a:ea typeface="Tahoma" panose="020B0604030504040204" pitchFamily="34" charset="0"/>
                    <a:cs typeface="Tahoma" panose="020B0604030504040204" pitchFamily="34" charset="0"/>
                  </a:rPr>
                  <a:t> ta </a:t>
                </a:r>
                <a:r>
                  <a:rPr lang="en-US" sz="42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một</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mệnh</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đề</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đúng</a:t>
                </a:r>
                <a:r>
                  <a:rPr lang="en-US" sz="42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effectLst/>
                        <a:latin typeface="Cambria Math" panose="02040503050406030204" pitchFamily="18" charset="0"/>
                        <a:ea typeface="Times New Roman" panose="02020603050405020304" pitchFamily="18" charset="0"/>
                      </a:rPr>
                      <m:t>(</m:t>
                    </m:r>
                    <m:r>
                      <a:rPr lang="en-US" sz="4200" b="1" i="1">
                        <a:effectLst/>
                        <a:latin typeface="Cambria Math" panose="02040503050406030204" pitchFamily="18" charset="0"/>
                        <a:ea typeface="Times New Roman" panose="02020603050405020304" pitchFamily="18" charset="0"/>
                      </a:rPr>
                      <m:t>𝒂</m:t>
                    </m:r>
                    <m:sSub>
                      <m:sSubPr>
                        <m:ctrlPr>
                          <a:rPr lang="en-US" sz="4200" b="1" i="1">
                            <a:effectLst/>
                            <a:latin typeface="Cambria Math" panose="02040503050406030204" pitchFamily="18" charset="0"/>
                            <a:ea typeface="Times New Roman" panose="02020603050405020304" pitchFamily="18" charset="0"/>
                          </a:rPr>
                        </m:ctrlPr>
                      </m:sSubPr>
                      <m:e>
                        <m:r>
                          <a:rPr lang="en-US" sz="4200" b="1" i="1">
                            <a:effectLst/>
                            <a:latin typeface="Cambria Math" panose="02040503050406030204" pitchFamily="18" charset="0"/>
                            <a:ea typeface="Times New Roman" panose="02020603050405020304" pitchFamily="18" charset="0"/>
                          </a:rPr>
                          <m:t>𝒙</m:t>
                        </m:r>
                      </m:e>
                      <m:sub>
                        <m:r>
                          <a:rPr lang="en-US" sz="4200" b="1" i="1">
                            <a:effectLst/>
                            <a:latin typeface="Cambria Math" panose="02040503050406030204" pitchFamily="18" charset="0"/>
                            <a:ea typeface="Times New Roman" panose="02020603050405020304" pitchFamily="18" charset="0"/>
                          </a:rPr>
                          <m:t>𝟎</m:t>
                        </m:r>
                      </m:sub>
                    </m:sSub>
                    <m:r>
                      <a:rPr lang="en-US" sz="4200" b="1" i="1">
                        <a:effectLst/>
                        <a:latin typeface="Cambria Math" panose="02040503050406030204" pitchFamily="18" charset="0"/>
                        <a:ea typeface="Times New Roman" panose="02020603050405020304" pitchFamily="18" charset="0"/>
                      </a:rPr>
                      <m:t>+</m:t>
                    </m:r>
                    <m:r>
                      <a:rPr lang="en-US" sz="4200" b="1" i="1">
                        <a:effectLst/>
                        <a:latin typeface="Cambria Math" panose="02040503050406030204" pitchFamily="18" charset="0"/>
                        <a:ea typeface="Times New Roman" panose="02020603050405020304" pitchFamily="18" charset="0"/>
                      </a:rPr>
                      <m:t>𝒃</m:t>
                    </m:r>
                    <m:sSub>
                      <m:sSubPr>
                        <m:ctrlPr>
                          <a:rPr lang="en-US" sz="4200" b="1" i="1">
                            <a:effectLst/>
                            <a:latin typeface="Cambria Math" panose="02040503050406030204" pitchFamily="18" charset="0"/>
                            <a:ea typeface="Times New Roman" panose="02020603050405020304" pitchFamily="18" charset="0"/>
                          </a:rPr>
                        </m:ctrlPr>
                      </m:sSubPr>
                      <m:e>
                        <m:r>
                          <a:rPr lang="en-US" sz="4200" b="1" i="1">
                            <a:effectLst/>
                            <a:latin typeface="Cambria Math" panose="02040503050406030204" pitchFamily="18" charset="0"/>
                            <a:ea typeface="Times New Roman" panose="02020603050405020304" pitchFamily="18" charset="0"/>
                          </a:rPr>
                          <m:t>𝒚</m:t>
                        </m:r>
                      </m:e>
                      <m:sub>
                        <m:r>
                          <a:rPr lang="en-US" sz="4200" b="1" i="1">
                            <a:effectLst/>
                            <a:latin typeface="Cambria Math" panose="02040503050406030204" pitchFamily="18" charset="0"/>
                            <a:ea typeface="Times New Roman" panose="02020603050405020304" pitchFamily="18" charset="0"/>
                          </a:rPr>
                          <m:t>𝟎</m:t>
                        </m:r>
                      </m:sub>
                    </m:sSub>
                    <m:r>
                      <a:rPr lang="en-US" sz="4200" b="1" i="1">
                        <a:effectLst/>
                        <a:latin typeface="Cambria Math" panose="02040503050406030204" pitchFamily="18" charset="0"/>
                        <a:ea typeface="Times New Roman" panose="02020603050405020304" pitchFamily="18" charset="0"/>
                      </a:rPr>
                      <m:t>&lt;</m:t>
                    </m:r>
                    <m:r>
                      <a:rPr lang="en-US" sz="4200" b="1" i="1">
                        <a:effectLst/>
                        <a:latin typeface="Cambria Math" panose="02040503050406030204" pitchFamily="18" charset="0"/>
                        <a:ea typeface="Times New Roman" panose="02020603050405020304" pitchFamily="18" charset="0"/>
                      </a:rPr>
                      <m:t>𝒄</m:t>
                    </m:r>
                    <m:r>
                      <a:rPr lang="en-US" sz="4200" b="1" i="1">
                        <a:effectLst/>
                        <a:latin typeface="Cambria Math" panose="02040503050406030204" pitchFamily="18" charset="0"/>
                        <a:ea typeface="Times New Roman" panose="02020603050405020304" pitchFamily="18" charset="0"/>
                      </a:rPr>
                      <m:t>	</m:t>
                    </m:r>
                    <m:r>
                      <a:rPr lang="en-US" sz="4200" b="1" i="1">
                        <a:effectLst/>
                        <a:latin typeface="Cambria Math" panose="02040503050406030204" pitchFamily="18" charset="0"/>
                        <a:ea typeface="Times New Roman" panose="02020603050405020304" pitchFamily="18" charset="0"/>
                      </a:rPr>
                      <m:t> đú</m:t>
                    </m:r>
                    <m:r>
                      <a:rPr lang="en-US" sz="4200" b="1" i="1">
                        <a:effectLst/>
                        <a:latin typeface="Cambria Math" panose="02040503050406030204" pitchFamily="18" charset="0"/>
                        <a:ea typeface="Times New Roman" panose="02020603050405020304" pitchFamily="18" charset="0"/>
                      </a:rPr>
                      <m:t>𝒏𝒈</m:t>
                    </m:r>
                    <m:r>
                      <a:rPr lang="en-US" sz="4200" b="1" i="1">
                        <a:effectLst/>
                        <a:latin typeface="Cambria Math" panose="02040503050406030204" pitchFamily="18" charset="0"/>
                        <a:ea typeface="Times New Roman" panose="02020603050405020304" pitchFamily="18" charset="0"/>
                      </a:rPr>
                      <m:t>)</m:t>
                    </m:r>
                  </m:oMath>
                </a14:m>
                <a:r>
                  <a:rPr lang="en-US" sz="4200" b="1" dirty="0">
                    <a:effectLst/>
                    <a:latin typeface="Tahoma" panose="020B0604030504040204" pitchFamily="34" charset="0"/>
                    <a:ea typeface="Tahoma" panose="020B0604030504040204" pitchFamily="34" charset="0"/>
                    <a:cs typeface="Tahoma" panose="020B0604030504040204" pitchFamily="34" charset="0"/>
                  </a:rPr>
                  <a:t>.</a:t>
                </a:r>
              </a:p>
              <a:p>
                <a:pPr marL="571500" indent="-571500" algn="just">
                  <a:lnSpc>
                    <a:spcPct val="115000"/>
                  </a:lnSpc>
                  <a:spcBef>
                    <a:spcPts val="400"/>
                  </a:spcBef>
                  <a:spcAft>
                    <a:spcPts val="400"/>
                  </a:spcAft>
                  <a:buFontTx/>
                  <a:buChar char="-"/>
                </a:pPr>
                <a:r>
                  <a:rPr lang="es-ES" sz="4200" b="1" kern="1800" dirty="0" err="1">
                    <a:latin typeface="Tahoma" panose="020B0604030504040204" pitchFamily="34" charset="0"/>
                    <a:ea typeface="Tahoma" panose="020B0604030504040204" pitchFamily="34" charset="0"/>
                    <a:cs typeface="Tahoma" panose="020B0604030504040204" pitchFamily="34" charset="0"/>
                  </a:rPr>
                  <a:t>Cặp</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số</a:t>
                </a:r>
                <a:r>
                  <a:rPr lang="es-ES" sz="4200" b="1" kern="1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200" b="1" i="1">
                            <a:latin typeface="Cambria Math" panose="02040503050406030204" pitchFamily="18" charset="0"/>
                            <a:ea typeface="Times New Roman" panose="02020603050405020304" pitchFamily="18" charset="0"/>
                          </a:rPr>
                        </m:ctrlPr>
                      </m:dPr>
                      <m:e>
                        <m:sSub>
                          <m:sSubPr>
                            <m:ctrlPr>
                              <a:rPr lang="en-US" sz="4200" b="1" i="1">
                                <a:latin typeface="Cambria Math" panose="02040503050406030204" pitchFamily="18" charset="0"/>
                                <a:ea typeface="Times New Roman" panose="02020603050405020304" pitchFamily="18" charset="0"/>
                              </a:rPr>
                            </m:ctrlPr>
                          </m:sSubPr>
                          <m:e>
                            <m:r>
                              <a:rPr lang="en-US" sz="4200" b="1" i="1">
                                <a:latin typeface="Cambria Math" panose="02040503050406030204" pitchFamily="18" charset="0"/>
                                <a:ea typeface="Times New Roman" panose="02020603050405020304" pitchFamily="18" charset="0"/>
                              </a:rPr>
                              <m:t>𝒙</m:t>
                            </m:r>
                          </m:e>
                          <m:sub>
                            <m:r>
                              <a:rPr lang="en-US" sz="4200" b="1" i="1">
                                <a:latin typeface="Cambria Math" panose="02040503050406030204" pitchFamily="18" charset="0"/>
                                <a:ea typeface="Times New Roman" panose="02020603050405020304" pitchFamily="18" charset="0"/>
                              </a:rPr>
                              <m:t>𝟎</m:t>
                            </m:r>
                          </m:sub>
                        </m:sSub>
                        <m:r>
                          <a:rPr lang="en-US" sz="4200" b="1" i="1">
                            <a:latin typeface="Cambria Math" panose="02040503050406030204" pitchFamily="18" charset="0"/>
                            <a:ea typeface="Times New Roman" panose="02020603050405020304" pitchFamily="18" charset="0"/>
                          </a:rPr>
                          <m:t>;</m:t>
                        </m:r>
                        <m:sSub>
                          <m:sSubPr>
                            <m:ctrlPr>
                              <a:rPr lang="en-US" sz="4200" b="1" i="1">
                                <a:latin typeface="Cambria Math" panose="02040503050406030204" pitchFamily="18" charset="0"/>
                                <a:ea typeface="Times New Roman" panose="02020603050405020304" pitchFamily="18" charset="0"/>
                              </a:rPr>
                            </m:ctrlPr>
                          </m:sSubPr>
                          <m:e>
                            <m:r>
                              <a:rPr lang="en-US" sz="4200" b="1" i="1">
                                <a:latin typeface="Cambria Math" panose="02040503050406030204" pitchFamily="18" charset="0"/>
                                <a:ea typeface="Times New Roman" panose="02020603050405020304" pitchFamily="18" charset="0"/>
                              </a:rPr>
                              <m:t>𝒚</m:t>
                            </m:r>
                          </m:e>
                          <m:sub>
                            <m:r>
                              <a:rPr lang="en-US" sz="4200" b="1" i="1">
                                <a:latin typeface="Cambria Math" panose="02040503050406030204" pitchFamily="18" charset="0"/>
                                <a:ea typeface="Times New Roman" panose="02020603050405020304" pitchFamily="18" charset="0"/>
                              </a:rPr>
                              <m:t>𝟎</m:t>
                            </m:r>
                          </m:sub>
                        </m:sSub>
                      </m:e>
                    </m:d>
                  </m:oMath>
                </a14:m>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là</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nghiệm</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của</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một</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hệ</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bất</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phương</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trình</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bậc</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nhất</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hai</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ẩn</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khi</a:t>
                </a:r>
                <a:r>
                  <a:rPr lang="es-ES" sz="4200" b="1" kern="1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200" b="1" i="1">
                            <a:latin typeface="Cambria Math" panose="02040503050406030204" pitchFamily="18" charset="0"/>
                            <a:ea typeface="Times New Roman" panose="02020603050405020304" pitchFamily="18" charset="0"/>
                          </a:rPr>
                        </m:ctrlPr>
                      </m:dPr>
                      <m:e>
                        <m:sSub>
                          <m:sSubPr>
                            <m:ctrlPr>
                              <a:rPr lang="en-US" sz="4200" b="1" i="1">
                                <a:latin typeface="Cambria Math" panose="02040503050406030204" pitchFamily="18" charset="0"/>
                                <a:ea typeface="Times New Roman" panose="02020603050405020304" pitchFamily="18" charset="0"/>
                              </a:rPr>
                            </m:ctrlPr>
                          </m:sSubPr>
                          <m:e>
                            <m:r>
                              <a:rPr lang="en-US" sz="4200" b="1" i="1">
                                <a:latin typeface="Cambria Math" panose="02040503050406030204" pitchFamily="18" charset="0"/>
                                <a:ea typeface="Times New Roman" panose="02020603050405020304" pitchFamily="18" charset="0"/>
                              </a:rPr>
                              <m:t>𝒙</m:t>
                            </m:r>
                          </m:e>
                          <m:sub>
                            <m:r>
                              <a:rPr lang="en-US" sz="4200" b="1" i="1">
                                <a:latin typeface="Cambria Math" panose="02040503050406030204" pitchFamily="18" charset="0"/>
                                <a:ea typeface="Times New Roman" panose="02020603050405020304" pitchFamily="18" charset="0"/>
                              </a:rPr>
                              <m:t>𝟎</m:t>
                            </m:r>
                          </m:sub>
                        </m:sSub>
                        <m:r>
                          <a:rPr lang="en-US" sz="4200" b="1" i="1">
                            <a:latin typeface="Cambria Math" panose="02040503050406030204" pitchFamily="18" charset="0"/>
                            <a:ea typeface="Times New Roman" panose="02020603050405020304" pitchFamily="18" charset="0"/>
                          </a:rPr>
                          <m:t>;</m:t>
                        </m:r>
                        <m:sSub>
                          <m:sSubPr>
                            <m:ctrlPr>
                              <a:rPr lang="en-US" sz="4200" b="1" i="1">
                                <a:latin typeface="Cambria Math" panose="02040503050406030204" pitchFamily="18" charset="0"/>
                                <a:ea typeface="Times New Roman" panose="02020603050405020304" pitchFamily="18" charset="0"/>
                              </a:rPr>
                            </m:ctrlPr>
                          </m:sSubPr>
                          <m:e>
                            <m:r>
                              <a:rPr lang="en-US" sz="4200" b="1" i="1">
                                <a:latin typeface="Cambria Math" panose="02040503050406030204" pitchFamily="18" charset="0"/>
                                <a:ea typeface="Times New Roman" panose="02020603050405020304" pitchFamily="18" charset="0"/>
                              </a:rPr>
                              <m:t>𝒚</m:t>
                            </m:r>
                          </m:e>
                          <m:sub>
                            <m:r>
                              <a:rPr lang="en-US" sz="4200" b="1" i="1">
                                <a:latin typeface="Cambria Math" panose="02040503050406030204" pitchFamily="18" charset="0"/>
                                <a:ea typeface="Times New Roman" panose="02020603050405020304" pitchFamily="18" charset="0"/>
                              </a:rPr>
                              <m:t>𝟎</m:t>
                            </m:r>
                          </m:sub>
                        </m:sSub>
                      </m:e>
                    </m:d>
                  </m:oMath>
                </a14:m>
                <a:r>
                  <a:rPr lang="es-ES" sz="4200" b="1" kern="1800" dirty="0" err="1">
                    <a:latin typeface="Tahoma" panose="020B0604030504040204" pitchFamily="34" charset="0"/>
                    <a:ea typeface="Tahoma" panose="020B0604030504040204" pitchFamily="34" charset="0"/>
                    <a:cs typeface="Tahoma" panose="020B0604030504040204" pitchFamily="34" charset="0"/>
                  </a:rPr>
                  <a:t>đồng</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thời</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là</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nghiệm</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của</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tất</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cả</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các</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bất</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phương</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trình</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trong</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hệ</a:t>
                </a:r>
                <a:r>
                  <a:rPr lang="es-ES" sz="4200" b="1" kern="1800" dirty="0">
                    <a:latin typeface="Tahoma" panose="020B0604030504040204" pitchFamily="34" charset="0"/>
                    <a:ea typeface="Tahoma" panose="020B0604030504040204" pitchFamily="34" charset="0"/>
                    <a:cs typeface="Tahoma" panose="020B0604030504040204" pitchFamily="34" charset="0"/>
                  </a:rPr>
                  <a:t> </a:t>
                </a:r>
                <a:r>
                  <a:rPr lang="es-ES" sz="4200" b="1" kern="1800" dirty="0" err="1">
                    <a:latin typeface="Tahoma" panose="020B0604030504040204" pitchFamily="34" charset="0"/>
                    <a:ea typeface="Tahoma" panose="020B0604030504040204" pitchFamily="34" charset="0"/>
                    <a:cs typeface="Tahoma" panose="020B0604030504040204" pitchFamily="34" charset="0"/>
                  </a:rPr>
                  <a:t>đó</a:t>
                </a:r>
                <a:r>
                  <a:rPr lang="es-ES" sz="4200" b="1" kern="1800" dirty="0">
                    <a:latin typeface="Tahoma" panose="020B0604030504040204" pitchFamily="34" charset="0"/>
                    <a:ea typeface="Tahoma" panose="020B0604030504040204" pitchFamily="34" charset="0"/>
                    <a:cs typeface="Tahoma" panose="020B0604030504040204" pitchFamily="34" charset="0"/>
                  </a:rPr>
                  <a:t>.</a:t>
                </a:r>
                <a:endParaRPr lang="en-US" sz="4200" b="1" dirty="0">
                  <a:latin typeface="Tahoma" panose="020B0604030504040204" pitchFamily="34" charset="0"/>
                  <a:ea typeface="Tahoma" panose="020B0604030504040204" pitchFamily="34" charset="0"/>
                  <a:cs typeface="Tahoma" panose="020B0604030504040204" pitchFamily="34" charset="0"/>
                </a:endParaRPr>
              </a:p>
              <a:p>
                <a:pPr algn="just">
                  <a:lnSpc>
                    <a:spcPct val="115000"/>
                  </a:lnSpc>
                  <a:spcBef>
                    <a:spcPts val="400"/>
                  </a:spcBef>
                  <a:spcAft>
                    <a:spcPts val="400"/>
                  </a:spcAft>
                </a:pPr>
                <a:r>
                  <a:rPr lang="en-US" sz="4200" b="1" dirty="0">
                    <a:solidFill>
                      <a:srgbClr val="FF0000"/>
                    </a:solidFill>
                    <a:latin typeface="Tahoma" panose="020B0604030504040204" pitchFamily="34" charset="0"/>
                    <a:ea typeface="Tahoma" panose="020B0604030504040204" pitchFamily="34" charset="0"/>
                    <a:cs typeface="Tahoma" panose="020B0604030504040204" pitchFamily="34" charset="0"/>
                  </a:rPr>
                  <a:t>?3.</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Cách</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xác</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định</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miền</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nghiệm</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của</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hệ</a:t>
                </a:r>
                <a:r>
                  <a:rPr lang="en-US" sz="4200" b="1" dirty="0">
                    <a:effectLst/>
                    <a:latin typeface="Tahoma" panose="020B0604030504040204" pitchFamily="34" charset="0"/>
                    <a:ea typeface="Tahoma" panose="020B0604030504040204" pitchFamily="34" charset="0"/>
                    <a:cs typeface="Tahoma" panose="020B0604030504040204" pitchFamily="34" charset="0"/>
                  </a:rPr>
                  <a:t> BPT </a:t>
                </a:r>
                <a:r>
                  <a:rPr lang="en-US" sz="4200" b="1" dirty="0" err="1">
                    <a:effectLst/>
                    <a:latin typeface="Tahoma" panose="020B0604030504040204" pitchFamily="34" charset="0"/>
                    <a:ea typeface="Tahoma" panose="020B0604030504040204" pitchFamily="34" charset="0"/>
                    <a:cs typeface="Tahoma" panose="020B0604030504040204" pitchFamily="34" charset="0"/>
                  </a:rPr>
                  <a:t>bậc</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nhất</a:t>
                </a:r>
                <a:r>
                  <a:rPr lang="en-US" sz="4200" b="1" dirty="0">
                    <a:effectLst/>
                    <a:latin typeface="Tahoma" panose="020B0604030504040204" pitchFamily="34" charset="0"/>
                    <a:ea typeface="Tahoma" panose="020B0604030504040204" pitchFamily="34" charset="0"/>
                    <a:cs typeface="Tahoma" panose="020B0604030504040204" pitchFamily="34" charset="0"/>
                  </a:rPr>
                  <a:t> 2 </a:t>
                </a:r>
                <a:r>
                  <a:rPr lang="en-US" sz="4200" b="1" dirty="0" err="1">
                    <a:effectLst/>
                    <a:latin typeface="Tahoma" panose="020B0604030504040204" pitchFamily="34" charset="0"/>
                    <a:ea typeface="Tahoma" panose="020B0604030504040204" pitchFamily="34" charset="0"/>
                    <a:cs typeface="Tahoma" panose="020B0604030504040204" pitchFamily="34" charset="0"/>
                  </a:rPr>
                  <a:t>ẩn</a:t>
                </a:r>
                <a:r>
                  <a:rPr lang="en-US" sz="4200" b="1" dirty="0">
                    <a:latin typeface="Tahoma" panose="020B0604030504040204" pitchFamily="34" charset="0"/>
                    <a:ea typeface="Tahoma" panose="020B0604030504040204" pitchFamily="34" charset="0"/>
                    <a:cs typeface="Tahoma" panose="020B0604030504040204" pitchFamily="34" charset="0"/>
                  </a:rPr>
                  <a:t>?</a:t>
                </a:r>
                <a:endParaRPr lang="en-US" sz="4200" b="1" dirty="0">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Bef>
                    <a:spcPts val="400"/>
                  </a:spcBef>
                  <a:spcAft>
                    <a:spcPts val="400"/>
                  </a:spcAft>
                </a:pP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Trên</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cùng</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một</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mặt</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phẳng</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tọa</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độ</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xác</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định</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miền</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nghiệm</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của</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mỗi</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bất</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phương</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trình</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bậc</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nhất</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hai</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ẩn</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trong</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hệ</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và</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gạch</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bỏ</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miền</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còn</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lại</a:t>
                </a:r>
                <a:r>
                  <a:rPr lang="es-ES" sz="4200" b="1" kern="1800" dirty="0">
                    <a:effectLst/>
                    <a:latin typeface="Tahoma" panose="020B0604030504040204" pitchFamily="34" charset="0"/>
                    <a:ea typeface="Tahoma" panose="020B0604030504040204" pitchFamily="34" charset="0"/>
                    <a:cs typeface="Tahoma" panose="020B0604030504040204" pitchFamily="34" charset="0"/>
                  </a:rPr>
                  <a:t>.</a:t>
                </a:r>
                <a:endParaRPr lang="en-US" sz="4200" b="1" dirty="0">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Bef>
                    <a:spcPts val="400"/>
                  </a:spcBef>
                  <a:spcAft>
                    <a:spcPts val="400"/>
                  </a:spcAft>
                </a:pP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Miền</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không</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bị</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gạch</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là</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miền</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nghiệm</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của</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hệ</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bất</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phương</a:t>
                </a:r>
                <a:r>
                  <a:rPr lang="es-ES" sz="4200" b="1" kern="1800" dirty="0">
                    <a:effectLst/>
                    <a:latin typeface="Tahoma" panose="020B0604030504040204" pitchFamily="34" charset="0"/>
                    <a:ea typeface="Tahoma" panose="020B0604030504040204" pitchFamily="34" charset="0"/>
                    <a:cs typeface="Tahoma" panose="020B0604030504040204" pitchFamily="34" charset="0"/>
                  </a:rPr>
                  <a:t> </a:t>
                </a:r>
                <a:r>
                  <a:rPr lang="es-ES" sz="4200" b="1" kern="1800" dirty="0" err="1">
                    <a:effectLst/>
                    <a:latin typeface="Tahoma" panose="020B0604030504040204" pitchFamily="34" charset="0"/>
                    <a:ea typeface="Tahoma" panose="020B0604030504040204" pitchFamily="34" charset="0"/>
                    <a:cs typeface="Tahoma" panose="020B0604030504040204" pitchFamily="34" charset="0"/>
                  </a:rPr>
                  <a:t>đã</a:t>
                </a:r>
                <a:r>
                  <a:rPr lang="es-ES" sz="4200" b="1" kern="1800" dirty="0">
                    <a:effectLst/>
                    <a:latin typeface="Tahoma" panose="020B0604030504040204" pitchFamily="34" charset="0"/>
                    <a:ea typeface="Tahoma" panose="020B0604030504040204" pitchFamily="34" charset="0"/>
                    <a:cs typeface="Tahoma" panose="020B0604030504040204" pitchFamily="34" charset="0"/>
                  </a:rPr>
                  <a:t> cho.</a:t>
                </a:r>
                <a:endParaRPr lang="en-US" sz="42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6" name="TextBox 35">
                <a:extLst>
                  <a:ext uri="{FF2B5EF4-FFF2-40B4-BE49-F238E27FC236}">
                    <a16:creationId xmlns:a16="http://schemas.microsoft.com/office/drawing/2014/main" id="{CBB5DA3F-630A-DD81-853D-0C78E6CFA25A}"/>
                  </a:ext>
                </a:extLst>
              </p:cNvPr>
              <p:cNvSpPr txBox="1">
                <a:spLocks noRot="1" noChangeAspect="1" noMove="1" noResize="1" noEditPoints="1" noAdjustHandles="1" noChangeArrowheads="1" noChangeShapeType="1" noTextEdit="1"/>
              </p:cNvSpPr>
              <p:nvPr/>
            </p:nvSpPr>
            <p:spPr>
              <a:xfrm>
                <a:off x="609110" y="3117396"/>
                <a:ext cx="23459861" cy="9702784"/>
              </a:xfrm>
              <a:prstGeom prst="rect">
                <a:avLst/>
              </a:prstGeom>
              <a:blipFill>
                <a:blip r:embed="rId4"/>
                <a:stretch>
                  <a:fillRect l="-1014" t="-879" r="-1637" b="-1884"/>
                </a:stretch>
              </a:blipFill>
            </p:spPr>
            <p:txBody>
              <a:bodyPr/>
              <a:lstStyle/>
              <a:p>
                <a:r>
                  <a:rPr lang="en-US">
                    <a:noFill/>
                  </a:rPr>
                  <a:t> </a:t>
                </a:r>
              </a:p>
            </p:txBody>
          </p:sp>
        </mc:Fallback>
      </mc:AlternateContent>
    </p:spTree>
    <p:extLst>
      <p:ext uri="{BB962C8B-B14F-4D97-AF65-F5344CB8AC3E}">
        <p14:creationId xmlns:p14="http://schemas.microsoft.com/office/powerpoint/2010/main" val="3932769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wipe(left)">
                                      <p:cBhvr>
                                        <p:cTn id="12" dur="500"/>
                                        <p:tgtEl>
                                          <p:spTgt spid="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xEl>
                                              <p:pRg st="1" end="1"/>
                                            </p:txEl>
                                          </p:spTgt>
                                        </p:tgtEl>
                                        <p:attrNameLst>
                                          <p:attrName>style.visibility</p:attrName>
                                        </p:attrNameLst>
                                      </p:cBhvr>
                                      <p:to>
                                        <p:strVal val="visible"/>
                                      </p:to>
                                    </p:set>
                                    <p:animEffect transition="in" filter="wipe(left)">
                                      <p:cBhvr>
                                        <p:cTn id="17" dur="500"/>
                                        <p:tgtEl>
                                          <p:spTgt spid="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xEl>
                                              <p:pRg st="2" end="2"/>
                                            </p:txEl>
                                          </p:spTgt>
                                        </p:tgtEl>
                                        <p:attrNameLst>
                                          <p:attrName>style.visibility</p:attrName>
                                        </p:attrNameLst>
                                      </p:cBhvr>
                                      <p:to>
                                        <p:strVal val="visible"/>
                                      </p:to>
                                    </p:set>
                                    <p:animEffect transition="in" filter="wipe(left)">
                                      <p:cBhvr>
                                        <p:cTn id="22" dur="500"/>
                                        <p:tgtEl>
                                          <p:spTgt spid="3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
                                            <p:txEl>
                                              <p:pRg st="3" end="3"/>
                                            </p:txEl>
                                          </p:spTgt>
                                        </p:tgtEl>
                                        <p:attrNameLst>
                                          <p:attrName>style.visibility</p:attrName>
                                        </p:attrNameLst>
                                      </p:cBhvr>
                                      <p:to>
                                        <p:strVal val="visible"/>
                                      </p:to>
                                    </p:set>
                                    <p:animEffect transition="in" filter="wipe(left)">
                                      <p:cBhvr>
                                        <p:cTn id="27" dur="500"/>
                                        <p:tgtEl>
                                          <p:spTgt spid="3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6">
                                            <p:txEl>
                                              <p:pRg st="4" end="4"/>
                                            </p:txEl>
                                          </p:spTgt>
                                        </p:tgtEl>
                                        <p:attrNameLst>
                                          <p:attrName>style.visibility</p:attrName>
                                        </p:attrNameLst>
                                      </p:cBhvr>
                                      <p:to>
                                        <p:strVal val="visible"/>
                                      </p:to>
                                    </p:set>
                                    <p:animEffect transition="in" filter="wipe(left)">
                                      <p:cBhvr>
                                        <p:cTn id="32" dur="500"/>
                                        <p:tgtEl>
                                          <p:spTgt spid="3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xEl>
                                              <p:pRg st="5" end="5"/>
                                            </p:txEl>
                                          </p:spTgt>
                                        </p:tgtEl>
                                        <p:attrNameLst>
                                          <p:attrName>style.visibility</p:attrName>
                                        </p:attrNameLst>
                                      </p:cBhvr>
                                      <p:to>
                                        <p:strVal val="visible"/>
                                      </p:to>
                                    </p:set>
                                    <p:animEffect transition="in" filter="wipe(left)">
                                      <p:cBhvr>
                                        <p:cTn id="37" dur="500"/>
                                        <p:tgtEl>
                                          <p:spTgt spid="3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6">
                                            <p:txEl>
                                              <p:pRg st="6" end="6"/>
                                            </p:txEl>
                                          </p:spTgt>
                                        </p:tgtEl>
                                        <p:attrNameLst>
                                          <p:attrName>style.visibility</p:attrName>
                                        </p:attrNameLst>
                                      </p:cBhvr>
                                      <p:to>
                                        <p:strVal val="visible"/>
                                      </p:to>
                                    </p:set>
                                    <p:animEffect transition="in" filter="wipe(left)">
                                      <p:cBhvr>
                                        <p:cTn id="42" dur="500"/>
                                        <p:tgtEl>
                                          <p:spTgt spid="3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6">
                                            <p:txEl>
                                              <p:pRg st="7" end="7"/>
                                            </p:txEl>
                                          </p:spTgt>
                                        </p:tgtEl>
                                        <p:attrNameLst>
                                          <p:attrName>style.visibility</p:attrName>
                                        </p:attrNameLst>
                                      </p:cBhvr>
                                      <p:to>
                                        <p:strVal val="visible"/>
                                      </p:to>
                                    </p:set>
                                    <p:animEffect transition="in" filter="wipe(left)">
                                      <p:cBhvr>
                                        <p:cTn id="47" dur="500"/>
                                        <p:tgtEl>
                                          <p:spTgt spid="3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6">
                                            <p:txEl>
                                              <p:pRg st="8" end="8"/>
                                            </p:txEl>
                                          </p:spTgt>
                                        </p:tgtEl>
                                        <p:attrNameLst>
                                          <p:attrName>style.visibility</p:attrName>
                                        </p:attrNameLst>
                                      </p:cBhvr>
                                      <p:to>
                                        <p:strVal val="visible"/>
                                      </p:to>
                                    </p:set>
                                    <p:animEffect transition="in" filter="wipe(left)">
                                      <p:cBhvr>
                                        <p:cTn id="52" dur="500"/>
                                        <p:tgtEl>
                                          <p:spTgt spid="3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Google Shape;442;p3">
                <a:extLst>
                  <a:ext uri="{FF2B5EF4-FFF2-40B4-BE49-F238E27FC236}">
                    <a16:creationId xmlns:a16="http://schemas.microsoft.com/office/drawing/2014/main" id="{3B4EB045-0A55-4142-87B5-2168B1A25538}"/>
                  </a:ext>
                </a:extLst>
              </p:cNvPr>
              <p:cNvSpPr/>
              <p:nvPr/>
            </p:nvSpPr>
            <p:spPr>
              <a:xfrm>
                <a:off x="245126" y="2905121"/>
                <a:ext cx="23736759" cy="2013859"/>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29920" indent="-629920" algn="just">
                  <a:spcBef>
                    <a:spcPts val="400"/>
                  </a:spcBef>
                  <a:spcAft>
                    <a:spcPts val="400"/>
                  </a:spcAft>
                </a:pPr>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a:latin typeface="Tahoma" panose="020B0604030504040204" pitchFamily="34" charset="0"/>
                    <a:ea typeface="Tahoma" panose="020B0604030504040204" pitchFamily="34" charset="0"/>
                    <a:cs typeface="Tahoma" panose="020B0604030504040204" pitchFamily="34" charset="0"/>
                  </a:rPr>
                  <a:t>Biểu diễn hình học của tập nghiệm (phần mặt phẳng không bị tô đậm, tính cả biên) của bất phương trình </a:t>
                </a:r>
                <a14:m>
                  <m:oMath xmlns:m="http://schemas.openxmlformats.org/officeDocument/2006/math">
                    <m:r>
                      <a:rPr lang="en-US" sz="4800" b="1" i="1">
                        <a:latin typeface="Cambria Math" panose="02040503050406030204" pitchFamily="18" charset="0"/>
                        <a:ea typeface="Times New Roman" panose="02020603050405020304" pitchFamily="18" charset="0"/>
                      </a:rPr>
                      <m:t>𝟐</m:t>
                    </m:r>
                    <m:r>
                      <a:rPr lang="en-US" sz="4800" b="1" i="1">
                        <a:latin typeface="Cambria Math" panose="02040503050406030204" pitchFamily="18" charset="0"/>
                        <a:ea typeface="Times New Roman" panose="02020603050405020304" pitchFamily="18" charset="0"/>
                      </a:rPr>
                      <m:t>𝒙</m:t>
                    </m:r>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rPr>
                      <m:t>𝒚</m:t>
                    </m:r>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rPr>
                      <m:t>𝟏</m:t>
                    </m:r>
                  </m:oMath>
                </a14:m>
                <a:r>
                  <a:rPr lang="en-US" sz="4800" b="1">
                    <a:latin typeface="Tahoma" panose="020B0604030504040204" pitchFamily="34" charset="0"/>
                    <a:ea typeface="Tahoma" panose="020B0604030504040204" pitchFamily="34" charset="0"/>
                    <a:cs typeface="Tahoma" panose="020B0604030504040204" pitchFamily="34" charset="0"/>
                  </a:rPr>
                  <a:t> là</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Google Shape;442;p3">
                <a:extLst>
                  <a:ext uri="{FF2B5EF4-FFF2-40B4-BE49-F238E27FC236}">
                    <a16:creationId xmlns:a16="http://schemas.microsoft.com/office/drawing/2014/main" id="{3B4EB045-0A55-4142-87B5-2168B1A25538}"/>
                  </a:ext>
                </a:extLst>
              </p:cNvPr>
              <p:cNvSpPr>
                <a:spLocks noRot="1" noChangeAspect="1" noMove="1" noResize="1" noEditPoints="1" noAdjustHandles="1" noChangeArrowheads="1" noChangeShapeType="1" noTextEdit="1"/>
              </p:cNvSpPr>
              <p:nvPr/>
            </p:nvSpPr>
            <p:spPr>
              <a:xfrm>
                <a:off x="245126" y="2905121"/>
                <a:ext cx="23736759" cy="2013859"/>
              </a:xfrm>
              <a:prstGeom prst="roundRect">
                <a:avLst>
                  <a:gd name="adj" fmla="val 10158"/>
                </a:avLst>
              </a:prstGeom>
              <a:blipFill>
                <a:blip r:embed="rId3"/>
                <a:stretch>
                  <a:fillRect l="-873" r="-1668" b="-3916"/>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22" name="Google Shape;444;p3">
            <a:extLst>
              <a:ext uri="{FF2B5EF4-FFF2-40B4-BE49-F238E27FC236}">
                <a16:creationId xmlns:a16="http://schemas.microsoft.com/office/drawing/2014/main" id="{04D0C2D9-2D03-4779-9946-13D27F62CF09}"/>
              </a:ext>
            </a:extLst>
          </p:cNvPr>
          <p:cNvGrpSpPr/>
          <p:nvPr/>
        </p:nvGrpSpPr>
        <p:grpSpPr>
          <a:xfrm>
            <a:off x="245126" y="2709277"/>
            <a:ext cx="3941390" cy="990100"/>
            <a:chOff x="923003" y="3917552"/>
            <a:chExt cx="3942103" cy="1247586"/>
          </a:xfrm>
        </p:grpSpPr>
        <p:grpSp>
          <p:nvGrpSpPr>
            <p:cNvPr id="23" name="Google Shape;445;p3">
              <a:extLst>
                <a:ext uri="{FF2B5EF4-FFF2-40B4-BE49-F238E27FC236}">
                  <a16:creationId xmlns:a16="http://schemas.microsoft.com/office/drawing/2014/main" id="{CDD50141-A97F-452F-BE2E-D580DD843175}"/>
                </a:ext>
              </a:extLst>
            </p:cNvPr>
            <p:cNvGrpSpPr/>
            <p:nvPr/>
          </p:nvGrpSpPr>
          <p:grpSpPr>
            <a:xfrm>
              <a:off x="1362046" y="4056327"/>
              <a:ext cx="3503060" cy="1108811"/>
              <a:chOff x="2028796" y="4418277"/>
              <a:chExt cx="3503060" cy="1108811"/>
            </a:xfrm>
          </p:grpSpPr>
          <p:sp>
            <p:nvSpPr>
              <p:cNvPr id="25" name="Google Shape;446;p3">
                <a:extLst>
                  <a:ext uri="{FF2B5EF4-FFF2-40B4-BE49-F238E27FC236}">
                    <a16:creationId xmlns:a16="http://schemas.microsoft.com/office/drawing/2014/main" id="{BA3F3679-26AF-4980-8ED7-A0ED9C14586C}"/>
                  </a:ext>
                </a:extLst>
              </p:cNvPr>
              <p:cNvSpPr/>
              <p:nvPr/>
            </p:nvSpPr>
            <p:spPr>
              <a:xfrm rot="5400000">
                <a:off x="3260088" y="3186985"/>
                <a:ext cx="1040475"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id="{B72D0ACE-9285-4580-AE24-B2DA14AEA348}"/>
                  </a:ext>
                </a:extLst>
              </p:cNvPr>
              <p:cNvSpPr txBox="1"/>
              <p:nvPr/>
            </p:nvSpPr>
            <p:spPr>
              <a:xfrm>
                <a:off x="2636458" y="4480054"/>
                <a:ext cx="2857620" cy="1047034"/>
              </a:xfrm>
              <a:prstGeom prst="rect">
                <a:avLst/>
              </a:prstGeom>
              <a:noFill/>
              <a:ln>
                <a:noFill/>
              </a:ln>
            </p:spPr>
            <p:txBody>
              <a:bodyPr spcFirstLastPara="1" wrap="square" lIns="91408" tIns="45692" rIns="91408" bIns="45692" anchor="t" anchorCtr="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Tahoma"/>
                  </a:rPr>
                  <a:t>CÂU </a:t>
                </a:r>
                <a:r>
                  <a:rPr lang="en-US" sz="4800" b="1">
                    <a:solidFill>
                      <a:prstClr val="black"/>
                    </a:solidFill>
                    <a:latin typeface="Tahoma" panose="020B0604030504040204" pitchFamily="34" charset="0"/>
                    <a:ea typeface="Tahoma" panose="020B0604030504040204" pitchFamily="34" charset="0"/>
                    <a:cs typeface="Tahoma" panose="020B0604030504040204" pitchFamily="34" charset="0"/>
                    <a:sym typeface="Tahoma"/>
                  </a:rPr>
                  <a:t>9</a:t>
                </a:r>
                <a:endParaRPr kumimoji="0"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25431D01-FD2F-490A-80DB-D8273B9D64A3}"/>
                </a:ext>
              </a:extLst>
            </p:cNvPr>
            <p:cNvPicPr preferRelativeResize="0"/>
            <p:nvPr/>
          </p:nvPicPr>
          <p:blipFill rotWithShape="1">
            <a:blip r:embed="rId4">
              <a:alphaModFix/>
            </a:blip>
            <a:srcRect l="15599" t="21515" r="9758" b="14519"/>
            <a:stretch/>
          </p:blipFill>
          <p:spPr>
            <a:xfrm>
              <a:off x="923003" y="3917552"/>
              <a:ext cx="1076356" cy="1179251"/>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sp>
        <p:nvSpPr>
          <p:cNvPr id="44" name="Google Shape;431;p3">
            <a:extLst>
              <a:ext uri="{FF2B5EF4-FFF2-40B4-BE49-F238E27FC236}">
                <a16:creationId xmlns:a16="http://schemas.microsoft.com/office/drawing/2014/main" id="{A6E810F5-506C-40AA-BCB6-14BFC319CC2C}"/>
              </a:ext>
            </a:extLst>
          </p:cNvPr>
          <p:cNvSpPr/>
          <p:nvPr/>
        </p:nvSpPr>
        <p:spPr>
          <a:xfrm>
            <a:off x="14869509" y="10805160"/>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Tahoma"/>
              </a:rPr>
              <a:t>D</a:t>
            </a:r>
            <a:endParaRPr kumimoji="0" sz="4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7" name="Google Shape;431;p3">
            <a:extLst>
              <a:ext uri="{FF2B5EF4-FFF2-40B4-BE49-F238E27FC236}">
                <a16:creationId xmlns:a16="http://schemas.microsoft.com/office/drawing/2014/main" id="{BBBE2D29-3456-46D7-B6EA-BB64148C38B0}"/>
              </a:ext>
            </a:extLst>
          </p:cNvPr>
          <p:cNvSpPr/>
          <p:nvPr/>
        </p:nvSpPr>
        <p:spPr>
          <a:xfrm>
            <a:off x="14869509" y="6766449"/>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Tahoma"/>
              </a:rPr>
              <a:t>B</a:t>
            </a:r>
            <a:endParaRPr kumimoji="0" sz="4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8" name="Google Shape;431;p3">
            <a:extLst>
              <a:ext uri="{FF2B5EF4-FFF2-40B4-BE49-F238E27FC236}">
                <a16:creationId xmlns:a16="http://schemas.microsoft.com/office/drawing/2014/main" id="{87F12A81-1698-4597-A67F-4B678F851AD5}"/>
              </a:ext>
            </a:extLst>
          </p:cNvPr>
          <p:cNvSpPr/>
          <p:nvPr/>
        </p:nvSpPr>
        <p:spPr>
          <a:xfrm>
            <a:off x="2960206" y="10764723"/>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Tahoma"/>
              </a:rPr>
              <a:t>C</a:t>
            </a:r>
            <a:endParaRPr kumimoji="0" sz="4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9" name="Google Shape;431;p3">
            <a:extLst>
              <a:ext uri="{FF2B5EF4-FFF2-40B4-BE49-F238E27FC236}">
                <a16:creationId xmlns:a16="http://schemas.microsoft.com/office/drawing/2014/main" id="{868DF221-FF49-4D29-BF85-7311D5895309}"/>
              </a:ext>
            </a:extLst>
          </p:cNvPr>
          <p:cNvSpPr/>
          <p:nvPr/>
        </p:nvSpPr>
        <p:spPr>
          <a:xfrm>
            <a:off x="2960206" y="6766449"/>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Tahoma"/>
              </a:rPr>
              <a:t>A</a:t>
            </a:r>
            <a:endParaRPr kumimoji="0" sz="4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7" name="Google Shape;436;p3">
            <a:extLst>
              <a:ext uri="{FF2B5EF4-FFF2-40B4-BE49-F238E27FC236}">
                <a16:creationId xmlns:a16="http://schemas.microsoft.com/office/drawing/2014/main" id="{0FD04A74-D1C9-4046-872C-5197F86255ED}"/>
              </a:ext>
            </a:extLst>
          </p:cNvPr>
          <p:cNvSpPr/>
          <p:nvPr/>
        </p:nvSpPr>
        <p:spPr>
          <a:xfrm>
            <a:off x="2955387" y="6766449"/>
            <a:ext cx="1097280" cy="1097280"/>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rPr>
              <a:t>A</a:t>
            </a:r>
            <a:endParaRPr kumimoji="0"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29" name="Group 28">
            <a:extLst>
              <a:ext uri="{FF2B5EF4-FFF2-40B4-BE49-F238E27FC236}">
                <a16:creationId xmlns:a16="http://schemas.microsoft.com/office/drawing/2014/main" id="{3CCCEF10-811A-4374-9C4E-39F9B15542D3}"/>
              </a:ext>
            </a:extLst>
          </p:cNvPr>
          <p:cNvGrpSpPr/>
          <p:nvPr/>
        </p:nvGrpSpPr>
        <p:grpSpPr>
          <a:xfrm>
            <a:off x="6076" y="1800653"/>
            <a:ext cx="19656044" cy="830997"/>
            <a:chOff x="-288924" y="1892299"/>
            <a:chExt cx="19659599" cy="830996"/>
          </a:xfrm>
        </p:grpSpPr>
        <p:sp>
          <p:nvSpPr>
            <p:cNvPr id="30" name="Rounded Rectangle 2">
              <a:extLst>
                <a:ext uri="{FF2B5EF4-FFF2-40B4-BE49-F238E27FC236}">
                  <a16:creationId xmlns:a16="http://schemas.microsoft.com/office/drawing/2014/main" id="{1F655CA1-DB28-4EF8-AF13-4783018A228F}"/>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1" name="TextBox 30">
              <a:extLst>
                <a:ext uri="{FF2B5EF4-FFF2-40B4-BE49-F238E27FC236}">
                  <a16:creationId xmlns:a16="http://schemas.microsoft.com/office/drawing/2014/main" id="{EB73A268-6468-47C9-8BEE-3C348CC1A8DD}"/>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2" name="TextBox 31">
              <a:extLst>
                <a:ext uri="{FF2B5EF4-FFF2-40B4-BE49-F238E27FC236}">
                  <a16:creationId xmlns:a16="http://schemas.microsoft.com/office/drawing/2014/main" id="{879C5B21-2A58-4CD9-ABD2-B3688E621546}"/>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pic>
        <p:nvPicPr>
          <p:cNvPr id="4" name="Picture 3">
            <a:extLst>
              <a:ext uri="{FF2B5EF4-FFF2-40B4-BE49-F238E27FC236}">
                <a16:creationId xmlns:a16="http://schemas.microsoft.com/office/drawing/2014/main" id="{0135000B-AF2D-4E5D-83A5-2B0ED4A2841C}"/>
              </a:ext>
            </a:extLst>
          </p:cNvPr>
          <p:cNvPicPr>
            <a:picLocks noChangeAspect="1"/>
          </p:cNvPicPr>
          <p:nvPr/>
        </p:nvPicPr>
        <p:blipFill>
          <a:blip r:embed="rId5"/>
          <a:stretch>
            <a:fillRect/>
          </a:stretch>
        </p:blipFill>
        <p:spPr>
          <a:xfrm>
            <a:off x="4568332" y="9399270"/>
            <a:ext cx="5212080" cy="3909060"/>
          </a:xfrm>
          <a:prstGeom prst="rect">
            <a:avLst/>
          </a:prstGeom>
        </p:spPr>
      </p:pic>
      <p:pic>
        <p:nvPicPr>
          <p:cNvPr id="5" name="Picture 4">
            <a:extLst>
              <a:ext uri="{FF2B5EF4-FFF2-40B4-BE49-F238E27FC236}">
                <a16:creationId xmlns:a16="http://schemas.microsoft.com/office/drawing/2014/main" id="{BB8A43F5-393B-4F35-8567-9F5BD469C766}"/>
              </a:ext>
            </a:extLst>
          </p:cNvPr>
          <p:cNvPicPr>
            <a:picLocks noChangeAspect="1"/>
          </p:cNvPicPr>
          <p:nvPr/>
        </p:nvPicPr>
        <p:blipFill>
          <a:blip r:embed="rId6"/>
          <a:stretch>
            <a:fillRect/>
          </a:stretch>
        </p:blipFill>
        <p:spPr>
          <a:xfrm>
            <a:off x="16586200" y="9358833"/>
            <a:ext cx="5212080" cy="3909060"/>
          </a:xfrm>
          <a:prstGeom prst="rect">
            <a:avLst/>
          </a:prstGeom>
        </p:spPr>
      </p:pic>
      <p:pic>
        <p:nvPicPr>
          <p:cNvPr id="6" name="Picture 5">
            <a:extLst>
              <a:ext uri="{FF2B5EF4-FFF2-40B4-BE49-F238E27FC236}">
                <a16:creationId xmlns:a16="http://schemas.microsoft.com/office/drawing/2014/main" id="{64CDD1FB-D315-41D5-83FC-1707F116E9CF}"/>
              </a:ext>
            </a:extLst>
          </p:cNvPr>
          <p:cNvPicPr>
            <a:picLocks noChangeAspect="1"/>
          </p:cNvPicPr>
          <p:nvPr/>
        </p:nvPicPr>
        <p:blipFill>
          <a:blip r:embed="rId7"/>
          <a:stretch>
            <a:fillRect/>
          </a:stretch>
        </p:blipFill>
        <p:spPr>
          <a:xfrm>
            <a:off x="4556761" y="5131757"/>
            <a:ext cx="5212080" cy="3909060"/>
          </a:xfrm>
          <a:prstGeom prst="rect">
            <a:avLst/>
          </a:prstGeom>
        </p:spPr>
      </p:pic>
      <p:pic>
        <p:nvPicPr>
          <p:cNvPr id="7" name="Picture 6">
            <a:extLst>
              <a:ext uri="{FF2B5EF4-FFF2-40B4-BE49-F238E27FC236}">
                <a16:creationId xmlns:a16="http://schemas.microsoft.com/office/drawing/2014/main" id="{E0A6B35F-F3CE-43FB-AE19-5C3CCBBC5A10}"/>
              </a:ext>
            </a:extLst>
          </p:cNvPr>
          <p:cNvPicPr>
            <a:picLocks noChangeAspect="1"/>
          </p:cNvPicPr>
          <p:nvPr/>
        </p:nvPicPr>
        <p:blipFill>
          <a:blip r:embed="rId8"/>
          <a:stretch>
            <a:fillRect/>
          </a:stretch>
        </p:blipFill>
        <p:spPr>
          <a:xfrm>
            <a:off x="16611600" y="5192451"/>
            <a:ext cx="5212080" cy="3909060"/>
          </a:xfrm>
          <a:prstGeom prst="rect">
            <a:avLst/>
          </a:prstGeom>
        </p:spPr>
      </p:pic>
    </p:spTree>
    <p:extLst>
      <p:ext uri="{BB962C8B-B14F-4D97-AF65-F5344CB8AC3E}">
        <p14:creationId xmlns:p14="http://schemas.microsoft.com/office/powerpoint/2010/main" val="68765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down)">
                                      <p:cBhvr>
                                        <p:cTn id="13" dur="500"/>
                                        <p:tgtEl>
                                          <p:spTgt spid="4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down)">
                                      <p:cBhvr>
                                        <p:cTn id="16" dur="500"/>
                                        <p:tgtEl>
                                          <p:spTgt spid="44"/>
                                        </p:tgtEl>
                                      </p:cBhvr>
                                    </p:animEffect>
                                  </p:childTnLst>
                                </p:cTn>
                              </p:par>
                              <p:par>
                                <p:cTn id="17" presetID="2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8"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animBg="1"/>
      <p:bldP spid="48" grpId="0" animBg="1"/>
      <p:bldP spid="49"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31606" y="6454544"/>
            <a:ext cx="23556178" cy="1396800"/>
            <a:chOff x="241306" y="2243792"/>
            <a:chExt cx="11778089" cy="698400"/>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nl-NL"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nl-NL"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m:t>
                      </m:r>
                      <m:r>
                        <a:rPr kumimoji="0" lang="nl-NL"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𝟎</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oMath>
                  </a14:m>
                  <a:r>
                    <a:rPr kumimoji="0" lang="nl-NL" sz="4800" b="1" i="0" u="none" strike="noStrike" kern="1200" cap="none" spc="0" normalizeH="0" baseline="0" noProof="0">
                      <a:ln>
                        <a:noFill/>
                      </a:ln>
                      <a:solidFill>
                        <a:prstClr val="white"/>
                      </a:solidFill>
                      <a:effectLst/>
                      <a:uLnTx/>
                      <a:uFillTx/>
                      <a:latin typeface="Calibri"/>
                      <a:ea typeface="+mn-ea"/>
                      <a:cs typeface="+mn-cs"/>
                    </a:rPr>
                    <a:t>.</a:t>
                  </a:r>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98400"/>
                </a:xfrm>
                <a:prstGeom prst="rect">
                  <a:avLst/>
                </a:prstGeom>
                <a:blipFill>
                  <a:blip r:embed="rId3"/>
                  <a:stretch>
                    <a:fillRect b="-1688"/>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nl-NL"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𝟑</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oMath>
                  </a14:m>
                  <a:r>
                    <a:rPr kumimoji="0" lang="nl-NL" sz="4800" b="1" i="0" u="none" strike="noStrike" kern="1200" cap="none" spc="0" normalizeH="0" baseline="0" noProof="0">
                      <a:ln>
                        <a:noFill/>
                      </a:ln>
                      <a:solidFill>
                        <a:prstClr val="white"/>
                      </a:solidFill>
                      <a:effectLst/>
                      <a:uLnTx/>
                      <a:uFillTx/>
                      <a:latin typeface="Calibri"/>
                      <a:ea typeface="+mn-ea"/>
                      <a:cs typeface="+mn-cs"/>
                    </a:rPr>
                    <a:t>.</a:t>
                  </a:r>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98400"/>
                </a:xfrm>
                <a:prstGeom prst="rect">
                  <a:avLst/>
                </a:prstGeom>
                <a:blipFill>
                  <a:blip r:embed="rId4"/>
                  <a:stretch>
                    <a:fillRect b="-1688"/>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nl-NL"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m:t>
                        </m:r>
                        <m:r>
                          <a:rPr kumimoji="0" lang="nl-NL"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𝟕</m:t>
                        </m:r>
                        <m:r>
                          <a:rPr kumimoji="0" lang="nl-NL" sz="4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m:rPr>
                            <m:nor/>
                          </m:rPr>
                          <a:rPr kumimoji="0" lang="nl-NL" sz="4800" b="1" i="0" u="none" strike="noStrike" kern="1200" cap="none" spc="0" normalizeH="0" baseline="0" noProof="0">
                            <a:ln>
                              <a:noFill/>
                            </a:ln>
                            <a:solidFill>
                              <a:prstClr val="white"/>
                            </a:solidFill>
                            <a:effectLst/>
                            <a:uLnTx/>
                            <a:uFillTx/>
                            <a:latin typeface="Calibri"/>
                            <a:ea typeface="+mn-ea"/>
                            <a:cs typeface="+mn-cs"/>
                          </a:rPr>
                          <m:t>.</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98400"/>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98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d>
                        <m:dPr>
                          <m:ctrlP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𝟓</m:t>
                          </m:r>
                        </m:e>
                      </m:d>
                    </m:oMath>
                  </a14:m>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98400"/>
                </a:xfrm>
                <a:prstGeom prst="rect">
                  <a:avLst/>
                </a:prstGeom>
                <a:blipFill>
                  <a:blip r:embed="rId6"/>
                  <a:stretch>
                    <a:fillRect b="-422"/>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8511314" y="656558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D</a:t>
            </a:r>
            <a:endParaRPr kumimoji="0" lang="en-US" sz="6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346844" y="2588503"/>
            <a:ext cx="23943880" cy="3065013"/>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56327"/>
                <a:ext cx="3503060" cy="832104"/>
                <a:chOff x="2028795" y="4418277"/>
                <a:chExt cx="3503060" cy="832104"/>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603402" y="4517012"/>
                  <a:ext cx="2895398" cy="62697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10</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7" y="1800191"/>
            <a:ext cx="7818655" cy="830997"/>
            <a:chOff x="-288923" y="1891837"/>
            <a:chExt cx="782006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3" y="1905000"/>
              <a:ext cx="137159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768055" y="1891837"/>
              <a:ext cx="6763091"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091281" y="3602872"/>
                <a:ext cx="23304511" cy="1569660"/>
              </a:xfrm>
              <a:prstGeom prst="rect">
                <a:avLst/>
              </a:prstGeom>
              <a:noFill/>
            </p:spPr>
            <p:txBody>
              <a:bodyPr wrap="square">
                <a:spAutoFit/>
              </a:bodyPr>
              <a:lstStyle/>
              <a:p>
                <a:pPr lvl="0"/>
                <a:r>
                  <a:rPr lang="en-US" sz="4800" b="1">
                    <a:latin typeface="Tahoma" panose="020B0604030504040204" pitchFamily="34" charset="0"/>
                    <a:ea typeface="Tahoma" panose="020B0604030504040204" pitchFamily="34" charset="0"/>
                    <a:cs typeface="Tahoma" panose="020B0604030504040204" pitchFamily="34" charset="0"/>
                  </a:rPr>
                  <a:t>	       Miền nghiệm của BPT </a:t>
                </a:r>
                <a14:m>
                  <m:oMath xmlns:m="http://schemas.openxmlformats.org/officeDocument/2006/math">
                    <m:r>
                      <a:rPr lang="en-US" sz="4800" b="1" i="1">
                        <a:latin typeface="Cambria Math" panose="02040503050406030204" pitchFamily="18" charset="0"/>
                      </a:rPr>
                      <m:t>𝟔</m:t>
                    </m:r>
                    <m:d>
                      <m:dPr>
                        <m:ctrlPr>
                          <a:rPr lang="en-US" sz="4800" b="1" i="1">
                            <a:latin typeface="Cambria Math" panose="02040503050406030204" pitchFamily="18" charset="0"/>
                          </a:rPr>
                        </m:ctrlPr>
                      </m:dPr>
                      <m:e>
                        <m:r>
                          <a:rPr lang="en-US" sz="4800" b="1" i="1">
                            <a:latin typeface="Cambria Math" panose="02040503050406030204" pitchFamily="18" charset="0"/>
                          </a:rPr>
                          <m:t>𝟐</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𝒚</m:t>
                        </m:r>
                      </m:e>
                    </m:d>
                    <m:r>
                      <a:rPr lang="en-US" sz="4800" b="1" i="1">
                        <a:latin typeface="Cambria Math" panose="02040503050406030204" pitchFamily="18" charset="0"/>
                      </a:rPr>
                      <m:t>−</m:t>
                    </m:r>
                    <m:r>
                      <a:rPr lang="en-US" sz="4800" b="1" i="1">
                        <a:latin typeface="Cambria Math" panose="02040503050406030204" pitchFamily="18" charset="0"/>
                      </a:rPr>
                      <m:t>𝟓</m:t>
                    </m:r>
                    <m:d>
                      <m:dPr>
                        <m:ctrlPr>
                          <a:rPr lang="en-US" sz="4800" b="1" i="1">
                            <a:latin typeface="Cambria Math" panose="02040503050406030204" pitchFamily="18" charset="0"/>
                          </a:rPr>
                        </m:ctrlPr>
                      </m:dPr>
                      <m:e>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𝟕</m:t>
                        </m:r>
                      </m:e>
                    </m:d>
                    <m:r>
                      <a:rPr lang="en-US" sz="4800" b="1" i="1">
                        <a:latin typeface="Cambria Math" panose="02040503050406030204" pitchFamily="18" charset="0"/>
                      </a:rPr>
                      <m:t>≥</m:t>
                    </m:r>
                    <m:r>
                      <a:rPr lang="en-US" sz="4800" b="1" i="1">
                        <a:latin typeface="Cambria Math" panose="02040503050406030204" pitchFamily="18" charset="0"/>
                      </a:rPr>
                      <m:t>𝟐</m:t>
                    </m:r>
                    <m:d>
                      <m:dPr>
                        <m:ctrlPr>
                          <a:rPr lang="en-US" sz="4800" b="1" i="1">
                            <a:latin typeface="Cambria Math" panose="02040503050406030204" pitchFamily="18" charset="0"/>
                          </a:rPr>
                        </m:ctrlPr>
                      </m:dPr>
                      <m:e>
                        <m:r>
                          <a:rPr lang="en-US" sz="4800" b="1" i="1">
                            <a:latin typeface="Cambria Math" panose="02040503050406030204" pitchFamily="18" charset="0"/>
                          </a:rPr>
                          <m:t>𝟕</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𝟔</m:t>
                        </m:r>
                        <m:r>
                          <a:rPr lang="en-US" sz="4800" b="1" i="1">
                            <a:latin typeface="Cambria Math" panose="02040503050406030204" pitchFamily="18" charset="0"/>
                          </a:rPr>
                          <m:t>𝒚</m:t>
                        </m:r>
                      </m:e>
                    </m:d>
                    <m:r>
                      <a:rPr lang="en-US" sz="4800" b="1" i="1">
                        <a:latin typeface="Cambria Math" panose="02040503050406030204" pitchFamily="18" charset="0"/>
                      </a:rPr>
                      <m:t>−</m:t>
                    </m:r>
                    <m:r>
                      <a:rPr lang="en-US" sz="4800" b="1" i="1">
                        <a:latin typeface="Cambria Math" panose="02040503050406030204" pitchFamily="18" charset="0"/>
                      </a:rPr>
                      <m:t>𝟑𝟐</m:t>
                    </m:r>
                  </m:oMath>
                </a14:m>
                <a:r>
                  <a:rPr lang="en-US" sz="4800" b="1">
                    <a:latin typeface="Tahoma" panose="020B0604030504040204" pitchFamily="34" charset="0"/>
                    <a:ea typeface="Tahoma" panose="020B0604030504040204" pitchFamily="34" charset="0"/>
                    <a:cs typeface="Tahoma" panose="020B0604030504040204" pitchFamily="34" charset="0"/>
                  </a:rPr>
                  <a:t> không chứa điểm nào?</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091281" y="3602872"/>
                <a:ext cx="23304511" cy="1569660"/>
              </a:xfrm>
              <a:prstGeom prst="rect">
                <a:avLst/>
              </a:prstGeom>
              <a:blipFill>
                <a:blip r:embed="rId8"/>
                <a:stretch>
                  <a:fillRect l="-1177" t="-9302" b="-19380"/>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136682" y="8302626"/>
            <a:ext cx="23862374" cy="5108573"/>
            <a:chOff x="48567" y="4381499"/>
            <a:chExt cx="23018772" cy="4138183"/>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357812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922157" y="10302165"/>
                <a:ext cx="22932256" cy="2462213"/>
              </a:xfrm>
              <a:prstGeom prst="rect">
                <a:avLst/>
              </a:prstGeom>
              <a:noFill/>
            </p:spPr>
            <p:txBody>
              <a:bodyPr wrap="square">
                <a:spAutoFit/>
              </a:bodyPr>
              <a:lstStyle/>
              <a:p>
                <a:pPr indent="68263" algn="just">
                  <a:spcBef>
                    <a:spcPts val="300"/>
                  </a:spcBef>
                  <a:spcAft>
                    <a:spcPts val="300"/>
                  </a:spcAft>
                </a:pPr>
                <a:r>
                  <a:rPr lang="en-US" sz="4800" b="1">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en-US" sz="4800" b="1" i="1">
                        <a:latin typeface="Cambria Math" panose="02040503050406030204" pitchFamily="18" charset="0"/>
                        <a:ea typeface="Times New Roman" panose="02020603050405020304" pitchFamily="18" charset="0"/>
                      </a:rPr>
                      <m:t>𝟔</m:t>
                    </m:r>
                    <m:d>
                      <m:dPr>
                        <m:ctrlPr>
                          <a:rPr lang="en-US" sz="4800" b="1" i="1">
                            <a:latin typeface="Cambria Math" panose="02040503050406030204" pitchFamily="18" charset="0"/>
                            <a:ea typeface="Times New Roman" panose="02020603050405020304" pitchFamily="18" charset="0"/>
                          </a:rPr>
                        </m:ctrlPr>
                      </m:dPr>
                      <m:e>
                        <m:r>
                          <a:rPr lang="en-US" sz="4800" b="1" i="1">
                            <a:latin typeface="Cambria Math" panose="02040503050406030204" pitchFamily="18" charset="0"/>
                            <a:ea typeface="Times New Roman" panose="02020603050405020304" pitchFamily="18" charset="0"/>
                          </a:rPr>
                          <m:t>𝟐</m:t>
                        </m:r>
                        <m:r>
                          <a:rPr lang="en-US" sz="4800" b="1" i="1">
                            <a:latin typeface="Cambria Math" panose="02040503050406030204" pitchFamily="18" charset="0"/>
                            <a:ea typeface="Times New Roman" panose="02020603050405020304" pitchFamily="18" charset="0"/>
                          </a:rPr>
                          <m:t>𝒙</m:t>
                        </m:r>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rPr>
                          <m:t>𝒚</m:t>
                        </m:r>
                      </m:e>
                    </m:d>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rPr>
                      <m:t>𝟓</m:t>
                    </m:r>
                    <m:d>
                      <m:dPr>
                        <m:ctrlPr>
                          <a:rPr lang="en-US" sz="4800" b="1" i="1">
                            <a:latin typeface="Cambria Math" panose="02040503050406030204" pitchFamily="18" charset="0"/>
                            <a:ea typeface="Times New Roman" panose="02020603050405020304" pitchFamily="18" charset="0"/>
                          </a:rPr>
                        </m:ctrlPr>
                      </m:dPr>
                      <m:e>
                        <m:r>
                          <a:rPr lang="en-US" sz="4800" b="1" i="1">
                            <a:latin typeface="Cambria Math" panose="02040503050406030204" pitchFamily="18" charset="0"/>
                            <a:ea typeface="Times New Roman" panose="02020603050405020304" pitchFamily="18" charset="0"/>
                          </a:rPr>
                          <m:t>𝒚</m:t>
                        </m:r>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rPr>
                          <m:t>𝒙</m:t>
                        </m:r>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rPr>
                          <m:t>𝟕</m:t>
                        </m:r>
                      </m:e>
                    </m:d>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rPr>
                      <m:t>𝟐</m:t>
                    </m:r>
                    <m:d>
                      <m:dPr>
                        <m:ctrlPr>
                          <a:rPr lang="en-US" sz="4800" b="1" i="1">
                            <a:latin typeface="Cambria Math" panose="02040503050406030204" pitchFamily="18" charset="0"/>
                            <a:ea typeface="Times New Roman" panose="02020603050405020304" pitchFamily="18" charset="0"/>
                          </a:rPr>
                        </m:ctrlPr>
                      </m:dPr>
                      <m:e>
                        <m:r>
                          <a:rPr lang="en-US" sz="4800" b="1" i="1">
                            <a:latin typeface="Cambria Math" panose="02040503050406030204" pitchFamily="18" charset="0"/>
                            <a:ea typeface="Times New Roman" panose="02020603050405020304" pitchFamily="18" charset="0"/>
                          </a:rPr>
                          <m:t>𝟕</m:t>
                        </m:r>
                        <m:r>
                          <a:rPr lang="en-US" sz="4800" b="1" i="1">
                            <a:latin typeface="Cambria Math" panose="02040503050406030204" pitchFamily="18" charset="0"/>
                            <a:ea typeface="Times New Roman" panose="02020603050405020304" pitchFamily="18" charset="0"/>
                          </a:rPr>
                          <m:t>𝒙</m:t>
                        </m:r>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rPr>
                          <m:t>𝟔</m:t>
                        </m:r>
                        <m:r>
                          <a:rPr lang="en-US" sz="4800" b="1" i="1">
                            <a:latin typeface="Cambria Math" panose="02040503050406030204" pitchFamily="18" charset="0"/>
                            <a:ea typeface="Times New Roman" panose="02020603050405020304" pitchFamily="18" charset="0"/>
                          </a:rPr>
                          <m:t>𝒚</m:t>
                        </m:r>
                      </m:e>
                    </m:d>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rPr>
                      <m:t>𝟑𝟐</m:t>
                    </m:r>
                    <m:r>
                      <a:rPr lang="en-US" sz="4800" b="1" i="1">
                        <a:latin typeface="Cambria Math" panose="02040503050406030204" pitchFamily="18" charset="0"/>
                        <a:ea typeface="Times New Roman" panose="02020603050405020304" pitchFamily="18" charset="0"/>
                        <a:cs typeface="Cambria Math" panose="02040503050406030204" pitchFamily="18" charset="0"/>
                      </a:rPr>
                      <m:t>⇔</m:t>
                    </m:r>
                    <m:r>
                      <a:rPr lang="en-US" sz="4800" b="1" i="1">
                        <a:latin typeface="Cambria Math" panose="02040503050406030204" pitchFamily="18" charset="0"/>
                        <a:ea typeface="Times New Roman" panose="02020603050405020304" pitchFamily="18" charset="0"/>
                      </a:rPr>
                      <m:t>𝟑</m:t>
                    </m:r>
                    <m:r>
                      <a:rPr lang="en-US" sz="4800" b="1" i="1">
                        <a:latin typeface="Cambria Math" panose="02040503050406030204" pitchFamily="18" charset="0"/>
                        <a:ea typeface="Times New Roman" panose="02020603050405020304" pitchFamily="18" charset="0"/>
                      </a:rPr>
                      <m:t>𝒙</m:t>
                    </m:r>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rPr>
                      <m:t>𝒚</m:t>
                    </m:r>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rPr>
                      <m:t>𝟑</m:t>
                    </m:r>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a:t>
                </a:r>
              </a:p>
              <a:p>
                <a:pPr>
                  <a:spcBef>
                    <a:spcPts val="300"/>
                  </a:spcBef>
                  <a:spcAft>
                    <a:spcPts val="300"/>
                  </a:spcAft>
                </a:pPr>
                <a:r>
                  <a:rPr lang="en-US" sz="4800" b="1">
                    <a:latin typeface="Tahoma" panose="020B0604030504040204" pitchFamily="34" charset="0"/>
                    <a:ea typeface="Tahoma" panose="020B0604030504040204" pitchFamily="34" charset="0"/>
                    <a:cs typeface="Tahoma" panose="020B0604030504040204" pitchFamily="34" charset="0"/>
                  </a:rPr>
                  <a:t>Dễ thấy tại điểm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ea typeface="Times New Roman" panose="02020603050405020304" pitchFamily="18" charset="0"/>
                            <a:cs typeface="Times New Roman" panose="02020603050405020304" pitchFamily="18" charset="0"/>
                          </a:rPr>
                          <m:t>−</m:t>
                        </m:r>
                        <m:r>
                          <a:rPr lang="en-US" sz="4800" b="1" i="1">
                            <a:latin typeface="Cambria Math" panose="02040503050406030204" pitchFamily="18" charset="0"/>
                            <a:ea typeface="Times New Roman" panose="02020603050405020304" pitchFamily="18" charset="0"/>
                            <a:cs typeface="Times New Roman" panose="02020603050405020304" pitchFamily="18" charset="0"/>
                          </a:rPr>
                          <m:t>𝟐</m:t>
                        </m:r>
                        <m:r>
                          <a:rPr lang="en-US" sz="4800" b="1" i="1">
                            <a:latin typeface="Cambria Math" panose="02040503050406030204" pitchFamily="18" charset="0"/>
                            <a:ea typeface="Times New Roman" panose="02020603050405020304" pitchFamily="18" charset="0"/>
                            <a:cs typeface="Times New Roman" panose="02020603050405020304" pitchFamily="18" charset="0"/>
                          </a:rPr>
                          <m:t>;</m:t>
                        </m:r>
                        <m:r>
                          <a:rPr lang="en-US" sz="4800" b="1" i="1">
                            <a:latin typeface="Cambria Math" panose="02040503050406030204" pitchFamily="18" charset="0"/>
                            <a:ea typeface="Times New Roman" panose="02020603050405020304" pitchFamily="18" charset="0"/>
                            <a:cs typeface="Times New Roman" panose="02020603050405020304" pitchFamily="18" charset="0"/>
                          </a:rPr>
                          <m:t>𝟓</m:t>
                        </m:r>
                      </m:e>
                    </m:d>
                  </m:oMath>
                </a14:m>
                <a:r>
                  <a:rPr lang="en-US" sz="4800" b="1">
                    <a:latin typeface="Tahoma" panose="020B0604030504040204" pitchFamily="34" charset="0"/>
                    <a:ea typeface="Tahoma" panose="020B0604030504040204" pitchFamily="34" charset="0"/>
                    <a:cs typeface="Tahoma" panose="020B0604030504040204" pitchFamily="34" charset="0"/>
                  </a:rPr>
                  <a:t> ta có: </a:t>
                </a:r>
                <a14:m>
                  <m:oMath xmlns:m="http://schemas.openxmlformats.org/officeDocument/2006/math">
                    <m:r>
                      <a:rPr lang="en-US" sz="4800" b="1" i="1">
                        <a:latin typeface="Cambria Math" panose="02040503050406030204" pitchFamily="18" charset="0"/>
                        <a:ea typeface="Times New Roman" panose="02020603050405020304" pitchFamily="18" charset="0"/>
                        <a:cs typeface="Times New Roman" panose="02020603050405020304" pitchFamily="18" charset="0"/>
                      </a:rPr>
                      <m:t>𝟑</m:t>
                    </m:r>
                    <m:r>
                      <a:rPr lang="en-US" sz="4800" b="1"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800" b="1" i="1">
                            <a:latin typeface="Cambria Math" panose="02040503050406030204" pitchFamily="18" charset="0"/>
                          </a:rPr>
                        </m:ctrlPr>
                      </m:dPr>
                      <m:e>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cs typeface="Times New Roman" panose="02020603050405020304" pitchFamily="18" charset="0"/>
                          </a:rPr>
                          <m:t>𝟐</m:t>
                        </m:r>
                      </m:e>
                    </m:d>
                    <m:r>
                      <a:rPr lang="en-US" sz="4800" b="1" i="1">
                        <a:latin typeface="Cambria Math" panose="02040503050406030204" pitchFamily="18" charset="0"/>
                        <a:ea typeface="Times New Roman" panose="02020603050405020304" pitchFamily="18" charset="0"/>
                        <a:cs typeface="Times New Roman" panose="02020603050405020304" pitchFamily="18" charset="0"/>
                      </a:rPr>
                      <m:t>+</m:t>
                    </m:r>
                    <m:r>
                      <a:rPr lang="en-US" sz="4800" b="1" i="1">
                        <a:latin typeface="Cambria Math" panose="02040503050406030204" pitchFamily="18" charset="0"/>
                        <a:ea typeface="Times New Roman" panose="02020603050405020304" pitchFamily="18" charset="0"/>
                        <a:cs typeface="Times New Roman" panose="02020603050405020304" pitchFamily="18" charset="0"/>
                      </a:rPr>
                      <m:t>𝟓</m:t>
                    </m:r>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cs typeface="Times New Roman" panose="02020603050405020304" pitchFamily="18" charset="0"/>
                      </a:rPr>
                      <m:t>𝟑</m:t>
                    </m:r>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cs typeface="Times New Roman" panose="020206030504050203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(vô lý).</a:t>
                </a:r>
              </a:p>
              <a:p>
                <a:pPr>
                  <a:spcBef>
                    <a:spcPts val="300"/>
                  </a:spcBef>
                  <a:spcAft>
                    <a:spcPts val="300"/>
                  </a:spcAft>
                </a:pPr>
                <a:r>
                  <a:rPr kumimoji="0" lang="en-US" sz="4800" b="1" i="0" u="none" strike="noStrike" kern="1200" cap="none" spc="0" normalizeH="0" baseline="0" noProof="0">
                    <a:ln>
                      <a:noFill/>
                    </a:ln>
                    <a:effectLst/>
                    <a:uLnTx/>
                    <a:uFillTx/>
                    <a:latin typeface="Tahoma" panose="020B0604030504040204" pitchFamily="34" charset="0"/>
                    <a:ea typeface="Tahoma" panose="020B0604030504040204" pitchFamily="34" charset="0"/>
                    <a:cs typeface="Tahoma" panose="020B0604030504040204" pitchFamily="34" charset="0"/>
                  </a:rPr>
                  <a:t>Vậy</a:t>
                </a:r>
                <a:r>
                  <a:rPr kumimoji="0" lang="en-US" sz="4800" b="1" i="0" u="none" strike="noStrike" kern="1200" cap="none" spc="0" normalizeH="0" noProof="0">
                    <a:ln>
                      <a:noFill/>
                    </a:ln>
                    <a:effectLst/>
                    <a:uLnTx/>
                    <a:uFillTx/>
                    <a:latin typeface="Tahoma" panose="020B0604030504040204" pitchFamily="34" charset="0"/>
                    <a:ea typeface="Tahoma" panose="020B0604030504040204" pitchFamily="34" charset="0"/>
                    <a:cs typeface="Tahoma" panose="020B0604030504040204" pitchFamily="34" charset="0"/>
                  </a:rPr>
                  <a:t> chọn </a:t>
                </a:r>
                <a:r>
                  <a:rPr kumimoji="0" lang="en-US" sz="4800" b="1" i="0" u="none" strike="noStrike" kern="1200" cap="none" spc="0" normalizeH="0" noProof="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D</a:t>
                </a:r>
                <a:endParaRPr kumimoji="0" lang="en-US" sz="4600" b="1" i="0" u="none" strike="noStrike" kern="1200" cap="none" spc="0" normalizeH="0" baseline="0" noProof="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922157" y="10302165"/>
                <a:ext cx="22932256" cy="2462213"/>
              </a:xfrm>
              <a:prstGeom prst="rect">
                <a:avLst/>
              </a:prstGeom>
              <a:blipFill>
                <a:blip r:embed="rId10"/>
                <a:stretch>
                  <a:fillRect l="-1196" t="-5941" b="-12129"/>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099A1C45-3B34-E743-FEAC-284A13BE46F7}"/>
              </a:ext>
            </a:extLst>
          </p:cNvPr>
          <p:cNvSpPr txBox="1"/>
          <p:nvPr/>
        </p:nvSpPr>
        <p:spPr>
          <a:xfrm>
            <a:off x="469706" y="1817853"/>
            <a:ext cx="972636" cy="754053"/>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Tree>
    <p:extLst>
      <p:ext uri="{BB962C8B-B14F-4D97-AF65-F5344CB8AC3E}">
        <p14:creationId xmlns:p14="http://schemas.microsoft.com/office/powerpoint/2010/main" val="2111525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wipe(left)">
                                      <p:cBhvr>
                                        <p:cTn id="17" dur="500"/>
                                        <p:tgtEl>
                                          <p:spTgt spid="31">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1">
                                            <p:txEl>
                                              <p:pRg st="1" end="1"/>
                                            </p:txEl>
                                          </p:spTgt>
                                        </p:tgtEl>
                                        <p:attrNameLst>
                                          <p:attrName>style.visibility</p:attrName>
                                        </p:attrNameLst>
                                      </p:cBhvr>
                                      <p:to>
                                        <p:strVal val="visible"/>
                                      </p:to>
                                    </p:set>
                                    <p:animEffect transition="in" filter="wipe(left)">
                                      <p:cBhvr>
                                        <p:cTn id="20" dur="500"/>
                                        <p:tgtEl>
                                          <p:spTgt spid="3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1">
                                            <p:txEl>
                                              <p:pRg st="2" end="2"/>
                                            </p:txEl>
                                          </p:spTgt>
                                        </p:tgtEl>
                                        <p:attrNameLst>
                                          <p:attrName>style.visibility</p:attrName>
                                        </p:attrNameLst>
                                      </p:cBhvr>
                                      <p:to>
                                        <p:strVal val="visible"/>
                                      </p:to>
                                    </p:set>
                                    <p:animEffect transition="in" filter="wipe(left)">
                                      <p:cBhvr>
                                        <p:cTn id="25" dur="500"/>
                                        <p:tgtEl>
                                          <p:spTgt spid="31">
                                            <p:txEl>
                                              <p:pRg st="2" end="2"/>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a:extLst>
              <a:ext uri="{FF2B5EF4-FFF2-40B4-BE49-F238E27FC236}">
                <a16:creationId xmlns:a16="http://schemas.microsoft.com/office/drawing/2014/main" id="{84347C07-A17F-4F27-9001-99FC757C8407}"/>
              </a:ext>
            </a:extLst>
          </p:cNvPr>
          <p:cNvGrpSpPr/>
          <p:nvPr/>
        </p:nvGrpSpPr>
        <p:grpSpPr>
          <a:xfrm>
            <a:off x="4651166" y="5357586"/>
            <a:ext cx="16497190" cy="3088133"/>
            <a:chOff x="4651166" y="5357586"/>
            <a:chExt cx="16497190" cy="3088133"/>
          </a:xfrm>
        </p:grpSpPr>
        <mc:AlternateContent xmlns:mc="http://schemas.openxmlformats.org/markup-compatibility/2006" xmlns:a14="http://schemas.microsoft.com/office/drawing/2010/main">
          <mc:Choice Requires="a14">
            <p:sp>
              <p:nvSpPr>
                <p:cNvPr id="99" name="Google Shape;428;p3">
                  <a:extLst>
                    <a:ext uri="{FF2B5EF4-FFF2-40B4-BE49-F238E27FC236}">
                      <a16:creationId xmlns:a16="http://schemas.microsoft.com/office/drawing/2014/main" id="{1BD6B3CB-F0D9-465B-AB0B-DBBB39D973AA}"/>
                    </a:ext>
                  </a:extLst>
                </p:cNvPr>
                <p:cNvSpPr/>
                <p:nvPr/>
              </p:nvSpPr>
              <p:spPr>
                <a:xfrm>
                  <a:off x="14365608" y="5357586"/>
                  <a:ext cx="6768000" cy="12528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sSup>
                          <m:sSupPr>
                            <m:ctrlPr>
                              <a:rPr lang="en-US" sz="4800" b="1" i="1" smtClean="0">
                                <a:solidFill>
                                  <a:schemeClr val="bg1"/>
                                </a:solidFill>
                                <a:latin typeface="Cambria Math" panose="02040503050406030204" pitchFamily="18" charset="0"/>
                              </a:rPr>
                            </m:ctrlPr>
                          </m:sSupPr>
                          <m:e>
                            <m:r>
                              <a:rPr lang="en-US" sz="4800" b="1" i="1">
                                <a:solidFill>
                                  <a:schemeClr val="bg1"/>
                                </a:solidFill>
                                <a:latin typeface="Cambria Math" panose="02040503050406030204" pitchFamily="18" charset="0"/>
                              </a:rPr>
                              <m:t>𝒙</m:t>
                            </m:r>
                          </m:e>
                          <m:sup>
                            <m:r>
                              <a:rPr lang="en-US" sz="4800" b="1" i="1">
                                <a:solidFill>
                                  <a:schemeClr val="bg1"/>
                                </a:solidFill>
                                <a:latin typeface="Cambria Math" panose="02040503050406030204" pitchFamily="18" charset="0"/>
                              </a:rPr>
                              <m:t>𝟐</m:t>
                            </m:r>
                          </m:sup>
                        </m:sSup>
                        <m:r>
                          <a:rPr lang="en-US" sz="4800" b="1" i="1">
                            <a:solidFill>
                              <a:schemeClr val="bg1"/>
                            </a:solidFill>
                            <a:latin typeface="Cambria Math" panose="02040503050406030204" pitchFamily="18" charset="0"/>
                          </a:rPr>
                          <m:t>+</m:t>
                        </m:r>
                        <m:sSup>
                          <m:sSupPr>
                            <m:ctrlPr>
                              <a:rPr lang="en-US" sz="4800" b="1" i="1">
                                <a:solidFill>
                                  <a:schemeClr val="bg1"/>
                                </a:solidFill>
                                <a:latin typeface="Cambria Math" panose="02040503050406030204" pitchFamily="18" charset="0"/>
                              </a:rPr>
                            </m:ctrlPr>
                          </m:sSupPr>
                          <m:e>
                            <m:r>
                              <a:rPr lang="en-US" sz="4800" b="1" i="1">
                                <a:solidFill>
                                  <a:schemeClr val="bg1"/>
                                </a:solidFill>
                                <a:latin typeface="Cambria Math" panose="02040503050406030204" pitchFamily="18" charset="0"/>
                              </a:rPr>
                              <m:t>𝒚</m:t>
                            </m:r>
                          </m:e>
                          <m:sup>
                            <m:r>
                              <a:rPr lang="en-US" sz="4800" b="1" i="1">
                                <a:solidFill>
                                  <a:schemeClr val="bg1"/>
                                </a:solidFill>
                                <a:latin typeface="Cambria Math" panose="02040503050406030204" pitchFamily="18" charset="0"/>
                              </a:rPr>
                              <m:t>𝟐</m:t>
                            </m:r>
                          </m:sup>
                        </m:sSup>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𝟒</m:t>
                        </m:r>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vi-VN"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Google Shape;428;p3">
                  <a:extLst>
                    <a:ext uri="{FF2B5EF4-FFF2-40B4-BE49-F238E27FC236}">
                      <a16:creationId xmlns:a16="http://schemas.microsoft.com/office/drawing/2014/main" id="{1BD6B3CB-F0D9-465B-AB0B-DBBB39D973AA}"/>
                    </a:ext>
                  </a:extLst>
                </p:cNvPr>
                <p:cNvSpPr>
                  <a:spLocks noRot="1" noChangeAspect="1" noMove="1" noResize="1" noEditPoints="1" noAdjustHandles="1" noChangeArrowheads="1" noChangeShapeType="1" noTextEdit="1"/>
                </p:cNvSpPr>
                <p:nvPr/>
              </p:nvSpPr>
              <p:spPr>
                <a:xfrm>
                  <a:off x="14365608" y="5357586"/>
                  <a:ext cx="6768000" cy="1252800"/>
                </a:xfrm>
                <a:prstGeom prst="rect">
                  <a:avLst/>
                </a:prstGeom>
                <a:blipFill>
                  <a:blip r:embed="rId3"/>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00" name="Google Shape;429;p3">
              <a:extLst>
                <a:ext uri="{FF2B5EF4-FFF2-40B4-BE49-F238E27FC236}">
                  <a16:creationId xmlns:a16="http://schemas.microsoft.com/office/drawing/2014/main" id="{D7D21F9B-1E23-4CAD-B127-8FDCC3DBAB58}"/>
                </a:ext>
              </a:extLst>
            </p:cNvPr>
            <p:cNvSpPr/>
            <p:nvPr/>
          </p:nvSpPr>
          <p:spPr>
            <a:xfrm>
              <a:off x="13730002" y="5529049"/>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01" name="Google Shape;430;p3">
                  <a:extLst>
                    <a:ext uri="{FF2B5EF4-FFF2-40B4-BE49-F238E27FC236}">
                      <a16:creationId xmlns:a16="http://schemas.microsoft.com/office/drawing/2014/main" id="{C640018A-3B33-49B8-BA3B-9D5BFDD39B23}"/>
                    </a:ext>
                  </a:extLst>
                </p:cNvPr>
                <p:cNvSpPr/>
                <p:nvPr/>
              </p:nvSpPr>
              <p:spPr>
                <a:xfrm>
                  <a:off x="5257430" y="5357586"/>
                  <a:ext cx="6768000" cy="12528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r>
                        <a:rPr lang="en-US" sz="4800" b="1"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𝒙</m:t>
                      </m:r>
                      <m:r>
                        <a:rPr lang="en-US" sz="4800" b="1"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𝒚</m:t>
                      </m:r>
                      <m:r>
                        <a:rPr lang="en-US" sz="4800" b="1"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&gt;</m:t>
                      </m:r>
                      <m:r>
                        <a:rPr lang="en-US" sz="4800" b="1"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𝟑</m:t>
                      </m:r>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vi-VN"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1" name="Google Shape;430;p3">
                  <a:extLst>
                    <a:ext uri="{FF2B5EF4-FFF2-40B4-BE49-F238E27FC236}">
                      <a16:creationId xmlns:a16="http://schemas.microsoft.com/office/drawing/2014/main" id="{C640018A-3B33-49B8-BA3B-9D5BFDD39B23}"/>
                    </a:ext>
                  </a:extLst>
                </p:cNvPr>
                <p:cNvSpPr>
                  <a:spLocks noRot="1" noChangeAspect="1" noMove="1" noResize="1" noEditPoints="1" noAdjustHandles="1" noChangeArrowheads="1" noChangeShapeType="1" noTextEdit="1"/>
                </p:cNvSpPr>
                <p:nvPr/>
              </p:nvSpPr>
              <p:spPr>
                <a:xfrm>
                  <a:off x="5257430" y="5357586"/>
                  <a:ext cx="6768000" cy="1252800"/>
                </a:xfrm>
                <a:prstGeom prst="rect">
                  <a:avLst/>
                </a:prstGeom>
                <a:blipFill>
                  <a:blip r:embed="rId4"/>
                  <a:stretch>
                    <a:fillRect b="-7212"/>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02" name="Google Shape;431;p3">
              <a:extLst>
                <a:ext uri="{FF2B5EF4-FFF2-40B4-BE49-F238E27FC236}">
                  <a16:creationId xmlns:a16="http://schemas.microsoft.com/office/drawing/2014/main" id="{8A78D48B-3839-4D02-A052-F99230E78335}"/>
                </a:ext>
              </a:extLst>
            </p:cNvPr>
            <p:cNvSpPr/>
            <p:nvPr/>
          </p:nvSpPr>
          <p:spPr>
            <a:xfrm>
              <a:off x="4651166" y="5476076"/>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10" name="Google Shape;432;p3">
                  <a:extLst>
                    <a:ext uri="{FF2B5EF4-FFF2-40B4-BE49-F238E27FC236}">
                      <a16:creationId xmlns:a16="http://schemas.microsoft.com/office/drawing/2014/main" id="{81D0AE85-B814-4B7B-BAF3-F0F7FDB11F18}"/>
                    </a:ext>
                  </a:extLst>
                </p:cNvPr>
                <p:cNvSpPr/>
                <p:nvPr/>
              </p:nvSpPr>
              <p:spPr>
                <a:xfrm>
                  <a:off x="5263650" y="7192919"/>
                  <a:ext cx="6768000" cy="12528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d>
                        <m:dPr>
                          <m:ctrlPr>
                            <a:rPr lang="en-US" sz="4800" b="1" i="1" smtClean="0">
                              <a:solidFill>
                                <a:schemeClr val="bg1"/>
                              </a:solidFill>
                              <a:latin typeface="Cambria Math" panose="02040503050406030204" pitchFamily="18" charset="0"/>
                            </a:rPr>
                          </m:ctrlPr>
                        </m:dPr>
                        <m:e>
                          <m:r>
                            <a:rPr lang="en-US" sz="4800" b="1" i="1">
                              <a:solidFill>
                                <a:schemeClr val="bg1"/>
                              </a:solidFill>
                              <a:latin typeface="Cambria Math" panose="02040503050406030204" pitchFamily="18" charset="0"/>
                            </a:rPr>
                            <m:t>𝒙</m:t>
                          </m:r>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𝒚</m:t>
                          </m:r>
                        </m:e>
                      </m:d>
                      <m:d>
                        <m:dPr>
                          <m:ctrlPr>
                            <a:rPr lang="en-US" sz="4800" b="1" i="1">
                              <a:solidFill>
                                <a:schemeClr val="bg1"/>
                              </a:solidFill>
                              <a:latin typeface="Cambria Math" panose="02040503050406030204" pitchFamily="18" charset="0"/>
                            </a:rPr>
                          </m:ctrlPr>
                        </m:dPr>
                        <m:e>
                          <m:r>
                            <a:rPr lang="en-US" sz="4800" b="1" i="1">
                              <a:solidFill>
                                <a:schemeClr val="bg1"/>
                              </a:solidFill>
                              <a:latin typeface="Cambria Math" panose="02040503050406030204" pitchFamily="18" charset="0"/>
                            </a:rPr>
                            <m:t>𝟑</m:t>
                          </m:r>
                          <m:r>
                            <a:rPr lang="en-US" sz="4800" b="1" i="1">
                              <a:solidFill>
                                <a:schemeClr val="bg1"/>
                              </a:solidFill>
                              <a:latin typeface="Cambria Math" panose="02040503050406030204" pitchFamily="18" charset="0"/>
                            </a:rPr>
                            <m:t>𝒙</m:t>
                          </m:r>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𝒚</m:t>
                          </m:r>
                        </m:e>
                      </m:d>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𝟏</m:t>
                      </m:r>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vi-VN"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0" name="Google Shape;432;p3">
                  <a:extLst>
                    <a:ext uri="{FF2B5EF4-FFF2-40B4-BE49-F238E27FC236}">
                      <a16:creationId xmlns:a16="http://schemas.microsoft.com/office/drawing/2014/main" id="{81D0AE85-B814-4B7B-BAF3-F0F7FDB11F18}"/>
                    </a:ext>
                  </a:extLst>
                </p:cNvPr>
                <p:cNvSpPr>
                  <a:spLocks noRot="1" noChangeAspect="1" noMove="1" noResize="1" noEditPoints="1" noAdjustHandles="1" noChangeArrowheads="1" noChangeShapeType="1" noTextEdit="1"/>
                </p:cNvSpPr>
                <p:nvPr/>
              </p:nvSpPr>
              <p:spPr>
                <a:xfrm>
                  <a:off x="5263650" y="7192919"/>
                  <a:ext cx="6768000" cy="1252800"/>
                </a:xfrm>
                <a:prstGeom prst="rect">
                  <a:avLst/>
                </a:prstGeom>
                <a:blipFill>
                  <a:blip r:embed="rId5"/>
                  <a:stretch>
                    <a:fillRect b="-7212"/>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11" name="Google Shape;433;p3">
              <a:extLst>
                <a:ext uri="{FF2B5EF4-FFF2-40B4-BE49-F238E27FC236}">
                  <a16:creationId xmlns:a16="http://schemas.microsoft.com/office/drawing/2014/main" id="{F155C761-C928-4C99-B79A-6DA8AC57807E}"/>
                </a:ext>
              </a:extLst>
            </p:cNvPr>
            <p:cNvSpPr/>
            <p:nvPr/>
          </p:nvSpPr>
          <p:spPr>
            <a:xfrm>
              <a:off x="4674621" y="7341639"/>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16" name="Google Shape;434;p3">
                  <a:extLst>
                    <a:ext uri="{FF2B5EF4-FFF2-40B4-BE49-F238E27FC236}">
                      <a16:creationId xmlns:a16="http://schemas.microsoft.com/office/drawing/2014/main" id="{BE8B8438-A5DC-4092-98A1-10FAEC4D3942}"/>
                    </a:ext>
                  </a:extLst>
                </p:cNvPr>
                <p:cNvSpPr/>
                <p:nvPr/>
              </p:nvSpPr>
              <p:spPr>
                <a:xfrm>
                  <a:off x="14380356" y="7176927"/>
                  <a:ext cx="6768000" cy="12528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sSup>
                        <m:sSupPr>
                          <m:ctrlPr>
                            <a:rPr lang="en-US" sz="4800" b="1" i="1" smtClean="0">
                              <a:solidFill>
                                <a:schemeClr val="bg1"/>
                              </a:solidFill>
                              <a:effectLst/>
                              <a:latin typeface="Cambria Math" panose="02040503050406030204" pitchFamily="18" charset="0"/>
                              <a:cs typeface="Times New Roman" panose="02020603050405020304" pitchFamily="18" charset="0"/>
                            </a:rPr>
                          </m:ctrlPr>
                        </m:sSupPr>
                        <m:e>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𝒚</m:t>
                          </m:r>
                        </m:e>
                        <m:sup>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𝟑</m:t>
                          </m:r>
                        </m:sup>
                      </m:sSup>
                      <m:r>
                        <a:rPr lang="en-US" sz="4800" b="1" i="1">
                          <a:solidFill>
                            <a:schemeClr val="bg1"/>
                          </a:solidFill>
                          <a:effectLst/>
                          <a:latin typeface="Cambria Math" panose="02040503050406030204" pitchFamily="18" charset="0"/>
                          <a:ea typeface="SimSun" panose="02010600030101010101" pitchFamily="2" charset="-122"/>
                        </a:rPr>
                        <m:t>−</m:t>
                      </m:r>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𝟐</m:t>
                      </m:r>
                      <m:r>
                        <a:rPr lang="en-US" sz="4800" b="1" i="1">
                          <a:solidFill>
                            <a:schemeClr val="bg1"/>
                          </a:solidFill>
                          <a:effectLst/>
                          <a:latin typeface="Cambria Math" panose="02040503050406030204" pitchFamily="18" charset="0"/>
                          <a:ea typeface="SimSun" panose="02010600030101010101" pitchFamily="2" charset="-122"/>
                        </a:rPr>
                        <m:t>≤</m:t>
                      </m:r>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𝟎</m:t>
                      </m:r>
                    </m:oMath>
                  </a14:m>
                  <a:r>
                    <a:rPr lang="vi-VN"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6" name="Google Shape;434;p3">
                  <a:extLst>
                    <a:ext uri="{FF2B5EF4-FFF2-40B4-BE49-F238E27FC236}">
                      <a16:creationId xmlns:a16="http://schemas.microsoft.com/office/drawing/2014/main" id="{BE8B8438-A5DC-4092-98A1-10FAEC4D3942}"/>
                    </a:ext>
                  </a:extLst>
                </p:cNvPr>
                <p:cNvSpPr>
                  <a:spLocks noRot="1" noChangeAspect="1" noMove="1" noResize="1" noEditPoints="1" noAdjustHandles="1" noChangeArrowheads="1" noChangeShapeType="1" noTextEdit="1"/>
                </p:cNvSpPr>
                <p:nvPr/>
              </p:nvSpPr>
              <p:spPr>
                <a:xfrm>
                  <a:off x="14380356" y="7176927"/>
                  <a:ext cx="6768000" cy="1252800"/>
                </a:xfrm>
                <a:prstGeom prst="rect">
                  <a:avLst/>
                </a:prstGeom>
                <a:blipFill>
                  <a:blip r:embed="rId6"/>
                  <a:stretch>
                    <a:fillRect b="-7656"/>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17" name="Google Shape;435;p3">
              <a:extLst>
                <a:ext uri="{FF2B5EF4-FFF2-40B4-BE49-F238E27FC236}">
                  <a16:creationId xmlns:a16="http://schemas.microsoft.com/office/drawing/2014/main" id="{59B15B36-DA35-4719-BB51-88A3C8FF720D}"/>
                </a:ext>
              </a:extLst>
            </p:cNvPr>
            <p:cNvSpPr/>
            <p:nvPr/>
          </p:nvSpPr>
          <p:spPr>
            <a:xfrm>
              <a:off x="13753745" y="7371414"/>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118" name="Google Shape;441;p3">
            <a:extLst>
              <a:ext uri="{FF2B5EF4-FFF2-40B4-BE49-F238E27FC236}">
                <a16:creationId xmlns:a16="http://schemas.microsoft.com/office/drawing/2014/main" id="{195AAF5B-27C6-471C-89CE-F5D4C0BF9F56}"/>
              </a:ext>
            </a:extLst>
          </p:cNvPr>
          <p:cNvGrpSpPr/>
          <p:nvPr/>
        </p:nvGrpSpPr>
        <p:grpSpPr>
          <a:xfrm>
            <a:off x="33339" y="2743945"/>
            <a:ext cx="24085904" cy="2202650"/>
            <a:chOff x="923003" y="3917552"/>
            <a:chExt cx="24090260" cy="2203048"/>
          </a:xfrm>
        </p:grpSpPr>
        <p:sp>
          <p:nvSpPr>
            <p:cNvPr id="119" name="Google Shape;442;p3">
              <a:extLst>
                <a:ext uri="{FF2B5EF4-FFF2-40B4-BE49-F238E27FC236}">
                  <a16:creationId xmlns:a16="http://schemas.microsoft.com/office/drawing/2014/main" id="{9FD63781-CE99-4832-A564-93868EA05F0A}"/>
                </a:ext>
              </a:extLst>
            </p:cNvPr>
            <p:cNvSpPr/>
            <p:nvPr/>
          </p:nvSpPr>
          <p:spPr>
            <a:xfrm>
              <a:off x="1272210" y="4426858"/>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lang="vi-VN" sz="4800" b="1" dirty="0">
                  <a:effectLst/>
                  <a:latin typeface="Tahoma" panose="020B0604030504040204" pitchFamily="34" charset="0"/>
                  <a:ea typeface="Tahoma" panose="020B0604030504040204" pitchFamily="34" charset="0"/>
                  <a:cs typeface="Tahoma" panose="020B0604030504040204" pitchFamily="34" charset="0"/>
                </a:rPr>
                <a:t>Bất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p>
            <a:p>
              <a:pPr marL="630555" indent="-630555">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               </a:t>
              </a:r>
              <a:r>
                <a:rPr lang="en-US" sz="4800" b="1">
                  <a:effectLst/>
                  <a:latin typeface="Tahoma" panose="020B0604030504040204" pitchFamily="34" charset="0"/>
                  <a:ea typeface="Tahoma" panose="020B0604030504040204" pitchFamily="34" charset="0"/>
                  <a:cs typeface="Tahoma" panose="020B0604030504040204" pitchFamily="34" charset="0"/>
                </a:rPr>
                <a:t>Bất p</a:t>
              </a:r>
              <a:r>
                <a:rPr lang="vi-VN" sz="4800" b="1">
                  <a:effectLst/>
                  <a:latin typeface="Tahoma" panose="020B0604030504040204" pitchFamily="34" charset="0"/>
                  <a:ea typeface="Tahoma" panose="020B0604030504040204" pitchFamily="34" charset="0"/>
                  <a:cs typeface="Tahoma" panose="020B0604030504040204" pitchFamily="34" charset="0"/>
                </a:rPr>
                <a:t>hương </a:t>
              </a:r>
              <a:r>
                <a:rPr lang="vi-VN" sz="4800" b="1" dirty="0">
                  <a:effectLst/>
                  <a:latin typeface="Tahoma" panose="020B0604030504040204" pitchFamily="34" charset="0"/>
                  <a:ea typeface="Tahoma" panose="020B0604030504040204" pitchFamily="34" charset="0"/>
                  <a:cs typeface="Tahoma" panose="020B0604030504040204" pitchFamily="34" charset="0"/>
                </a:rPr>
                <a:t>trình nào sau đây là bất phương trình bật nhất hai ẩn</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algn="ctr"/>
              <a:endParaRPr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grpSp>
          <p:nvGrpSpPr>
            <p:cNvPr id="120" name="Google Shape;444;p3">
              <a:extLst>
                <a:ext uri="{FF2B5EF4-FFF2-40B4-BE49-F238E27FC236}">
                  <a16:creationId xmlns:a16="http://schemas.microsoft.com/office/drawing/2014/main" id="{88ECDDD0-2A12-408F-BADB-72087A4240A5}"/>
                </a:ext>
              </a:extLst>
            </p:cNvPr>
            <p:cNvGrpSpPr/>
            <p:nvPr/>
          </p:nvGrpSpPr>
          <p:grpSpPr>
            <a:xfrm>
              <a:off x="923003" y="3917552"/>
              <a:ext cx="3942102" cy="1040476"/>
              <a:chOff x="923003" y="3917552"/>
              <a:chExt cx="3942102" cy="1040476"/>
            </a:xfrm>
          </p:grpSpPr>
          <p:grpSp>
            <p:nvGrpSpPr>
              <p:cNvPr id="121" name="Google Shape;445;p3">
                <a:extLst>
                  <a:ext uri="{FF2B5EF4-FFF2-40B4-BE49-F238E27FC236}">
                    <a16:creationId xmlns:a16="http://schemas.microsoft.com/office/drawing/2014/main" id="{AAC42852-1DEA-4D4C-9A0A-A820DEA80DAA}"/>
                  </a:ext>
                </a:extLst>
              </p:cNvPr>
              <p:cNvGrpSpPr/>
              <p:nvPr/>
            </p:nvGrpSpPr>
            <p:grpSpPr>
              <a:xfrm>
                <a:off x="1362045" y="4056327"/>
                <a:ext cx="3503060" cy="892867"/>
                <a:chOff x="2028795" y="4418277"/>
                <a:chExt cx="3503060" cy="892867"/>
              </a:xfrm>
            </p:grpSpPr>
            <p:sp>
              <p:nvSpPr>
                <p:cNvPr id="123" name="Google Shape;446;p3">
                  <a:extLst>
                    <a:ext uri="{FF2B5EF4-FFF2-40B4-BE49-F238E27FC236}">
                      <a16:creationId xmlns:a16="http://schemas.microsoft.com/office/drawing/2014/main" id="{E314BF7C-F33B-47C2-9AE5-BFADAF1F5057}"/>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24" name="Google Shape;447;p3">
                  <a:extLst>
                    <a:ext uri="{FF2B5EF4-FFF2-40B4-BE49-F238E27FC236}">
                      <a16:creationId xmlns:a16="http://schemas.microsoft.com/office/drawing/2014/main" id="{EEC56178-8E63-46C5-A668-FB179F0DEF9E}"/>
                    </a:ext>
                  </a:extLst>
                </p:cNvPr>
                <p:cNvSpPr txBox="1"/>
                <p:nvPr/>
              </p:nvSpPr>
              <p:spPr>
                <a:xfrm>
                  <a:off x="2548471" y="4480054"/>
                  <a:ext cx="2818626" cy="831090"/>
                </a:xfrm>
                <a:prstGeom prst="rect">
                  <a:avLst/>
                </a:prstGeom>
                <a:noFill/>
                <a:ln>
                  <a:noFill/>
                </a:ln>
              </p:spPr>
              <p:txBody>
                <a:bodyPr spcFirstLastPara="1" wrap="square" lIns="91408" tIns="45692" rIns="91408" bIns="45692" anchor="t" anchorCtr="0">
                  <a:spAutoFit/>
                </a:bodyPr>
                <a:lstStyle/>
                <a:p>
                  <a:pPr algn="ctr"/>
                  <a:r>
                    <a:rPr lang="en-US"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2.7</a:t>
                  </a:r>
                  <a:endParaRPr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122" name="Google Shape;448;p3">
                <a:extLst>
                  <a:ext uri="{FF2B5EF4-FFF2-40B4-BE49-F238E27FC236}">
                    <a16:creationId xmlns:a16="http://schemas.microsoft.com/office/drawing/2014/main" id="{6764545D-2952-48E5-9963-DAB60CFEEF27}"/>
                  </a:ext>
                </a:extLst>
              </p:cNvPr>
              <p:cNvPicPr preferRelativeResize="0"/>
              <p:nvPr/>
            </p:nvPicPr>
            <p:blipFill rotWithShape="1">
              <a:blip r:embed="rId7">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129" name="Google Shape;421;p3">
            <a:extLst>
              <a:ext uri="{FF2B5EF4-FFF2-40B4-BE49-F238E27FC236}">
                <a16:creationId xmlns:a16="http://schemas.microsoft.com/office/drawing/2014/main" id="{180BD45F-A025-4EC1-80BE-A35CA6A93743}"/>
              </a:ext>
            </a:extLst>
          </p:cNvPr>
          <p:cNvGrpSpPr/>
          <p:nvPr/>
        </p:nvGrpSpPr>
        <p:grpSpPr>
          <a:xfrm>
            <a:off x="618" y="8763000"/>
            <a:ext cx="24151964" cy="4502979"/>
            <a:chOff x="48567" y="4381500"/>
            <a:chExt cx="24156332" cy="7079854"/>
          </a:xfrm>
        </p:grpSpPr>
        <p:sp>
          <p:nvSpPr>
            <p:cNvPr id="130" name="Google Shape;422;p3">
              <a:extLst>
                <a:ext uri="{FF2B5EF4-FFF2-40B4-BE49-F238E27FC236}">
                  <a16:creationId xmlns:a16="http://schemas.microsoft.com/office/drawing/2014/main" id="{E952E64C-C562-4C4E-A38D-4ED390069C25}"/>
                </a:ext>
              </a:extLst>
            </p:cNvPr>
            <p:cNvSpPr/>
            <p:nvPr/>
          </p:nvSpPr>
          <p:spPr>
            <a:xfrm>
              <a:off x="430501" y="4976432"/>
              <a:ext cx="23774398" cy="6484922"/>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marL="630555">
                <a:lnSpc>
                  <a:spcPct val="107000"/>
                </a:lnSpc>
                <a:spcAft>
                  <a:spcPts val="800"/>
                </a:spcAft>
              </a:pP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gn="ctr"/>
              <a:endParaRPr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131" name="Google Shape;423;p3">
              <a:extLst>
                <a:ext uri="{FF2B5EF4-FFF2-40B4-BE49-F238E27FC236}">
                  <a16:creationId xmlns:a16="http://schemas.microsoft.com/office/drawing/2014/main" id="{33CFF02F-DB2D-4AC4-882E-40486EE16AE4}"/>
                </a:ext>
              </a:extLst>
            </p:cNvPr>
            <p:cNvGrpSpPr/>
            <p:nvPr/>
          </p:nvGrpSpPr>
          <p:grpSpPr>
            <a:xfrm>
              <a:off x="48567" y="4381500"/>
              <a:ext cx="4171258" cy="1837608"/>
              <a:chOff x="410517" y="4648200"/>
              <a:chExt cx="4171258" cy="1837608"/>
            </a:xfrm>
          </p:grpSpPr>
          <p:sp>
            <p:nvSpPr>
              <p:cNvPr id="132" name="Google Shape;424;p3">
                <a:extLst>
                  <a:ext uri="{FF2B5EF4-FFF2-40B4-BE49-F238E27FC236}">
                    <a16:creationId xmlns:a16="http://schemas.microsoft.com/office/drawing/2014/main" id="{96C0EAE0-FDFE-4981-B836-C3F3A57AB12F}"/>
                  </a:ext>
                </a:extLst>
              </p:cNvPr>
              <p:cNvSpPr/>
              <p:nvPr/>
            </p:nvSpPr>
            <p:spPr>
              <a:xfrm rot="5400000" flipH="1">
                <a:off x="2233349" y="3889333"/>
                <a:ext cx="1572812" cy="3124041"/>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33" name="Google Shape;425;p3">
                <a:extLst>
                  <a:ext uri="{FF2B5EF4-FFF2-40B4-BE49-F238E27FC236}">
                    <a16:creationId xmlns:a16="http://schemas.microsoft.com/office/drawing/2014/main" id="{83F59A30-3A6C-4AC4-8565-DD0AFBCC9A9B}"/>
                  </a:ext>
                </a:extLst>
              </p:cNvPr>
              <p:cNvSpPr txBox="1"/>
              <p:nvPr/>
            </p:nvSpPr>
            <p:spPr>
              <a:xfrm>
                <a:off x="1315266" y="4648200"/>
                <a:ext cx="2743697" cy="1306454"/>
              </a:xfrm>
              <a:prstGeom prst="rect">
                <a:avLst/>
              </a:prstGeom>
              <a:no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134" name="Google Shape;426;p3">
                <a:extLst>
                  <a:ext uri="{FF2B5EF4-FFF2-40B4-BE49-F238E27FC236}">
                    <a16:creationId xmlns:a16="http://schemas.microsoft.com/office/drawing/2014/main" id="{99AAAD14-22F1-42CD-9533-A0B39D3CF1DB}"/>
                  </a:ext>
                </a:extLst>
              </p:cNvPr>
              <p:cNvPicPr preferRelativeResize="0"/>
              <p:nvPr/>
            </p:nvPicPr>
            <p:blipFill rotWithShape="1">
              <a:blip r:embed="rId8">
                <a:alphaModFix/>
              </a:blip>
              <a:srcRect l="17950" t="14860" r="18922" b="25554"/>
              <a:stretch/>
            </p:blipFill>
            <p:spPr>
              <a:xfrm>
                <a:off x="410517" y="4648200"/>
                <a:ext cx="1047217" cy="1837608"/>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B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sp>
        <p:nvSpPr>
          <p:cNvPr id="144" name="Google Shape;436;p3">
            <a:extLst>
              <a:ext uri="{FF2B5EF4-FFF2-40B4-BE49-F238E27FC236}">
                <a16:creationId xmlns:a16="http://schemas.microsoft.com/office/drawing/2014/main" id="{D84B1A43-8220-4639-9A68-C2B61A71CC97}"/>
              </a:ext>
            </a:extLst>
          </p:cNvPr>
          <p:cNvSpPr/>
          <p:nvPr/>
        </p:nvSpPr>
        <p:spPr>
          <a:xfrm>
            <a:off x="4712704" y="5486024"/>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A</a:t>
            </a:r>
            <a:endParaRPr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0FA1576-FC47-500F-BEC4-430223C3B441}"/>
                  </a:ext>
                </a:extLst>
              </p:cNvPr>
              <p:cNvSpPr txBox="1"/>
              <p:nvPr/>
            </p:nvSpPr>
            <p:spPr>
              <a:xfrm>
                <a:off x="3648404" y="9896020"/>
                <a:ext cx="18804176" cy="1728294"/>
              </a:xfrm>
              <a:prstGeom prst="rect">
                <a:avLst/>
              </a:prstGeom>
              <a:noFill/>
            </p:spPr>
            <p:txBody>
              <a:bodyPr wrap="square">
                <a:spAutoFit/>
              </a:bodyPr>
              <a:lstStyle/>
              <a:p>
                <a:pPr marL="630555"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định nghĩa bất phương trình bậc nhất hai ẩn dạng</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630555" marR="0" lvl="0" indent="0" algn="ctr" defTabSz="2177278" rtl="0" eaLnBrk="1" fontAlgn="auto" latinLnBrk="0" hangingPunct="1">
                  <a:lnSpc>
                    <a:spcPct val="107000"/>
                  </a:lnSpc>
                  <a:spcBef>
                    <a:spcPts val="0"/>
                  </a:spcBef>
                  <a:spcAft>
                    <a:spcPts val="80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𝒂𝒙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𝒃𝒚</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&gt;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𝒄</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 </m:t>
                    </m:r>
                    <m:d>
                      <m:d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&lt;;≤;≥</m:t>
                        </m:r>
                      </m:e>
                    </m:d>
                  </m:oMath>
                </a14:m>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đó</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𝒃</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6" name="TextBox 35">
                <a:extLst>
                  <a:ext uri="{FF2B5EF4-FFF2-40B4-BE49-F238E27FC236}">
                    <a16:creationId xmlns:a16="http://schemas.microsoft.com/office/drawing/2014/main" id="{40FA1576-FC47-500F-BEC4-430223C3B441}"/>
                  </a:ext>
                </a:extLst>
              </p:cNvPr>
              <p:cNvSpPr txBox="1">
                <a:spLocks noRot="1" noChangeAspect="1" noMove="1" noResize="1" noEditPoints="1" noAdjustHandles="1" noChangeArrowheads="1" noChangeShapeType="1" noTextEdit="1"/>
              </p:cNvSpPr>
              <p:nvPr/>
            </p:nvSpPr>
            <p:spPr>
              <a:xfrm>
                <a:off x="3648404" y="9896020"/>
                <a:ext cx="18804176" cy="1728294"/>
              </a:xfrm>
              <a:prstGeom prst="rect">
                <a:avLst/>
              </a:prstGeom>
              <a:blipFill>
                <a:blip r:embed="rId9"/>
                <a:stretch>
                  <a:fillRect t="-9155" b="-17254"/>
                </a:stretch>
              </a:blipFill>
            </p:spPr>
            <p:txBody>
              <a:bodyPr/>
              <a:lstStyle/>
              <a:p>
                <a:r>
                  <a:rPr lang="en-US">
                    <a:noFill/>
                  </a:rPr>
                  <a:t> </a:t>
                </a:r>
              </a:p>
            </p:txBody>
          </p:sp>
        </mc:Fallback>
      </mc:AlternateContent>
    </p:spTree>
    <p:extLst>
      <p:ext uri="{BB962C8B-B14F-4D97-AF65-F5344CB8AC3E}">
        <p14:creationId xmlns:p14="http://schemas.microsoft.com/office/powerpoint/2010/main" val="2632707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down)">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wipe(left)">
                                      <p:cBhvr>
                                        <p:cTn id="17" dur="500"/>
                                        <p:tgtEl>
                                          <p:spTgt spid="1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wipe(left)">
                                      <p:cBhvr>
                                        <p:cTn id="22" dur="500"/>
                                        <p:tgtEl>
                                          <p:spTgt spid="3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
                                            <p:txEl>
                                              <p:pRg st="1" end="1"/>
                                            </p:txEl>
                                          </p:spTgt>
                                        </p:tgtEl>
                                        <p:attrNameLst>
                                          <p:attrName>style.visibility</p:attrName>
                                        </p:attrNameLst>
                                      </p:cBhvr>
                                      <p:to>
                                        <p:strVal val="visible"/>
                                      </p:to>
                                    </p:set>
                                    <p:animEffect transition="in" filter="wipe(left)">
                                      <p:cBhvr>
                                        <p:cTn id="27" dur="500"/>
                                        <p:tgtEl>
                                          <p:spTgt spid="3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4"/>
                                        </p:tgtEl>
                                        <p:attrNameLst>
                                          <p:attrName>style.visibility</p:attrName>
                                        </p:attrNameLst>
                                      </p:cBhvr>
                                      <p:to>
                                        <p:strVal val="visible"/>
                                      </p:to>
                                    </p:set>
                                    <p:animEffect transition="in" filter="wipe(left)">
                                      <p:cBhvr>
                                        <p:cTn id="32"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B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1" name="Google Shape;427;p3">
            <a:extLst>
              <a:ext uri="{FF2B5EF4-FFF2-40B4-BE49-F238E27FC236}">
                <a16:creationId xmlns:a16="http://schemas.microsoft.com/office/drawing/2014/main" id="{1C0F8A39-C02F-48B4-8281-40854ACE9666}"/>
              </a:ext>
            </a:extLst>
          </p:cNvPr>
          <p:cNvGrpSpPr/>
          <p:nvPr/>
        </p:nvGrpSpPr>
        <p:grpSpPr>
          <a:xfrm>
            <a:off x="-66425" y="5594973"/>
            <a:ext cx="24165624" cy="2115983"/>
            <a:chOff x="17827" y="130036"/>
            <a:chExt cx="11581084" cy="1058183"/>
          </a:xfrm>
        </p:grpSpPr>
        <mc:AlternateContent xmlns:mc="http://schemas.openxmlformats.org/markup-compatibility/2006" xmlns:a14="http://schemas.microsoft.com/office/drawing/2010/main">
          <mc:Choice Requires="a14">
            <p:sp>
              <p:nvSpPr>
                <p:cNvPr id="14" name="Google Shape;430;p3">
                  <a:extLst>
                    <a:ext uri="{FF2B5EF4-FFF2-40B4-BE49-F238E27FC236}">
                      <a16:creationId xmlns:a16="http://schemas.microsoft.com/office/drawing/2014/main" id="{A84C592D-6525-46FB-8A9B-7059177E11D6}"/>
                    </a:ext>
                  </a:extLst>
                </p:cNvPr>
                <p:cNvSpPr/>
                <p:nvPr/>
              </p:nvSpPr>
              <p:spPr>
                <a:xfrm>
                  <a:off x="429432" y="130036"/>
                  <a:ext cx="2553380" cy="104418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d>
                        <m:dPr>
                          <m:begChr m:val="{"/>
                          <m:endChr m:val=""/>
                          <m:ctrlPr>
                            <a:rPr lang="en-US" sz="4800" b="1" i="1" smtClean="0">
                              <a:solidFill>
                                <a:schemeClr val="bg1"/>
                              </a:solidFill>
                              <a:latin typeface="Cambria Math" panose="02040503050406030204" pitchFamily="18" charset="0"/>
                            </a:rPr>
                          </m:ctrlPr>
                        </m:dPr>
                        <m:e>
                          <m:m>
                            <m:mPr>
                              <m:mcs>
                                <m:mc>
                                  <m:mcPr>
                                    <m:count m:val="1"/>
                                    <m:mcJc m:val="center"/>
                                  </m:mcPr>
                                </m:mc>
                              </m:mcs>
                              <m:ctrlPr>
                                <a:rPr lang="en-US" sz="4800" b="1" i="1">
                                  <a:solidFill>
                                    <a:schemeClr val="bg1"/>
                                  </a:solidFill>
                                  <a:latin typeface="Cambria Math" panose="02040503050406030204" pitchFamily="18" charset="0"/>
                                </a:rPr>
                              </m:ctrlPr>
                            </m:mPr>
                            <m:mr>
                              <m:e>
                                <m:r>
                                  <a:rPr lang="en-US" sz="4800" b="1" i="1">
                                    <a:solidFill>
                                      <a:schemeClr val="bg1"/>
                                    </a:solidFill>
                                    <a:latin typeface="Cambria Math" panose="02040503050406030204" pitchFamily="18" charset="0"/>
                                  </a:rPr>
                                  <m:t>𝒙</m:t>
                                </m:r>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𝒚</m:t>
                                </m:r>
                                <m:r>
                                  <a:rPr lang="en-US" sz="4800" b="1" i="1">
                                    <a:solidFill>
                                      <a:schemeClr val="bg1"/>
                                    </a:solidFill>
                                    <a:latin typeface="Cambria Math" panose="02040503050406030204" pitchFamily="18" charset="0"/>
                                  </a:rPr>
                                  <m:t>&lt;</m:t>
                                </m:r>
                                <m:r>
                                  <a:rPr lang="en-US" sz="4800" b="1" i="1">
                                    <a:solidFill>
                                      <a:schemeClr val="bg1"/>
                                    </a:solidFill>
                                    <a:latin typeface="Cambria Math" panose="02040503050406030204" pitchFamily="18" charset="0"/>
                                  </a:rPr>
                                  <m:t>𝟎</m:t>
                                </m:r>
                              </m:e>
                            </m:mr>
                            <m:mr>
                              <m:e>
                                <m:r>
                                  <a:rPr lang="en-US" sz="4800" b="1" i="1">
                                    <a:solidFill>
                                      <a:schemeClr val="bg1"/>
                                    </a:solidFill>
                                    <a:latin typeface="Cambria Math" panose="02040503050406030204" pitchFamily="18" charset="0"/>
                                  </a:rPr>
                                  <m:t>𝟐</m:t>
                                </m:r>
                                <m:r>
                                  <a:rPr lang="en-US" sz="4800" b="1" i="1">
                                    <a:solidFill>
                                      <a:schemeClr val="bg1"/>
                                    </a:solidFill>
                                    <a:latin typeface="Cambria Math" panose="02040503050406030204" pitchFamily="18" charset="0"/>
                                  </a:rPr>
                                  <m:t>𝒚</m:t>
                                </m:r>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𝟎</m:t>
                                </m:r>
                              </m:e>
                            </m:mr>
                          </m:m>
                        </m:e>
                      </m:d>
                    </m:oMath>
                  </a14:m>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t>
                  </a:r>
                </a:p>
              </p:txBody>
            </p:sp>
          </mc:Choice>
          <mc:Fallback xmlns="">
            <p:sp>
              <p:nvSpPr>
                <p:cNvPr id="14" name="Google Shape;430;p3">
                  <a:extLst>
                    <a:ext uri="{FF2B5EF4-FFF2-40B4-BE49-F238E27FC236}">
                      <a16:creationId xmlns:a16="http://schemas.microsoft.com/office/drawing/2014/main" id="{A84C592D-6525-46FB-8A9B-7059177E11D6}"/>
                    </a:ext>
                  </a:extLst>
                </p:cNvPr>
                <p:cNvSpPr>
                  <a:spLocks noRot="1" noChangeAspect="1" noMove="1" noResize="1" noEditPoints="1" noAdjustHandles="1" noChangeArrowheads="1" noChangeShapeType="1" noTextEdit="1"/>
                </p:cNvSpPr>
                <p:nvPr/>
              </p:nvSpPr>
              <p:spPr>
                <a:xfrm>
                  <a:off x="429432" y="130036"/>
                  <a:ext cx="2553380" cy="1044189"/>
                </a:xfrm>
                <a:prstGeom prst="rect">
                  <a:avLst/>
                </a:prstGeom>
                <a:blipFill>
                  <a:blip r:embed="rId3"/>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5" name="Google Shape;431;p3">
              <a:extLst>
                <a:ext uri="{FF2B5EF4-FFF2-40B4-BE49-F238E27FC236}">
                  <a16:creationId xmlns:a16="http://schemas.microsoft.com/office/drawing/2014/main" id="{602C2774-89BC-4C3E-978B-AAA159AE2EC4}"/>
                </a:ext>
              </a:extLst>
            </p:cNvPr>
            <p:cNvSpPr/>
            <p:nvPr/>
          </p:nvSpPr>
          <p:spPr>
            <a:xfrm>
              <a:off x="17827" y="294681"/>
              <a:ext cx="721157" cy="75253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 name="Google Shape;434;p3">
              <a:extLst>
                <a:ext uri="{FF2B5EF4-FFF2-40B4-BE49-F238E27FC236}">
                  <a16:creationId xmlns:a16="http://schemas.microsoft.com/office/drawing/2014/main" id="{56266C36-65E5-40B1-BB94-44D5ADD9C21E}"/>
                </a:ext>
              </a:extLst>
            </p:cNvPr>
            <p:cNvSpPr/>
            <p:nvPr/>
          </p:nvSpPr>
          <p:spPr>
            <a:xfrm>
              <a:off x="9045531" y="144030"/>
              <a:ext cx="2553380" cy="104418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AlternateContent xmlns:mc="http://schemas.openxmlformats.org/markup-compatibility/2006" xmlns:a14="http://schemas.microsoft.com/office/drawing/2010/main">
          <mc:Choice Requires="a14">
            <p:sp>
              <p:nvSpPr>
                <p:cNvPr id="12" name="Google Shape;428;p3">
                  <a:extLst>
                    <a:ext uri="{FF2B5EF4-FFF2-40B4-BE49-F238E27FC236}">
                      <a16:creationId xmlns:a16="http://schemas.microsoft.com/office/drawing/2014/main" id="{1EC64ED2-2D52-453B-8506-D334BFA4F321}"/>
                    </a:ext>
                  </a:extLst>
                </p:cNvPr>
                <p:cNvSpPr/>
                <p:nvPr/>
              </p:nvSpPr>
              <p:spPr>
                <a:xfrm>
                  <a:off x="3266289" y="136634"/>
                  <a:ext cx="2553380" cy="104418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b="1" i="1" smtClean="0">
                                <a:solidFill>
                                  <a:schemeClr val="bg1"/>
                                </a:solidFill>
                                <a:latin typeface="Cambria Math" panose="02040503050406030204" pitchFamily="18" charset="0"/>
                              </a:rPr>
                            </m:ctrlPr>
                          </m:dPr>
                          <m:e>
                            <m:m>
                              <m:mPr>
                                <m:mcs>
                                  <m:mc>
                                    <m:mcPr>
                                      <m:count m:val="1"/>
                                      <m:mcJc m:val="center"/>
                                    </m:mcPr>
                                  </m:mc>
                                </m:mcs>
                                <m:ctrlPr>
                                  <a:rPr lang="en-US" sz="4800" b="1" i="1">
                                    <a:solidFill>
                                      <a:schemeClr val="bg1"/>
                                    </a:solidFill>
                                    <a:latin typeface="Cambria Math" panose="02040503050406030204" pitchFamily="18" charset="0"/>
                                  </a:rPr>
                                </m:ctrlPr>
                              </m:mPr>
                              <m:mr>
                                <m:e>
                                  <m:r>
                                    <a:rPr lang="en-US" sz="4800" b="1" i="1">
                                      <a:solidFill>
                                        <a:schemeClr val="bg1"/>
                                      </a:solidFill>
                                      <a:latin typeface="Cambria Math" panose="02040503050406030204" pitchFamily="18" charset="0"/>
                                    </a:rPr>
                                    <m:t>𝟑</m:t>
                                  </m:r>
                                  <m:r>
                                    <a:rPr lang="en-US" sz="4800" b="1" i="1">
                                      <a:solidFill>
                                        <a:schemeClr val="bg1"/>
                                      </a:solidFill>
                                      <a:latin typeface="Cambria Math" panose="02040503050406030204" pitchFamily="18" charset="0"/>
                                    </a:rPr>
                                    <m:t>𝒙</m:t>
                                  </m:r>
                                  <m:r>
                                    <a:rPr lang="en-US" sz="4800" b="1" i="1">
                                      <a:solidFill>
                                        <a:schemeClr val="bg1"/>
                                      </a:solidFill>
                                      <a:latin typeface="Cambria Math" panose="02040503050406030204" pitchFamily="18" charset="0"/>
                                    </a:rPr>
                                    <m:t>+</m:t>
                                  </m:r>
                                  <m:sSup>
                                    <m:sSupPr>
                                      <m:ctrlPr>
                                        <a:rPr lang="en-US" sz="4800" b="1" i="1">
                                          <a:solidFill>
                                            <a:schemeClr val="bg1"/>
                                          </a:solidFill>
                                          <a:latin typeface="Cambria Math" panose="02040503050406030204" pitchFamily="18" charset="0"/>
                                        </a:rPr>
                                      </m:ctrlPr>
                                    </m:sSupPr>
                                    <m:e>
                                      <m:r>
                                        <a:rPr lang="en-US" sz="4800" b="1" i="1">
                                          <a:solidFill>
                                            <a:schemeClr val="bg1"/>
                                          </a:solidFill>
                                          <a:latin typeface="Cambria Math" panose="02040503050406030204" pitchFamily="18" charset="0"/>
                                        </a:rPr>
                                        <m:t>𝒚</m:t>
                                      </m:r>
                                    </m:e>
                                    <m:sup>
                                      <m:r>
                                        <a:rPr lang="en-US" sz="4800" b="1" i="1">
                                          <a:solidFill>
                                            <a:schemeClr val="bg1"/>
                                          </a:solidFill>
                                          <a:latin typeface="Cambria Math" panose="02040503050406030204" pitchFamily="18" charset="0"/>
                                        </a:rPr>
                                        <m:t>𝟑</m:t>
                                      </m:r>
                                    </m:sup>
                                  </m:sSup>
                                  <m:r>
                                    <a:rPr lang="en-US" sz="4800" b="1" i="1">
                                      <a:solidFill>
                                        <a:schemeClr val="bg1"/>
                                      </a:solidFill>
                                      <a:latin typeface="Cambria Math" panose="02040503050406030204" pitchFamily="18" charset="0"/>
                                    </a:rPr>
                                    <m:t>&lt;</m:t>
                                  </m:r>
                                  <m:r>
                                    <a:rPr lang="en-US" sz="4800" b="1" i="1">
                                      <a:solidFill>
                                        <a:schemeClr val="bg1"/>
                                      </a:solidFill>
                                      <a:latin typeface="Cambria Math" panose="02040503050406030204" pitchFamily="18" charset="0"/>
                                    </a:rPr>
                                    <m:t>𝟎</m:t>
                                  </m:r>
                                </m:e>
                              </m:mr>
                              <m:mr>
                                <m:e>
                                  <m:r>
                                    <a:rPr lang="en-US" sz="4800" b="1" i="1">
                                      <a:solidFill>
                                        <a:schemeClr val="bg1"/>
                                      </a:solidFill>
                                      <a:latin typeface="Cambria Math" panose="02040503050406030204" pitchFamily="18" charset="0"/>
                                    </a:rPr>
                                    <m:t>𝒙</m:t>
                                  </m:r>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𝒚</m:t>
                                  </m:r>
                                  <m:r>
                                    <a:rPr lang="en-US" sz="4800" b="1" i="1">
                                      <a:solidFill>
                                        <a:schemeClr val="bg1"/>
                                      </a:solidFill>
                                      <a:latin typeface="Cambria Math" panose="02040503050406030204" pitchFamily="18" charset="0"/>
                                    </a:rPr>
                                    <m:t>&gt;</m:t>
                                  </m:r>
                                  <m:r>
                                    <a:rPr lang="en-US" sz="4800" b="1" i="1">
                                      <a:solidFill>
                                        <a:schemeClr val="bg1"/>
                                      </a:solidFill>
                                      <a:latin typeface="Cambria Math" panose="02040503050406030204" pitchFamily="18" charset="0"/>
                                    </a:rPr>
                                    <m:t>𝟑</m:t>
                                  </m:r>
                                </m:e>
                              </m:mr>
                            </m:m>
                          </m:e>
                        </m:d>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vi-VN"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Google Shape;428;p3">
                  <a:extLst>
                    <a:ext uri="{FF2B5EF4-FFF2-40B4-BE49-F238E27FC236}">
                      <a16:creationId xmlns:a16="http://schemas.microsoft.com/office/drawing/2014/main" id="{1EC64ED2-2D52-453B-8506-D334BFA4F321}"/>
                    </a:ext>
                  </a:extLst>
                </p:cNvPr>
                <p:cNvSpPr>
                  <a:spLocks noRot="1" noChangeAspect="1" noMove="1" noResize="1" noEditPoints="1" noAdjustHandles="1" noChangeArrowheads="1" noChangeShapeType="1" noTextEdit="1"/>
                </p:cNvSpPr>
                <p:nvPr/>
              </p:nvSpPr>
              <p:spPr>
                <a:xfrm>
                  <a:off x="3266289" y="136634"/>
                  <a:ext cx="2553380" cy="1044189"/>
                </a:xfrm>
                <a:prstGeom prst="rect">
                  <a:avLst/>
                </a:prstGeom>
                <a:blipFill>
                  <a:blip r:embed="rId4"/>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3" name="Google Shape;429;p3">
              <a:extLst>
                <a:ext uri="{FF2B5EF4-FFF2-40B4-BE49-F238E27FC236}">
                  <a16:creationId xmlns:a16="http://schemas.microsoft.com/office/drawing/2014/main" id="{3BFE2197-AFFE-47E9-A787-36B84EE47839}"/>
                </a:ext>
              </a:extLst>
            </p:cNvPr>
            <p:cNvSpPr/>
            <p:nvPr/>
          </p:nvSpPr>
          <p:spPr>
            <a:xfrm>
              <a:off x="2737066" y="275862"/>
              <a:ext cx="721157" cy="75253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6" name="Google Shape;432;p3">
                  <a:extLst>
                    <a:ext uri="{FF2B5EF4-FFF2-40B4-BE49-F238E27FC236}">
                      <a16:creationId xmlns:a16="http://schemas.microsoft.com/office/drawing/2014/main" id="{BC061562-618C-44CE-A485-D5CA40C91472}"/>
                    </a:ext>
                  </a:extLst>
                </p:cNvPr>
                <p:cNvSpPr/>
                <p:nvPr/>
              </p:nvSpPr>
              <p:spPr>
                <a:xfrm>
                  <a:off x="6142200" y="144030"/>
                  <a:ext cx="2553380" cy="104418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b="1" i="1" smtClean="0">
                                <a:solidFill>
                                  <a:schemeClr val="bg1"/>
                                </a:solidFill>
                                <a:latin typeface="Cambria Math" panose="02040503050406030204" pitchFamily="18" charset="0"/>
                              </a:rPr>
                            </m:ctrlPr>
                          </m:dPr>
                          <m:e>
                            <m:m>
                              <m:mPr>
                                <m:mcs>
                                  <m:mc>
                                    <m:mcPr>
                                      <m:count m:val="1"/>
                                      <m:mcJc m:val="center"/>
                                    </m:mcPr>
                                  </m:mc>
                                </m:mcs>
                                <m:ctrlPr>
                                  <a:rPr lang="en-US" sz="4800" b="1" i="1" smtClean="0">
                                    <a:solidFill>
                                      <a:schemeClr val="bg1"/>
                                    </a:solidFill>
                                    <a:latin typeface="Cambria Math" panose="02040503050406030204" pitchFamily="18" charset="0"/>
                                  </a:rPr>
                                </m:ctrlPr>
                              </m:mPr>
                              <m:mr>
                                <m:e>
                                  <m:r>
                                    <a:rPr lang="en-US" sz="4800" b="1" i="1">
                                      <a:solidFill>
                                        <a:schemeClr val="bg1"/>
                                      </a:solidFill>
                                      <a:latin typeface="Cambria Math" panose="02040503050406030204" pitchFamily="18" charset="0"/>
                                    </a:rPr>
                                    <m:t>𝒙</m:t>
                                  </m:r>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𝟐</m:t>
                                  </m:r>
                                  <m:r>
                                    <a:rPr lang="en-US" sz="4800" b="1" i="1">
                                      <a:solidFill>
                                        <a:schemeClr val="bg1"/>
                                      </a:solidFill>
                                      <a:latin typeface="Cambria Math" panose="02040503050406030204" pitchFamily="18" charset="0"/>
                                    </a:rPr>
                                    <m:t>𝒚</m:t>
                                  </m:r>
                                  <m:r>
                                    <a:rPr lang="en-US" sz="4800" b="1" i="1">
                                      <a:solidFill>
                                        <a:schemeClr val="bg1"/>
                                      </a:solidFill>
                                      <a:latin typeface="Cambria Math" panose="02040503050406030204" pitchFamily="18" charset="0"/>
                                    </a:rPr>
                                    <m:t>&lt;</m:t>
                                  </m:r>
                                  <m:r>
                                    <a:rPr lang="en-US" sz="4800" b="1" i="1">
                                      <a:solidFill>
                                        <a:schemeClr val="bg1"/>
                                      </a:solidFill>
                                      <a:latin typeface="Cambria Math" panose="02040503050406030204" pitchFamily="18" charset="0"/>
                                    </a:rPr>
                                    <m:t>𝟎</m:t>
                                  </m:r>
                                </m:e>
                              </m:mr>
                              <m:mr>
                                <m:e>
                                  <m:sSup>
                                    <m:sSupPr>
                                      <m:ctrlPr>
                                        <a:rPr lang="en-US" sz="4800" b="1" i="1">
                                          <a:solidFill>
                                            <a:schemeClr val="bg1"/>
                                          </a:solidFill>
                                          <a:latin typeface="Cambria Math" panose="02040503050406030204" pitchFamily="18" charset="0"/>
                                        </a:rPr>
                                      </m:ctrlPr>
                                    </m:sSupPr>
                                    <m:e>
                                      <m:r>
                                        <a:rPr lang="en-US" sz="4800" b="1" i="1">
                                          <a:solidFill>
                                            <a:schemeClr val="bg1"/>
                                          </a:solidFill>
                                          <a:latin typeface="Cambria Math" panose="02040503050406030204" pitchFamily="18" charset="0"/>
                                        </a:rPr>
                                        <m:t>𝒚</m:t>
                                      </m:r>
                                    </m:e>
                                    <m:sup>
                                      <m:r>
                                        <a:rPr lang="en-US" sz="4800" b="1" i="1">
                                          <a:solidFill>
                                            <a:schemeClr val="bg1"/>
                                          </a:solidFill>
                                          <a:latin typeface="Cambria Math" panose="02040503050406030204" pitchFamily="18" charset="0"/>
                                        </a:rPr>
                                        <m:t>𝟐</m:t>
                                      </m:r>
                                    </m:sup>
                                  </m:sSup>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𝟑</m:t>
                                  </m:r>
                                  <m:r>
                                    <a:rPr lang="en-US" sz="4800" b="1" i="1">
                                      <a:solidFill>
                                        <a:schemeClr val="bg1"/>
                                      </a:solidFill>
                                      <a:latin typeface="Cambria Math" panose="02040503050406030204" pitchFamily="18" charset="0"/>
                                    </a:rPr>
                                    <m:t>&lt;</m:t>
                                  </m:r>
                                  <m:r>
                                    <a:rPr lang="en-US" sz="4800" b="1" i="1">
                                      <a:solidFill>
                                        <a:schemeClr val="bg1"/>
                                      </a:solidFill>
                                      <a:latin typeface="Cambria Math" panose="02040503050406030204" pitchFamily="18" charset="0"/>
                                    </a:rPr>
                                    <m:t>𝟎</m:t>
                                  </m:r>
                                </m:e>
                              </m:mr>
                            </m:m>
                            <m:r>
                              <a:rPr lang="en-US" sz="4800" b="1" i="1" smtClean="0">
                                <a:solidFill>
                                  <a:schemeClr val="bg1"/>
                                </a:solidFill>
                                <a:latin typeface="Cambria Math" panose="02040503050406030204" pitchFamily="18" charset="0"/>
                              </a:rPr>
                              <m:t>.</m:t>
                            </m:r>
                          </m:e>
                        </m:d>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6" name="Google Shape;432;p3">
                  <a:extLst>
                    <a:ext uri="{FF2B5EF4-FFF2-40B4-BE49-F238E27FC236}">
                      <a16:creationId xmlns:a16="http://schemas.microsoft.com/office/drawing/2014/main" id="{BC061562-618C-44CE-A485-D5CA40C91472}"/>
                    </a:ext>
                  </a:extLst>
                </p:cNvPr>
                <p:cNvSpPr>
                  <a:spLocks noRot="1" noChangeAspect="1" noMove="1" noResize="1" noEditPoints="1" noAdjustHandles="1" noChangeArrowheads="1" noChangeShapeType="1" noTextEdit="1"/>
                </p:cNvSpPr>
                <p:nvPr/>
              </p:nvSpPr>
              <p:spPr>
                <a:xfrm>
                  <a:off x="6142200" y="144030"/>
                  <a:ext cx="2553380" cy="1044189"/>
                </a:xfrm>
                <a:prstGeom prst="rect">
                  <a:avLst/>
                </a:prstGeom>
                <a:blipFill>
                  <a:blip r:embed="rId5"/>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7" name="Google Shape;433;p3">
              <a:extLst>
                <a:ext uri="{FF2B5EF4-FFF2-40B4-BE49-F238E27FC236}">
                  <a16:creationId xmlns:a16="http://schemas.microsoft.com/office/drawing/2014/main" id="{9C9CDCB1-B145-4ACA-A6A3-275C1864A754}"/>
                </a:ext>
              </a:extLst>
            </p:cNvPr>
            <p:cNvSpPr/>
            <p:nvPr/>
          </p:nvSpPr>
          <p:spPr>
            <a:xfrm>
              <a:off x="5694113" y="276172"/>
              <a:ext cx="721157" cy="75253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9" name="Google Shape;435;p3">
              <a:extLst>
                <a:ext uri="{FF2B5EF4-FFF2-40B4-BE49-F238E27FC236}">
                  <a16:creationId xmlns:a16="http://schemas.microsoft.com/office/drawing/2014/main" id="{E0B8857A-2D78-4956-B3EF-B1DB2409CE91}"/>
                </a:ext>
              </a:extLst>
            </p:cNvPr>
            <p:cNvSpPr/>
            <p:nvPr/>
          </p:nvSpPr>
          <p:spPr>
            <a:xfrm>
              <a:off x="8501265" y="310648"/>
              <a:ext cx="721157" cy="75253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27" name="Google Shape;421;p3">
            <a:extLst>
              <a:ext uri="{FF2B5EF4-FFF2-40B4-BE49-F238E27FC236}">
                <a16:creationId xmlns:a16="http://schemas.microsoft.com/office/drawing/2014/main" id="{AF29DF79-97AC-4FD8-909A-BF6DF1D3DBD4}"/>
              </a:ext>
            </a:extLst>
          </p:cNvPr>
          <p:cNvGrpSpPr/>
          <p:nvPr/>
        </p:nvGrpSpPr>
        <p:grpSpPr>
          <a:xfrm>
            <a:off x="23761" y="7896633"/>
            <a:ext cx="24075438" cy="5362166"/>
            <a:chOff x="48567" y="4381499"/>
            <a:chExt cx="24079792" cy="12727737"/>
          </a:xfrm>
        </p:grpSpPr>
        <p:sp>
          <p:nvSpPr>
            <p:cNvPr id="28" name="Google Shape;422;p3">
              <a:extLst>
                <a:ext uri="{FF2B5EF4-FFF2-40B4-BE49-F238E27FC236}">
                  <a16:creationId xmlns:a16="http://schemas.microsoft.com/office/drawing/2014/main" id="{D1132EC3-80FD-43C1-9DF3-0F7BF7FD20E5}"/>
                </a:ext>
              </a:extLst>
            </p:cNvPr>
            <p:cNvSpPr/>
            <p:nvPr/>
          </p:nvSpPr>
          <p:spPr>
            <a:xfrm>
              <a:off x="353961" y="4997565"/>
              <a:ext cx="23774398" cy="12111671"/>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29" name="Google Shape;423;p3">
              <a:extLst>
                <a:ext uri="{FF2B5EF4-FFF2-40B4-BE49-F238E27FC236}">
                  <a16:creationId xmlns:a16="http://schemas.microsoft.com/office/drawing/2014/main" id="{04CA6B19-61F4-458C-A03A-FA8CCD585FFE}"/>
                </a:ext>
              </a:extLst>
            </p:cNvPr>
            <p:cNvGrpSpPr/>
            <p:nvPr/>
          </p:nvGrpSpPr>
          <p:grpSpPr>
            <a:xfrm>
              <a:off x="48567" y="4381499"/>
              <a:ext cx="3991940" cy="2512156"/>
              <a:chOff x="410517" y="4648199"/>
              <a:chExt cx="3991940" cy="2512156"/>
            </a:xfrm>
          </p:grpSpPr>
          <p:sp>
            <p:nvSpPr>
              <p:cNvPr id="30" name="Google Shape;424;p3">
                <a:extLst>
                  <a:ext uri="{FF2B5EF4-FFF2-40B4-BE49-F238E27FC236}">
                    <a16:creationId xmlns:a16="http://schemas.microsoft.com/office/drawing/2014/main" id="{B4397B9A-AEC8-4A27-9F50-DA57E909C02B}"/>
                  </a:ext>
                </a:extLst>
              </p:cNvPr>
              <p:cNvSpPr/>
              <p:nvPr/>
            </p:nvSpPr>
            <p:spPr>
              <a:xfrm rot="5400000" flipH="1">
                <a:off x="1717030" y="4474928"/>
                <a:ext cx="2374449"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1" name="Google Shape;425;p3">
                <a:extLst>
                  <a:ext uri="{FF2B5EF4-FFF2-40B4-BE49-F238E27FC236}">
                    <a16:creationId xmlns:a16="http://schemas.microsoft.com/office/drawing/2014/main" id="{E9012B46-A292-4971-8DBA-B16F4D7BBAEC}"/>
                  </a:ext>
                </a:extLst>
              </p:cNvPr>
              <p:cNvSpPr txBox="1"/>
              <p:nvPr/>
            </p:nvSpPr>
            <p:spPr>
              <a:xfrm>
                <a:off x="1421265" y="4976155"/>
                <a:ext cx="2872840" cy="1972334"/>
              </a:xfrm>
              <a:prstGeom prst="rect">
                <a:avLst/>
              </a:prstGeom>
              <a:no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32" name="Google Shape;426;p3">
                <a:extLst>
                  <a:ext uri="{FF2B5EF4-FFF2-40B4-BE49-F238E27FC236}">
                    <a16:creationId xmlns:a16="http://schemas.microsoft.com/office/drawing/2014/main" id="{F5D290B7-FFCC-4AED-9671-37F327353E72}"/>
                  </a:ext>
                </a:extLst>
              </p:cNvPr>
              <p:cNvPicPr preferRelativeResize="0"/>
              <p:nvPr/>
            </p:nvPicPr>
            <p:blipFill rotWithShape="1">
              <a:blip r:embed="rId6">
                <a:alphaModFix/>
              </a:blip>
              <a:srcRect l="17950" t="14860" r="18922" b="25554"/>
              <a:stretch/>
            </p:blipFill>
            <p:spPr>
              <a:xfrm>
                <a:off x="410517" y="4648199"/>
                <a:ext cx="1058947" cy="2512156"/>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33" name="Google Shape;436;p3">
            <a:extLst>
              <a:ext uri="{FF2B5EF4-FFF2-40B4-BE49-F238E27FC236}">
                <a16:creationId xmlns:a16="http://schemas.microsoft.com/office/drawing/2014/main" id="{98686AC5-8C5F-47DE-87E8-F7CF7AC9FFC3}"/>
              </a:ext>
            </a:extLst>
          </p:cNvPr>
          <p:cNvSpPr/>
          <p:nvPr/>
        </p:nvSpPr>
        <p:spPr>
          <a:xfrm>
            <a:off x="-66426" y="5903619"/>
            <a:ext cx="1504800" cy="1504800"/>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A</a:t>
            </a:r>
            <a:endParaRPr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3" name="Group 2">
            <a:extLst>
              <a:ext uri="{FF2B5EF4-FFF2-40B4-BE49-F238E27FC236}">
                <a16:creationId xmlns:a16="http://schemas.microsoft.com/office/drawing/2014/main" id="{4447E6AB-494F-4BF1-85A1-D1036469B4B9}"/>
              </a:ext>
            </a:extLst>
          </p:cNvPr>
          <p:cNvGrpSpPr/>
          <p:nvPr/>
        </p:nvGrpSpPr>
        <p:grpSpPr>
          <a:xfrm>
            <a:off x="33339" y="2743945"/>
            <a:ext cx="24027041" cy="2692044"/>
            <a:chOff x="33339" y="2743945"/>
            <a:chExt cx="24027041" cy="2692044"/>
          </a:xfrm>
        </p:grpSpPr>
        <p:grpSp>
          <p:nvGrpSpPr>
            <p:cNvPr id="20" name="Google Shape;441;p3">
              <a:extLst>
                <a:ext uri="{FF2B5EF4-FFF2-40B4-BE49-F238E27FC236}">
                  <a16:creationId xmlns:a16="http://schemas.microsoft.com/office/drawing/2014/main" id="{00F2983F-AE6A-4615-8C7A-62E1008EA888}"/>
                </a:ext>
              </a:extLst>
            </p:cNvPr>
            <p:cNvGrpSpPr/>
            <p:nvPr/>
          </p:nvGrpSpPr>
          <p:grpSpPr>
            <a:xfrm>
              <a:off x="33339" y="2743945"/>
              <a:ext cx="24027041" cy="2692044"/>
              <a:chOff x="923003" y="3917552"/>
              <a:chExt cx="24031386" cy="2692530"/>
            </a:xfrm>
          </p:grpSpPr>
          <p:sp>
            <p:nvSpPr>
              <p:cNvPr id="21" name="Google Shape;442;p3">
                <a:extLst>
                  <a:ext uri="{FF2B5EF4-FFF2-40B4-BE49-F238E27FC236}">
                    <a16:creationId xmlns:a16="http://schemas.microsoft.com/office/drawing/2014/main" id="{273A2D60-4E8D-4351-B32A-70CAC97F7FA0}"/>
                  </a:ext>
                </a:extLst>
              </p:cNvPr>
              <p:cNvSpPr/>
              <p:nvPr/>
            </p:nvSpPr>
            <p:spPr>
              <a:xfrm>
                <a:off x="1213336" y="4515639"/>
                <a:ext cx="23741053" cy="2094443"/>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just"/>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22" name="Google Shape;444;p3">
                <a:extLst>
                  <a:ext uri="{FF2B5EF4-FFF2-40B4-BE49-F238E27FC236}">
                    <a16:creationId xmlns:a16="http://schemas.microsoft.com/office/drawing/2014/main" id="{DC0739F0-B021-44A0-B044-F5D42059A988}"/>
                  </a:ext>
                </a:extLst>
              </p:cNvPr>
              <p:cNvGrpSpPr/>
              <p:nvPr/>
            </p:nvGrpSpPr>
            <p:grpSpPr>
              <a:xfrm>
                <a:off x="923003" y="3917552"/>
                <a:ext cx="4258163" cy="1040476"/>
                <a:chOff x="923003" y="3917552"/>
                <a:chExt cx="4258163" cy="1040476"/>
              </a:xfrm>
            </p:grpSpPr>
            <p:grpSp>
              <p:nvGrpSpPr>
                <p:cNvPr id="23" name="Google Shape;445;p3">
                  <a:extLst>
                    <a:ext uri="{FF2B5EF4-FFF2-40B4-BE49-F238E27FC236}">
                      <a16:creationId xmlns:a16="http://schemas.microsoft.com/office/drawing/2014/main" id="{271BF3DD-2BED-46E1-882F-44939BF32090}"/>
                    </a:ext>
                  </a:extLst>
                </p:cNvPr>
                <p:cNvGrpSpPr/>
                <p:nvPr/>
              </p:nvGrpSpPr>
              <p:grpSpPr>
                <a:xfrm>
                  <a:off x="1362045" y="4056328"/>
                  <a:ext cx="3819121" cy="832104"/>
                  <a:chOff x="2028795" y="4418278"/>
                  <a:chExt cx="3819121" cy="832104"/>
                </a:xfrm>
              </p:grpSpPr>
              <p:sp>
                <p:nvSpPr>
                  <p:cNvPr id="25" name="Google Shape;446;p3">
                    <a:extLst>
                      <a:ext uri="{FF2B5EF4-FFF2-40B4-BE49-F238E27FC236}">
                        <a16:creationId xmlns:a16="http://schemas.microsoft.com/office/drawing/2014/main" id="{A8F0ED0A-0F03-4D5B-9EAB-2CA0B3CC7C95}"/>
                      </a:ext>
                    </a:extLst>
                  </p:cNvPr>
                  <p:cNvSpPr/>
                  <p:nvPr/>
                </p:nvSpPr>
                <p:spPr>
                  <a:xfrm rot="5400000">
                    <a:off x="3522304" y="2924769"/>
                    <a:ext cx="832104" cy="3819121"/>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id="{96D97D96-E34B-4D58-B829-01E2506B24A6}"/>
                      </a:ext>
                    </a:extLst>
                  </p:cNvPr>
                  <p:cNvSpPr txBox="1"/>
                  <p:nvPr/>
                </p:nvSpPr>
                <p:spPr>
                  <a:xfrm>
                    <a:off x="2636458" y="4480054"/>
                    <a:ext cx="3211458" cy="769524"/>
                  </a:xfrm>
                  <a:prstGeom prst="rect">
                    <a:avLst/>
                  </a:prstGeom>
                  <a:noFill/>
                  <a:ln>
                    <a:noFill/>
                  </a:ln>
                </p:spPr>
                <p:txBody>
                  <a:bodyPr spcFirstLastPara="1" wrap="square" lIns="91408" tIns="45692" rIns="91408" bIns="45692" anchor="t" anchorCtr="0">
                    <a:spAutoFit/>
                  </a:bodyPr>
                  <a:lstStyle/>
                  <a:p>
                    <a:pPr algn="ctr"/>
                    <a:r>
                      <a:rPr lang="en-US"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2.10</a:t>
                    </a:r>
                    <a:endParaRPr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2725683F-2F06-40A8-8ECF-3C65290833F8}"/>
                    </a:ext>
                  </a:extLst>
                </p:cNvPr>
                <p:cNvPicPr preferRelativeResize="0"/>
                <p:nvPr/>
              </p:nvPicPr>
              <p:blipFill rotWithShape="1">
                <a:blip r:embed="rId7">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sp>
          <p:nvSpPr>
            <p:cNvPr id="35" name="TextBox 34">
              <a:extLst>
                <a:ext uri="{FF2B5EF4-FFF2-40B4-BE49-F238E27FC236}">
                  <a16:creationId xmlns:a16="http://schemas.microsoft.com/office/drawing/2014/main" id="{06B938B8-91D4-41B8-BE70-1A0817662FC7}"/>
                </a:ext>
              </a:extLst>
            </p:cNvPr>
            <p:cNvSpPr txBox="1"/>
            <p:nvPr/>
          </p:nvSpPr>
          <p:spPr>
            <a:xfrm>
              <a:off x="940506" y="4071700"/>
              <a:ext cx="22681494" cy="830997"/>
            </a:xfrm>
            <a:prstGeom prst="rect">
              <a:avLst/>
            </a:prstGeom>
            <a:noFill/>
          </p:spPr>
          <p:txBody>
            <a:bodyPr wrap="square">
              <a:spAutoFit/>
            </a:bodyPr>
            <a:lstStyle/>
            <a:p>
              <a:r>
                <a:rPr lang="vi-VN" sz="4800" b="1" dirty="0">
                  <a:latin typeface="Tahoma" panose="020B0604030504040204" pitchFamily="34" charset="0"/>
                  <a:ea typeface="Tahoma" panose="020B0604030504040204" pitchFamily="34" charset="0"/>
                  <a:cs typeface="Tahoma" panose="020B0604030504040204" pitchFamily="34" charset="0"/>
                </a:rPr>
                <a:t>Hệ bất phương trình nào sau đây là hệ bất phương trình bật nhất hai ẩn?</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79C90B0-683A-4F65-B0DF-96E94F51DE38}"/>
                  </a:ext>
                </a:extLst>
              </p:cNvPr>
              <p:cNvSpPr txBox="1"/>
              <p:nvPr/>
            </p:nvSpPr>
            <p:spPr>
              <a:xfrm>
                <a:off x="19812920" y="5723456"/>
                <a:ext cx="4653117" cy="1740028"/>
              </a:xfrm>
              <a:prstGeom prst="rect">
                <a:avLst/>
              </a:prstGeom>
              <a:noFill/>
            </p:spPr>
            <p:txBody>
              <a:bodyPr wrap="square">
                <a:spAutoFit/>
              </a:bodyPr>
              <a:lstStyle/>
              <a:p>
                <a14:m>
                  <m:oMath xmlns:m="http://schemas.openxmlformats.org/officeDocument/2006/math">
                    <m:d>
                      <m:dPr>
                        <m:begChr m:val="{"/>
                        <m:endChr m:val=""/>
                        <m:ctrlPr>
                          <a:rPr lang="en-US" sz="4800" b="1" i="1" smtClean="0">
                            <a:solidFill>
                              <a:schemeClr val="bg1"/>
                            </a:solidFill>
                            <a:effectLst/>
                            <a:latin typeface="Cambria Math" panose="02040503050406030204" pitchFamily="18" charset="0"/>
                          </a:rPr>
                        </m:ctrlPr>
                      </m:dPr>
                      <m:e>
                        <m:m>
                          <m:mPr>
                            <m:mcs>
                              <m:mc>
                                <m:mcPr>
                                  <m:count m:val="1"/>
                                  <m:mcJc m:val="center"/>
                                </m:mcPr>
                              </m:mc>
                            </m:mcs>
                            <m:ctrlPr>
                              <a:rPr lang="en-US" sz="4800" b="1" i="1">
                                <a:solidFill>
                                  <a:schemeClr val="bg1"/>
                                </a:solidFill>
                                <a:effectLst/>
                                <a:latin typeface="Cambria Math" panose="02040503050406030204" pitchFamily="18" charset="0"/>
                              </a:rPr>
                            </m:ctrlPr>
                          </m:mPr>
                          <m:mr>
                            <m:e>
                              <m:r>
                                <a:rPr lang="en-US" sz="4800" b="1" i="1">
                                  <a:solidFill>
                                    <a:schemeClr val="bg1"/>
                                  </a:solidFill>
                                  <a:effectLst/>
                                  <a:latin typeface="Cambria Math" panose="02040503050406030204" pitchFamily="18" charset="0"/>
                                  <a:ea typeface="SimSun" panose="02010600030101010101" pitchFamily="2" charset="-122"/>
                                </a:rPr>
                                <m:t>−</m:t>
                              </m:r>
                              <m:sSup>
                                <m:sSupPr>
                                  <m:ctrlPr>
                                    <a:rPr lang="en-US" sz="4800" b="1" i="1">
                                      <a:solidFill>
                                        <a:schemeClr val="bg1"/>
                                      </a:solidFill>
                                      <a:effectLst/>
                                      <a:latin typeface="Cambria Math" panose="02040503050406030204" pitchFamily="18" charset="0"/>
                                    </a:rPr>
                                  </m:ctrlPr>
                                </m:sSupPr>
                                <m:e>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𝒙</m:t>
                                  </m:r>
                                </m:e>
                                <m:sup>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𝟑</m:t>
                                  </m:r>
                                </m:sup>
                              </m:sSup>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𝒚</m:t>
                              </m:r>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&lt;</m:t>
                              </m:r>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𝟒</m:t>
                              </m:r>
                            </m:e>
                          </m:mr>
                          <m:mr>
                            <m:e>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𝒙</m:t>
                              </m:r>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𝟐</m:t>
                              </m:r>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𝒚</m:t>
                              </m:r>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&lt;</m:t>
                              </m:r>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𝟏</m:t>
                              </m:r>
                            </m:e>
                          </m:mr>
                        </m:m>
                      </m:e>
                    </m:d>
                  </m:oMath>
                </a14:m>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479C90B0-683A-4F65-B0DF-96E94F51DE38}"/>
                  </a:ext>
                </a:extLst>
              </p:cNvPr>
              <p:cNvSpPr txBox="1">
                <a:spLocks noRot="1" noChangeAspect="1" noMove="1" noResize="1" noEditPoints="1" noAdjustHandles="1" noChangeArrowheads="1" noChangeShapeType="1" noTextEdit="1"/>
              </p:cNvSpPr>
              <p:nvPr/>
            </p:nvSpPr>
            <p:spPr>
              <a:xfrm>
                <a:off x="19812920" y="5723456"/>
                <a:ext cx="4653117" cy="1740028"/>
              </a:xfrm>
              <a:prstGeom prst="rect">
                <a:avLst/>
              </a:prstGeom>
              <a:blipFill>
                <a:blip r:embed="rId8"/>
                <a:stretch>
                  <a:fillRect/>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42BB96E1-74CC-7AD0-75A8-4CCDB5B111A4}"/>
              </a:ext>
            </a:extLst>
          </p:cNvPr>
          <p:cNvSpPr txBox="1"/>
          <p:nvPr/>
        </p:nvSpPr>
        <p:spPr>
          <a:xfrm>
            <a:off x="1981200" y="9309810"/>
            <a:ext cx="21183600" cy="156966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có theo định nghĩa: Hệ bất phương trình bật nhất hai ẩn là một hệ gồm hai hay nhiều bất phương trình bật nhất hai ẩn. </a:t>
            </a:r>
            <a:endParaRPr kumimoji="0" lang="vi-VN"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Tree>
    <p:extLst>
      <p:ext uri="{BB962C8B-B14F-4D97-AF65-F5344CB8AC3E}">
        <p14:creationId xmlns:p14="http://schemas.microsoft.com/office/powerpoint/2010/main" val="184571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8" y="1720333"/>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B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33" name="Group 32">
            <a:extLst>
              <a:ext uri="{FF2B5EF4-FFF2-40B4-BE49-F238E27FC236}">
                <a16:creationId xmlns:a16="http://schemas.microsoft.com/office/drawing/2014/main" id="{93E77F56-94F1-4B64-A518-4974649D89E1}"/>
              </a:ext>
            </a:extLst>
          </p:cNvPr>
          <p:cNvGrpSpPr/>
          <p:nvPr/>
        </p:nvGrpSpPr>
        <p:grpSpPr>
          <a:xfrm>
            <a:off x="54168" y="4855291"/>
            <a:ext cx="23760569" cy="3412994"/>
            <a:chOff x="315583" y="5376733"/>
            <a:chExt cx="23760569" cy="3412994"/>
          </a:xfrm>
        </p:grpSpPr>
        <p:sp>
          <p:nvSpPr>
            <p:cNvPr id="34" name="Google Shape;428;p3">
              <a:extLst>
                <a:ext uri="{FF2B5EF4-FFF2-40B4-BE49-F238E27FC236}">
                  <a16:creationId xmlns:a16="http://schemas.microsoft.com/office/drawing/2014/main" id="{8713FB95-A1C3-4EA8-B072-795A2419CF51}"/>
                </a:ext>
              </a:extLst>
            </p:cNvPr>
            <p:cNvSpPr/>
            <p:nvPr/>
          </p:nvSpPr>
          <p:spPr>
            <a:xfrm>
              <a:off x="12959352" y="5376733"/>
              <a:ext cx="11116800" cy="16128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vô nghiệm</a:t>
              </a: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a:p>
              <a:pPr algn="ct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 name="Google Shape;429;p3">
              <a:extLst>
                <a:ext uri="{FF2B5EF4-FFF2-40B4-BE49-F238E27FC236}">
                  <a16:creationId xmlns:a16="http://schemas.microsoft.com/office/drawing/2014/main" id="{B8B5A711-A0F5-48A0-BBEF-1B9A9FB9C029}"/>
                </a:ext>
              </a:extLst>
            </p:cNvPr>
            <p:cNvSpPr/>
            <p:nvPr/>
          </p:nvSpPr>
          <p:spPr>
            <a:xfrm>
              <a:off x="12242710" y="5636046"/>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6" name="Google Shape;430;p3">
              <a:extLst>
                <a:ext uri="{FF2B5EF4-FFF2-40B4-BE49-F238E27FC236}">
                  <a16:creationId xmlns:a16="http://schemas.microsoft.com/office/drawing/2014/main" id="{127A8F27-4B5A-4E0A-80A2-C6092B15777C}"/>
                </a:ext>
              </a:extLst>
            </p:cNvPr>
            <p:cNvSpPr/>
            <p:nvPr/>
          </p:nvSpPr>
          <p:spPr>
            <a:xfrm>
              <a:off x="1112804" y="5385642"/>
              <a:ext cx="11116800" cy="16128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có nghiệm duy nhất.</a:t>
              </a:r>
            </a:p>
          </p:txBody>
        </p:sp>
        <p:sp>
          <p:nvSpPr>
            <p:cNvPr id="37" name="Google Shape;431;p3">
              <a:extLst>
                <a:ext uri="{FF2B5EF4-FFF2-40B4-BE49-F238E27FC236}">
                  <a16:creationId xmlns:a16="http://schemas.microsoft.com/office/drawing/2014/main" id="{D5556593-1445-4D71-9A48-FB01404C3F8D}"/>
                </a:ext>
              </a:extLst>
            </p:cNvPr>
            <p:cNvSpPr/>
            <p:nvPr/>
          </p:nvSpPr>
          <p:spPr>
            <a:xfrm>
              <a:off x="315583" y="5701627"/>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8" name="Google Shape;432;p3">
              <a:extLst>
                <a:ext uri="{FF2B5EF4-FFF2-40B4-BE49-F238E27FC236}">
                  <a16:creationId xmlns:a16="http://schemas.microsoft.com/office/drawing/2014/main" id="{3973D3D7-690E-47F5-A50D-816849671749}"/>
                </a:ext>
              </a:extLst>
            </p:cNvPr>
            <p:cNvSpPr/>
            <p:nvPr/>
          </p:nvSpPr>
          <p:spPr>
            <a:xfrm>
              <a:off x="1119024" y="7176927"/>
              <a:ext cx="11116800" cy="16128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có vô số nghiệm.</a:t>
              </a:r>
            </a:p>
          </p:txBody>
        </p:sp>
        <p:sp>
          <p:nvSpPr>
            <p:cNvPr id="39" name="Google Shape;433;p3">
              <a:extLst>
                <a:ext uri="{FF2B5EF4-FFF2-40B4-BE49-F238E27FC236}">
                  <a16:creationId xmlns:a16="http://schemas.microsoft.com/office/drawing/2014/main" id="{1D7B2991-1B84-4229-95CD-0733B137338D}"/>
                </a:ext>
              </a:extLst>
            </p:cNvPr>
            <p:cNvSpPr/>
            <p:nvPr/>
          </p:nvSpPr>
          <p:spPr>
            <a:xfrm>
              <a:off x="529995" y="7325646"/>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40" name="Google Shape;434;p3">
                  <a:extLst>
                    <a:ext uri="{FF2B5EF4-FFF2-40B4-BE49-F238E27FC236}">
                      <a16:creationId xmlns:a16="http://schemas.microsoft.com/office/drawing/2014/main" id="{06568777-70C8-4E01-87D9-282D682F0FEE}"/>
                    </a:ext>
                  </a:extLst>
                </p:cNvPr>
                <p:cNvSpPr/>
                <p:nvPr/>
              </p:nvSpPr>
              <p:spPr>
                <a:xfrm>
                  <a:off x="12959352" y="7139331"/>
                  <a:ext cx="11116800" cy="16128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có tập nghiệm là </a:t>
                  </a:r>
                  <a14:m>
                    <m:oMath xmlns:m="http://schemas.openxmlformats.org/officeDocument/2006/math">
                      <m:d>
                        <m:dPr>
                          <m:begChr m:val=""/>
                          <m:ctrlPr>
                            <a:rPr lang="en-US" sz="4800" b="1" i="1">
                              <a:solidFill>
                                <a:schemeClr val="bg1"/>
                              </a:solidFill>
                              <a:effectLst/>
                              <a:latin typeface="Cambria Math" panose="02040503050406030204" pitchFamily="18" charset="0"/>
                              <a:cs typeface="Times New Roman" panose="02020603050405020304" pitchFamily="18" charset="0"/>
                            </a:rPr>
                          </m:ctrlPr>
                        </m:dPr>
                        <m:e>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𝟑</m:t>
                          </m:r>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e>
                      </m:d>
                    </m:oMath>
                  </a14:m>
                  <a:r>
                    <a:rPr lang="vi-VN"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0" name="Google Shape;434;p3">
                  <a:extLst>
                    <a:ext uri="{FF2B5EF4-FFF2-40B4-BE49-F238E27FC236}">
                      <a16:creationId xmlns:a16="http://schemas.microsoft.com/office/drawing/2014/main" id="{06568777-70C8-4E01-87D9-282D682F0FEE}"/>
                    </a:ext>
                  </a:extLst>
                </p:cNvPr>
                <p:cNvSpPr>
                  <a:spLocks noRot="1" noChangeAspect="1" noMove="1" noResize="1" noEditPoints="1" noAdjustHandles="1" noChangeArrowheads="1" noChangeShapeType="1" noTextEdit="1"/>
                </p:cNvSpPr>
                <p:nvPr/>
              </p:nvSpPr>
              <p:spPr>
                <a:xfrm>
                  <a:off x="12959352" y="7139331"/>
                  <a:ext cx="11116800" cy="1612800"/>
                </a:xfrm>
                <a:prstGeom prst="rect">
                  <a:avLst/>
                </a:prstGeom>
                <a:blipFill>
                  <a:blip r:embed="rId3"/>
                  <a:stretch>
                    <a:fillRect t="-6742" b="-16854"/>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41" name="Google Shape;435;p3">
              <a:extLst>
                <a:ext uri="{FF2B5EF4-FFF2-40B4-BE49-F238E27FC236}">
                  <a16:creationId xmlns:a16="http://schemas.microsoft.com/office/drawing/2014/main" id="{ADA0CD06-F48A-41F5-B0C9-73DE0EC3C6F8}"/>
                </a:ext>
              </a:extLst>
            </p:cNvPr>
            <p:cNvSpPr/>
            <p:nvPr/>
          </p:nvSpPr>
          <p:spPr>
            <a:xfrm>
              <a:off x="12410255" y="7258627"/>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42" name="Google Shape;441;p3">
            <a:extLst>
              <a:ext uri="{FF2B5EF4-FFF2-40B4-BE49-F238E27FC236}">
                <a16:creationId xmlns:a16="http://schemas.microsoft.com/office/drawing/2014/main" id="{30A1F122-79F9-4570-BA0F-296C13867CCF}"/>
              </a:ext>
            </a:extLst>
          </p:cNvPr>
          <p:cNvGrpSpPr/>
          <p:nvPr/>
        </p:nvGrpSpPr>
        <p:grpSpPr>
          <a:xfrm>
            <a:off x="129132" y="2399232"/>
            <a:ext cx="24085904" cy="2202650"/>
            <a:chOff x="923003" y="3917552"/>
            <a:chExt cx="24090260" cy="2203048"/>
          </a:xfrm>
        </p:grpSpPr>
        <mc:AlternateContent xmlns:mc="http://schemas.openxmlformats.org/markup-compatibility/2006" xmlns:a14="http://schemas.microsoft.com/office/drawing/2010/main">
          <mc:Choice Requires="a14">
            <p:sp>
              <p:nvSpPr>
                <p:cNvPr id="43" name="Google Shape;442;p3">
                  <a:extLst>
                    <a:ext uri="{FF2B5EF4-FFF2-40B4-BE49-F238E27FC236}">
                      <a16:creationId xmlns:a16="http://schemas.microsoft.com/office/drawing/2014/main" id="{315F9580-9774-4E86-B9B3-06682F0599FC}"/>
                    </a:ext>
                  </a:extLst>
                </p:cNvPr>
                <p:cNvSpPr/>
                <p:nvPr/>
              </p:nvSpPr>
              <p:spPr>
                <a:xfrm>
                  <a:off x="1272210" y="4426858"/>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gn="ctr">
                    <a:lnSpc>
                      <a:spcPct val="107000"/>
                    </a:lnSpc>
                    <a:spcAft>
                      <a:spcPts val="800"/>
                    </a:spcAft>
                  </a:pPr>
                  <a:r>
                    <a:rPr lang="en-US" sz="4800" b="1" dirty="0">
                      <a:effectLst/>
                      <a:latin typeface="Tahoma" panose="020B0604030504040204" pitchFamily="34" charset="0"/>
                      <a:ea typeface="Tahoma" panose="020B0604030504040204" pitchFamily="34" charset="0"/>
                      <a:cs typeface="Tahoma" panose="020B0604030504040204" pitchFamily="34" charset="0"/>
                    </a:rPr>
                    <a:t>Cho </a:t>
                  </a:r>
                  <a:r>
                    <a:rPr lang="vi-VN" sz="4800" b="1" dirty="0">
                      <a:effectLst/>
                      <a:latin typeface="Tahoma" panose="020B0604030504040204" pitchFamily="34" charset="0"/>
                      <a:ea typeface="Tahoma" panose="020B0604030504040204" pitchFamily="34" charset="0"/>
                      <a:cs typeface="Tahoma" panose="020B0604030504040204" pitchFamily="34" charset="0"/>
                    </a:rPr>
                    <a:t>bất phương trình </a:t>
                  </a:r>
                  <a14:m>
                    <m:oMath xmlns:m="http://schemas.openxmlformats.org/officeDocument/2006/math">
                      <m:r>
                        <a:rPr lang="en-US" sz="4800" b="1" i="1">
                          <a:effectLst/>
                          <a:latin typeface="Cambria Math" panose="02040503050406030204" pitchFamily="18" charset="0"/>
                          <a:ea typeface="SimSun" panose="02010600030101010101" pitchFamily="2" charset="-122"/>
                          <a:cs typeface="Times New Roman" panose="02020603050405020304" pitchFamily="18" charset="0"/>
                        </a:rPr>
                        <m:t>𝟐</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𝒚</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&gt;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𝟑</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vi-VN" sz="4800" b="1" dirty="0">
                      <a:effectLst/>
                      <a:latin typeface="Tahoma" panose="020B0604030504040204" pitchFamily="34" charset="0"/>
                      <a:ea typeface="Tahoma" panose="020B0604030504040204" pitchFamily="34" charset="0"/>
                      <a:cs typeface="Tahoma" panose="020B0604030504040204" pitchFamily="34" charset="0"/>
                    </a:rPr>
                    <a:t>Khẳng định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đây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vi-VN" sz="4800" b="1" dirty="0">
                      <a:effectLst/>
                      <a:latin typeface="Tahoma" panose="020B0604030504040204" pitchFamily="34" charset="0"/>
                      <a:ea typeface="Tahoma" panose="020B0604030504040204" pitchFamily="34" charset="0"/>
                      <a:cs typeface="Tahoma" panose="020B0604030504040204" pitchFamily="34" charset="0"/>
                    </a:rPr>
                    <a:t>là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đúng</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3" name="Google Shape;442;p3">
                  <a:extLst>
                    <a:ext uri="{FF2B5EF4-FFF2-40B4-BE49-F238E27FC236}">
                      <a16:creationId xmlns:a16="http://schemas.microsoft.com/office/drawing/2014/main" id="{315F9580-9774-4E86-B9B3-06682F0599FC}"/>
                    </a:ext>
                  </a:extLst>
                </p:cNvPr>
                <p:cNvSpPr>
                  <a:spLocks noRot="1" noChangeAspect="1" noMove="1" noResize="1" noEditPoints="1" noAdjustHandles="1" noChangeArrowheads="1" noChangeShapeType="1" noTextEdit="1"/>
                </p:cNvSpPr>
                <p:nvPr/>
              </p:nvSpPr>
              <p:spPr>
                <a:xfrm>
                  <a:off x="1272210" y="4426858"/>
                  <a:ext cx="23741053" cy="1693742"/>
                </a:xfrm>
                <a:prstGeom prst="roundRect">
                  <a:avLst>
                    <a:gd name="adj" fmla="val 10158"/>
                  </a:avLst>
                </a:prstGeom>
                <a:blipFill>
                  <a:blip r:embed="rId4"/>
                  <a:stretch>
                    <a:fillRect/>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44" name="Google Shape;444;p3">
              <a:extLst>
                <a:ext uri="{FF2B5EF4-FFF2-40B4-BE49-F238E27FC236}">
                  <a16:creationId xmlns:a16="http://schemas.microsoft.com/office/drawing/2014/main" id="{49670DEE-F381-4FE3-9111-B9112CE52617}"/>
                </a:ext>
              </a:extLst>
            </p:cNvPr>
            <p:cNvGrpSpPr/>
            <p:nvPr/>
          </p:nvGrpSpPr>
          <p:grpSpPr>
            <a:xfrm>
              <a:off x="923003" y="3917552"/>
              <a:ext cx="3942102" cy="1040476"/>
              <a:chOff x="923003" y="3917552"/>
              <a:chExt cx="3942102" cy="1040476"/>
            </a:xfrm>
          </p:grpSpPr>
          <p:grpSp>
            <p:nvGrpSpPr>
              <p:cNvPr id="45" name="Google Shape;445;p3">
                <a:extLst>
                  <a:ext uri="{FF2B5EF4-FFF2-40B4-BE49-F238E27FC236}">
                    <a16:creationId xmlns:a16="http://schemas.microsoft.com/office/drawing/2014/main" id="{C5A682D3-6903-4D85-807B-4FBBD741A2CD}"/>
                  </a:ext>
                </a:extLst>
              </p:cNvPr>
              <p:cNvGrpSpPr/>
              <p:nvPr/>
            </p:nvGrpSpPr>
            <p:grpSpPr>
              <a:xfrm>
                <a:off x="1362045" y="4056327"/>
                <a:ext cx="3503060" cy="832104"/>
                <a:chOff x="2028795" y="4418277"/>
                <a:chExt cx="3503060" cy="832104"/>
              </a:xfrm>
            </p:grpSpPr>
            <p:sp>
              <p:nvSpPr>
                <p:cNvPr id="47" name="Google Shape;446;p3">
                  <a:extLst>
                    <a:ext uri="{FF2B5EF4-FFF2-40B4-BE49-F238E27FC236}">
                      <a16:creationId xmlns:a16="http://schemas.microsoft.com/office/drawing/2014/main" id="{D83837A7-D74A-4EA0-B017-7C66EB8E5B6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48" name="Google Shape;447;p3">
                  <a:extLst>
                    <a:ext uri="{FF2B5EF4-FFF2-40B4-BE49-F238E27FC236}">
                      <a16:creationId xmlns:a16="http://schemas.microsoft.com/office/drawing/2014/main" id="{CD3238FE-BA34-4B27-A7F0-7C6684DEBF44}"/>
                    </a:ext>
                  </a:extLst>
                </p:cNvPr>
                <p:cNvSpPr txBox="1"/>
                <p:nvPr/>
              </p:nvSpPr>
              <p:spPr>
                <a:xfrm>
                  <a:off x="2636458" y="4480054"/>
                  <a:ext cx="2895397" cy="769524"/>
                </a:xfrm>
                <a:prstGeom prst="rect">
                  <a:avLst/>
                </a:prstGeom>
                <a:noFill/>
                <a:ln>
                  <a:noFill/>
                </a:ln>
              </p:spPr>
              <p:txBody>
                <a:bodyPr spcFirstLastPara="1" wrap="square" lIns="91408" tIns="45692" rIns="91408" bIns="45692" anchor="t" anchorCtr="0">
                  <a:spAutoFit/>
                </a:bodyPr>
                <a:lstStyle/>
                <a:p>
                  <a:pPr algn="ctr"/>
                  <a:r>
                    <a:rPr lang="en-US"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2.8</a:t>
                  </a:r>
                  <a:endParaRPr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46" name="Google Shape;448;p3">
                <a:extLst>
                  <a:ext uri="{FF2B5EF4-FFF2-40B4-BE49-F238E27FC236}">
                    <a16:creationId xmlns:a16="http://schemas.microsoft.com/office/drawing/2014/main" id="{6C88F88C-B4E9-453E-8E93-D193F7D31C44}"/>
                  </a:ext>
                </a:extLst>
              </p:cNvPr>
              <p:cNvPicPr preferRelativeResize="0"/>
              <p:nvPr/>
            </p:nvPicPr>
            <p:blipFill rotWithShape="1">
              <a:blip r:embed="rId5">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49" name="Google Shape;421;p3">
            <a:extLst>
              <a:ext uri="{FF2B5EF4-FFF2-40B4-BE49-F238E27FC236}">
                <a16:creationId xmlns:a16="http://schemas.microsoft.com/office/drawing/2014/main" id="{E9FDD852-1464-49B5-BC24-3F31DD526640}"/>
              </a:ext>
            </a:extLst>
          </p:cNvPr>
          <p:cNvGrpSpPr/>
          <p:nvPr/>
        </p:nvGrpSpPr>
        <p:grpSpPr>
          <a:xfrm>
            <a:off x="618" y="8769405"/>
            <a:ext cx="24151964" cy="4565596"/>
            <a:chOff x="48567" y="4381498"/>
            <a:chExt cx="24156332" cy="6469539"/>
          </a:xfrm>
        </p:grpSpPr>
        <p:sp>
          <p:nvSpPr>
            <p:cNvPr id="50" name="Google Shape;422;p3">
              <a:extLst>
                <a:ext uri="{FF2B5EF4-FFF2-40B4-BE49-F238E27FC236}">
                  <a16:creationId xmlns:a16="http://schemas.microsoft.com/office/drawing/2014/main" id="{7180C9FF-3293-4B05-B5CC-A763292FB352}"/>
                </a:ext>
              </a:extLst>
            </p:cNvPr>
            <p:cNvSpPr/>
            <p:nvPr/>
          </p:nvSpPr>
          <p:spPr>
            <a:xfrm>
              <a:off x="430501" y="4976432"/>
              <a:ext cx="23774398" cy="5874605"/>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marL="630555">
                <a:lnSpc>
                  <a:spcPct val="107000"/>
                </a:lnSpc>
                <a:spcAft>
                  <a:spcPts val="800"/>
                </a:spcAft>
              </a:pP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51" name="Google Shape;423;p3">
              <a:extLst>
                <a:ext uri="{FF2B5EF4-FFF2-40B4-BE49-F238E27FC236}">
                  <a16:creationId xmlns:a16="http://schemas.microsoft.com/office/drawing/2014/main" id="{E43F8A06-397B-4113-B8DB-95710D3EE70A}"/>
                </a:ext>
              </a:extLst>
            </p:cNvPr>
            <p:cNvGrpSpPr/>
            <p:nvPr/>
          </p:nvGrpSpPr>
          <p:grpSpPr>
            <a:xfrm>
              <a:off x="48567" y="4381498"/>
              <a:ext cx="3991940" cy="1510717"/>
              <a:chOff x="410517" y="4648198"/>
              <a:chExt cx="3991940" cy="1510717"/>
            </a:xfrm>
          </p:grpSpPr>
          <p:sp>
            <p:nvSpPr>
              <p:cNvPr id="52" name="Google Shape;424;p3">
                <a:extLst>
                  <a:ext uri="{FF2B5EF4-FFF2-40B4-BE49-F238E27FC236}">
                    <a16:creationId xmlns:a16="http://schemas.microsoft.com/office/drawing/2014/main" id="{5AD46226-B90F-4443-9998-BC9FCDB410A8}"/>
                  </a:ext>
                </a:extLst>
              </p:cNvPr>
              <p:cNvSpPr/>
              <p:nvPr/>
            </p:nvSpPr>
            <p:spPr>
              <a:xfrm rot="5400000" flipH="1">
                <a:off x="2148898" y="3905352"/>
                <a:ext cx="1510713"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53" name="Google Shape;425;p3">
                <a:extLst>
                  <a:ext uri="{FF2B5EF4-FFF2-40B4-BE49-F238E27FC236}">
                    <a16:creationId xmlns:a16="http://schemas.microsoft.com/office/drawing/2014/main" id="{72FCC6EF-BC92-4E3E-A234-0343876C750D}"/>
                  </a:ext>
                </a:extLst>
              </p:cNvPr>
              <p:cNvSpPr txBox="1"/>
              <p:nvPr/>
            </p:nvSpPr>
            <p:spPr>
              <a:xfrm>
                <a:off x="1345108" y="4785240"/>
                <a:ext cx="2872840" cy="1177458"/>
              </a:xfrm>
              <a:prstGeom prst="rect">
                <a:avLst/>
              </a:prstGeom>
              <a:no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54" name="Google Shape;426;p3">
                <a:extLst>
                  <a:ext uri="{FF2B5EF4-FFF2-40B4-BE49-F238E27FC236}">
                    <a16:creationId xmlns:a16="http://schemas.microsoft.com/office/drawing/2014/main" id="{B0E1209D-2841-4B7A-A37B-659FEA143A3F}"/>
                  </a:ext>
                </a:extLst>
              </p:cNvPr>
              <p:cNvPicPr preferRelativeResize="0"/>
              <p:nvPr/>
            </p:nvPicPr>
            <p:blipFill rotWithShape="1">
              <a:blip r:embed="rId6">
                <a:alphaModFix/>
              </a:blip>
              <a:srcRect l="17950" t="14860" r="18922" b="25554"/>
              <a:stretch/>
            </p:blipFill>
            <p:spPr>
              <a:xfrm>
                <a:off x="410517" y="4648200"/>
                <a:ext cx="1058947" cy="1510715"/>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55" name="Google Shape;436;p3">
            <a:extLst>
              <a:ext uri="{FF2B5EF4-FFF2-40B4-BE49-F238E27FC236}">
                <a16:creationId xmlns:a16="http://schemas.microsoft.com/office/drawing/2014/main" id="{66A4F212-AA5A-49B7-B327-FEEA86198C5F}"/>
              </a:ext>
            </a:extLst>
          </p:cNvPr>
          <p:cNvSpPr/>
          <p:nvPr/>
        </p:nvSpPr>
        <p:spPr>
          <a:xfrm>
            <a:off x="281607" y="6788711"/>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C</a:t>
            </a:r>
            <a:endParaRPr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5B1D2E3-079A-449A-A67F-AE24FCE99832}"/>
                  </a:ext>
                </a:extLst>
              </p:cNvPr>
              <p:cNvSpPr txBox="1"/>
              <p:nvPr/>
            </p:nvSpPr>
            <p:spPr>
              <a:xfrm>
                <a:off x="717526" y="10164496"/>
                <a:ext cx="22672905" cy="2392193"/>
              </a:xfrm>
              <a:prstGeom prst="rect">
                <a:avLst/>
              </a:prstGeom>
              <a:noFill/>
            </p:spPr>
            <p:txBody>
              <a:bodyPr wrap="square">
                <a:spAutoFit/>
              </a:bodyPr>
              <a:lstStyle/>
              <a:p>
                <a:pPr marL="630555">
                  <a:lnSpc>
                    <a:spcPct val="107000"/>
                  </a:lnSpc>
                  <a:spcAft>
                    <a:spcPts val="800"/>
                  </a:spcAft>
                </a:pPr>
                <a:r>
                  <a:rPr lang="vi-VN" sz="4800" b="1" dirty="0">
                    <a:effectLst/>
                    <a:latin typeface="Tahoma" panose="020B0604030504040204" pitchFamily="34" charset="0"/>
                    <a:ea typeface="Tahoma" panose="020B0604030504040204" pitchFamily="34" charset="0"/>
                    <a:cs typeface="Tahoma" panose="020B0604030504040204" pitchFamily="34" charset="0"/>
                  </a:rPr>
                  <a:t>Ta có: Bất phương trình đã cho là bất phương trình bật nhất hai ẩn nên có miền nghiệm là nửa mặt phẳng bờ là đường thẳng </a:t>
                </a:r>
                <a14:m>
                  <m:oMath xmlns:m="http://schemas.openxmlformats.org/officeDocument/2006/math">
                    <m:r>
                      <a:rPr lang="en-US" sz="4800" b="1" i="1">
                        <a:effectLst/>
                        <a:latin typeface="Cambria Math" panose="02040503050406030204" pitchFamily="18" charset="0"/>
                        <a:ea typeface="SimSun" panose="02010600030101010101" pitchFamily="2" charset="-122"/>
                        <a:cs typeface="Times New Roman" panose="02020603050405020304" pitchFamily="18" charset="0"/>
                      </a:rPr>
                      <m:t>𝟐</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𝒚</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𝟑</m:t>
                    </m:r>
                  </m:oMath>
                </a14:m>
                <a:r>
                  <a:rPr lang="vi-VN" sz="4800" b="1" dirty="0">
                    <a:effectLst/>
                    <a:latin typeface="Tahoma" panose="020B0604030504040204" pitchFamily="34" charset="0"/>
                    <a:ea typeface="Tahoma" panose="020B0604030504040204" pitchFamily="34" charset="0"/>
                    <a:cs typeface="Tahoma" panose="020B0604030504040204" pitchFamily="34" charset="0"/>
                  </a:rPr>
                  <a:t> không chứa gốc tọa độ. Nên bất phương trình đã cho có vô số nghiệm.</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6" name="TextBox 55">
                <a:extLst>
                  <a:ext uri="{FF2B5EF4-FFF2-40B4-BE49-F238E27FC236}">
                    <a16:creationId xmlns:a16="http://schemas.microsoft.com/office/drawing/2014/main" id="{05B1D2E3-079A-449A-A67F-AE24FCE99832}"/>
                  </a:ext>
                </a:extLst>
              </p:cNvPr>
              <p:cNvSpPr txBox="1">
                <a:spLocks noRot="1" noChangeAspect="1" noMove="1" noResize="1" noEditPoints="1" noAdjustHandles="1" noChangeArrowheads="1" noChangeShapeType="1" noTextEdit="1"/>
              </p:cNvSpPr>
              <p:nvPr/>
            </p:nvSpPr>
            <p:spPr>
              <a:xfrm>
                <a:off x="717526" y="10164496"/>
                <a:ext cx="22672905" cy="2392193"/>
              </a:xfrm>
              <a:prstGeom prst="rect">
                <a:avLst/>
              </a:prstGeom>
              <a:blipFill>
                <a:blip r:embed="rId7"/>
                <a:stretch>
                  <a:fillRect t="-6616" r="-1398" b="-12468"/>
                </a:stretch>
              </a:blipFill>
            </p:spPr>
            <p:txBody>
              <a:bodyPr/>
              <a:lstStyle/>
              <a:p>
                <a:r>
                  <a:rPr lang="en-US">
                    <a:noFill/>
                  </a:rPr>
                  <a:t> </a:t>
                </a:r>
              </a:p>
            </p:txBody>
          </p:sp>
        </mc:Fallback>
      </mc:AlternateContent>
    </p:spTree>
    <p:extLst>
      <p:ext uri="{BB962C8B-B14F-4D97-AF65-F5344CB8AC3E}">
        <p14:creationId xmlns:p14="http://schemas.microsoft.com/office/powerpoint/2010/main" val="3973621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6">
                                            <p:txEl>
                                              <p:pRg st="0" end="0"/>
                                            </p:txEl>
                                          </p:spTgt>
                                        </p:tgtEl>
                                        <p:attrNameLst>
                                          <p:attrName>style.visibility</p:attrName>
                                        </p:attrNameLst>
                                      </p:cBhvr>
                                      <p:to>
                                        <p:strVal val="visible"/>
                                      </p:to>
                                    </p:set>
                                    <p:animEffect transition="in" filter="wipe(up)">
                                      <p:cBhvr>
                                        <p:cTn id="22" dur="500"/>
                                        <p:tgtEl>
                                          <p:spTgt spid="5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0" name="Google Shape;441;p3">
            <a:extLst>
              <a:ext uri="{FF2B5EF4-FFF2-40B4-BE49-F238E27FC236}">
                <a16:creationId xmlns:a16="http://schemas.microsoft.com/office/drawing/2014/main" id="{680EEDC5-FFB7-428D-9863-FC7F8D0AE243}"/>
              </a:ext>
            </a:extLst>
          </p:cNvPr>
          <p:cNvGrpSpPr/>
          <p:nvPr/>
        </p:nvGrpSpPr>
        <p:grpSpPr>
          <a:xfrm>
            <a:off x="149048" y="2606855"/>
            <a:ext cx="24060249" cy="1477040"/>
            <a:chOff x="923003" y="3917552"/>
            <a:chExt cx="24064600" cy="1861159"/>
          </a:xfrm>
        </p:grpSpPr>
        <mc:AlternateContent xmlns:mc="http://schemas.openxmlformats.org/markup-compatibility/2006" xmlns:a14="http://schemas.microsoft.com/office/drawing/2010/main">
          <mc:Choice Requires="a14">
            <p:sp>
              <p:nvSpPr>
                <p:cNvPr id="21" name="Google Shape;442;p3">
                  <a:extLst>
                    <a:ext uri="{FF2B5EF4-FFF2-40B4-BE49-F238E27FC236}">
                      <a16:creationId xmlns:a16="http://schemas.microsoft.com/office/drawing/2014/main" id="{3B4EB045-0A55-4142-87B5-2168B1A25538}"/>
                    </a:ext>
                  </a:extLst>
                </p:cNvPr>
                <p:cNvSpPr/>
                <p:nvPr/>
              </p:nvSpPr>
              <p:spPr>
                <a:xfrm>
                  <a:off x="1246550" y="4084969"/>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b="1" dirty="0">
                      <a:effectLst/>
                      <a:latin typeface="Tahoma" panose="020B0604030504040204" pitchFamily="34" charset="0"/>
                      <a:ea typeface="Tahoma" panose="020B0604030504040204" pitchFamily="34" charset="0"/>
                      <a:cs typeface="Tahoma" panose="020B0604030504040204" pitchFamily="34" charset="0"/>
                    </a:rPr>
                    <a:t>Hình nào sau đây biểu diễn miền nghiệm của </a:t>
                  </a:r>
                  <a:r>
                    <a:rPr lang="en-US" sz="4800" b="1" dirty="0">
                      <a:latin typeface="Tahoma" panose="020B0604030504040204" pitchFamily="34" charset="0"/>
                      <a:ea typeface="Tahoma" panose="020B0604030504040204" pitchFamily="34" charset="0"/>
                      <a:cs typeface="Tahoma" panose="020B0604030504040204" pitchFamily="34" charset="0"/>
                    </a:rPr>
                    <a:t>BPT</a:t>
                  </a:r>
                  <a:r>
                    <a:rPr lang="vi-VN"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𝒚</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&lt;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𝟑</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1" name="Google Shape;442;p3">
                  <a:extLst>
                    <a:ext uri="{FF2B5EF4-FFF2-40B4-BE49-F238E27FC236}">
                      <a16:creationId xmlns:a16="http://schemas.microsoft.com/office/drawing/2014/main" id="{3B4EB045-0A55-4142-87B5-2168B1A25538}"/>
                    </a:ext>
                  </a:extLst>
                </p:cNvPr>
                <p:cNvSpPr>
                  <a:spLocks noRot="1" noChangeAspect="1" noMove="1" noResize="1" noEditPoints="1" noAdjustHandles="1" noChangeArrowheads="1" noChangeShapeType="1" noTextEdit="1"/>
                </p:cNvSpPr>
                <p:nvPr/>
              </p:nvSpPr>
              <p:spPr>
                <a:xfrm>
                  <a:off x="1246550" y="4084969"/>
                  <a:ext cx="23741053" cy="1693742"/>
                </a:xfrm>
                <a:prstGeom prst="roundRect">
                  <a:avLst>
                    <a:gd name="adj" fmla="val 10158"/>
                  </a:avLst>
                </a:prstGeom>
                <a:blipFill>
                  <a:blip r:embed="rId3"/>
                  <a:stretch>
                    <a:fillRect/>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22" name="Google Shape;444;p3">
              <a:extLst>
                <a:ext uri="{FF2B5EF4-FFF2-40B4-BE49-F238E27FC236}">
                  <a16:creationId xmlns:a16="http://schemas.microsoft.com/office/drawing/2014/main" id="{04D0C2D9-2D03-4779-9946-13D27F62CF09}"/>
                </a:ext>
              </a:extLst>
            </p:cNvPr>
            <p:cNvGrpSpPr/>
            <p:nvPr/>
          </p:nvGrpSpPr>
          <p:grpSpPr>
            <a:xfrm>
              <a:off x="923003" y="3917552"/>
              <a:ext cx="3942103" cy="1179251"/>
              <a:chOff x="923003" y="3917552"/>
              <a:chExt cx="3942103" cy="1179251"/>
            </a:xfrm>
          </p:grpSpPr>
          <p:grpSp>
            <p:nvGrpSpPr>
              <p:cNvPr id="23" name="Google Shape;445;p3">
                <a:extLst>
                  <a:ext uri="{FF2B5EF4-FFF2-40B4-BE49-F238E27FC236}">
                    <a16:creationId xmlns:a16="http://schemas.microsoft.com/office/drawing/2014/main" id="{CDD50141-A97F-452F-BE2E-D580DD843175}"/>
                  </a:ext>
                </a:extLst>
              </p:cNvPr>
              <p:cNvGrpSpPr/>
              <p:nvPr/>
            </p:nvGrpSpPr>
            <p:grpSpPr>
              <a:xfrm>
                <a:off x="1362046" y="4056327"/>
                <a:ext cx="3503060" cy="1040475"/>
                <a:chOff x="2028796" y="4418277"/>
                <a:chExt cx="3503060" cy="1040475"/>
              </a:xfrm>
            </p:grpSpPr>
            <p:sp>
              <p:nvSpPr>
                <p:cNvPr id="25" name="Google Shape;446;p3">
                  <a:extLst>
                    <a:ext uri="{FF2B5EF4-FFF2-40B4-BE49-F238E27FC236}">
                      <a16:creationId xmlns:a16="http://schemas.microsoft.com/office/drawing/2014/main" id="{BA3F3679-26AF-4980-8ED7-A0ED9C14586C}"/>
                    </a:ext>
                  </a:extLst>
                </p:cNvPr>
                <p:cNvSpPr/>
                <p:nvPr/>
              </p:nvSpPr>
              <p:spPr>
                <a:xfrm rot="5400000">
                  <a:off x="3260088" y="3186985"/>
                  <a:ext cx="1040475"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id="{B72D0ACE-9285-4580-AE24-B2DA14AEA348}"/>
                    </a:ext>
                  </a:extLst>
                </p:cNvPr>
                <p:cNvSpPr txBox="1"/>
                <p:nvPr/>
              </p:nvSpPr>
              <p:spPr>
                <a:xfrm>
                  <a:off x="2636458" y="4480054"/>
                  <a:ext cx="2857620" cy="831090"/>
                </a:xfrm>
                <a:prstGeom prst="rect">
                  <a:avLst/>
                </a:prstGeom>
                <a:noFill/>
                <a:ln>
                  <a:noFill/>
                </a:ln>
              </p:spPr>
              <p:txBody>
                <a:bodyPr spcFirstLastPara="1" wrap="square" lIns="91408" tIns="45692" rIns="91408" bIns="45692" anchor="t" anchorCtr="0">
                  <a:spAutoFit/>
                </a:bodyPr>
                <a:lstStyle/>
                <a:p>
                  <a:pPr algn="ctr"/>
                  <a:r>
                    <a:rPr lang="en-US"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2.9</a:t>
                  </a:r>
                  <a:endParaRPr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25431D01-FD2F-490A-80DB-D8273B9D64A3}"/>
                  </a:ext>
                </a:extLst>
              </p:cNvPr>
              <p:cNvPicPr preferRelativeResize="0"/>
              <p:nvPr/>
            </p:nvPicPr>
            <p:blipFill rotWithShape="1">
              <a:blip r:embed="rId4">
                <a:alphaModFix/>
              </a:blip>
              <a:srcRect l="15599" t="21515" r="9758" b="14519"/>
              <a:stretch/>
            </p:blipFill>
            <p:spPr>
              <a:xfrm>
                <a:off x="923003" y="3917552"/>
                <a:ext cx="1076356" cy="1179251"/>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sp>
        <p:nvSpPr>
          <p:cNvPr id="44" name="Google Shape;431;p3">
            <a:extLst>
              <a:ext uri="{FF2B5EF4-FFF2-40B4-BE49-F238E27FC236}">
                <a16:creationId xmlns:a16="http://schemas.microsoft.com/office/drawing/2014/main" id="{A6E810F5-506C-40AA-BCB6-14BFC319CC2C}"/>
              </a:ext>
            </a:extLst>
          </p:cNvPr>
          <p:cNvSpPr/>
          <p:nvPr/>
        </p:nvSpPr>
        <p:spPr>
          <a:xfrm>
            <a:off x="14869509" y="10805160"/>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7" name="Google Shape;431;p3">
            <a:extLst>
              <a:ext uri="{FF2B5EF4-FFF2-40B4-BE49-F238E27FC236}">
                <a16:creationId xmlns:a16="http://schemas.microsoft.com/office/drawing/2014/main" id="{BBBE2D29-3456-46D7-B6EA-BB64148C38B0}"/>
              </a:ext>
            </a:extLst>
          </p:cNvPr>
          <p:cNvSpPr/>
          <p:nvPr/>
        </p:nvSpPr>
        <p:spPr>
          <a:xfrm>
            <a:off x="14869509" y="6766449"/>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8" name="Google Shape;431;p3">
            <a:extLst>
              <a:ext uri="{FF2B5EF4-FFF2-40B4-BE49-F238E27FC236}">
                <a16:creationId xmlns:a16="http://schemas.microsoft.com/office/drawing/2014/main" id="{87F12A81-1698-4597-A67F-4B678F851AD5}"/>
              </a:ext>
            </a:extLst>
          </p:cNvPr>
          <p:cNvSpPr/>
          <p:nvPr/>
        </p:nvSpPr>
        <p:spPr>
          <a:xfrm>
            <a:off x="2960206" y="10764723"/>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9" name="Google Shape;431;p3">
            <a:extLst>
              <a:ext uri="{FF2B5EF4-FFF2-40B4-BE49-F238E27FC236}">
                <a16:creationId xmlns:a16="http://schemas.microsoft.com/office/drawing/2014/main" id="{868DF221-FF49-4D29-BF85-7311D5895309}"/>
              </a:ext>
            </a:extLst>
          </p:cNvPr>
          <p:cNvSpPr/>
          <p:nvPr/>
        </p:nvSpPr>
        <p:spPr>
          <a:xfrm>
            <a:off x="2960206" y="6766449"/>
            <a:ext cx="1097280" cy="1097280"/>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7" name="Google Shape;436;p3">
            <a:extLst>
              <a:ext uri="{FF2B5EF4-FFF2-40B4-BE49-F238E27FC236}">
                <a16:creationId xmlns:a16="http://schemas.microsoft.com/office/drawing/2014/main" id="{0FD04A74-D1C9-4046-872C-5197F86255ED}"/>
              </a:ext>
            </a:extLst>
          </p:cNvPr>
          <p:cNvSpPr/>
          <p:nvPr/>
        </p:nvSpPr>
        <p:spPr>
          <a:xfrm>
            <a:off x="14869509" y="10805160"/>
            <a:ext cx="1097280" cy="1097280"/>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D</a:t>
            </a:r>
            <a:endParaRPr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5" name="Picture 4">
            <a:extLst>
              <a:ext uri="{FF2B5EF4-FFF2-40B4-BE49-F238E27FC236}">
                <a16:creationId xmlns:a16="http://schemas.microsoft.com/office/drawing/2014/main" id="{CB0D7E30-7BA6-47BC-95A3-C1ADC59B65AB}"/>
              </a:ext>
            </a:extLst>
          </p:cNvPr>
          <p:cNvPicPr>
            <a:picLocks noChangeAspect="1"/>
          </p:cNvPicPr>
          <p:nvPr/>
        </p:nvPicPr>
        <p:blipFill>
          <a:blip r:embed="rId5"/>
          <a:stretch>
            <a:fillRect/>
          </a:stretch>
        </p:blipFill>
        <p:spPr>
          <a:xfrm>
            <a:off x="5348697" y="4543501"/>
            <a:ext cx="4114800" cy="4114800"/>
          </a:xfrm>
          <a:prstGeom prst="rect">
            <a:avLst/>
          </a:prstGeom>
        </p:spPr>
      </p:pic>
      <p:pic>
        <p:nvPicPr>
          <p:cNvPr id="6" name="Picture 5">
            <a:extLst>
              <a:ext uri="{FF2B5EF4-FFF2-40B4-BE49-F238E27FC236}">
                <a16:creationId xmlns:a16="http://schemas.microsoft.com/office/drawing/2014/main" id="{57CA1F71-1A00-4E20-96E8-CFEA2CCA7181}"/>
              </a:ext>
            </a:extLst>
          </p:cNvPr>
          <p:cNvPicPr>
            <a:picLocks noChangeAspect="1"/>
          </p:cNvPicPr>
          <p:nvPr/>
        </p:nvPicPr>
        <p:blipFill>
          <a:blip r:embed="rId6"/>
          <a:stretch>
            <a:fillRect/>
          </a:stretch>
        </p:blipFill>
        <p:spPr>
          <a:xfrm>
            <a:off x="16687800" y="4800600"/>
            <a:ext cx="4114800" cy="4114800"/>
          </a:xfrm>
          <a:prstGeom prst="rect">
            <a:avLst/>
          </a:prstGeom>
        </p:spPr>
      </p:pic>
      <p:pic>
        <p:nvPicPr>
          <p:cNvPr id="7" name="Picture 6">
            <a:extLst>
              <a:ext uri="{FF2B5EF4-FFF2-40B4-BE49-F238E27FC236}">
                <a16:creationId xmlns:a16="http://schemas.microsoft.com/office/drawing/2014/main" id="{7E6A29C3-3CE6-4FC4-AB94-F1FBB74D506F}"/>
              </a:ext>
            </a:extLst>
          </p:cNvPr>
          <p:cNvPicPr>
            <a:picLocks noChangeAspect="1"/>
          </p:cNvPicPr>
          <p:nvPr/>
        </p:nvPicPr>
        <p:blipFill>
          <a:blip r:embed="rId7"/>
          <a:stretch>
            <a:fillRect/>
          </a:stretch>
        </p:blipFill>
        <p:spPr>
          <a:xfrm>
            <a:off x="16690428" y="9296400"/>
            <a:ext cx="4114800" cy="4114800"/>
          </a:xfrm>
          <a:prstGeom prst="rect">
            <a:avLst/>
          </a:prstGeom>
        </p:spPr>
      </p:pic>
      <p:pic>
        <p:nvPicPr>
          <p:cNvPr id="8" name="Picture 7">
            <a:extLst>
              <a:ext uri="{FF2B5EF4-FFF2-40B4-BE49-F238E27FC236}">
                <a16:creationId xmlns:a16="http://schemas.microsoft.com/office/drawing/2014/main" id="{D6BAF2F0-C14C-4DE3-89C0-43EDF3AD8C0C}"/>
              </a:ext>
            </a:extLst>
          </p:cNvPr>
          <p:cNvPicPr>
            <a:picLocks noChangeAspect="1"/>
          </p:cNvPicPr>
          <p:nvPr/>
        </p:nvPicPr>
        <p:blipFill>
          <a:blip r:embed="rId8"/>
          <a:stretch>
            <a:fillRect/>
          </a:stretch>
        </p:blipFill>
        <p:spPr>
          <a:xfrm>
            <a:off x="5348697" y="9255963"/>
            <a:ext cx="4114800" cy="4114800"/>
          </a:xfrm>
          <a:prstGeom prst="rect">
            <a:avLst/>
          </a:prstGeom>
        </p:spPr>
      </p:pic>
    </p:spTree>
    <p:extLst>
      <p:ext uri="{BB962C8B-B14F-4D97-AF65-F5344CB8AC3E}">
        <p14:creationId xmlns:p14="http://schemas.microsoft.com/office/powerpoint/2010/main" val="3486848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500"/>
                                        <p:tgtEl>
                                          <p:spTgt spid="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500"/>
                                        <p:tgtEl>
                                          <p:spTgt spid="44"/>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par>
                                <p:cTn id="31" presetID="2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animBg="1"/>
      <p:bldP spid="48" grpId="0" animBg="1"/>
      <p:bldP spid="49"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1" name="Google Shape;427;p3">
            <a:extLst>
              <a:ext uri="{FF2B5EF4-FFF2-40B4-BE49-F238E27FC236}">
                <a16:creationId xmlns:a16="http://schemas.microsoft.com/office/drawing/2014/main" id="{1C0F8A39-C02F-48B4-8281-40854ACE9666}"/>
              </a:ext>
            </a:extLst>
          </p:cNvPr>
          <p:cNvGrpSpPr/>
          <p:nvPr/>
        </p:nvGrpSpPr>
        <p:grpSpPr>
          <a:xfrm>
            <a:off x="1750340" y="6603054"/>
            <a:ext cx="20468925" cy="1275065"/>
            <a:chOff x="498888" y="145418"/>
            <a:chExt cx="9809486" cy="637648"/>
          </a:xfrm>
        </p:grpSpPr>
        <mc:AlternateContent xmlns:mc="http://schemas.openxmlformats.org/markup-compatibility/2006" xmlns:a14="http://schemas.microsoft.com/office/drawing/2010/main">
          <mc:Choice Requires="a14">
            <p:sp>
              <p:nvSpPr>
                <p:cNvPr id="12" name="Google Shape;428;p3">
                  <a:extLst>
                    <a:ext uri="{FF2B5EF4-FFF2-40B4-BE49-F238E27FC236}">
                      <a16:creationId xmlns:a16="http://schemas.microsoft.com/office/drawing/2014/main" id="{1EC64ED2-2D52-453B-8506-D334BFA4F321}"/>
                    </a:ext>
                  </a:extLst>
                </p:cNvPr>
                <p:cNvSpPr/>
                <p:nvPr/>
              </p:nvSpPr>
              <p:spPr>
                <a:xfrm>
                  <a:off x="3463297" y="156553"/>
                  <a:ext cx="1863277" cy="6265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ctrlPr>
                              <a:rPr lang="en-US" sz="4800" b="1" i="1" smtClean="0">
                                <a:solidFill>
                                  <a:schemeClr val="bg1"/>
                                </a:solidFill>
                                <a:latin typeface="Cambria Math" panose="02040503050406030204" pitchFamily="18" charset="0"/>
                              </a:rPr>
                            </m:ctrlPr>
                          </m:dPr>
                          <m:e>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𝟐</m:t>
                            </m:r>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𝟏</m:t>
                            </m:r>
                          </m:e>
                        </m:d>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vi-VN"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Google Shape;428;p3">
                  <a:extLst>
                    <a:ext uri="{FF2B5EF4-FFF2-40B4-BE49-F238E27FC236}">
                      <a16:creationId xmlns:a16="http://schemas.microsoft.com/office/drawing/2014/main" id="{1EC64ED2-2D52-453B-8506-D334BFA4F321}"/>
                    </a:ext>
                  </a:extLst>
                </p:cNvPr>
                <p:cNvSpPr>
                  <a:spLocks noRot="1" noChangeAspect="1" noMove="1" noResize="1" noEditPoints="1" noAdjustHandles="1" noChangeArrowheads="1" noChangeShapeType="1" noTextEdit="1"/>
                </p:cNvSpPr>
                <p:nvPr/>
              </p:nvSpPr>
              <p:spPr>
                <a:xfrm>
                  <a:off x="3463297" y="156553"/>
                  <a:ext cx="1863277" cy="626513"/>
                </a:xfrm>
                <a:prstGeom prst="rect">
                  <a:avLst/>
                </a:prstGeom>
                <a:blipFill>
                  <a:blip r:embed="rId3"/>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3" name="Google Shape;429;p3">
              <a:extLst>
                <a:ext uri="{FF2B5EF4-FFF2-40B4-BE49-F238E27FC236}">
                  <a16:creationId xmlns:a16="http://schemas.microsoft.com/office/drawing/2014/main" id="{3BFE2197-AFFE-47E9-A787-36B84EE47839}"/>
                </a:ext>
              </a:extLst>
            </p:cNvPr>
            <p:cNvSpPr/>
            <p:nvPr/>
          </p:nvSpPr>
          <p:spPr>
            <a:xfrm>
              <a:off x="3069384" y="221161"/>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4" name="Google Shape;430;p3">
                  <a:extLst>
                    <a:ext uri="{FF2B5EF4-FFF2-40B4-BE49-F238E27FC236}">
                      <a16:creationId xmlns:a16="http://schemas.microsoft.com/office/drawing/2014/main" id="{A84C592D-6525-46FB-8A9B-7059177E11D6}"/>
                    </a:ext>
                  </a:extLst>
                </p:cNvPr>
                <p:cNvSpPr/>
                <p:nvPr/>
              </p:nvSpPr>
              <p:spPr>
                <a:xfrm>
                  <a:off x="904864" y="145418"/>
                  <a:ext cx="1863277" cy="6265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ctrlPr>
                              <a:rPr lang="en-US" sz="4800" b="1" i="1" smtClean="0">
                                <a:solidFill>
                                  <a:schemeClr val="bg1"/>
                                </a:solidFill>
                                <a:latin typeface="Cambria Math" panose="02040503050406030204" pitchFamily="18" charset="0"/>
                              </a:rPr>
                            </m:ctrlPr>
                          </m:dPr>
                          <m:e>
                            <m:r>
                              <a:rPr lang="en-US" sz="4800" b="1" i="1">
                                <a:solidFill>
                                  <a:schemeClr val="bg1"/>
                                </a:solidFill>
                                <a:latin typeface="Cambria Math" panose="02040503050406030204" pitchFamily="18" charset="0"/>
                              </a:rPr>
                              <m:t>𝟎</m:t>
                            </m:r>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𝟎</m:t>
                            </m:r>
                          </m:e>
                        </m:d>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4" name="Google Shape;430;p3">
                  <a:extLst>
                    <a:ext uri="{FF2B5EF4-FFF2-40B4-BE49-F238E27FC236}">
                      <a16:creationId xmlns:a16="http://schemas.microsoft.com/office/drawing/2014/main" id="{A84C592D-6525-46FB-8A9B-7059177E11D6}"/>
                    </a:ext>
                  </a:extLst>
                </p:cNvPr>
                <p:cNvSpPr>
                  <a:spLocks noRot="1" noChangeAspect="1" noMove="1" noResize="1" noEditPoints="1" noAdjustHandles="1" noChangeArrowheads="1" noChangeShapeType="1" noTextEdit="1"/>
                </p:cNvSpPr>
                <p:nvPr/>
              </p:nvSpPr>
              <p:spPr>
                <a:xfrm>
                  <a:off x="904864" y="145418"/>
                  <a:ext cx="1863277" cy="626513"/>
                </a:xfrm>
                <a:prstGeom prst="rect">
                  <a:avLst/>
                </a:prstGeom>
                <a:blipFill>
                  <a:blip r:embed="rId4"/>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5" name="Google Shape;431;p3">
              <a:extLst>
                <a:ext uri="{FF2B5EF4-FFF2-40B4-BE49-F238E27FC236}">
                  <a16:creationId xmlns:a16="http://schemas.microsoft.com/office/drawing/2014/main" id="{602C2774-89BC-4C3E-978B-AAA159AE2EC4}"/>
                </a:ext>
              </a:extLst>
            </p:cNvPr>
            <p:cNvSpPr/>
            <p:nvPr/>
          </p:nvSpPr>
          <p:spPr>
            <a:xfrm>
              <a:off x="498888" y="19781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6" name="Google Shape;432;p3">
                  <a:extLst>
                    <a:ext uri="{FF2B5EF4-FFF2-40B4-BE49-F238E27FC236}">
                      <a16:creationId xmlns:a16="http://schemas.microsoft.com/office/drawing/2014/main" id="{BC061562-618C-44CE-A485-D5CA40C91472}"/>
                    </a:ext>
                  </a:extLst>
                </p:cNvPr>
                <p:cNvSpPr/>
                <p:nvPr/>
              </p:nvSpPr>
              <p:spPr>
                <a:xfrm>
                  <a:off x="5954197" y="156553"/>
                  <a:ext cx="1863277" cy="6265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ctrlPr>
                              <a:rPr lang="en-US" sz="4800" b="1" i="1" smtClean="0">
                                <a:solidFill>
                                  <a:schemeClr val="bg1"/>
                                </a:solidFill>
                                <a:latin typeface="Cambria Math" panose="02040503050406030204" pitchFamily="18" charset="0"/>
                              </a:rPr>
                            </m:ctrlPr>
                          </m:dPr>
                          <m:e>
                            <m:r>
                              <a:rPr lang="en-US" sz="4800" b="1" i="1">
                                <a:solidFill>
                                  <a:schemeClr val="bg1"/>
                                </a:solidFill>
                                <a:latin typeface="Cambria Math" panose="02040503050406030204" pitchFamily="18" charset="0"/>
                              </a:rPr>
                              <m:t>𝟑</m:t>
                            </m:r>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𝟏</m:t>
                            </m:r>
                          </m:e>
                        </m:d>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6" name="Google Shape;432;p3">
                  <a:extLst>
                    <a:ext uri="{FF2B5EF4-FFF2-40B4-BE49-F238E27FC236}">
                      <a16:creationId xmlns:a16="http://schemas.microsoft.com/office/drawing/2014/main" id="{BC061562-618C-44CE-A485-D5CA40C91472}"/>
                    </a:ext>
                  </a:extLst>
                </p:cNvPr>
                <p:cNvSpPr>
                  <a:spLocks noRot="1" noChangeAspect="1" noMove="1" noResize="1" noEditPoints="1" noAdjustHandles="1" noChangeArrowheads="1" noChangeShapeType="1" noTextEdit="1"/>
                </p:cNvSpPr>
                <p:nvPr/>
              </p:nvSpPr>
              <p:spPr>
                <a:xfrm>
                  <a:off x="5954197" y="156553"/>
                  <a:ext cx="1863277" cy="626513"/>
                </a:xfrm>
                <a:prstGeom prst="rect">
                  <a:avLst/>
                </a:prstGeom>
                <a:blipFill>
                  <a:blip r:embed="rId5"/>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7" name="Google Shape;433;p3">
              <a:extLst>
                <a:ext uri="{FF2B5EF4-FFF2-40B4-BE49-F238E27FC236}">
                  <a16:creationId xmlns:a16="http://schemas.microsoft.com/office/drawing/2014/main" id="{9C9CDCB1-B145-4ACA-A6A3-275C1864A754}"/>
                </a:ext>
              </a:extLst>
            </p:cNvPr>
            <p:cNvSpPr/>
            <p:nvPr/>
          </p:nvSpPr>
          <p:spPr>
            <a:xfrm>
              <a:off x="5648065" y="25206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 name="Google Shape;434;p3">
              <a:extLst>
                <a:ext uri="{FF2B5EF4-FFF2-40B4-BE49-F238E27FC236}">
                  <a16:creationId xmlns:a16="http://schemas.microsoft.com/office/drawing/2014/main" id="{56266C36-65E5-40B1-BB94-44D5ADD9C21E}"/>
                </a:ext>
              </a:extLst>
            </p:cNvPr>
            <p:cNvSpPr/>
            <p:nvPr/>
          </p:nvSpPr>
          <p:spPr>
            <a:xfrm>
              <a:off x="8445097" y="156553"/>
              <a:ext cx="1863277" cy="6265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9" name="Google Shape;435;p3">
              <a:extLst>
                <a:ext uri="{FF2B5EF4-FFF2-40B4-BE49-F238E27FC236}">
                  <a16:creationId xmlns:a16="http://schemas.microsoft.com/office/drawing/2014/main" id="{E0B8857A-2D78-4956-B3EF-B1DB2409CE91}"/>
                </a:ext>
              </a:extLst>
            </p:cNvPr>
            <p:cNvSpPr/>
            <p:nvPr/>
          </p:nvSpPr>
          <p:spPr>
            <a:xfrm>
              <a:off x="8088519" y="218434"/>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27" name="Google Shape;421;p3">
            <a:extLst>
              <a:ext uri="{FF2B5EF4-FFF2-40B4-BE49-F238E27FC236}">
                <a16:creationId xmlns:a16="http://schemas.microsoft.com/office/drawing/2014/main" id="{AF29DF79-97AC-4FD8-909A-BF6DF1D3DBD4}"/>
              </a:ext>
            </a:extLst>
          </p:cNvPr>
          <p:cNvGrpSpPr/>
          <p:nvPr/>
        </p:nvGrpSpPr>
        <p:grpSpPr>
          <a:xfrm>
            <a:off x="-15058" y="8195961"/>
            <a:ext cx="24075438" cy="5094470"/>
            <a:chOff x="48567" y="4381499"/>
            <a:chExt cx="24079792" cy="12092328"/>
          </a:xfrm>
        </p:grpSpPr>
        <p:sp>
          <p:nvSpPr>
            <p:cNvPr id="28" name="Google Shape;422;p3">
              <a:extLst>
                <a:ext uri="{FF2B5EF4-FFF2-40B4-BE49-F238E27FC236}">
                  <a16:creationId xmlns:a16="http://schemas.microsoft.com/office/drawing/2014/main" id="{D1132EC3-80FD-43C1-9DF3-0F7BF7FD20E5}"/>
                </a:ext>
              </a:extLst>
            </p:cNvPr>
            <p:cNvSpPr/>
            <p:nvPr/>
          </p:nvSpPr>
          <p:spPr>
            <a:xfrm>
              <a:off x="353961" y="4997565"/>
              <a:ext cx="23774398" cy="11476262"/>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endParaRPr lang="en-US" sz="4800" dirty="0">
                <a:latin typeface="Tahoma" panose="020B0604030504040204" pitchFamily="34" charset="0"/>
                <a:ea typeface="Tahoma" panose="020B0604030504040204" pitchFamily="34" charset="0"/>
                <a:cs typeface="Tahoma" panose="020B0604030504040204" pitchFamily="34" charset="0"/>
              </a:endParaRPr>
            </a:p>
          </p:txBody>
        </p:sp>
        <p:grpSp>
          <p:nvGrpSpPr>
            <p:cNvPr id="29" name="Google Shape;423;p3">
              <a:extLst>
                <a:ext uri="{FF2B5EF4-FFF2-40B4-BE49-F238E27FC236}">
                  <a16:creationId xmlns:a16="http://schemas.microsoft.com/office/drawing/2014/main" id="{04CA6B19-61F4-458C-A03A-FA8CCD585FFE}"/>
                </a:ext>
              </a:extLst>
            </p:cNvPr>
            <p:cNvGrpSpPr/>
            <p:nvPr/>
          </p:nvGrpSpPr>
          <p:grpSpPr>
            <a:xfrm>
              <a:off x="48567" y="4381499"/>
              <a:ext cx="3991939" cy="2672832"/>
              <a:chOff x="410517" y="4648199"/>
              <a:chExt cx="3991939" cy="2672832"/>
            </a:xfrm>
          </p:grpSpPr>
          <p:sp>
            <p:nvSpPr>
              <p:cNvPr id="30" name="Google Shape;424;p3">
                <a:extLst>
                  <a:ext uri="{FF2B5EF4-FFF2-40B4-BE49-F238E27FC236}">
                    <a16:creationId xmlns:a16="http://schemas.microsoft.com/office/drawing/2014/main" id="{B4397B9A-AEC8-4A27-9F50-DA57E909C02B}"/>
                  </a:ext>
                </a:extLst>
              </p:cNvPr>
              <p:cNvSpPr/>
              <p:nvPr/>
            </p:nvSpPr>
            <p:spPr>
              <a:xfrm rot="5400000" flipH="1">
                <a:off x="1822964" y="4368993"/>
                <a:ext cx="2162580"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1" name="Google Shape;425;p3">
                <a:extLst>
                  <a:ext uri="{FF2B5EF4-FFF2-40B4-BE49-F238E27FC236}">
                    <a16:creationId xmlns:a16="http://schemas.microsoft.com/office/drawing/2014/main" id="{E9012B46-A292-4971-8DBA-B16F4D7BBAEC}"/>
                  </a:ext>
                </a:extLst>
              </p:cNvPr>
              <p:cNvSpPr txBox="1"/>
              <p:nvPr/>
            </p:nvSpPr>
            <p:spPr>
              <a:xfrm>
                <a:off x="1421265" y="4976155"/>
                <a:ext cx="2872840" cy="1972334"/>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32" name="Google Shape;426;p3">
                <a:extLst>
                  <a:ext uri="{FF2B5EF4-FFF2-40B4-BE49-F238E27FC236}">
                    <a16:creationId xmlns:a16="http://schemas.microsoft.com/office/drawing/2014/main" id="{F5D290B7-FFCC-4AED-9671-37F327353E72}"/>
                  </a:ext>
                </a:extLst>
              </p:cNvPr>
              <p:cNvPicPr preferRelativeResize="0"/>
              <p:nvPr/>
            </p:nvPicPr>
            <p:blipFill rotWithShape="1">
              <a:blip r:embed="rId6">
                <a:alphaModFix/>
              </a:blip>
              <a:srcRect l="17950" t="14860" r="18922" b="25554"/>
              <a:stretch/>
            </p:blipFill>
            <p:spPr>
              <a:xfrm>
                <a:off x="410517" y="4648199"/>
                <a:ext cx="1058947" cy="2672832"/>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33" name="Google Shape;436;p3">
            <a:extLst>
              <a:ext uri="{FF2B5EF4-FFF2-40B4-BE49-F238E27FC236}">
                <a16:creationId xmlns:a16="http://schemas.microsoft.com/office/drawing/2014/main" id="{98686AC5-8C5F-47DE-87E8-F7CF7AC9FFC3}"/>
              </a:ext>
            </a:extLst>
          </p:cNvPr>
          <p:cNvSpPr/>
          <p:nvPr/>
        </p:nvSpPr>
        <p:spPr>
          <a:xfrm>
            <a:off x="17610955" y="6729293"/>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3" name="Group 2">
            <a:extLst>
              <a:ext uri="{FF2B5EF4-FFF2-40B4-BE49-F238E27FC236}">
                <a16:creationId xmlns:a16="http://schemas.microsoft.com/office/drawing/2014/main" id="{4447E6AB-494F-4BF1-85A1-D1036469B4B9}"/>
              </a:ext>
            </a:extLst>
          </p:cNvPr>
          <p:cNvGrpSpPr/>
          <p:nvPr/>
        </p:nvGrpSpPr>
        <p:grpSpPr>
          <a:xfrm>
            <a:off x="33339" y="2787510"/>
            <a:ext cx="24533569" cy="3643708"/>
            <a:chOff x="33339" y="2743946"/>
            <a:chExt cx="24533569" cy="2692043"/>
          </a:xfrm>
        </p:grpSpPr>
        <p:grpSp>
          <p:nvGrpSpPr>
            <p:cNvPr id="20" name="Google Shape;441;p3">
              <a:extLst>
                <a:ext uri="{FF2B5EF4-FFF2-40B4-BE49-F238E27FC236}">
                  <a16:creationId xmlns:a16="http://schemas.microsoft.com/office/drawing/2014/main" id="{00F2983F-AE6A-4615-8C7A-62E1008EA888}"/>
                </a:ext>
              </a:extLst>
            </p:cNvPr>
            <p:cNvGrpSpPr/>
            <p:nvPr/>
          </p:nvGrpSpPr>
          <p:grpSpPr>
            <a:xfrm>
              <a:off x="33339" y="2743946"/>
              <a:ext cx="24027041" cy="2692043"/>
              <a:chOff x="923003" y="3917553"/>
              <a:chExt cx="24031386" cy="2692529"/>
            </a:xfrm>
          </p:grpSpPr>
          <p:sp>
            <p:nvSpPr>
              <p:cNvPr id="21" name="Google Shape;442;p3">
                <a:extLst>
                  <a:ext uri="{FF2B5EF4-FFF2-40B4-BE49-F238E27FC236}">
                    <a16:creationId xmlns:a16="http://schemas.microsoft.com/office/drawing/2014/main" id="{273A2D60-4E8D-4351-B32A-70CAC97F7FA0}"/>
                  </a:ext>
                </a:extLst>
              </p:cNvPr>
              <p:cNvSpPr/>
              <p:nvPr/>
            </p:nvSpPr>
            <p:spPr>
              <a:xfrm>
                <a:off x="1213336" y="4515639"/>
                <a:ext cx="23741053" cy="2094443"/>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just"/>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22" name="Google Shape;444;p3">
                <a:extLst>
                  <a:ext uri="{FF2B5EF4-FFF2-40B4-BE49-F238E27FC236}">
                    <a16:creationId xmlns:a16="http://schemas.microsoft.com/office/drawing/2014/main" id="{DC0739F0-B021-44A0-B044-F5D42059A988}"/>
                  </a:ext>
                </a:extLst>
              </p:cNvPr>
              <p:cNvGrpSpPr/>
              <p:nvPr/>
            </p:nvGrpSpPr>
            <p:grpSpPr>
              <a:xfrm>
                <a:off x="923003" y="3917553"/>
                <a:ext cx="4153927" cy="908509"/>
                <a:chOff x="923003" y="3917553"/>
                <a:chExt cx="4153927" cy="908509"/>
              </a:xfrm>
            </p:grpSpPr>
            <p:grpSp>
              <p:nvGrpSpPr>
                <p:cNvPr id="23" name="Google Shape;445;p3">
                  <a:extLst>
                    <a:ext uri="{FF2B5EF4-FFF2-40B4-BE49-F238E27FC236}">
                      <a16:creationId xmlns:a16="http://schemas.microsoft.com/office/drawing/2014/main" id="{271BF3DD-2BED-46E1-882F-44939BF32090}"/>
                    </a:ext>
                  </a:extLst>
                </p:cNvPr>
                <p:cNvGrpSpPr/>
                <p:nvPr/>
              </p:nvGrpSpPr>
              <p:grpSpPr>
                <a:xfrm>
                  <a:off x="1362045" y="4056327"/>
                  <a:ext cx="3714885" cy="769735"/>
                  <a:chOff x="2028795" y="4418277"/>
                  <a:chExt cx="3714885" cy="769735"/>
                </a:xfrm>
              </p:grpSpPr>
              <p:sp>
                <p:nvSpPr>
                  <p:cNvPr id="25" name="Google Shape;446;p3">
                    <a:extLst>
                      <a:ext uri="{FF2B5EF4-FFF2-40B4-BE49-F238E27FC236}">
                        <a16:creationId xmlns:a16="http://schemas.microsoft.com/office/drawing/2014/main" id="{A8F0ED0A-0F03-4D5B-9EAB-2CA0B3CC7C95}"/>
                      </a:ext>
                    </a:extLst>
                  </p:cNvPr>
                  <p:cNvSpPr/>
                  <p:nvPr/>
                </p:nvSpPr>
                <p:spPr>
                  <a:xfrm rot="5400000">
                    <a:off x="3433659" y="3013413"/>
                    <a:ext cx="693331"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id="{96D97D96-E34B-4D58-B829-01E2506B24A6}"/>
                      </a:ext>
                    </a:extLst>
                  </p:cNvPr>
                  <p:cNvSpPr txBox="1"/>
                  <p:nvPr/>
                </p:nvSpPr>
                <p:spPr>
                  <a:xfrm>
                    <a:off x="2636458" y="4480054"/>
                    <a:ext cx="3107222" cy="707958"/>
                  </a:xfrm>
                  <a:prstGeom prst="rect">
                    <a:avLst/>
                  </a:prstGeom>
                  <a:noFill/>
                  <a:ln>
                    <a:noFill/>
                  </a:ln>
                </p:spPr>
                <p:txBody>
                  <a:bodyPr spcFirstLastPara="1" wrap="square" lIns="91408" tIns="45692" rIns="91408" bIns="45692" anchor="t" anchorCtr="0">
                    <a:spAutoFit/>
                  </a:bodyPr>
                  <a:lstStyle/>
                  <a:p>
                    <a:pPr algn="ctr"/>
                    <a:r>
                      <a:rPr lang="en-US" sz="40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2.11</a:t>
                    </a:r>
                    <a:endParaRPr sz="40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2725683F-2F06-40A8-8ECF-3C65290833F8}"/>
                    </a:ext>
                  </a:extLst>
                </p:cNvPr>
                <p:cNvPicPr preferRelativeResize="0"/>
                <p:nvPr/>
              </p:nvPicPr>
              <p:blipFill rotWithShape="1">
                <a:blip r:embed="rId7">
                  <a:alphaModFix/>
                </a:blip>
                <a:srcRect l="15599" t="21515" r="9758" b="14519"/>
                <a:stretch/>
              </p:blipFill>
              <p:spPr>
                <a:xfrm>
                  <a:off x="923003" y="3917553"/>
                  <a:ext cx="1076356" cy="832105"/>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6B938B8-91D4-41B8-BE70-1A0817662FC7}"/>
                    </a:ext>
                  </a:extLst>
                </p:cNvPr>
                <p:cNvSpPr txBox="1"/>
                <p:nvPr/>
              </p:nvSpPr>
              <p:spPr>
                <a:xfrm>
                  <a:off x="602972" y="3437015"/>
                  <a:ext cx="23963936" cy="1902129"/>
                </a:xfrm>
                <a:prstGeom prst="rect">
                  <a:avLst/>
                </a:prstGeom>
                <a:noFill/>
              </p:spPr>
              <p:txBody>
                <a:bodyPr wrap="square">
                  <a:spAutoFit/>
                </a:bodyPr>
                <a:lstStyle/>
                <a:p>
                  <a:pPr>
                    <a:lnSpc>
                      <a:spcPct val="107000"/>
                    </a:lnSpc>
                    <a:spcAft>
                      <a:spcPts val="800"/>
                    </a:spcAft>
                  </a:pPr>
                  <a:r>
                    <a:rPr lang="en-US" sz="4800" b="1" dirty="0">
                      <a:effectLst/>
                      <a:latin typeface="Tahoma" panose="020B0604030504040204" pitchFamily="34" charset="0"/>
                      <a:ea typeface="Tahoma" panose="020B0604030504040204" pitchFamily="34" charset="0"/>
                      <a:cs typeface="Tahoma" panose="020B0604030504040204" pitchFamily="34" charset="0"/>
                    </a:rPr>
                    <a:t>Cho </a:t>
                  </a:r>
                  <a:r>
                    <a:rPr lang="vi-VN" sz="4800" b="1" dirty="0">
                      <a:effectLst/>
                      <a:latin typeface="Tahoma" panose="020B0604030504040204" pitchFamily="34" charset="0"/>
                      <a:ea typeface="Tahoma" panose="020B0604030504040204" pitchFamily="34" charset="0"/>
                      <a:cs typeface="Tahoma" panose="020B0604030504040204" pitchFamily="34" charset="0"/>
                    </a:rPr>
                    <a:t>hệ bất phương trình </a:t>
                  </a:r>
                  <a14:m>
                    <m:oMath xmlns:m="http://schemas.openxmlformats.org/officeDocument/2006/math">
                      <m:d>
                        <m:dPr>
                          <m:begChr m:val="{"/>
                          <m:endChr m:val=""/>
                          <m:ctrlPr>
                            <a:rPr lang="en-US" sz="4800" b="1"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b="1"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𝒚</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&lt;−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𝟑</m:t>
                                </m:r>
                              </m:e>
                            </m:mr>
                            <m:mr>
                              <m:e>
                                <m:r>
                                  <a:rPr lang="en-US" sz="4800" b="1" i="1">
                                    <a:effectLst/>
                                    <a:latin typeface="Cambria Math" panose="02040503050406030204" pitchFamily="18" charset="0"/>
                                    <a:ea typeface="SimSun" panose="02010600030101010101" pitchFamily="2" charset="-122"/>
                                    <a:cs typeface="Times New Roman" panose="02020603050405020304" pitchFamily="18" charset="0"/>
                                  </a:rPr>
                                  <m:t>𝟐</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𝒚</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m:t>
                                </m:r>
                                <m:r>
                                  <a:rPr lang="en-US" sz="4800" b="1" i="1">
                                    <a:effectLst/>
                                    <a:latin typeface="Cambria Math" panose="02040503050406030204" pitchFamily="18" charset="0"/>
                                    <a:ea typeface="SimSun" panose="02010600030101010101" pitchFamily="2" charset="-122"/>
                                    <a:cs typeface="Times New Roman" panose="02020603050405020304" pitchFamily="18" charset="0"/>
                                  </a:rPr>
                                  <m:t>𝟒</m:t>
                                </m:r>
                              </m:e>
                            </m:mr>
                          </m:m>
                        </m:e>
                      </m:d>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r>
                    <a:rPr lang="vi-VN" sz="4800" b="1" dirty="0">
                      <a:effectLst/>
                      <a:latin typeface="Tahoma" panose="020B0604030504040204" pitchFamily="34" charset="0"/>
                      <a:ea typeface="Tahoma" panose="020B0604030504040204" pitchFamily="34" charset="0"/>
                      <a:cs typeface="Tahoma" panose="020B0604030504040204" pitchFamily="34" charset="0"/>
                    </a:rPr>
                    <a:t> Điểm nào sau đây thuộc miền nghiệm của hệ</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vi-VN" sz="4800" b="1" dirty="0">
                      <a:effectLst/>
                      <a:latin typeface="Tahoma" panose="020B0604030504040204" pitchFamily="34" charset="0"/>
                      <a:ea typeface="Tahoma" panose="020B0604030504040204" pitchFamily="34" charset="0"/>
                      <a:cs typeface="Tahoma" panose="020B0604030504040204" pitchFamily="34" charset="0"/>
                    </a:rPr>
                    <a:t>đã cho ?</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a:extLst>
                    <a:ext uri="{FF2B5EF4-FFF2-40B4-BE49-F238E27FC236}">
                      <a16:creationId xmlns:a16="http://schemas.microsoft.com/office/drawing/2014/main" id="{06B938B8-91D4-41B8-BE70-1A0817662FC7}"/>
                    </a:ext>
                  </a:extLst>
                </p:cNvPr>
                <p:cNvSpPr txBox="1">
                  <a:spLocks noRot="1" noChangeAspect="1" noMove="1" noResize="1" noEditPoints="1" noAdjustHandles="1" noChangeArrowheads="1" noChangeShapeType="1" noTextEdit="1"/>
                </p:cNvSpPr>
                <p:nvPr/>
              </p:nvSpPr>
              <p:spPr>
                <a:xfrm>
                  <a:off x="602972" y="3437015"/>
                  <a:ext cx="23963936" cy="1902129"/>
                </a:xfrm>
                <a:prstGeom prst="rect">
                  <a:avLst/>
                </a:prstGeom>
                <a:blipFill>
                  <a:blip r:embed="rId8"/>
                  <a:stretch>
                    <a:fillRect l="-1170" b="-1184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79C90B0-683A-4F65-B0DF-96E94F51DE38}"/>
                  </a:ext>
                </a:extLst>
              </p:cNvPr>
              <p:cNvSpPr txBox="1"/>
              <p:nvPr/>
            </p:nvSpPr>
            <p:spPr>
              <a:xfrm>
                <a:off x="19023283" y="6749060"/>
                <a:ext cx="2895600"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4800" b="1" i="1" smtClean="0">
                              <a:solidFill>
                                <a:schemeClr val="bg1"/>
                              </a:solidFill>
                              <a:latin typeface="Cambria Math" panose="02040503050406030204" pitchFamily="18" charset="0"/>
                            </a:rPr>
                          </m:ctrlPr>
                        </m:dPr>
                        <m:e>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𝟑</m:t>
                          </m:r>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𝟏</m:t>
                          </m:r>
                        </m:e>
                      </m:d>
                      <m:r>
                        <m:rPr>
                          <m:nor/>
                        </m:rP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479C90B0-683A-4F65-B0DF-96E94F51DE38}"/>
                  </a:ext>
                </a:extLst>
              </p:cNvPr>
              <p:cNvSpPr txBox="1">
                <a:spLocks noRot="1" noChangeAspect="1" noMove="1" noResize="1" noEditPoints="1" noAdjustHandles="1" noChangeArrowheads="1" noChangeShapeType="1" noTextEdit="1"/>
              </p:cNvSpPr>
              <p:nvPr/>
            </p:nvSpPr>
            <p:spPr>
              <a:xfrm>
                <a:off x="19023283" y="6749060"/>
                <a:ext cx="2895600" cy="83099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A638D3F-D18F-896E-CB56-4325A5FA0D36}"/>
                  </a:ext>
                </a:extLst>
              </p:cNvPr>
              <p:cNvSpPr txBox="1"/>
              <p:nvPr/>
            </p:nvSpPr>
            <p:spPr>
              <a:xfrm>
                <a:off x="541655" y="9880143"/>
                <a:ext cx="23176036" cy="2157707"/>
              </a:xfrm>
              <a:prstGeom prst="rect">
                <a:avLst/>
              </a:prstGeom>
              <a:noFill/>
            </p:spPr>
            <p:txBody>
              <a:bodyPr wrap="square">
                <a:spAutoFit/>
              </a:bodyPr>
              <a:lstStyle/>
              <a:p>
                <a:pPr marL="630555" marR="0" lvl="0" indent="0" algn="l" defTabSz="2177278" rtl="0" eaLnBrk="1" fontAlgn="auto" latinLnBrk="0" hangingPunct="1">
                  <a:lnSpc>
                    <a:spcPct val="150000"/>
                  </a:lnSpc>
                  <a:spcBef>
                    <a:spcPts val="0"/>
                  </a:spcBef>
                  <a:spcAft>
                    <a:spcPts val="80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Cặp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ar-AE" sz="4800" b="1"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ctrlPr>
                      </m:dPr>
                      <m:e>
                        <m:r>
                          <a:rPr kumimoji="0" lang="ar-AE" sz="4800" b="1"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𝒙</m:t>
                        </m:r>
                        <m:r>
                          <a:rPr kumimoji="0" lang="ar-AE" sz="4800" b="1"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m:t>
                        </m:r>
                        <m:r>
                          <a:rPr kumimoji="0" lang="ar-AE" sz="4800" b="1"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𝒚</m:t>
                        </m:r>
                      </m:e>
                    </m:d>
                    <m:r>
                      <a:rPr kumimoji="0" lang="ar-AE" sz="4800" b="1"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m:t>
                    </m:r>
                    <m:d>
                      <m:dPr>
                        <m:ctrlPr>
                          <a:rPr kumimoji="0" lang="ar-AE" sz="4800" b="1"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ctrlPr>
                      </m:dPr>
                      <m:e>
                        <m:r>
                          <a:rPr kumimoji="0" lang="ar-AE" sz="4800" b="1"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m:t>
                        </m:r>
                        <m:r>
                          <a:rPr kumimoji="0" lang="ar-AE" sz="4800" b="1"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𝟑</m:t>
                        </m:r>
                        <m:r>
                          <a:rPr kumimoji="0" lang="ar-AE" sz="4800" b="1"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m:t>
                        </m:r>
                        <m:r>
                          <a:rPr kumimoji="0" lang="ar-AE" sz="4800" b="1"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𝟏</m:t>
                        </m:r>
                      </m:e>
                    </m:d>
                  </m:oMath>
                </a14:m>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thỏa</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mãn</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cả</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hai</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hệ</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nên</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nó</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thuộc</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nghiệm</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hệ</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đã</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cho</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mc:Choice>
        <mc:Fallback xmlns="">
          <p:sp>
            <p:nvSpPr>
              <p:cNvPr id="38" name="TextBox 37">
                <a:extLst>
                  <a:ext uri="{FF2B5EF4-FFF2-40B4-BE49-F238E27FC236}">
                    <a16:creationId xmlns:a16="http://schemas.microsoft.com/office/drawing/2014/main" id="{8A638D3F-D18F-896E-CB56-4325A5FA0D36}"/>
                  </a:ext>
                </a:extLst>
              </p:cNvPr>
              <p:cNvSpPr txBox="1">
                <a:spLocks noRot="1" noChangeAspect="1" noMove="1" noResize="1" noEditPoints="1" noAdjustHandles="1" noChangeArrowheads="1" noChangeShapeType="1" noTextEdit="1"/>
              </p:cNvSpPr>
              <p:nvPr/>
            </p:nvSpPr>
            <p:spPr>
              <a:xfrm>
                <a:off x="541655" y="9880143"/>
                <a:ext cx="23176036" cy="2157707"/>
              </a:xfrm>
              <a:prstGeom prst="rect">
                <a:avLst/>
              </a:prstGeom>
              <a:blipFill>
                <a:blip r:embed="rId10"/>
                <a:stretch>
                  <a:fillRect b="-14124"/>
                </a:stretch>
              </a:blipFill>
            </p:spPr>
            <p:txBody>
              <a:bodyPr/>
              <a:lstStyle/>
              <a:p>
                <a:r>
                  <a:rPr lang="en-US">
                    <a:noFill/>
                  </a:rPr>
                  <a:t> </a:t>
                </a:r>
              </a:p>
            </p:txBody>
          </p:sp>
        </mc:Fallback>
      </mc:AlternateContent>
    </p:spTree>
    <p:extLst>
      <p:ext uri="{BB962C8B-B14F-4D97-AF65-F5344CB8AC3E}">
        <p14:creationId xmlns:p14="http://schemas.microsoft.com/office/powerpoint/2010/main" val="2233203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up)">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2614357" y="1111501"/>
            <a:ext cx="5843843" cy="829989"/>
            <a:chOff x="0" y="83466"/>
            <a:chExt cx="2820671" cy="270063"/>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2163421" cy="270063"/>
            </a:xfrm>
            <a:prstGeom prst="rect">
              <a:avLst/>
            </a:prstGeom>
            <a:solidFill>
              <a:schemeClr val="bg1"/>
            </a:solidFill>
          </p:spPr>
          <p:txBody>
            <a:bodyPr wrap="square" rtlCol="0">
              <a:noAutofit/>
            </a:bodyPr>
            <a:lstStyle/>
            <a:p>
              <a:pPr>
                <a:lnSpc>
                  <a:spcPct val="107000"/>
                </a:lnSpc>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 TỰ LUẬN</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 name="Group 1">
            <a:extLst>
              <a:ext uri="{FF2B5EF4-FFF2-40B4-BE49-F238E27FC236}">
                <a16:creationId xmlns:a16="http://schemas.microsoft.com/office/drawing/2014/main" id="{6D4E01BC-C085-452A-B5AC-0C5DA9A44A31}"/>
              </a:ext>
            </a:extLst>
          </p:cNvPr>
          <p:cNvGrpSpPr/>
          <p:nvPr/>
        </p:nvGrpSpPr>
        <p:grpSpPr>
          <a:xfrm>
            <a:off x="144206" y="1976571"/>
            <a:ext cx="24095588" cy="2534080"/>
            <a:chOff x="-184976" y="2839013"/>
            <a:chExt cx="24095588" cy="5573360"/>
          </a:xfrm>
        </p:grpSpPr>
        <p:grpSp>
          <p:nvGrpSpPr>
            <p:cNvPr id="11" name="Group 10">
              <a:extLst>
                <a:ext uri="{FF2B5EF4-FFF2-40B4-BE49-F238E27FC236}">
                  <a16:creationId xmlns:a16="http://schemas.microsoft.com/office/drawing/2014/main" id="{2B552095-69E0-4933-9530-9CD9A7659DA1}"/>
                </a:ext>
              </a:extLst>
            </p:cNvPr>
            <p:cNvGrpSpPr/>
            <p:nvPr/>
          </p:nvGrpSpPr>
          <p:grpSpPr>
            <a:xfrm>
              <a:off x="-184976" y="2839013"/>
              <a:ext cx="23779645" cy="5537330"/>
              <a:chOff x="460829" y="4147593"/>
              <a:chExt cx="24207582" cy="4017115"/>
            </a:xfrm>
          </p:grpSpPr>
          <p:sp>
            <p:nvSpPr>
              <p:cNvPr id="12" name="Rounded Rectangle 36">
                <a:extLst>
                  <a:ext uri="{FF2B5EF4-FFF2-40B4-BE49-F238E27FC236}">
                    <a16:creationId xmlns:a16="http://schemas.microsoft.com/office/drawing/2014/main" id="{6B322819-C1A4-4DBD-86F8-B5912C1B541F}"/>
                  </a:ext>
                </a:extLst>
              </p:cNvPr>
              <p:cNvSpPr/>
              <p:nvPr/>
            </p:nvSpPr>
            <p:spPr>
              <a:xfrm>
                <a:off x="964240" y="4247391"/>
                <a:ext cx="23704171"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0D8A8288-9B11-4542-A311-C38D4FA98EC2}"/>
                  </a:ext>
                </a:extLst>
              </p:cNvPr>
              <p:cNvGrpSpPr/>
              <p:nvPr/>
            </p:nvGrpSpPr>
            <p:grpSpPr>
              <a:xfrm>
                <a:off x="460829" y="4147593"/>
                <a:ext cx="4093194" cy="1592428"/>
                <a:chOff x="460829" y="4147593"/>
                <a:chExt cx="4093194" cy="1592428"/>
              </a:xfrm>
            </p:grpSpPr>
            <p:grpSp>
              <p:nvGrpSpPr>
                <p:cNvPr id="14" name="Group 13">
                  <a:extLst>
                    <a:ext uri="{FF2B5EF4-FFF2-40B4-BE49-F238E27FC236}">
                      <a16:creationId xmlns:a16="http://schemas.microsoft.com/office/drawing/2014/main" id="{1005AA67-18DE-44F8-A73F-2C10D8BC1298}"/>
                    </a:ext>
                  </a:extLst>
                </p:cNvPr>
                <p:cNvGrpSpPr/>
                <p:nvPr/>
              </p:nvGrpSpPr>
              <p:grpSpPr>
                <a:xfrm>
                  <a:off x="1281516" y="4147593"/>
                  <a:ext cx="3272507" cy="1592427"/>
                  <a:chOff x="1948266" y="4509543"/>
                  <a:chExt cx="3272507" cy="1592427"/>
                </a:xfrm>
              </p:grpSpPr>
              <p:sp>
                <p:nvSpPr>
                  <p:cNvPr id="16" name="Freeform 20">
                    <a:extLst>
                      <a:ext uri="{FF2B5EF4-FFF2-40B4-BE49-F238E27FC236}">
                        <a16:creationId xmlns:a16="http://schemas.microsoft.com/office/drawing/2014/main" id="{B575665E-F195-4E03-B406-E3054F984E4F}"/>
                      </a:ext>
                    </a:extLst>
                  </p:cNvPr>
                  <p:cNvSpPr>
                    <a:spLocks/>
                  </p:cNvSpPr>
                  <p:nvPr/>
                </p:nvSpPr>
                <p:spPr bwMode="auto">
                  <a:xfrm rot="5400000">
                    <a:off x="2758844" y="3755791"/>
                    <a:ext cx="1535601" cy="3156758"/>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FA065562-2304-419B-98CB-8FEB1562A956}"/>
                      </a:ext>
                    </a:extLst>
                  </p:cNvPr>
                  <p:cNvSpPr txBox="1"/>
                  <p:nvPr/>
                </p:nvSpPr>
                <p:spPr>
                  <a:xfrm>
                    <a:off x="2064013" y="4509543"/>
                    <a:ext cx="3156760" cy="1227682"/>
                  </a:xfrm>
                  <a:prstGeom prst="rect">
                    <a:avLst/>
                  </a:prstGeom>
                  <a:noFill/>
                </p:spPr>
                <p:txBody>
                  <a:bodyPr wrap="square" rtlCol="0">
                    <a:spAutoFit/>
                  </a:bodyPr>
                  <a:lstStyle/>
                  <a:p>
                    <a:pPr algn="ctr"/>
                    <a:r>
                      <a:rPr lang="vi-VN" sz="4400" b="1" dirty="0">
                        <a:solidFill>
                          <a:srgbClr val="0000CC"/>
                        </a:solidFill>
                        <a:latin typeface="Tahoma" pitchFamily="34" charset="0"/>
                        <a:ea typeface="Tahoma" pitchFamily="34" charset="0"/>
                        <a:cs typeface="Tahoma" pitchFamily="34" charset="0"/>
                      </a:rPr>
                      <a:t>C</a:t>
                    </a:r>
                    <a:r>
                      <a:rPr lang="en-US" sz="4400" b="1" dirty="0" err="1">
                        <a:solidFill>
                          <a:srgbClr val="0000CC"/>
                        </a:solidFill>
                        <a:latin typeface="Tahoma" pitchFamily="34" charset="0"/>
                        <a:ea typeface="Tahoma" pitchFamily="34" charset="0"/>
                        <a:cs typeface="Tahoma" pitchFamily="34" charset="0"/>
                      </a:rPr>
                      <a:t>âu</a:t>
                    </a:r>
                    <a:r>
                      <a:rPr lang="vi-VN" sz="4400" b="1" dirty="0">
                        <a:solidFill>
                          <a:srgbClr val="0000CC"/>
                        </a:solidFill>
                        <a:latin typeface="Tahoma" pitchFamily="34" charset="0"/>
                        <a:ea typeface="Tahoma" pitchFamily="34" charset="0"/>
                        <a:cs typeface="Tahoma" pitchFamily="34" charset="0"/>
                      </a:rPr>
                      <a:t> </a:t>
                    </a:r>
                    <a:r>
                      <a:rPr lang="en-US" sz="4400" b="1" dirty="0">
                        <a:solidFill>
                          <a:srgbClr val="0000CC"/>
                        </a:solidFill>
                        <a:latin typeface="Tahoma" pitchFamily="34" charset="0"/>
                        <a:ea typeface="Tahoma" pitchFamily="34" charset="0"/>
                        <a:cs typeface="Tahoma" pitchFamily="34" charset="0"/>
                      </a:rPr>
                      <a:t>2.12</a:t>
                    </a:r>
                  </a:p>
                </p:txBody>
              </p:sp>
            </p:grpSp>
            <p:pic>
              <p:nvPicPr>
                <p:cNvPr id="15" name="Picture 14">
                  <a:extLst>
                    <a:ext uri="{FF2B5EF4-FFF2-40B4-BE49-F238E27FC236}">
                      <a16:creationId xmlns:a16="http://schemas.microsoft.com/office/drawing/2014/main" id="{0AB196E3-7CCF-4963-9C96-CD02A4D215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460829" y="4182658"/>
                  <a:ext cx="1076356" cy="1557363"/>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FDEBBE4D-1912-46DD-876B-9A5AB53CA777}"/>
                    </a:ext>
                  </a:extLst>
                </p:cNvPr>
                <p:cNvSpPr txBox="1">
                  <a:spLocks/>
                </p:cNvSpPr>
                <p:nvPr/>
              </p:nvSpPr>
              <p:spPr>
                <a:xfrm>
                  <a:off x="343688" y="2933108"/>
                  <a:ext cx="23566924" cy="547926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Aft>
                      <a:spcPts val="800"/>
                    </a:spcAft>
                    <a:buNone/>
                  </a:pP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Biểu</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diễn</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vi-VN" b="1" dirty="0">
                      <a:effectLst/>
                      <a:latin typeface="Tahoma" panose="020B0604030504040204" pitchFamily="34" charset="0"/>
                      <a:ea typeface="Tahoma" panose="020B0604030504040204" pitchFamily="34" charset="0"/>
                      <a:cs typeface="Tahoma" panose="020B0604030504040204" pitchFamily="34" charset="0"/>
                    </a:rPr>
                    <a:t>miền nghiệm của bất phương trình </a:t>
                  </a:r>
                  <a14:m>
                    <m:oMath xmlns:m="http://schemas.openxmlformats.org/officeDocument/2006/math">
                      <m:f>
                        <m:fPr>
                          <m:ctrlPr>
                            <a:rPr lang="en-US" sz="5400" b="1"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54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5400" b="1" i="1">
                              <a:effectLst/>
                              <a:latin typeface="Cambria Math" panose="02040503050406030204" pitchFamily="18" charset="0"/>
                              <a:ea typeface="SimSun" panose="02010600030101010101" pitchFamily="2" charset="-122"/>
                              <a:cs typeface="Times New Roman" panose="02020603050405020304" pitchFamily="18" charset="0"/>
                            </a:rPr>
                            <m:t>+</m:t>
                          </m:r>
                          <m:r>
                            <a:rPr lang="en-US" sz="5400" b="1" i="1">
                              <a:effectLst/>
                              <a:latin typeface="Cambria Math" panose="02040503050406030204" pitchFamily="18" charset="0"/>
                              <a:ea typeface="SimSun" panose="02010600030101010101" pitchFamily="2" charset="-122"/>
                              <a:cs typeface="Times New Roman" panose="02020603050405020304" pitchFamily="18" charset="0"/>
                            </a:rPr>
                            <m:t>𝒚</m:t>
                          </m:r>
                        </m:num>
                        <m:den>
                          <m:r>
                            <a:rPr lang="en-US" sz="5400" b="1" i="1">
                              <a:effectLst/>
                              <a:latin typeface="Cambria Math" panose="02040503050406030204" pitchFamily="18" charset="0"/>
                              <a:ea typeface="SimSun" panose="02010600030101010101" pitchFamily="2" charset="-122"/>
                              <a:cs typeface="Times New Roman" panose="02020603050405020304" pitchFamily="18" charset="0"/>
                            </a:rPr>
                            <m:t>𝟐</m:t>
                          </m:r>
                        </m:den>
                      </m:f>
                      <m:r>
                        <a:rPr lang="en-US" sz="5400" b="1"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5400" b="1"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5400" b="1" i="1">
                              <a:effectLst/>
                              <a:latin typeface="Cambria Math" panose="02040503050406030204" pitchFamily="18" charset="0"/>
                              <a:ea typeface="SimSun" panose="02010600030101010101" pitchFamily="2" charset="-122"/>
                              <a:cs typeface="Times New Roman" panose="02020603050405020304" pitchFamily="18" charset="0"/>
                            </a:rPr>
                            <m:t>𝟐</m:t>
                          </m:r>
                          <m:r>
                            <a:rPr lang="en-US" sz="5400" b="1" i="1">
                              <a:effectLst/>
                              <a:latin typeface="Cambria Math" panose="02040503050406030204" pitchFamily="18" charset="0"/>
                              <a:ea typeface="SimSun" panose="02010600030101010101" pitchFamily="2" charset="-122"/>
                              <a:cs typeface="Times New Roman" panose="02020603050405020304" pitchFamily="18" charset="0"/>
                            </a:rPr>
                            <m:t>𝒙</m:t>
                          </m:r>
                          <m:r>
                            <a:rPr lang="en-US" sz="5400" b="1" i="1">
                              <a:effectLst/>
                              <a:latin typeface="Cambria Math" panose="02040503050406030204" pitchFamily="18" charset="0"/>
                              <a:ea typeface="SimSun" panose="02010600030101010101" pitchFamily="2" charset="-122"/>
                              <a:cs typeface="Times New Roman" panose="02020603050405020304" pitchFamily="18" charset="0"/>
                            </a:rPr>
                            <m:t>−</m:t>
                          </m:r>
                          <m:r>
                            <a:rPr lang="en-US" sz="5400" b="1" i="1">
                              <a:effectLst/>
                              <a:latin typeface="Cambria Math" panose="02040503050406030204" pitchFamily="18" charset="0"/>
                              <a:ea typeface="SimSun" panose="02010600030101010101" pitchFamily="2" charset="-122"/>
                              <a:cs typeface="Times New Roman" panose="02020603050405020304" pitchFamily="18" charset="0"/>
                            </a:rPr>
                            <m:t>𝒚</m:t>
                          </m:r>
                          <m:r>
                            <a:rPr lang="en-US" sz="5400" b="1" i="1">
                              <a:effectLst/>
                              <a:latin typeface="Cambria Math" panose="02040503050406030204" pitchFamily="18" charset="0"/>
                              <a:ea typeface="SimSun" panose="02010600030101010101" pitchFamily="2" charset="-122"/>
                              <a:cs typeface="Times New Roman" panose="02020603050405020304" pitchFamily="18" charset="0"/>
                            </a:rPr>
                            <m:t>+</m:t>
                          </m:r>
                          <m:r>
                            <a:rPr lang="en-US" sz="5400" b="1" i="1">
                              <a:effectLst/>
                              <a:latin typeface="Cambria Math" panose="02040503050406030204" pitchFamily="18" charset="0"/>
                              <a:ea typeface="SimSun" panose="02010600030101010101" pitchFamily="2" charset="-122"/>
                              <a:cs typeface="Times New Roman" panose="02020603050405020304" pitchFamily="18" charset="0"/>
                            </a:rPr>
                            <m:t>𝟏</m:t>
                          </m:r>
                        </m:num>
                        <m:den>
                          <m:r>
                            <a:rPr lang="en-US" sz="5400" b="1" i="1">
                              <a:effectLst/>
                              <a:latin typeface="Cambria Math" panose="02040503050406030204" pitchFamily="18" charset="0"/>
                              <a:ea typeface="SimSun" panose="02010600030101010101" pitchFamily="2" charset="-122"/>
                              <a:cs typeface="Times New Roman" panose="02020603050405020304" pitchFamily="18" charset="0"/>
                            </a:rPr>
                            <m:t>𝟑</m:t>
                          </m:r>
                        </m:den>
                      </m:f>
                    </m:oMath>
                  </a14:m>
                  <a:r>
                    <a:rPr lang="vi-VN" b="1" dirty="0">
                      <a:effectLst/>
                      <a:latin typeface="Tahoma" panose="020B0604030504040204" pitchFamily="34" charset="0"/>
                      <a:ea typeface="Tahoma" panose="020B0604030504040204" pitchFamily="34" charset="0"/>
                      <a:cs typeface="Tahoma" panose="020B0604030504040204" pitchFamily="34" charset="0"/>
                    </a:rPr>
                    <a:t> </a:t>
                  </a:r>
                  <a:endParaRPr lang="en-US" b="1"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07000"/>
                    </a:lnSpc>
                    <a:spcAft>
                      <a:spcPts val="800"/>
                    </a:spcAft>
                    <a:buNone/>
                  </a:pPr>
                  <a:r>
                    <a:rPr lang="vi-VN" b="1" dirty="0">
                      <a:effectLst/>
                      <a:latin typeface="Tahoma" panose="020B0604030504040204" pitchFamily="34" charset="0"/>
                      <a:ea typeface="Tahoma" panose="020B0604030504040204" pitchFamily="34" charset="0"/>
                      <a:cs typeface="Tahoma" panose="020B0604030504040204" pitchFamily="34" charset="0"/>
                    </a:rPr>
                    <a:t>trên mặt phẳng tọa độ.</a:t>
                  </a:r>
                  <a:endParaRPr lang="en-US" b="1"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Content Placeholder 2">
                  <a:extLst>
                    <a:ext uri="{FF2B5EF4-FFF2-40B4-BE49-F238E27FC236}">
                      <a16:creationId xmlns:a16="http://schemas.microsoft.com/office/drawing/2014/main" id="{FDEBBE4D-1912-46DD-876B-9A5AB53CA777}"/>
                    </a:ext>
                  </a:extLst>
                </p:cNvPr>
                <p:cNvSpPr txBox="1">
                  <a:spLocks noRot="1" noChangeAspect="1" noMove="1" noResize="1" noEditPoints="1" noAdjustHandles="1" noChangeArrowheads="1" noChangeShapeType="1" noTextEdit="1"/>
                </p:cNvSpPr>
                <p:nvPr/>
              </p:nvSpPr>
              <p:spPr>
                <a:xfrm>
                  <a:off x="343688" y="2933108"/>
                  <a:ext cx="23566924" cy="5479265"/>
                </a:xfrm>
                <a:prstGeom prst="rect">
                  <a:avLst/>
                </a:prstGeom>
                <a:blipFill>
                  <a:blip r:embed="rId4"/>
                  <a:stretch>
                    <a:fillRect b="-7335"/>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A78D9AB6-B037-4981-BC7B-D8809DEC72B7}"/>
              </a:ext>
            </a:extLst>
          </p:cNvPr>
          <p:cNvGrpSpPr/>
          <p:nvPr/>
        </p:nvGrpSpPr>
        <p:grpSpPr>
          <a:xfrm>
            <a:off x="228600" y="4572000"/>
            <a:ext cx="23866988" cy="8915399"/>
            <a:chOff x="49928" y="7871122"/>
            <a:chExt cx="24444454" cy="7673503"/>
          </a:xfrm>
          <a:solidFill>
            <a:schemeClr val="accent5">
              <a:lumMod val="40000"/>
              <a:lumOff val="60000"/>
            </a:schemeClr>
          </a:solidFill>
        </p:grpSpPr>
        <p:sp>
          <p:nvSpPr>
            <p:cNvPr id="21" name="Rounded Rectangle 52">
              <a:extLst>
                <a:ext uri="{FF2B5EF4-FFF2-40B4-BE49-F238E27FC236}">
                  <a16:creationId xmlns:a16="http://schemas.microsoft.com/office/drawing/2014/main" id="{A6A4AA6A-2C38-4794-9F6F-A42CB5E5AA97}"/>
                </a:ext>
              </a:extLst>
            </p:cNvPr>
            <p:cNvSpPr/>
            <p:nvPr/>
          </p:nvSpPr>
          <p:spPr>
            <a:xfrm>
              <a:off x="49928" y="8067379"/>
              <a:ext cx="24444454" cy="747724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30A27392-AE31-4BDA-A79B-D487B9A03280}"/>
                </a:ext>
              </a:extLst>
            </p:cNvPr>
            <p:cNvGrpSpPr/>
            <p:nvPr/>
          </p:nvGrpSpPr>
          <p:grpSpPr>
            <a:xfrm>
              <a:off x="49928" y="7871122"/>
              <a:ext cx="3962258" cy="840107"/>
              <a:chOff x="411878" y="8137822"/>
              <a:chExt cx="3962258" cy="840107"/>
            </a:xfrm>
            <a:grpFill/>
          </p:grpSpPr>
          <p:sp>
            <p:nvSpPr>
              <p:cNvPr id="23" name="Freeform 20">
                <a:extLst>
                  <a:ext uri="{FF2B5EF4-FFF2-40B4-BE49-F238E27FC236}">
                    <a16:creationId xmlns:a16="http://schemas.microsoft.com/office/drawing/2014/main" id="{DA54B2DC-E541-4965-874E-0D1A9946F583}"/>
                  </a:ext>
                </a:extLst>
              </p:cNvPr>
              <p:cNvSpPr>
                <a:spLocks/>
              </p:cNvSpPr>
              <p:nvPr/>
            </p:nvSpPr>
            <p:spPr bwMode="auto">
              <a:xfrm rot="16200000" flipV="1">
                <a:off x="2478025" y="7021918"/>
                <a:ext cx="764597"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B5BDFA03-3B3E-4B27-8E76-4C14A2752DEA}"/>
                  </a:ext>
                </a:extLst>
              </p:cNvPr>
              <p:cNvSpPr txBox="1"/>
              <p:nvPr/>
            </p:nvSpPr>
            <p:spPr>
              <a:xfrm>
                <a:off x="1501296" y="8149192"/>
                <a:ext cx="2872840" cy="764598"/>
              </a:xfrm>
              <a:prstGeom prst="rect">
                <a:avLst/>
              </a:prstGeom>
              <a:noFill/>
            </p:spPr>
            <p:txBody>
              <a:bodyPr wrap="square" rtlCol="0">
                <a:spAutoFit/>
              </a:bodyPr>
              <a:lstStyle/>
              <a:p>
                <a:pPr algn="ctr"/>
                <a:r>
                  <a:rPr lang="vi-VN" sz="4800" b="1" dirty="0">
                    <a:solidFill>
                      <a:srgbClr val="C00000"/>
                    </a:solidFill>
                    <a:latin typeface="Tahoma" pitchFamily="34" charset="0"/>
                    <a:ea typeface="Tahoma" pitchFamily="34" charset="0"/>
                    <a:cs typeface="Tahoma" pitchFamily="34" charset="0"/>
                  </a:rPr>
                  <a:t>Bài giải</a:t>
                </a:r>
                <a:endParaRPr lang="en-US" sz="48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9D60CB8A-47E7-43F0-912D-D335B280C6D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84010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7A34555-F9AB-49F5-BA0F-32092AF3FF4D}"/>
                  </a:ext>
                </a:extLst>
              </p:cNvPr>
              <p:cNvSpPr txBox="1"/>
              <p:nvPr/>
            </p:nvSpPr>
            <p:spPr>
              <a:xfrm>
                <a:off x="494511" y="4724179"/>
                <a:ext cx="23429339" cy="8688661"/>
              </a:xfrm>
              <a:prstGeom prst="rect">
                <a:avLst/>
              </a:prstGeom>
              <a:noFill/>
            </p:spPr>
            <p:txBody>
              <a:bodyPr wrap="square">
                <a:spAutoFit/>
              </a:bodyPr>
              <a:lstStyle/>
              <a:p>
                <a:pPr algn="just">
                  <a:lnSpc>
                    <a:spcPct val="120000"/>
                  </a:lnSpc>
                </a:pP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fPr>
                      <m:num>
                        <m: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t>𝒙</m:t>
                        </m:r>
                        <m:r>
                          <a:rPr lang="en-US" sz="6000" b="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t>𝒚</m:t>
                        </m:r>
                      </m:num>
                      <m:den>
                        <m: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t>𝟐</m:t>
                        </m:r>
                      </m:den>
                    </m:f>
                    <m:r>
                      <a:rPr lang="en-US" sz="6000" b="1">
                        <a:solidFill>
                          <a:srgbClr val="242452"/>
                        </a:solidFill>
                        <a:latin typeface="Cambria Math" panose="02040503050406030204" pitchFamily="18" charset="0"/>
                        <a:ea typeface="Tahoma" panose="020B0604030504040204" pitchFamily="34" charset="0"/>
                        <a:cs typeface="Tahoma" panose="020B0604030504040204" pitchFamily="34" charset="0"/>
                      </a:rPr>
                      <m:t>≥</m:t>
                    </m:r>
                    <m:f>
                      <m:fPr>
                        <m:ctrlP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fPr>
                      <m:num>
                        <m: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t>𝟐</m:t>
                        </m:r>
                        <m: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t>𝒙</m:t>
                        </m:r>
                        <m:r>
                          <a:rPr lang="en-US" sz="6000" b="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t>𝒚</m:t>
                        </m:r>
                        <m:r>
                          <a:rPr lang="en-US" sz="6000" b="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t>𝟏</m:t>
                        </m:r>
                      </m:num>
                      <m:den>
                        <m: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t>𝟑</m:t>
                        </m:r>
                      </m:den>
                    </m:f>
                    <m:r>
                      <a:rPr lang="en-US" sz="6000" b="1">
                        <a:solidFill>
                          <a:srgbClr val="242452"/>
                        </a:solidFill>
                        <a:latin typeface="Cambria Math" panose="02040503050406030204" pitchFamily="18" charset="0"/>
                        <a:ea typeface="Tahoma" panose="020B0604030504040204" pitchFamily="34" charset="0"/>
                        <a:cs typeface="Tahoma" panose="020B0604030504040204" pitchFamily="34" charset="0"/>
                      </a:rPr>
                      <m:t>⇔</m:t>
                    </m:r>
                    <m:f>
                      <m:fPr>
                        <m:ctrlP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fPr>
                      <m:num>
                        <m: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t>𝒙</m:t>
                        </m:r>
                        <m:r>
                          <a:rPr lang="en-US" sz="6000" b="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t>𝒚</m:t>
                        </m:r>
                      </m:num>
                      <m:den>
                        <m: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t>𝟐</m:t>
                        </m:r>
                      </m:den>
                    </m:f>
                    <m:r>
                      <a:rPr lang="en-US" sz="6000" b="1">
                        <a:solidFill>
                          <a:srgbClr val="242452"/>
                        </a:solidFill>
                        <a:latin typeface="Cambria Math" panose="02040503050406030204" pitchFamily="18" charset="0"/>
                        <a:ea typeface="Tahoma" panose="020B0604030504040204" pitchFamily="34" charset="0"/>
                        <a:cs typeface="Tahoma" panose="020B0604030504040204" pitchFamily="34" charset="0"/>
                      </a:rPr>
                      <m:t>−</m:t>
                    </m:r>
                    <m:f>
                      <m:fPr>
                        <m:ctrlP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fPr>
                      <m:num>
                        <m: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t>𝟐</m:t>
                        </m:r>
                        <m: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t>𝒙</m:t>
                        </m:r>
                        <m:r>
                          <a:rPr lang="en-US" sz="6000" b="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t>𝒚</m:t>
                        </m:r>
                        <m:r>
                          <a:rPr lang="en-US" sz="6000" b="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t>𝟏</m:t>
                        </m:r>
                      </m:num>
                      <m:den>
                        <m: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t>𝟑</m:t>
                        </m:r>
                      </m:den>
                    </m:f>
                    <m:r>
                      <a:rPr lang="en-US" sz="6000" b="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6000" b="1" i="1">
                        <a:solidFill>
                          <a:srgbClr val="242452"/>
                        </a:solidFill>
                        <a:latin typeface="Cambria Math" panose="02040503050406030204" pitchFamily="18" charset="0"/>
                        <a:ea typeface="Tahoma" panose="020B0604030504040204" pitchFamily="34" charset="0"/>
                        <a:cs typeface="Tahoma" panose="020B0604030504040204" pitchFamily="34" charset="0"/>
                      </a:rPr>
                      <m:t>𝟎</m:t>
                    </m:r>
                  </m:oMath>
                </a14:m>
                <a:endParaRPr lang="en-US" sz="6000" b="1" i="1" dirty="0">
                  <a:solidFill>
                    <a:srgbClr val="242452"/>
                  </a:solidFill>
                  <a:latin typeface="Cambria Math" panose="02040503050406030204" pitchFamily="18" charset="0"/>
                  <a:ea typeface="Tahoma" panose="020B0604030504040204" pitchFamily="34" charset="0"/>
                  <a:cs typeface="Tahoma" panose="020B0604030504040204" pitchFamily="34" charset="0"/>
                </a:endParaRPr>
              </a:p>
              <a:p>
                <a:pPr algn="just">
                  <a:lnSpc>
                    <a:spcPct val="120000"/>
                  </a:lnSpc>
                </a:pPr>
                <a:r>
                  <a:rPr lang="en-US" sz="4800" b="1" dirty="0">
                    <a:solidFill>
                      <a:schemeClr val="tx1"/>
                    </a:solidFill>
                    <a:ea typeface="Tahoma" panose="020B0604030504040204" pitchFamily="34" charset="0"/>
                    <a:cs typeface="Tahoma" panose="020B0604030504040204" pitchFamily="34" charset="0"/>
                  </a:rPr>
                  <a:t>				         </a:t>
                </a:r>
                <a14:m>
                  <m:oMath xmlns:m="http://schemas.openxmlformats.org/officeDocument/2006/math">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      </m:t>
                    </m:r>
                    <m:r>
                      <a:rPr lang="en-US" sz="4800" b="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𝒙</m:t>
                    </m:r>
                    <m:r>
                      <a:rPr lang="en-US" sz="4800" b="1">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𝟓</m:t>
                    </m:r>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𝒚</m:t>
                    </m:r>
                    <m:r>
                      <a:rPr lang="en-US" sz="4800" b="1">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𝟐</m:t>
                    </m:r>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just">
                  <a:lnSpc>
                    <a:spcPct val="120000"/>
                  </a:lnSpc>
                </a:pPr>
                <a:r>
                  <a:rPr lang="vi-VN" sz="4800" b="1" dirty="0">
                    <a:solidFill>
                      <a:srgbClr val="242452"/>
                    </a:solidFill>
                    <a:latin typeface="Tahoma" panose="020B0604030504040204" pitchFamily="34" charset="0"/>
                    <a:ea typeface="Tahoma" panose="020B0604030504040204" pitchFamily="34" charset="0"/>
                    <a:cs typeface="Tahoma" panose="020B0604030504040204" pitchFamily="34" charset="0"/>
                  </a:rPr>
                  <a:t>Ta biểu diễn miền nghiệm của bất phương trình -x+5y≥2 trên mặt phẳng tọa độ.</a:t>
                </a:r>
              </a:p>
              <a:p>
                <a:pPr algn="just">
                  <a:lnSpc>
                    <a:spcPct val="120000"/>
                  </a:lnSpc>
                </a:pP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Bước 1. </a:t>
                </a:r>
                <a:r>
                  <a:rPr lang="vi-VN" sz="4800" b="1" dirty="0">
                    <a:solidFill>
                      <a:srgbClr val="242452"/>
                    </a:solidFill>
                    <a:latin typeface="Tahoma" panose="020B0604030504040204" pitchFamily="34" charset="0"/>
                    <a:ea typeface="Tahoma" panose="020B0604030504040204" pitchFamily="34" charset="0"/>
                    <a:cs typeface="Tahoma" panose="020B0604030504040204" pitchFamily="34" charset="0"/>
                  </a:rPr>
                  <a:t>Vẽ đường thẳng d: d:-x+5y=2 trên mặt phẳng tọa độ Oxy.</a:t>
                </a:r>
              </a:p>
              <a:p>
                <a:pPr algn="just">
                  <a:lnSpc>
                    <a:spcPct val="120000"/>
                  </a:lnSpc>
                </a:pP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Bước 2.</a:t>
                </a:r>
                <a:r>
                  <a:rPr lang="vi-VN" sz="4800" b="1" dirty="0">
                    <a:solidFill>
                      <a:srgbClr val="242452"/>
                    </a:solidFill>
                    <a:latin typeface="Tahoma" panose="020B0604030504040204" pitchFamily="34" charset="0"/>
                    <a:ea typeface="Tahoma" panose="020B0604030504040204" pitchFamily="34" charset="0"/>
                    <a:cs typeface="Tahoma" panose="020B0604030504040204" pitchFamily="34" charset="0"/>
                  </a:rPr>
                  <a:t> Lấy điểm M(0;0) không thuộc d và thay x=0,y=0 vào biểu thức</a:t>
                </a:r>
                <a:endPar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pPr>
                <a:r>
                  <a:rPr lang="vi-VN" sz="4800" b="1" dirty="0">
                    <a:solidFill>
                      <a:srgbClr val="242452"/>
                    </a:solidFill>
                    <a:latin typeface="Tahoma" panose="020B0604030504040204" pitchFamily="34" charset="0"/>
                    <a:ea typeface="Tahoma" panose="020B0604030504040204" pitchFamily="34" charset="0"/>
                    <a:cs typeface="Tahoma" panose="020B0604030504040204" pitchFamily="34" charset="0"/>
                  </a:rPr>
                  <a:t> -x+5y ta được: -0+5.0=0&lt;2 . Do đó miền nghiệm của bất phương trình là nửa mặt phẳng bờ</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srgbClr val="242452"/>
                    </a:solidFill>
                    <a:latin typeface="Tahoma" panose="020B0604030504040204" pitchFamily="34" charset="0"/>
                    <a:ea typeface="Tahoma" panose="020B0604030504040204" pitchFamily="34" charset="0"/>
                    <a:cs typeface="Tahoma" panose="020B0604030504040204" pitchFamily="34" charset="0"/>
                  </a:rPr>
                  <a:t>là đường thẳng -x+5y=2 không chứa gốc tọa độ (miền không bị gạch).</a:t>
                </a:r>
              </a:p>
            </p:txBody>
          </p:sp>
        </mc:Choice>
        <mc:Fallback xmlns="">
          <p:sp>
            <p:nvSpPr>
              <p:cNvPr id="73" name="TextBox 72">
                <a:extLst>
                  <a:ext uri="{FF2B5EF4-FFF2-40B4-BE49-F238E27FC236}">
                    <a16:creationId xmlns:a16="http://schemas.microsoft.com/office/drawing/2014/main" id="{37A34555-F9AB-49F5-BA0F-32092AF3FF4D}"/>
                  </a:ext>
                </a:extLst>
              </p:cNvPr>
              <p:cNvSpPr txBox="1">
                <a:spLocks noRot="1" noChangeAspect="1" noMove="1" noResize="1" noEditPoints="1" noAdjustHandles="1" noChangeArrowheads="1" noChangeShapeType="1" noTextEdit="1"/>
              </p:cNvSpPr>
              <p:nvPr/>
            </p:nvSpPr>
            <p:spPr>
              <a:xfrm>
                <a:off x="494511" y="4724179"/>
                <a:ext cx="23429339" cy="8688661"/>
              </a:xfrm>
              <a:prstGeom prst="rect">
                <a:avLst/>
              </a:prstGeom>
              <a:blipFill>
                <a:blip r:embed="rId6"/>
                <a:stretch>
                  <a:fillRect l="-1171" r="-1171" b="-2807"/>
                </a:stretch>
              </a:blipFill>
            </p:spPr>
            <p:txBody>
              <a:bodyPr/>
              <a:lstStyle/>
              <a:p>
                <a:r>
                  <a:rPr lang="en-US">
                    <a:noFill/>
                  </a:rPr>
                  <a:t> </a:t>
                </a:r>
              </a:p>
            </p:txBody>
          </p:sp>
        </mc:Fallback>
      </mc:AlternateContent>
    </p:spTree>
    <p:extLst>
      <p:ext uri="{BB962C8B-B14F-4D97-AF65-F5344CB8AC3E}">
        <p14:creationId xmlns:p14="http://schemas.microsoft.com/office/powerpoint/2010/main" val="4040667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3">
                                            <p:txEl>
                                              <p:pRg st="0" end="0"/>
                                            </p:txEl>
                                          </p:spTgt>
                                        </p:tgtEl>
                                        <p:attrNameLst>
                                          <p:attrName>style.visibility</p:attrName>
                                        </p:attrNameLst>
                                      </p:cBhvr>
                                      <p:to>
                                        <p:strVal val="visible"/>
                                      </p:to>
                                    </p:set>
                                    <p:animEffect transition="in" filter="wipe(left)">
                                      <p:cBhvr>
                                        <p:cTn id="17" dur="500"/>
                                        <p:tgtEl>
                                          <p:spTgt spid="7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3">
                                            <p:txEl>
                                              <p:pRg st="1" end="1"/>
                                            </p:txEl>
                                          </p:spTgt>
                                        </p:tgtEl>
                                        <p:attrNameLst>
                                          <p:attrName>style.visibility</p:attrName>
                                        </p:attrNameLst>
                                      </p:cBhvr>
                                      <p:to>
                                        <p:strVal val="visible"/>
                                      </p:to>
                                    </p:set>
                                    <p:animEffect transition="in" filter="wipe(left)">
                                      <p:cBhvr>
                                        <p:cTn id="22" dur="500"/>
                                        <p:tgtEl>
                                          <p:spTgt spid="7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3">
                                            <p:txEl>
                                              <p:pRg st="2" end="2"/>
                                            </p:txEl>
                                          </p:spTgt>
                                        </p:tgtEl>
                                        <p:attrNameLst>
                                          <p:attrName>style.visibility</p:attrName>
                                        </p:attrNameLst>
                                      </p:cBhvr>
                                      <p:to>
                                        <p:strVal val="visible"/>
                                      </p:to>
                                    </p:set>
                                    <p:animEffect transition="in" filter="wipe(left)">
                                      <p:cBhvr>
                                        <p:cTn id="27" dur="500"/>
                                        <p:tgtEl>
                                          <p:spTgt spid="7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3">
                                            <p:txEl>
                                              <p:pRg st="3" end="3"/>
                                            </p:txEl>
                                          </p:spTgt>
                                        </p:tgtEl>
                                        <p:attrNameLst>
                                          <p:attrName>style.visibility</p:attrName>
                                        </p:attrNameLst>
                                      </p:cBhvr>
                                      <p:to>
                                        <p:strVal val="visible"/>
                                      </p:to>
                                    </p:set>
                                    <p:animEffect transition="in" filter="wipe(left)">
                                      <p:cBhvr>
                                        <p:cTn id="32" dur="500"/>
                                        <p:tgtEl>
                                          <p:spTgt spid="7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3">
                                            <p:txEl>
                                              <p:pRg st="4" end="4"/>
                                            </p:txEl>
                                          </p:spTgt>
                                        </p:tgtEl>
                                        <p:attrNameLst>
                                          <p:attrName>style.visibility</p:attrName>
                                        </p:attrNameLst>
                                      </p:cBhvr>
                                      <p:to>
                                        <p:strVal val="visible"/>
                                      </p:to>
                                    </p:set>
                                    <p:animEffect transition="in" filter="wipe(left)">
                                      <p:cBhvr>
                                        <p:cTn id="37" dur="500"/>
                                        <p:tgtEl>
                                          <p:spTgt spid="7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3">
                                            <p:txEl>
                                              <p:pRg st="5" end="5"/>
                                            </p:txEl>
                                          </p:spTgt>
                                        </p:tgtEl>
                                        <p:attrNameLst>
                                          <p:attrName>style.visibility</p:attrName>
                                        </p:attrNameLst>
                                      </p:cBhvr>
                                      <p:to>
                                        <p:strVal val="visible"/>
                                      </p:to>
                                    </p:set>
                                    <p:animEffect transition="in" filter="wipe(left)">
                                      <p:cBhvr>
                                        <p:cTn id="42" dur="500"/>
                                        <p:tgtEl>
                                          <p:spTgt spid="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3752</TotalTime>
  <Words>4076</Words>
  <PresentationFormat>Custom</PresentationFormat>
  <Paragraphs>396</Paragraphs>
  <Slides>31</Slides>
  <Notes>28</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4" baseType="lpstr">
      <vt:lpstr>Yu Gothic UI Semilight</vt:lpstr>
      <vt:lpstr>Arial</vt:lpstr>
      <vt:lpstr>Bahnschrift SemiBold SemiConden</vt:lpstr>
      <vt:lpstr>Calibri</vt:lpstr>
      <vt:lpstr>Calibri Light</vt:lpstr>
      <vt:lpstr>Cambria Math</vt:lpstr>
      <vt:lpstr>Cascadia Mono</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created xsi:type="dcterms:W3CDTF">2013-08-31T11:42:51Z</dcterms:created>
  <dcterms:modified xsi:type="dcterms:W3CDTF">2022-08-24T13:44:44Z</dcterms:modified>
</cp:coreProperties>
</file>