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7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1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2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0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9793-0EF1-41EB-B4FE-8B5528CFB57A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5F067-2074-41C0-A5D2-86B02CE1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ở đầu bài Nguyên lí NĐL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254" y="941768"/>
            <a:ext cx="10517746" cy="59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Garfield-01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" y="3576636"/>
            <a:ext cx="225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4114800" y="0"/>
            <a:ext cx="7891670" cy="4495800"/>
          </a:xfrm>
          <a:prstGeom prst="cloudCallout">
            <a:avLst>
              <a:gd name="adj1" fmla="val -79345"/>
              <a:gd name="adj2" fmla="val 35758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114799" y="4648200"/>
            <a:ext cx="7520609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500" dirty="0"/>
              <a:t>	</a:t>
            </a:r>
            <a:r>
              <a:rPr lang="en-US" altLang="en-US" sz="2500" b="1" dirty="0" err="1"/>
              <a:t>Không</a:t>
            </a:r>
            <a:r>
              <a:rPr lang="en-US" altLang="en-US" sz="2500" b="1" dirty="0"/>
              <a:t> vi </a:t>
            </a:r>
            <a:r>
              <a:rPr lang="en-US" altLang="en-US" sz="2500" b="1" dirty="0" err="1"/>
              <a:t>phạm</a:t>
            </a:r>
            <a:r>
              <a:rPr lang="en-US" altLang="en-US" sz="2500" b="1" dirty="0"/>
              <a:t>.</a:t>
            </a:r>
          </a:p>
          <a:p>
            <a:pPr algn="just" eaLnBrk="1" hangingPunct="1"/>
            <a:r>
              <a:rPr lang="en-US" altLang="en-US" sz="2500" dirty="0"/>
              <a:t>	</a:t>
            </a:r>
            <a:r>
              <a:rPr lang="en-US" altLang="en-US" sz="2500" dirty="0" err="1"/>
              <a:t>Vì</a:t>
            </a:r>
            <a:r>
              <a:rPr lang="en-US" altLang="en-US" sz="2500" dirty="0"/>
              <a:t> </a:t>
            </a:r>
            <a:r>
              <a:rPr lang="en-US" altLang="en-US" sz="2500" dirty="0" err="1"/>
              <a:t>người</a:t>
            </a:r>
            <a:r>
              <a:rPr lang="en-US" altLang="en-US" sz="2500" dirty="0"/>
              <a:t> ta </a:t>
            </a:r>
            <a:r>
              <a:rPr lang="en-US" altLang="en-US" sz="2500" b="1" dirty="0" err="1"/>
              <a:t>dùng</a:t>
            </a:r>
            <a:r>
              <a:rPr lang="en-US" altLang="en-US" sz="2500" b="1" dirty="0"/>
              <a:t> </a:t>
            </a:r>
            <a:r>
              <a:rPr lang="en-US" altLang="en-US" sz="2500" b="1" dirty="0" err="1"/>
              <a:t>máy</a:t>
            </a:r>
            <a:r>
              <a:rPr lang="en-US" altLang="en-US" sz="2500" b="1" dirty="0"/>
              <a:t> </a:t>
            </a:r>
            <a:r>
              <a:rPr lang="en-US" altLang="en-US" sz="2500" b="1" dirty="0" err="1"/>
              <a:t>điều</a:t>
            </a:r>
            <a:r>
              <a:rPr lang="en-US" altLang="en-US" sz="2500" b="1" dirty="0"/>
              <a:t> </a:t>
            </a:r>
            <a:r>
              <a:rPr lang="en-US" altLang="en-US" sz="2500" b="1" dirty="0" err="1"/>
              <a:t>hòa</a:t>
            </a:r>
            <a:endParaRPr lang="en-US" altLang="en-US" sz="2500" b="1" dirty="0"/>
          </a:p>
          <a:p>
            <a:pPr algn="just" eaLnBrk="1" hangingPunct="1"/>
            <a:r>
              <a:rPr lang="en-US" altLang="en-US" sz="2500" dirty="0"/>
              <a:t> 	</a:t>
            </a:r>
            <a:r>
              <a:rPr lang="en-US" altLang="en-US" sz="2500" dirty="0" err="1"/>
              <a:t>để</a:t>
            </a:r>
            <a:r>
              <a:rPr lang="en-US" altLang="en-US" sz="2500" dirty="0"/>
              <a:t> </a:t>
            </a:r>
            <a:r>
              <a:rPr lang="en-US" altLang="en-US" sz="2500" b="1" dirty="0" err="1">
                <a:solidFill>
                  <a:srgbClr val="C00000"/>
                </a:solidFill>
              </a:rPr>
              <a:t>truyền</a:t>
            </a:r>
            <a:r>
              <a:rPr lang="en-US" altLang="en-US" sz="2500" b="1" dirty="0">
                <a:solidFill>
                  <a:srgbClr val="C00000"/>
                </a:solidFill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</a:rPr>
              <a:t>nhiệt</a:t>
            </a:r>
            <a:r>
              <a:rPr lang="en-US" altLang="en-US" sz="2500" b="1" dirty="0">
                <a:solidFill>
                  <a:srgbClr val="C00000"/>
                </a:solidFill>
              </a:rPr>
              <a:t> </a:t>
            </a:r>
            <a:r>
              <a:rPr lang="en-US" altLang="en-US" sz="2500" dirty="0" err="1"/>
              <a:t>từ</a:t>
            </a:r>
            <a:r>
              <a:rPr lang="en-US" altLang="en-US" sz="2500" dirty="0"/>
              <a:t> </a:t>
            </a:r>
            <a:r>
              <a:rPr lang="en-US" altLang="en-US" sz="2500" dirty="0" err="1"/>
              <a:t>trong</a:t>
            </a:r>
            <a:r>
              <a:rPr lang="en-US" altLang="en-US" sz="2500" dirty="0"/>
              <a:t> </a:t>
            </a:r>
            <a:r>
              <a:rPr lang="en-US" altLang="en-US" sz="2500" dirty="0" err="1"/>
              <a:t>phòng</a:t>
            </a:r>
            <a:r>
              <a:rPr lang="en-US" altLang="en-US" sz="2500" dirty="0"/>
              <a:t> </a:t>
            </a:r>
            <a:r>
              <a:rPr lang="en-US" altLang="en-US" sz="2500" dirty="0" err="1" smtClean="0"/>
              <a:t>ra</a:t>
            </a:r>
            <a:r>
              <a:rPr lang="en-US" altLang="en-US" sz="2500" dirty="0" smtClean="0"/>
              <a:t> </a:t>
            </a:r>
            <a:r>
              <a:rPr lang="en-US" altLang="en-US" sz="2500" dirty="0" err="1"/>
              <a:t>ngoài</a:t>
            </a:r>
            <a:r>
              <a:rPr lang="en-US" altLang="en-US" sz="2500" dirty="0"/>
              <a:t> </a:t>
            </a:r>
            <a:r>
              <a:rPr lang="en-US" altLang="en-US" sz="2500" dirty="0" err="1"/>
              <a:t>trời</a:t>
            </a:r>
            <a:endParaRPr lang="en-US" altLang="en-US" sz="2500" dirty="0"/>
          </a:p>
        </p:txBody>
      </p:sp>
      <p:sp>
        <p:nvSpPr>
          <p:cNvPr id="12293" name="Litebulb"/>
          <p:cNvSpPr>
            <a:spLocks noEditPoints="1" noChangeArrowheads="1"/>
          </p:cNvSpPr>
          <p:nvPr/>
        </p:nvSpPr>
        <p:spPr bwMode="auto">
          <a:xfrm>
            <a:off x="4365555" y="5222082"/>
            <a:ext cx="471488" cy="785812"/>
          </a:xfrm>
          <a:custGeom>
            <a:avLst/>
            <a:gdLst>
              <a:gd name="T0" fmla="*/ 112324423 w 21600"/>
              <a:gd name="T1" fmla="*/ 0 h 21600"/>
              <a:gd name="T2" fmla="*/ 224648322 w 21600"/>
              <a:gd name="T3" fmla="*/ 374702238 h 21600"/>
              <a:gd name="T4" fmla="*/ 0 w 21600"/>
              <a:gd name="T5" fmla="*/ 374702238 h 21600"/>
              <a:gd name="T6" fmla="*/ 112324423 w 21600"/>
              <a:gd name="T7" fmla="*/ 104003606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294" name="Group 9"/>
          <p:cNvGrpSpPr>
            <a:grpSpLocks/>
          </p:cNvGrpSpPr>
          <p:nvPr/>
        </p:nvGrpSpPr>
        <p:grpSpPr bwMode="auto">
          <a:xfrm>
            <a:off x="4141303" y="4975116"/>
            <a:ext cx="914400" cy="457200"/>
            <a:chOff x="2064" y="2544"/>
            <a:chExt cx="576" cy="288"/>
          </a:xfrm>
        </p:grpSpPr>
        <p:sp>
          <p:nvSpPr>
            <p:cNvPr id="12295" name="Line 10"/>
            <p:cNvSpPr>
              <a:spLocks noChangeShapeType="1"/>
            </p:cNvSpPr>
            <p:nvPr/>
          </p:nvSpPr>
          <p:spPr bwMode="auto">
            <a:xfrm flipH="1">
              <a:off x="2064" y="2832"/>
              <a:ext cx="96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Line 11"/>
            <p:cNvSpPr>
              <a:spLocks noChangeShapeType="1"/>
            </p:cNvSpPr>
            <p:nvPr/>
          </p:nvSpPr>
          <p:spPr bwMode="auto">
            <a:xfrm flipH="1">
              <a:off x="2544" y="2832"/>
              <a:ext cx="96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12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96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13"/>
            <p:cNvSpPr>
              <a:spLocks noChangeShapeType="1"/>
            </p:cNvSpPr>
            <p:nvPr/>
          </p:nvSpPr>
          <p:spPr bwMode="auto">
            <a:xfrm flipH="1" flipV="1">
              <a:off x="2112" y="2640"/>
              <a:ext cx="96" cy="96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Line 14"/>
            <p:cNvSpPr>
              <a:spLocks noChangeShapeType="1"/>
            </p:cNvSpPr>
            <p:nvPr/>
          </p:nvSpPr>
          <p:spPr bwMode="auto">
            <a:xfrm rot="-5400000" flipH="1" flipV="1">
              <a:off x="2496" y="2640"/>
              <a:ext cx="96" cy="96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953000" y="93651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NĐLH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293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89722" y="2904996"/>
            <a:ext cx="1125772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31" descr="Genie-01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334000" y="4876800"/>
            <a:ext cx="6235148" cy="1981200"/>
          </a:xfrm>
          <a:prstGeom prst="cloudCallout">
            <a:avLst>
              <a:gd name="adj1" fmla="val -92005"/>
              <a:gd name="adj2" fmla="val 19940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Vậy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động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cơ</a:t>
            </a:r>
            <a:r>
              <a:rPr lang="en-US" altLang="en-US" sz="2800" b="1" dirty="0"/>
              <a:t> </a:t>
            </a:r>
            <a:r>
              <a:rPr lang="en-US" altLang="en-US" sz="2800" b="1" dirty="0" err="1" smtClean="0"/>
              <a:t>nhiệt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có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/>
              <a:t>c</a:t>
            </a:r>
            <a:r>
              <a:rPr lang="en-US" altLang="en-US" sz="2800" b="1" dirty="0" err="1" smtClean="0"/>
              <a:t>ấu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tạo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và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hoạt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động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ra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sao</a:t>
            </a:r>
            <a:r>
              <a:rPr lang="en-US" altLang="en-US" sz="2800" b="1" dirty="0" smtClean="0"/>
              <a:t>?</a:t>
            </a:r>
            <a:endParaRPr lang="en-US" altLang="en-US" sz="2800" b="1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7991" y="1823739"/>
            <a:ext cx="9372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257991" y="699894"/>
            <a:ext cx="6142809" cy="65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991" y="1290699"/>
            <a:ext cx="6849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-di-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(1822-1888)</a:t>
            </a:r>
            <a:endParaRPr lang="en-US" altLang="en-US" sz="2800" b="1" i="1" u="sng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361962"/>
            <a:ext cx="684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Các-nô</a:t>
            </a:r>
            <a:r>
              <a:rPr lang="en-US" altLang="en-US" sz="2800" b="1" i="1" u="sng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(1796-1832)</a:t>
            </a:r>
            <a:endParaRPr lang="en-US" altLang="en-US" sz="2800" b="1" i="1" u="sng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5029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410200" y="3048000"/>
            <a:ext cx="4953000" cy="3581400"/>
            <a:chOff x="2448" y="1920"/>
            <a:chExt cx="3120" cy="2256"/>
          </a:xfrm>
        </p:grpSpPr>
        <p:grpSp>
          <p:nvGrpSpPr>
            <p:cNvPr id="14348" name="Group 20"/>
            <p:cNvGrpSpPr>
              <a:grpSpLocks/>
            </p:cNvGrpSpPr>
            <p:nvPr/>
          </p:nvGrpSpPr>
          <p:grpSpPr bwMode="auto">
            <a:xfrm>
              <a:off x="3456" y="1920"/>
              <a:ext cx="1440" cy="672"/>
              <a:chOff x="3456" y="1920"/>
              <a:chExt cx="1440" cy="672"/>
            </a:xfrm>
          </p:grpSpPr>
          <p:sp>
            <p:nvSpPr>
              <p:cNvPr id="14356" name="AutoShape 18"/>
              <p:cNvSpPr>
                <a:spLocks noChangeArrowheads="1"/>
              </p:cNvSpPr>
              <p:nvPr/>
            </p:nvSpPr>
            <p:spPr bwMode="auto">
              <a:xfrm>
                <a:off x="3456" y="1920"/>
                <a:ext cx="1440" cy="624"/>
              </a:xfrm>
              <a:prstGeom prst="downArrowCallout">
                <a:avLst>
                  <a:gd name="adj1" fmla="val 57692"/>
                  <a:gd name="adj2" fmla="val 57692"/>
                  <a:gd name="adj3" fmla="val 16667"/>
                  <a:gd name="adj4" fmla="val 66667"/>
                </a:avLst>
              </a:prstGeom>
              <a:solidFill>
                <a:srgbClr val="FFA89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latin typeface="Trebuchet MS" panose="020B0603020202020204" pitchFamily="34" charset="0"/>
                  </a:rPr>
                  <a:t>Nguồn nóng</a:t>
                </a:r>
              </a:p>
            </p:txBody>
          </p:sp>
          <p:sp>
            <p:nvSpPr>
              <p:cNvPr id="14357" name="Text Box 19"/>
              <p:cNvSpPr txBox="1">
                <a:spLocks noChangeArrowheads="1"/>
              </p:cNvSpPr>
              <p:nvPr/>
            </p:nvSpPr>
            <p:spPr bwMode="auto">
              <a:xfrm>
                <a:off x="3552" y="2304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rebuchet MS" panose="020B0603020202020204" pitchFamily="34" charset="0"/>
                  </a:rPr>
                  <a:t>Q</a:t>
                </a:r>
                <a:r>
                  <a:rPr lang="en-US" altLang="en-US" sz="2400" b="1" baseline="-25000">
                    <a:latin typeface="Trebuchet MS" panose="020B0603020202020204" pitchFamily="34" charset="0"/>
                  </a:rPr>
                  <a:t>1</a:t>
                </a:r>
                <a:endParaRPr lang="en-US" altLang="en-US" sz="2400" b="1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4349" name="Oval 25"/>
            <p:cNvSpPr>
              <a:spLocks noChangeArrowheads="1"/>
            </p:cNvSpPr>
            <p:nvPr/>
          </p:nvSpPr>
          <p:spPr bwMode="auto">
            <a:xfrm>
              <a:off x="3600" y="2592"/>
              <a:ext cx="1152" cy="108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0" name="Oval 26"/>
            <p:cNvSpPr>
              <a:spLocks noChangeArrowheads="1"/>
            </p:cNvSpPr>
            <p:nvPr/>
          </p:nvSpPr>
          <p:spPr bwMode="auto">
            <a:xfrm>
              <a:off x="3696" y="2688"/>
              <a:ext cx="960" cy="9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rebuchet MS" panose="020B0603020202020204" pitchFamily="34" charset="0"/>
                </a:rPr>
                <a:t>Tác nhân</a:t>
              </a:r>
            </a:p>
          </p:txBody>
        </p:sp>
        <p:sp>
          <p:nvSpPr>
            <p:cNvPr id="14351" name="AutoShape 28"/>
            <p:cNvSpPr>
              <a:spLocks noChangeArrowheads="1"/>
            </p:cNvSpPr>
            <p:nvPr/>
          </p:nvSpPr>
          <p:spPr bwMode="auto">
            <a:xfrm>
              <a:off x="4752" y="3024"/>
              <a:ext cx="816" cy="192"/>
            </a:xfrm>
            <a:prstGeom prst="rightArrow">
              <a:avLst>
                <a:gd name="adj1" fmla="val 50000"/>
                <a:gd name="adj2" fmla="val 10625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2" name="Text Box 29"/>
            <p:cNvSpPr txBox="1">
              <a:spLocks noChangeArrowheads="1"/>
            </p:cNvSpPr>
            <p:nvPr/>
          </p:nvSpPr>
          <p:spPr bwMode="auto">
            <a:xfrm>
              <a:off x="5040" y="278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14353" name="AutoShape 30"/>
            <p:cNvSpPr>
              <a:spLocks noChangeArrowheads="1"/>
            </p:cNvSpPr>
            <p:nvPr/>
          </p:nvSpPr>
          <p:spPr bwMode="auto">
            <a:xfrm rot="8139551">
              <a:off x="3365" y="3547"/>
              <a:ext cx="418" cy="140"/>
            </a:xfrm>
            <a:prstGeom prst="rightArrow">
              <a:avLst>
                <a:gd name="adj1" fmla="val 50000"/>
                <a:gd name="adj2" fmla="val 74643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4" name="Rectangle 31"/>
            <p:cNvSpPr>
              <a:spLocks noChangeArrowheads="1"/>
            </p:cNvSpPr>
            <p:nvPr/>
          </p:nvSpPr>
          <p:spPr bwMode="auto">
            <a:xfrm>
              <a:off x="2880" y="3792"/>
              <a:ext cx="1440" cy="38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rebuchet MS" panose="020B0603020202020204" pitchFamily="34" charset="0"/>
                </a:rPr>
                <a:t>Nguồn lạnh</a:t>
              </a:r>
            </a:p>
          </p:txBody>
        </p:sp>
        <p:sp>
          <p:nvSpPr>
            <p:cNvPr id="14355" name="Text Box 32"/>
            <p:cNvSpPr txBox="1">
              <a:spLocks noChangeArrowheads="1"/>
            </p:cNvSpPr>
            <p:nvPr/>
          </p:nvSpPr>
          <p:spPr bwMode="auto">
            <a:xfrm>
              <a:off x="2448" y="3360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en-US" sz="2400" b="1">
                  <a:latin typeface="Trebuchet MS" panose="020B0603020202020204" pitchFamily="34" charset="0"/>
                </a:rPr>
                <a:t>Q2 = Q1 - A</a:t>
              </a:r>
              <a:endParaRPr lang="en-US" altLang="en-US" sz="24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00200" y="152400"/>
            <a:ext cx="426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</a:t>
            </a: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6122502" y="231566"/>
            <a:ext cx="5923723" cy="10969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/>
              <a:t>Nguồn nóng để cung cấp </a:t>
            </a:r>
          </a:p>
          <a:p>
            <a:pPr algn="ctr" eaLnBrk="1" hangingPunct="1"/>
            <a:r>
              <a:rPr lang="pt-BR" altLang="en-US" sz="2800" b="1" dirty="0"/>
              <a:t>nhiệt lượng.</a:t>
            </a:r>
            <a:r>
              <a:rPr lang="en-US" altLang="en-US" sz="2800" b="1" dirty="0"/>
              <a:t> 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6122502" y="1404728"/>
            <a:ext cx="5923723" cy="1219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/>
              <a:t>Bộ phận phát động gồm vật</a:t>
            </a:r>
          </a:p>
          <a:p>
            <a:pPr algn="ctr" eaLnBrk="1" hangingPunct="1"/>
            <a:r>
              <a:rPr lang="pt-BR" altLang="en-US" sz="2800" b="1" dirty="0"/>
              <a:t> trung gian nhận </a:t>
            </a:r>
          </a:p>
          <a:p>
            <a:pPr algn="ctr" eaLnBrk="1" hangingPunct="1"/>
            <a:r>
              <a:rPr lang="pt-BR" altLang="en-US" sz="2800" b="1" dirty="0"/>
              <a:t>nhiệt sinh công gọi là tác nhân.</a:t>
            </a:r>
            <a:endParaRPr lang="en-US" altLang="en-US" sz="2800" b="1" dirty="0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122502" y="2700128"/>
            <a:ext cx="5923723" cy="1219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/>
              <a:t>Nguồn lạnh để thu nhiệt lượng </a:t>
            </a:r>
          </a:p>
          <a:p>
            <a:pPr algn="ctr" eaLnBrk="1" hangingPunct="1"/>
            <a:r>
              <a:rPr lang="pt-BR" altLang="en-US" sz="2800" b="1" dirty="0"/>
              <a:t>do tác nhân tỏa ra</a:t>
            </a:r>
            <a:r>
              <a:rPr lang="pt-BR" altLang="en-US" sz="2800" dirty="0"/>
              <a:t>.</a:t>
            </a:r>
            <a:r>
              <a:rPr lang="en-US" altLang="en-US" sz="2800" dirty="0"/>
              <a:t> 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5284303" y="642728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5284303" y="1099928"/>
            <a:ext cx="83820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5284303" y="1099928"/>
            <a:ext cx="83820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6 0.00555 L -0.40416 -0.00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16834" y="233334"/>
            <a:ext cx="643061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 i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429000" y="3048000"/>
            <a:ext cx="4953000" cy="3581400"/>
            <a:chOff x="2448" y="1920"/>
            <a:chExt cx="3120" cy="2256"/>
          </a:xfrm>
        </p:grpSpPr>
        <p:grpSp>
          <p:nvGrpSpPr>
            <p:cNvPr id="15365" name="Group 20"/>
            <p:cNvGrpSpPr>
              <a:grpSpLocks/>
            </p:cNvGrpSpPr>
            <p:nvPr/>
          </p:nvGrpSpPr>
          <p:grpSpPr bwMode="auto">
            <a:xfrm>
              <a:off x="3456" y="1920"/>
              <a:ext cx="1440" cy="672"/>
              <a:chOff x="3456" y="1920"/>
              <a:chExt cx="1440" cy="672"/>
            </a:xfrm>
          </p:grpSpPr>
          <p:sp>
            <p:nvSpPr>
              <p:cNvPr id="15373" name="AutoShape 18"/>
              <p:cNvSpPr>
                <a:spLocks noChangeArrowheads="1"/>
              </p:cNvSpPr>
              <p:nvPr/>
            </p:nvSpPr>
            <p:spPr bwMode="auto">
              <a:xfrm>
                <a:off x="3456" y="1920"/>
                <a:ext cx="1440" cy="624"/>
              </a:xfrm>
              <a:prstGeom prst="downArrowCallout">
                <a:avLst>
                  <a:gd name="adj1" fmla="val 57692"/>
                  <a:gd name="adj2" fmla="val 57692"/>
                  <a:gd name="adj3" fmla="val 16667"/>
                  <a:gd name="adj4" fmla="val 66667"/>
                </a:avLst>
              </a:prstGeom>
              <a:solidFill>
                <a:srgbClr val="FFA89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400" b="1">
                    <a:latin typeface="Trebuchet MS" panose="020B0603020202020204" pitchFamily="34" charset="0"/>
                  </a:rPr>
                  <a:t>Nguồn nóng</a:t>
                </a:r>
              </a:p>
            </p:txBody>
          </p:sp>
          <p:sp>
            <p:nvSpPr>
              <p:cNvPr id="15374" name="Text Box 19"/>
              <p:cNvSpPr txBox="1">
                <a:spLocks noChangeArrowheads="1"/>
              </p:cNvSpPr>
              <p:nvPr/>
            </p:nvSpPr>
            <p:spPr bwMode="auto">
              <a:xfrm>
                <a:off x="3552" y="2304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1">
                    <a:latin typeface="Trebuchet MS" panose="020B0603020202020204" pitchFamily="34" charset="0"/>
                  </a:rPr>
                  <a:t>Q</a:t>
                </a:r>
                <a:r>
                  <a:rPr lang="en-US" altLang="en-US" sz="2400" b="1" baseline="-25000">
                    <a:latin typeface="Trebuchet MS" panose="020B0603020202020204" pitchFamily="34" charset="0"/>
                  </a:rPr>
                  <a:t>1</a:t>
                </a:r>
                <a:endParaRPr lang="en-US" altLang="en-US" sz="2400" b="1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15366" name="Oval 25"/>
            <p:cNvSpPr>
              <a:spLocks noChangeArrowheads="1"/>
            </p:cNvSpPr>
            <p:nvPr/>
          </p:nvSpPr>
          <p:spPr bwMode="auto">
            <a:xfrm>
              <a:off x="3600" y="2592"/>
              <a:ext cx="1152" cy="108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67" name="Oval 26"/>
            <p:cNvSpPr>
              <a:spLocks noChangeArrowheads="1"/>
            </p:cNvSpPr>
            <p:nvPr/>
          </p:nvSpPr>
          <p:spPr bwMode="auto">
            <a:xfrm>
              <a:off x="3696" y="2688"/>
              <a:ext cx="960" cy="9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rebuchet MS" panose="020B0603020202020204" pitchFamily="34" charset="0"/>
                </a:rPr>
                <a:t>Tác nhân</a:t>
              </a:r>
            </a:p>
          </p:txBody>
        </p:sp>
        <p:sp>
          <p:nvSpPr>
            <p:cNvPr id="15368" name="AutoShape 28"/>
            <p:cNvSpPr>
              <a:spLocks noChangeArrowheads="1"/>
            </p:cNvSpPr>
            <p:nvPr/>
          </p:nvSpPr>
          <p:spPr bwMode="auto">
            <a:xfrm>
              <a:off x="4752" y="3024"/>
              <a:ext cx="816" cy="192"/>
            </a:xfrm>
            <a:prstGeom prst="rightArrow">
              <a:avLst>
                <a:gd name="adj1" fmla="val 50000"/>
                <a:gd name="adj2" fmla="val 10625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69" name="Text Box 29"/>
            <p:cNvSpPr txBox="1">
              <a:spLocks noChangeArrowheads="1"/>
            </p:cNvSpPr>
            <p:nvPr/>
          </p:nvSpPr>
          <p:spPr bwMode="auto">
            <a:xfrm>
              <a:off x="5040" y="278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15370" name="AutoShape 30"/>
            <p:cNvSpPr>
              <a:spLocks noChangeArrowheads="1"/>
            </p:cNvSpPr>
            <p:nvPr/>
          </p:nvSpPr>
          <p:spPr bwMode="auto">
            <a:xfrm rot="8139551">
              <a:off x="3365" y="3547"/>
              <a:ext cx="418" cy="140"/>
            </a:xfrm>
            <a:prstGeom prst="rightArrow">
              <a:avLst>
                <a:gd name="adj1" fmla="val 50000"/>
                <a:gd name="adj2" fmla="val 74643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1" name="Rectangle 31"/>
            <p:cNvSpPr>
              <a:spLocks noChangeArrowheads="1"/>
            </p:cNvSpPr>
            <p:nvPr/>
          </p:nvSpPr>
          <p:spPr bwMode="auto">
            <a:xfrm>
              <a:off x="2880" y="3792"/>
              <a:ext cx="1440" cy="38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Trebuchet MS" panose="020B0603020202020204" pitchFamily="34" charset="0"/>
                </a:rPr>
                <a:t>Nguồn lạnh</a:t>
              </a:r>
            </a:p>
          </p:txBody>
        </p:sp>
        <p:sp>
          <p:nvSpPr>
            <p:cNvPr id="15372" name="Text Box 32"/>
            <p:cNvSpPr txBox="1">
              <a:spLocks noChangeArrowheads="1"/>
            </p:cNvSpPr>
            <p:nvPr/>
          </p:nvSpPr>
          <p:spPr bwMode="auto">
            <a:xfrm>
              <a:off x="2448" y="3360"/>
              <a:ext cx="11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rebuchet MS" panose="020B0603020202020204" pitchFamily="34" charset="0"/>
                </a:rPr>
                <a:t>Q</a:t>
              </a:r>
              <a:r>
                <a:rPr lang="en-US" altLang="en-US" sz="2400" b="1" baseline="-25000">
                  <a:latin typeface="Trebuchet MS" panose="020B0603020202020204" pitchFamily="34" charset="0"/>
                </a:rPr>
                <a:t>2</a:t>
              </a:r>
              <a:r>
                <a:rPr lang="pt-BR" altLang="en-US" sz="2400" b="1">
                  <a:latin typeface="Trebuchet MS" panose="020B0603020202020204" pitchFamily="34" charset="0"/>
                </a:rPr>
                <a:t> = </a:t>
              </a:r>
              <a:r>
                <a:rPr lang="en-US" altLang="en-US" sz="2400" b="1">
                  <a:latin typeface="Trebuchet MS" panose="020B0603020202020204" pitchFamily="34" charset="0"/>
                </a:rPr>
                <a:t>Q</a:t>
              </a:r>
              <a:r>
                <a:rPr lang="en-US" altLang="en-US" sz="2400" b="1" baseline="-25000">
                  <a:latin typeface="Trebuchet MS" panose="020B0603020202020204" pitchFamily="34" charset="0"/>
                </a:rPr>
                <a:t>1</a:t>
              </a:r>
              <a:r>
                <a:rPr lang="pt-BR" altLang="en-US" sz="2400" b="1">
                  <a:latin typeface="Trebuchet MS" panose="020B0603020202020204" pitchFamily="34" charset="0"/>
                </a:rPr>
                <a:t> - A</a:t>
              </a:r>
              <a:endParaRPr lang="en-US" altLang="en-US" sz="2400" b="1"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00878" y="2074040"/>
            <a:ext cx="115426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nhân nhận nhiệt lượng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28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nguồn nóng để biến một phần thành công </a:t>
            </a:r>
            <a:r>
              <a:rPr lang="pt-BR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tỏa nhiệt lượng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28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nguồn lạnh 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7382" y="184666"/>
            <a:ext cx="11764617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i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Q</a:t>
            </a:r>
            <a:r>
              <a:rPr lang="en-US" alt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(J) 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Q</a:t>
            </a:r>
            <a:r>
              <a:rPr lang="en-US" alt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(J) 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2800" b="1" i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b="1" i="1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524001" y="30157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1" name="Object 2"/>
          <p:cNvGraphicFramePr>
            <a:graphicFrameLocks noChangeAspect="1"/>
          </p:cNvGraphicFramePr>
          <p:nvPr/>
        </p:nvGraphicFramePr>
        <p:xfrm>
          <a:off x="3962400" y="2438400"/>
          <a:ext cx="2819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1193800" imgH="469900" progId="Equation.3">
                  <p:embed/>
                </p:oleObj>
              </mc:Choice>
              <mc:Fallback>
                <p:oleObj name="Equation" r:id="rId3" imgW="1193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438400"/>
                        <a:ext cx="281940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92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293249"/>
              </p:ext>
            </p:extLst>
          </p:nvPr>
        </p:nvGraphicFramePr>
        <p:xfrm>
          <a:off x="2303821" y="5299250"/>
          <a:ext cx="266574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1028254" imgH="253890" progId="Equation.3">
                  <p:embed/>
                </p:oleObj>
              </mc:Choice>
              <mc:Fallback>
                <p:oleObj name="Equation" r:id="rId5" imgW="1028254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821" y="5299250"/>
                        <a:ext cx="2665743" cy="590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32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0116" y="507470"/>
            <a:ext cx="37481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BÀI </a:t>
            </a:r>
            <a:r>
              <a:rPr lang="en-US" sz="8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33</a:t>
            </a:r>
            <a:endParaRPr lang="en-US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255" y="2929702"/>
            <a:ext cx="1174552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CÁC NGUYÊN LÝ </a:t>
            </a:r>
          </a:p>
          <a:p>
            <a:pPr algn="ctr"/>
            <a:r>
              <a:rPr lang="en-US" sz="75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CỦA </a:t>
            </a:r>
            <a:r>
              <a:rPr lang="en-US" sz="7500" b="0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NHIỆT ĐỘNG LỰC HỌC</a:t>
            </a:r>
            <a:endParaRPr lang="en-US" sz="75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2439" y="1983366"/>
            <a:ext cx="8461420" cy="542713"/>
          </a:xfrm>
        </p:spPr>
        <p:txBody>
          <a:bodyPr>
            <a:normAutofit lnSpcReduction="10000"/>
          </a:bodyPr>
          <a:lstStyle/>
          <a:p>
            <a:pPr marL="812800" indent="-812800">
              <a:buFontTx/>
              <a:buAutoNum type="romanUcPeriod"/>
            </a:pP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92439" y="3846836"/>
            <a:ext cx="8461420" cy="557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buFont typeface="Arial" panose="020B0604020202020204" pitchFamily="34" charset="0"/>
              <a:buNone/>
            </a:pP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	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500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2800" indent="-812800">
              <a:buFont typeface="Arial" panose="020B0604020202020204" pitchFamily="34" charset="0"/>
              <a:buNone/>
            </a:pPr>
            <a:endParaRPr lang="en-US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78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00264"/>
            <a:ext cx="2395538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838325"/>
            <a:ext cx="22987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4" y="48863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9" y="535305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20065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4" y="45053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451485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45053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9" y="48942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4" y="536098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208589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9" y="45132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522789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9" y="45132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2971800" y="1947863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028825"/>
            <a:ext cx="23955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808164"/>
            <a:ext cx="22987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881564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348289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4" y="519588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500564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4" y="451008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500564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88950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356225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9" y="52038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450850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9" y="45180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508500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2057400"/>
            <a:ext cx="23955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795464"/>
            <a:ext cx="22987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4" y="48434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9" y="531018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5157789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4" y="44624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471989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4" y="44624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9" y="48514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4" y="53181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5165725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9" y="44704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479925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44704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" name="Line 103"/>
          <p:cNvSpPr>
            <a:spLocks noChangeShapeType="1"/>
          </p:cNvSpPr>
          <p:nvPr/>
        </p:nvSpPr>
        <p:spPr bwMode="auto">
          <a:xfrm>
            <a:off x="8267700" y="1947863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auto">
          <a:xfrm flipV="1">
            <a:off x="8991600" y="6096000"/>
            <a:ext cx="2819400" cy="762000"/>
          </a:xfrm>
          <a:custGeom>
            <a:avLst/>
            <a:gdLst>
              <a:gd name="T0" fmla="*/ 2466975 w 21600"/>
              <a:gd name="T1" fmla="*/ 381000 h 21600"/>
              <a:gd name="T2" fmla="*/ 1409700 w 21600"/>
              <a:gd name="T3" fmla="*/ 762000 h 21600"/>
              <a:gd name="T4" fmla="*/ 352425 w 21600"/>
              <a:gd name="T5" fmla="*/ 381000 h 21600"/>
              <a:gd name="T6" fmla="*/ 1409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3" name="Rectangle 18"/>
          <p:cNvSpPr>
            <a:spLocks noChangeArrowheads="1"/>
          </p:cNvSpPr>
          <p:nvPr/>
        </p:nvSpPr>
        <p:spPr bwMode="auto">
          <a:xfrm>
            <a:off x="10363200" y="3886201"/>
            <a:ext cx="101600" cy="21637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6883400" y="3548063"/>
            <a:ext cx="2286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9" name="Rectangle 6"/>
          <p:cNvSpPr>
            <a:spLocks noChangeArrowheads="1"/>
          </p:cNvSpPr>
          <p:nvPr/>
        </p:nvSpPr>
        <p:spPr bwMode="auto">
          <a:xfrm>
            <a:off x="4241800" y="3573463"/>
            <a:ext cx="2286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562100" y="3573463"/>
            <a:ext cx="2286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9410700" y="3548063"/>
            <a:ext cx="101600" cy="914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4114800" y="3573463"/>
            <a:ext cx="101600" cy="914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6769100" y="3548063"/>
            <a:ext cx="101600" cy="914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 flipV="1">
            <a:off x="9525000" y="3852863"/>
            <a:ext cx="1143000" cy="152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53" name="Group 25"/>
          <p:cNvGrpSpPr>
            <a:grpSpLocks/>
          </p:cNvGrpSpPr>
          <p:nvPr/>
        </p:nvGrpSpPr>
        <p:grpSpPr bwMode="auto">
          <a:xfrm>
            <a:off x="5181600" y="5418138"/>
            <a:ext cx="914400" cy="1439862"/>
            <a:chOff x="1896" y="2614"/>
            <a:chExt cx="349" cy="635"/>
          </a:xfrm>
        </p:grpSpPr>
        <p:pic>
          <p:nvPicPr>
            <p:cNvPr id="5190" name="Picture 26" descr="DFIR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91" name="Group 27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5192" name="Oval 28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54" name="Rectangle 29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5" name="Rectangle 30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2057" name="Group 25"/>
          <p:cNvGrpSpPr>
            <a:grpSpLocks/>
          </p:cNvGrpSpPr>
          <p:nvPr/>
        </p:nvGrpSpPr>
        <p:grpSpPr bwMode="auto">
          <a:xfrm>
            <a:off x="7772400" y="5418138"/>
            <a:ext cx="914400" cy="1439862"/>
            <a:chOff x="1896" y="2614"/>
            <a:chExt cx="349" cy="635"/>
          </a:xfrm>
        </p:grpSpPr>
        <p:pic>
          <p:nvPicPr>
            <p:cNvPr id="5185" name="Picture 26" descr="DFIR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86" name="Group 27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5187" name="Oval 28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Rectangle 30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2201" name="Rectangle 153"/>
          <p:cNvSpPr>
            <a:spLocks noChangeArrowheads="1"/>
          </p:cNvSpPr>
          <p:nvPr/>
        </p:nvSpPr>
        <p:spPr bwMode="auto">
          <a:xfrm>
            <a:off x="2362200" y="126206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Hình a</a:t>
            </a:r>
          </a:p>
        </p:txBody>
      </p:sp>
      <p:sp>
        <p:nvSpPr>
          <p:cNvPr id="2202" name="Rectangle 154"/>
          <p:cNvSpPr>
            <a:spLocks noChangeArrowheads="1"/>
          </p:cNvSpPr>
          <p:nvPr/>
        </p:nvSpPr>
        <p:spPr bwMode="auto">
          <a:xfrm>
            <a:off x="5029200" y="126206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Hình b</a:t>
            </a:r>
          </a:p>
        </p:txBody>
      </p:sp>
      <p:sp>
        <p:nvSpPr>
          <p:cNvPr id="2203" name="Rectangle 155"/>
          <p:cNvSpPr>
            <a:spLocks noChangeArrowheads="1"/>
          </p:cNvSpPr>
          <p:nvPr/>
        </p:nvSpPr>
        <p:spPr bwMode="auto">
          <a:xfrm>
            <a:off x="7658100" y="1262063"/>
            <a:ext cx="121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Hình c</a:t>
            </a:r>
          </a:p>
        </p:txBody>
      </p:sp>
      <p:sp>
        <p:nvSpPr>
          <p:cNvPr id="2204" name="Rectangle 156"/>
          <p:cNvSpPr>
            <a:spLocks noChangeArrowheads="1"/>
          </p:cNvSpPr>
          <p:nvPr/>
        </p:nvSpPr>
        <p:spPr bwMode="auto">
          <a:xfrm>
            <a:off x="2184400" y="779463"/>
            <a:ext cx="1752600" cy="53340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∆U = A</a:t>
            </a:r>
          </a:p>
        </p:txBody>
      </p:sp>
      <p:sp>
        <p:nvSpPr>
          <p:cNvPr id="2205" name="Rectangle 157"/>
          <p:cNvSpPr>
            <a:spLocks noChangeArrowheads="1"/>
          </p:cNvSpPr>
          <p:nvPr/>
        </p:nvSpPr>
        <p:spPr bwMode="auto">
          <a:xfrm>
            <a:off x="7391400" y="779463"/>
            <a:ext cx="1752600" cy="533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∆U = ???</a:t>
            </a:r>
          </a:p>
        </p:txBody>
      </p:sp>
      <p:sp>
        <p:nvSpPr>
          <p:cNvPr id="2206" name="Rectangle 158"/>
          <p:cNvSpPr>
            <a:spLocks noChangeArrowheads="1"/>
          </p:cNvSpPr>
          <p:nvPr/>
        </p:nvSpPr>
        <p:spPr bwMode="auto">
          <a:xfrm>
            <a:off x="4800600" y="779463"/>
            <a:ext cx="1752600" cy="53340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∆U = Q</a:t>
            </a:r>
          </a:p>
        </p:txBody>
      </p:sp>
      <p:sp>
        <p:nvSpPr>
          <p:cNvPr id="2207" name="Rectangle 159"/>
          <p:cNvSpPr>
            <a:spLocks noChangeArrowheads="1"/>
          </p:cNvSpPr>
          <p:nvPr/>
        </p:nvSpPr>
        <p:spPr bwMode="auto">
          <a:xfrm>
            <a:off x="7391400" y="779463"/>
            <a:ext cx="1752600" cy="53340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50000">
                <a:srgbClr val="FFCC00"/>
              </a:gs>
              <a:gs pos="100000">
                <a:srgbClr val="765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∆U = A + Q</a:t>
            </a:r>
          </a:p>
        </p:txBody>
      </p:sp>
      <p:sp>
        <p:nvSpPr>
          <p:cNvPr id="5184" name="Rectangle 160"/>
          <p:cNvSpPr>
            <a:spLocks noChangeArrowheads="1"/>
          </p:cNvSpPr>
          <p:nvPr/>
        </p:nvSpPr>
        <p:spPr bwMode="auto">
          <a:xfrm>
            <a:off x="357713" y="176404"/>
            <a:ext cx="3411539" cy="6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459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5.72254E-6 C -0.02708 0.00346 -0.05416 0.00693 -0.07447 0.01895 C -0.09479 0.03098 -0.13697 0.05687 -0.12222 0.0719 C -0.10746 0.08693 -0.01927 0.11121 0.01442 0.10982 C 0.0481 0.10843 0.07153 0.07467 0.07952 0.06335 C 0.08751 0.05202 0.06494 0.04577 0.06198 0.0423 " pathEditMode="relative" ptsTypes="aaaaaA">
                                      <p:cBhvr>
                                        <p:cTn id="8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82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9769E-6 C -0.00018 0.01226 -0.05 0.05295 -0.06511 0.0696 C -0.08021 0.08624 -0.07205 0.1059 -0.09063 0.09919 C -0.1092 0.09249 -0.18073 0.04694 -0.17622 0.0296 C -0.1717 0.01226 -0.09236 -0.00023 -0.06354 -0.00439 C -0.03472 -0.00855 0.00017 -0.01225 1.38889E-6 -4.79769E-6 Z " pathEditMode="relative" ptsTypes="aaaaaa">
                                      <p:cBhvr>
                                        <p:cTn id="84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C 0.00625 -0.0199 0.00586 -0.05578 -0.00248 -0.0706 C -0.01081 -0.08518 -0.03672 -0.09398 -0.05039 -0.08912 C -0.06406 -0.08449 -0.075 -0.03842 -0.08451 -0.04097 C -0.09427 -0.04328 -0.09636 -0.11157 -0.10794 -0.10393 C -0.11966 -0.09629 -0.16576 -0.01967 -0.15443 0.00556 C -0.1431 0.03102 -0.06589 0.0507 -0.03932 0.04838 C -0.01276 0.04607 -0.00625 0.01991 1.875E-6 -3.33333E-6 Z " pathEditMode="relative" rAng="0" ptsTypes="AAAAAAAA">
                                      <p:cBhvr>
                                        <p:cTn id="8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282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0532 C -0.00382 -0.02104 -0.01858 -0.03653 -0.01111 -0.05457 C -0.00365 -0.07237 0.03437 -0.11376 0.05555 -0.11237 C 0.07674 -0.11075 0.09705 -0.05688 0.1158 -0.04555 C 0.13455 -0.03445 0.1651 -0.05526 0.16823 -0.04555 C 0.17135 -0.03607 0.15365 -0.00277 0.1349 0.01249 C 0.11615 0.02752 0.07413 0.04694 0.05555 0.04578 C 0.03698 0.04486 0.03299 0.0148 0.02378 0.00694 C 0.01458 -0.00069 0.00729 -0.00023 8.33333E-7 -1.04046E-6 " pathEditMode="relative" rAng="0" ptsTypes="aaaaaaaaA">
                                      <p:cBhvr>
                                        <p:cTn id="8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28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2963 C 0.01237 0.08958 0.02252 0.14931 0.04349 0.17315 C 0.06458 0.19699 0.11133 0.18403 0.12864 0.17315 C 0.14583 0.16227 0.15508 0.1206 0.14739 0.10787 C 0.13958 0.09514 0.10013 0.10509 0.08229 0.09722 C 0.06432 0.08935 0.04974 0.06968 0.0401 0.06134 C 0.0306 0.05301 0.03073 0.04931 0.02461 0.04653 C 0.01862 0.04375 0.00729 0.04514 0.00364 0.04445 " pathEditMode="relative" rAng="0" ptsTypes="AAAAAAAA">
                                      <p:cBhvr>
                                        <p:cTn id="90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784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92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4 -0.08125 C 0.01979 -0.09352 0.03437 -0.12963 0.02838 -0.14051 C 0.02265 -0.15139 0.00052 -0.14584 -0.01823 -0.14676 C -0.03711 -0.14769 -0.06498 -0.1507 -0.08451 -0.14676 C -0.10417 -0.14283 -0.13516 -0.1382 -0.1362 -0.12338 C -0.13698 -0.10857 -0.11055 -0.06945 -0.09063 -0.05787 C -0.07058 -0.0463 -0.03321 -0.05232 -0.01576 -0.05371 C 0.00156 -0.0551 0.00833 -0.06111 0.01367 -0.06644 C 0.01901 -0.07176 0.01484 -0.06898 0.01744 -0.08125 Z " pathEditMode="relative" rAng="0" ptsTypes="AAAAAAAAA">
                                      <p:cBhvr>
                                        <p:cTn id="9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187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5.72254E-6 C -0.02708 0.00346 -0.05416 0.00693 -0.07447 0.01895 C -0.09479 0.03098 -0.13697 0.05687 -0.12222 0.0719 C -0.10746 0.08693 -0.01927 0.11121 0.01442 0.10982 C 0.0481 0.10843 0.07153 0.07467 0.07952 0.06335 C 0.08751 0.05202 0.06494 0.04577 0.06198 0.0423 " pathEditMode="relative" ptsTypes="aaaaaA">
                                      <p:cBhvr>
                                        <p:cTn id="9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9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9769E-6 C -0.00018 0.01226 -0.05 0.05295 -0.06511 0.0696 C -0.08021 0.08624 -0.07205 0.1059 -0.09063 0.09919 C -0.1092 0.09249 -0.18073 0.04694 -0.17622 0.0296 C -0.1717 0.01226 -0.09236 -0.00023 -0.06354 -0.00439 C -0.03472 -0.00855 0.00017 -0.01225 1.38889E-6 -4.79769E-6 Z " pathEditMode="relative" ptsTypes="aaaaaa">
                                      <p:cBhvr>
                                        <p:cTn id="10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C 0.00638 -0.01991 0.00599 -0.05579 -0.00247 -0.0706 C -0.01081 -0.08519 -0.03711 -0.09398 -0.05091 -0.08912 C -0.06471 -0.08449 -0.07578 -0.03843 -0.08555 -0.04097 C -0.09531 -0.04329 -0.0974 -0.11158 -0.10912 -0.10394 C -0.12096 -0.0963 -0.16771 -0.01968 -0.15625 0.00555 C -0.14479 0.03102 -0.06667 0.05069 -0.03971 0.04838 C -0.01289 0.04606 -0.00625 0.01991 6.25E-7 2.22222E-6 Z " pathEditMode="relative" rAng="0" ptsTypes="AAAAAAAA">
                                      <p:cBhvr>
                                        <p:cTn id="10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282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0532 C -0.00382 -0.02104 -0.01858 -0.03653 -0.01111 -0.05457 C -0.00365 -0.07237 0.03437 -0.11376 0.05555 -0.11237 C 0.07674 -0.11075 0.09705 -0.05688 0.1158 -0.04555 C 0.13455 -0.03445 0.1651 -0.05526 0.16823 -0.04555 C 0.17135 -0.03607 0.15365 -0.00277 0.1349 0.01249 C 0.11615 0.02752 0.07413 0.04694 0.05555 0.04578 C 0.03698 0.04486 0.03299 0.0148 0.02378 0.00694 C 0.01458 -0.00069 0.00729 -0.00023 8.33333E-7 -1.04046E-6 " pathEditMode="relative" rAng="0" ptsTypes="aaaaaaaaA">
                                      <p:cBhvr>
                                        <p:cTn id="10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28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2962 C 0.01302 0.08958 0.02383 0.1493 0.04648 0.17314 C 0.06914 0.19699 0.11953 0.18402 0.13828 0.17314 C 0.15677 0.16226 0.16667 0.1206 0.15833 0.10787 C 0.15 0.09513 0.10742 0.10509 0.08828 0.09722 C 0.06888 0.08935 0.05312 0.06967 0.04297 0.06134 C 0.03255 0.053 0.03281 0.0493 0.02617 0.04652 C 0.01966 0.04375 0.00742 0.04513 0.00351 0.04444 " pathEditMode="relative" rAng="0" ptsTypes="AAAAAAAA">
                                      <p:cBhvr>
                                        <p:cTn id="10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784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10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1551 C -0.0039 -0.02778 0.01159 -0.06389 0.00547 -0.07477 C -0.00091 -0.08565 -0.02435 -0.0801 -0.04414 -0.08102 C -0.06419 -0.08195 -0.09388 -0.08496 -0.11471 -0.08102 C -0.13554 -0.07709 -0.16849 -0.07246 -0.16953 -0.05764 C -0.17044 -0.04283 -0.14244 -0.00371 -0.12109 0.00787 C -0.09987 0.01944 -0.06002 0.01342 -0.04166 0.01203 C -0.02317 0.01064 -0.01601 0.00463 -0.01028 -0.0007 C -0.00455 -0.00602 -0.00898 -0.00324 -0.00638 -0.01551 Z " pathEditMode="relative" rAng="0" ptsTypes="AAAAAAAAA">
                                      <p:cBhvr>
                                        <p:cTn id="1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875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C -0.02213 0.00347 -0.04414 0.00694 -0.06054 0.01898 C -0.07708 0.03102 -0.11133 0.05694 -0.09948 0.07199 C -0.08737 0.08704 -0.01562 0.11111 0.01172 0.10972 C 0.03894 0.10833 0.05808 0.07477 0.06459 0.06342 C 0.0711 0.05208 0.05274 0.04583 0.05026 0.04236 " pathEditMode="relative" rAng="0" ptsTypes="AAAAAA">
                                      <p:cBhvr>
                                        <p:cTn id="14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8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1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9769E-6 C -0.00018 0.01226 -0.05 0.05295 -0.06511 0.0696 C -0.08021 0.08624 -0.07205 0.1059 -0.09063 0.09919 C -0.1092 0.09249 -0.18073 0.04694 -0.17622 0.0296 C -0.1717 0.01226 -0.09236 -0.00023 -0.06354 -0.00439 C -0.03472 -0.00855 0.00017 -0.01225 1.38889E-6 -4.79769E-6 Z " pathEditMode="relative" ptsTypes="aaaaaa">
                                      <p:cBhvr>
                                        <p:cTn id="14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508 -0.01991 0.00482 -0.05579 -0.00196 -0.0706 C -0.00873 -0.08519 -0.02969 -0.09398 -0.04076 -0.08912 C -0.05183 -0.08449 -0.06068 -0.03843 -0.06836 -0.04097 C -0.0763 -0.04329 -0.078 -0.11158 -0.08737 -0.10394 C -0.09688 -0.0963 -0.13412 -0.01968 -0.125 0.00555 C -0.11589 0.03102 -0.05326 0.05069 -0.03177 0.04838 C -0.01029 0.04606 -0.00508 0.01991 2.5E-6 2.22222E-6 Z " pathEditMode="relative" rAng="0" ptsTypes="AAAAAAAA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824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0532 C -0.00382 -0.02104 -0.01858 -0.03653 -0.01111 -0.05457 C -0.00365 -0.07237 0.03437 -0.11376 0.05555 -0.11237 C 0.07674 -0.11075 0.09705 -0.05688 0.1158 -0.04555 C 0.13455 -0.03445 0.1651 -0.05526 0.16823 -0.04555 C 0.17135 -0.03607 0.15365 -0.00277 0.1349 0.01249 C 0.11615 0.02752 0.07413 0.04694 0.05555 0.04578 C 0.03698 0.04486 0.03299 0.0148 0.02378 0.00694 C 0.01458 -0.00069 0.00729 -0.00023 8.33333E-7 -1.04046E-6 " pathEditMode="relative" rAng="0" ptsTypes="aaaaaaaaA">
                                      <p:cBhvr>
                                        <p:cTn id="14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28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2962 C 0.01368 0.08958 0.02474 0.1493 0.04805 0.17314 C 0.07136 0.19699 0.12305 0.18402 0.14232 0.17314 C 0.16133 0.16226 0.17162 0.1206 0.1629 0.10787 C 0.15443 0.09513 0.11068 0.10509 0.09089 0.09722 C 0.07097 0.08935 0.05482 0.06967 0.04428 0.06134 C 0.03373 0.053 0.03386 0.0493 0.02722 0.04652 C 0.02045 0.04375 0.00795 0.04513 0.00391 0.04444 " pathEditMode="relative" rAng="0" ptsTypes="AAAAAAAA">
                                      <p:cBhvr>
                                        <p:cTn id="15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7847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1551 C -0.00416 -0.02778 0.00938 -0.06389 0.00391 -0.07477 C -0.00156 -0.08565 -0.02187 -0.0801 -0.03906 -0.08102 C -0.05638 -0.08195 -0.08203 -0.08496 -0.10013 -0.08102 C -0.11823 -0.07709 -0.14674 -0.07246 -0.14765 -0.05764 C -0.14844 -0.04283 -0.12422 -0.00371 -0.10573 0.00787 C -0.08724 0.01944 -0.05273 0.01342 -0.03685 0.01203 C -0.02096 0.01064 -0.01458 0.00463 -0.00963 -0.0007 C -0.00482 -0.00602 -0.00859 -0.00324 -0.00638 -0.01551 Z " pathEditMode="relative" rAng="0" ptsTypes="AAAAAAAAA">
                                      <p:cBhvr>
                                        <p:cTn id="1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50867E-6 L 1.11022E-16 0.07769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1 " pathEditMode="relative" ptsTypes="AA">
                                      <p:cBhvr>
                                        <p:cTn id="161" dur="3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5.72254E-6 C -0.02708 0.00346 -0.05416 0.00693 -0.07447 0.01895 C -0.09479 0.03098 -0.13697 0.05687 -0.12222 0.0719 C -0.10746 0.08693 -0.01927 0.11121 0.01442 0.10982 C 0.0481 0.10843 0.07153 0.07467 0.07952 0.06335 C 0.08751 0.05202 0.06494 0.04577 0.06198 0.0423 " pathEditMode="relative" ptsTypes="aaaaaA"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2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9769E-6 C -0.00018 0.01226 -0.05 0.05295 -0.06511 0.0696 C -0.08021 0.08624 -0.07205 0.1059 -0.09063 0.09919 C -0.1092 0.09249 -0.18073 0.04694 -0.17622 0.0296 C -0.1717 0.01226 -0.09236 -0.00023 -0.06354 -0.00439 C -0.03472 -0.00855 0.00017 -0.01225 1.38889E-6 -4.79769E-6 Z " pathEditMode="relative" ptsTypes="aaaaaa">
                                      <p:cBhvr>
                                        <p:cTn id="2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0.00599 -0.01991 0.00573 -0.05579 -0.00247 -0.07061 C -0.01055 -0.08519 -0.03594 -0.09399 -0.04935 -0.08913 C -0.06263 -0.0845 -0.07344 -0.03843 -0.08268 -0.04098 C -0.09219 -0.04329 -0.09427 -0.11158 -0.1056 -0.10394 C -0.11706 -0.0963 -0.16211 -0.01968 -0.15104 0.00555 C -0.1401 0.03101 -0.06445 0.05069 -0.03841 0.04837 C -0.0125 0.04606 -0.00612 0.0199 6.25E-7 4.81481E-6 Z " pathEditMode="relative" rAng="0" ptsTypes="AAAAAAAA">
                                      <p:cBhvr>
                                        <p:cTn id="2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-282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-0.00532 C -0.00382 -0.02104 -0.01858 -0.03653 -0.01111 -0.05457 C -0.00365 -0.07237 0.03437 -0.11376 0.05555 -0.11237 C 0.07674 -0.11075 0.09705 -0.05688 0.1158 -0.04555 C 0.13455 -0.03445 0.1651 -0.05526 0.16823 -0.04555 C 0.17135 -0.03607 0.15365 -0.00277 0.1349 0.01249 C 0.11615 0.02752 0.07413 0.04694 0.05555 0.04578 C 0.03698 0.04486 0.03299 0.0148 0.02378 0.00694 C 0.01458 -0.00069 0.00729 -0.00023 8.33333E-7 -1.04046E-6 " pathEditMode="relative" rAng="0" ptsTypes="aaaaaaaaA">
                                      <p:cBhvr>
                                        <p:cTn id="2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280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1366 C 0.01094 0.07362 0.02031 0.13334 0.03984 0.15718 C 0.05937 0.18102 0.10286 0.16806 0.11901 0.15718 C 0.13503 0.1463 0.14362 0.10463 0.13633 0.0919 C 0.12917 0.07917 0.09245 0.08913 0.07578 0.08125 C 0.05911 0.07338 0.04557 0.05371 0.03672 0.04538 C 0.02773 0.03704 0.02799 0.03334 0.02226 0.03056 C 0.01667 0.02778 0.00612 0.02917 0.00273 0.02848 " pathEditMode="relative" rAng="0" ptsTypes="AAAAAAAA">
                                      <p:cBhvr>
                                        <p:cTn id="2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7847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2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1667 C -0.00364 -0.02893 0.01172 -0.06505 0.0056 -0.07592 C -0.00065 -0.0868 -0.0237 -0.08125 -0.04336 -0.08217 C -0.06315 -0.0831 -0.09232 -0.08611 -0.11302 -0.08217 C -0.13359 -0.07824 -0.16601 -0.07361 -0.16705 -0.0588 C -0.16797 -0.04398 -0.14036 -0.00486 -0.11927 0.00671 C -0.0983 0.01829 -0.05898 0.01227 -0.04088 0.01088 C -0.02265 0.00949 -0.01549 0.00347 -0.00989 -0.00185 C -0.00429 -0.00717 -0.00859 -0.0044 -0.00612 -0.01667 Z " pathEditMode="relative" rAng="0" ptsTypes="AAAAAAAAA">
                                      <p:cBhvr>
                                        <p:cTn id="2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1" dur="20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C -0.02266 0.00347 -0.04531 0.00694 -0.06237 0.01898 C -0.0793 0.03102 -0.11458 0.05694 -0.10221 0.07199 C -0.08984 0.08704 -0.01615 0.11111 0.01198 0.10972 C 0.0401 0.10833 0.05977 0.07477 0.06641 0.06342 C 0.07305 0.05208 0.0543 0.04583 0.05182 0.04236 " pathEditMode="relative" rAng="0" ptsTypes="AAAAAA">
                                      <p:cBhvr>
                                        <p:cTn id="2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486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2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79769E-6 C -0.00018 0.01226 -0.05 0.05295 -0.06511 0.0696 C -0.08021 0.08624 -0.07205 0.1059 -0.09063 0.09919 C -0.1092 0.09249 -0.18073 0.04694 -0.17622 0.0296 C -0.1717 0.01226 -0.09236 -0.00023 -0.06354 -0.00439 C -0.03472 -0.00855 0.00017 -0.01225 1.38889E-6 -4.79769E-6 Z " pathEditMode="relative" ptsTypes="aaaaaa">
                                      <p:cBhvr>
                                        <p:cTn id="2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C 0.00599 -0.01991 0.00573 -0.05579 -0.00248 -0.0706 C -0.01068 -0.08518 -0.03607 -0.09398 -0.04948 -0.08912 C -0.06289 -0.08449 -0.07357 -0.03843 -0.08294 -0.04097 C -0.09245 -0.04329 -0.09453 -0.11157 -0.10586 -0.10393 C -0.11732 -0.0963 -0.1625 -0.01968 -0.15143 0.00556 C -0.14037 0.03102 -0.06472 0.0507 -0.03854 0.04838 C -0.0125 0.04607 -0.00612 0.01991 2.08333E-6 -7.40741E-7 Z " pathEditMode="relative" rAng="0" ptsTypes="AAAAAAAA">
                                      <p:cBhvr>
                                        <p:cTn id="2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2824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533 C -0.01771 -0.02107 -0.03255 -0.03658 -0.025 -0.05463 C -0.01758 -0.07246 0.02044 -0.11366 0.04167 -0.11227 C 0.06276 -0.11065 0.08307 -0.05695 0.10182 -0.0456 C 0.12057 -0.03449 0.15117 -0.05533 0.1543 -0.0456 C 0.15742 -0.03611 0.13971 -0.00278 0.12096 0.0125 C 0.10221 0.02754 0.06016 0.04699 0.04167 0.04583 C 0.02305 0.04491 0.01901 0.01481 0.0099 0.00694 C 0.00065 -0.0007 -0.00664 -0.00023 -0.01393 2.22222E-6 " pathEditMode="relative" rAng="0" ptsTypes="AAAAAAAAA">
                                      <p:cBhvr>
                                        <p:cTn id="26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-2801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1366 C 0.01133 0.07361 0.02096 0.13333 0.04127 0.15718 C 0.06159 0.18102 0.10677 0.16806 0.12344 0.15718 C 0.1401 0.1463 0.14896 0.10463 0.1414 0.0919 C 0.13398 0.07917 0.09583 0.08912 0.07864 0.08125 C 0.06133 0.07338 0.04726 0.0537 0.03802 0.04537 C 0.02877 0.03704 0.0289 0.03333 0.02304 0.03056 C 0.01719 0.02778 0.00625 0.02917 0.00286 0.02847 " pathEditMode="relative" rAng="0" ptsTypes="AAAAAAAA">
                                      <p:cBhvr>
                                        <p:cTn id="2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7847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2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1667 C -0.00364 -0.02894 0.01172 -0.06505 0.0056 -0.07593 C -0.00065 -0.08681 -0.0237 -0.08125 -0.04336 -0.08218 C -0.06315 -0.08311 -0.09232 -0.08611 -0.11302 -0.08218 C -0.13359 -0.07824 -0.16601 -0.07361 -0.16706 -0.0588 C -0.16797 -0.04398 -0.14036 -0.00486 -0.11927 0.00671 C -0.09831 0.01828 -0.05898 0.01227 -0.04088 0.01088 C -0.02266 0.00949 -0.01549 0.00347 -0.00989 -0.00186 C -0.0043 -0.00718 -0.00859 -0.0044 -0.00612 -0.01667 Z " pathEditMode="relative" rAng="0" ptsTypes="AAAAAAAAA">
                                      <p:cBhvr>
                                        <p:cTn id="26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2" dur="2000"/>
                                        <p:tgtEl>
                                          <p:spTgt spid="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50867E-6 L 1.11022E-16 0.07769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00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1 " pathEditMode="relative" ptsTypes="AA">
                                      <p:cBhvr>
                                        <p:cTn id="280" dur="3000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3.33333E-6 C -0.02825 0.00348 -0.0513 0.00695 -0.06862 0.01898 C -0.0858 0.03102 -0.12174 0.05695 -0.10924 0.07199 C -0.09661 0.08704 -0.02161 0.11111 0.00716 0.10973 C 0.03568 0.10834 0.05573 0.07477 0.0625 0.06343 C 0.06927 0.05209 0.05013 0.04584 0.04753 0.04236 " pathEditMode="relative" rAng="0" ptsTypes="AAAAAA">
                                      <p:cBhvr>
                                        <p:cTn id="321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5486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3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412 C 0.00039 0.05347 -0.04062 0.09421 -0.05312 0.11088 C -0.06549 0.12755 -0.05872 0.14699 -0.07409 0.14051 C -0.08932 0.1338 -0.14817 0.08819 -0.1444 0.07083 C -0.14075 0.05347 -0.07539 0.04097 -0.05182 0.03681 C -0.02812 0.03264 0.00052 0.02893 0.00052 0.0412 Z " pathEditMode="relative" rAng="0" ptsTypes="AAAAAA">
                                      <p:cBhvr>
                                        <p:cTn id="3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4583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C 0.00521 -0.01991 0.00494 -0.05579 -0.00209 -0.07061 C -0.00899 -0.08519 -0.03086 -0.09399 -0.04232 -0.08913 C -0.05378 -0.0845 -0.06302 -0.03843 -0.07097 -0.04098 C -0.07917 -0.04329 -0.08099 -0.11158 -0.09063 -0.10394 C -0.10052 -0.0963 -0.1392 -0.01968 -0.12969 0.00555 C -0.12032 0.03101 -0.05534 0.05069 -0.03295 0.04837 C -0.01068 0.04606 -0.00521 0.0199 3.125E-6 4.81481E-6 Z " pathEditMode="relative" rAng="0" ptsTypes="AAAAAAAA">
                                      <p:cBhvr>
                                        <p:cTn id="3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2824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32 C -0.01328 -0.02106 -0.02813 -0.03657 -0.02057 -0.05463 C -0.01315 -0.07245 0.02487 -0.11366 0.04609 -0.11227 C 0.06719 -0.11065 0.0875 -0.05694 0.10625 -0.0456 C 0.125 -0.03449 0.1556 -0.05532 0.15872 -0.0456 C 0.16185 -0.03611 0.14414 -0.00278 0.12539 0.0125 C 0.10664 0.02755 0.06458 0.04699 0.04609 0.04584 C 0.02747 0.04491 0.02344 0.01482 0.01432 0.00695 C 0.00508 -0.00069 -0.00221 -0.00023 -0.00951 -2.22222E-6 " pathEditMode="relative" rAng="0" ptsTypes="AAAAAAAAA">
                                      <p:cBhvr>
                                        <p:cTn id="3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-2801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1366 C 0.01328 0.07362 0.02513 0.13334 0.04974 0.15718 C 0.07434 0.18102 0.12903 0.16806 0.14934 0.15718 C 0.16953 0.1463 0.18033 0.10463 0.17122 0.0919 C 0.16224 0.07917 0.11588 0.08913 0.09505 0.08125 C 0.07408 0.07338 0.0569 0.05371 0.04583 0.04538 C 0.0345 0.03704 0.03476 0.03334 0.0276 0.03056 C 0.02057 0.02778 0.00729 0.02917 0.00299 0.02848 " pathEditMode="relative" rAng="0" ptsTypes="AAAAAAAA">
                                      <p:cBhvr>
                                        <p:cTn id="3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7847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3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824 C 0.01511 -0.09467 0.03086 -0.13078 0.02461 -0.14166 C 0.0181 -0.15254 -0.00572 -0.14699 -0.02591 -0.14791 C -0.04622 -0.14884 -0.07643 -0.15185 -0.09765 -0.14791 C -0.11888 -0.14398 -0.15234 -0.13935 -0.15338 -0.12453 C -0.15429 -0.10972 -0.12578 -0.0706 -0.10416 -0.05902 C -0.08255 -0.04745 -0.04205 -0.05347 -0.0233 -0.05486 C -0.00455 -0.05625 0.00287 -0.06226 0.0086 -0.06759 C 0.01433 -0.07291 0.0099 -0.07013 0.0125 -0.0824 Z " pathEditMode="relative" rAng="0" ptsTypes="AAAAAAAAA">
                                      <p:cBhvr>
                                        <p:cTn id="3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 nodeType="clickPar">
                      <p:stCondLst>
                        <p:cond delay="indefinite"/>
                      </p:stCondLst>
                      <p:childTnLst>
                        <p:par>
                          <p:cTn id="3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0" dur="20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 nodeType="clickPar">
                      <p:stCondLst>
                        <p:cond delay="indefinite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5" dur="200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 animBg="1"/>
      <p:bldP spid="2069" grpId="1" animBg="1"/>
      <p:bldP spid="2151" grpId="0" animBg="1"/>
      <p:bldP spid="2151" grpId="1" animBg="1"/>
      <p:bldP spid="31" grpId="0" animBg="1"/>
      <p:bldP spid="9223" grpId="0" animBg="1"/>
      <p:bldP spid="86" grpId="0" animBg="1"/>
      <p:bldP spid="2049" grpId="0" animBg="1"/>
      <p:bldP spid="2050" grpId="0" animBg="1"/>
      <p:bldP spid="87" grpId="0" animBg="1"/>
      <p:bldP spid="2051" grpId="0" animBg="1"/>
      <p:bldP spid="2052" grpId="0" animBg="1"/>
      <p:bldP spid="9219" grpId="0" animBg="1"/>
      <p:bldP spid="2201" grpId="0"/>
      <p:bldP spid="2202" grpId="0"/>
      <p:bldP spid="2203" grpId="0"/>
      <p:bldP spid="2204" grpId="0" animBg="1"/>
      <p:bldP spid="2205" grpId="0" animBg="1"/>
      <p:bldP spid="2206" grpId="0" animBg="1"/>
      <p:bldP spid="22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0" y="2422110"/>
            <a:ext cx="11955887" cy="9698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endParaRPr lang="en-US" b="1" i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59"/>
          <p:cNvSpPr>
            <a:spLocks noChangeArrowheads="1"/>
          </p:cNvSpPr>
          <p:nvPr/>
        </p:nvSpPr>
        <p:spPr bwMode="auto">
          <a:xfrm>
            <a:off x="4367011" y="3953814"/>
            <a:ext cx="3276600" cy="76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/>
              <a:t>∆U = A + Q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2980" y="820777"/>
            <a:ext cx="5767783" cy="54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60"/>
          <p:cNvSpPr>
            <a:spLocks noChangeArrowheads="1"/>
          </p:cNvSpPr>
          <p:nvPr/>
        </p:nvSpPr>
        <p:spPr bwMode="auto">
          <a:xfrm>
            <a:off x="192249" y="1521658"/>
            <a:ext cx="3411539" cy="6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785939"/>
            <a:ext cx="2395538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2057400"/>
            <a:ext cx="22987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4" y="45720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9" y="5038725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4886325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4" y="41910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200525"/>
            <a:ext cx="261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4" y="4191000"/>
            <a:ext cx="2619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9" y="457993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4" y="5046664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4894264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9" y="419893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208464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4198939"/>
            <a:ext cx="261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1"/>
          <p:cNvSpPr>
            <a:spLocks noChangeArrowheads="1"/>
          </p:cNvSpPr>
          <p:nvPr/>
        </p:nvSpPr>
        <p:spPr bwMode="auto">
          <a:xfrm flipV="1">
            <a:off x="8991600" y="6096000"/>
            <a:ext cx="2819400" cy="762000"/>
          </a:xfrm>
          <a:custGeom>
            <a:avLst/>
            <a:gdLst>
              <a:gd name="T0" fmla="*/ 2466975 w 21600"/>
              <a:gd name="T1" fmla="*/ 381000 h 21600"/>
              <a:gd name="T2" fmla="*/ 1409700 w 21600"/>
              <a:gd name="T3" fmla="*/ 762000 h 21600"/>
              <a:gd name="T4" fmla="*/ 352425 w 21600"/>
              <a:gd name="T5" fmla="*/ 381000 h 21600"/>
              <a:gd name="T6" fmla="*/ 1409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223" name="Rectangle 18"/>
          <p:cNvSpPr>
            <a:spLocks noChangeArrowheads="1"/>
          </p:cNvSpPr>
          <p:nvPr/>
        </p:nvSpPr>
        <p:spPr bwMode="auto">
          <a:xfrm>
            <a:off x="10363200" y="3733801"/>
            <a:ext cx="101600" cy="231616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9410700" y="3276600"/>
            <a:ext cx="101600" cy="914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 flipV="1">
            <a:off x="9525000" y="3581400"/>
            <a:ext cx="1143000" cy="152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797800" y="5283201"/>
            <a:ext cx="914400" cy="1439863"/>
            <a:chOff x="1896" y="2614"/>
            <a:chExt cx="349" cy="635"/>
          </a:xfrm>
        </p:grpSpPr>
        <p:pic>
          <p:nvPicPr>
            <p:cNvPr id="7206" name="Picture 26" descr="DFIR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" y="2614"/>
              <a:ext cx="24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07" name="Group 27"/>
            <p:cNvGrpSpPr>
              <a:grpSpLocks/>
            </p:cNvGrpSpPr>
            <p:nvPr/>
          </p:nvGrpSpPr>
          <p:grpSpPr bwMode="auto">
            <a:xfrm>
              <a:off x="1896" y="3004"/>
              <a:ext cx="349" cy="254"/>
              <a:chOff x="3840" y="3547"/>
              <a:chExt cx="576" cy="449"/>
            </a:xfrm>
          </p:grpSpPr>
          <p:sp>
            <p:nvSpPr>
              <p:cNvPr id="7208" name="Oval 28"/>
              <p:cNvSpPr>
                <a:spLocks noChangeArrowheads="1"/>
              </p:cNvSpPr>
              <p:nvPr/>
            </p:nvSpPr>
            <p:spPr bwMode="auto">
              <a:xfrm>
                <a:off x="3840" y="3750"/>
                <a:ext cx="576" cy="24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Rectangle 29"/>
              <p:cNvSpPr>
                <a:spLocks noChangeArrowheads="1"/>
              </p:cNvSpPr>
              <p:nvPr/>
            </p:nvSpPr>
            <p:spPr bwMode="auto">
              <a:xfrm>
                <a:off x="4067" y="3547"/>
                <a:ext cx="133" cy="246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Rectangle 30"/>
              <p:cNvSpPr>
                <a:spLocks noChangeArrowheads="1"/>
              </p:cNvSpPr>
              <p:nvPr/>
            </p:nvSpPr>
            <p:spPr bwMode="auto">
              <a:xfrm>
                <a:off x="3929" y="3715"/>
                <a:ext cx="398" cy="9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tx1">
                      <a:gamma/>
                      <a:tint val="0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7467600" y="6680200"/>
            <a:ext cx="1524000" cy="508000"/>
            <a:chOff x="3858" y="3725"/>
            <a:chExt cx="960" cy="320"/>
          </a:xfrm>
        </p:grpSpPr>
        <p:sp>
          <p:nvSpPr>
            <p:cNvPr id="7203" name="Rectangle 37"/>
            <p:cNvSpPr>
              <a:spLocks noChangeArrowheads="1"/>
            </p:cNvSpPr>
            <p:nvPr/>
          </p:nvSpPr>
          <p:spPr bwMode="auto">
            <a:xfrm>
              <a:off x="3858" y="3725"/>
              <a:ext cx="960" cy="48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04" name="Rectangle 38"/>
            <p:cNvSpPr>
              <a:spLocks noChangeArrowheads="1"/>
            </p:cNvSpPr>
            <p:nvPr/>
          </p:nvSpPr>
          <p:spPr bwMode="auto">
            <a:xfrm>
              <a:off x="4631" y="3773"/>
              <a:ext cx="51" cy="272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05" name="Rectangle 39"/>
            <p:cNvSpPr>
              <a:spLocks noChangeArrowheads="1"/>
            </p:cNvSpPr>
            <p:nvPr/>
          </p:nvSpPr>
          <p:spPr bwMode="auto">
            <a:xfrm>
              <a:off x="3969" y="3773"/>
              <a:ext cx="45" cy="272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6883400" y="3276600"/>
            <a:ext cx="2286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3" name="Group 38"/>
          <p:cNvGrpSpPr>
            <a:grpSpLocks/>
          </p:cNvGrpSpPr>
          <p:nvPr/>
        </p:nvGrpSpPr>
        <p:grpSpPr bwMode="auto">
          <a:xfrm>
            <a:off x="342900" y="805656"/>
            <a:ext cx="6705600" cy="4619625"/>
            <a:chOff x="4279" y="3048"/>
            <a:chExt cx="1347" cy="932"/>
          </a:xfrm>
        </p:grpSpPr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4514" y="3204"/>
              <a:ext cx="680" cy="680"/>
            </a:xfrm>
            <a:prstGeom prst="ellipse">
              <a:avLst/>
            </a:prstGeom>
            <a:solidFill>
              <a:srgbClr val="666699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chemeClr val="bg1"/>
                  </a:solidFill>
                </a:rPr>
                <a:t>Hệ</a:t>
              </a:r>
            </a:p>
          </p:txBody>
        </p:sp>
        <p:sp>
          <p:nvSpPr>
            <p:cNvPr id="45" name="AutoShape 40"/>
            <p:cNvSpPr>
              <a:spLocks noChangeArrowheads="1"/>
            </p:cNvSpPr>
            <p:nvPr/>
          </p:nvSpPr>
          <p:spPr bwMode="auto">
            <a:xfrm rot="-6104641">
              <a:off x="4532" y="3588"/>
              <a:ext cx="317" cy="4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34 w 21600"/>
                <a:gd name="T19" fmla="*/ 3145 h 21600"/>
                <a:gd name="T20" fmla="*/ 18466 w 21600"/>
                <a:gd name="T21" fmla="*/ 1845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8223"/>
                    <a:pt x="14380" y="6006"/>
                    <a:pt x="11853" y="5503"/>
                  </a:cubicBezTo>
                  <a:lnTo>
                    <a:pt x="12907" y="207"/>
                  </a:lnTo>
                  <a:cubicBezTo>
                    <a:pt x="17960" y="1212"/>
                    <a:pt x="21599" y="564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AutoShape 41"/>
            <p:cNvSpPr>
              <a:spLocks noChangeArrowheads="1"/>
            </p:cNvSpPr>
            <p:nvPr/>
          </p:nvSpPr>
          <p:spPr bwMode="auto">
            <a:xfrm rot="-5400000">
              <a:off x="5028" y="3208"/>
              <a:ext cx="317" cy="4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34 w 21600"/>
                <a:gd name="T19" fmla="*/ 3145 h 21600"/>
                <a:gd name="T20" fmla="*/ 18466 w 21600"/>
                <a:gd name="T21" fmla="*/ 1845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8223"/>
                    <a:pt x="14380" y="6006"/>
                    <a:pt x="11853" y="5503"/>
                  </a:cubicBezTo>
                  <a:lnTo>
                    <a:pt x="12907" y="207"/>
                  </a:lnTo>
                  <a:cubicBezTo>
                    <a:pt x="17960" y="1212"/>
                    <a:pt x="21599" y="564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AutoShape 42"/>
            <p:cNvSpPr>
              <a:spLocks noChangeArrowheads="1"/>
            </p:cNvSpPr>
            <p:nvPr/>
          </p:nvSpPr>
          <p:spPr bwMode="auto">
            <a:xfrm rot="17555110" flipH="1">
              <a:off x="4528" y="2983"/>
              <a:ext cx="317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34 w 21600"/>
                <a:gd name="T19" fmla="*/ 3160 h 21600"/>
                <a:gd name="T20" fmla="*/ 18466 w 21600"/>
                <a:gd name="T21" fmla="*/ 1844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8223"/>
                    <a:pt x="14380" y="6006"/>
                    <a:pt x="11853" y="5503"/>
                  </a:cubicBezTo>
                  <a:lnTo>
                    <a:pt x="12907" y="207"/>
                  </a:lnTo>
                  <a:cubicBezTo>
                    <a:pt x="17960" y="1212"/>
                    <a:pt x="21599" y="564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AutoShape 43"/>
            <p:cNvSpPr>
              <a:spLocks noChangeArrowheads="1"/>
            </p:cNvSpPr>
            <p:nvPr/>
          </p:nvSpPr>
          <p:spPr bwMode="auto">
            <a:xfrm rot="16337323" flipH="1">
              <a:off x="5042" y="3410"/>
              <a:ext cx="318" cy="4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92 w 21600"/>
                <a:gd name="T19" fmla="*/ 3145 h 21600"/>
                <a:gd name="T20" fmla="*/ 18408 w 21600"/>
                <a:gd name="T21" fmla="*/ 1845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8223"/>
                    <a:pt x="14380" y="6006"/>
                    <a:pt x="11853" y="5503"/>
                  </a:cubicBezTo>
                  <a:lnTo>
                    <a:pt x="12907" y="207"/>
                  </a:lnTo>
                  <a:cubicBezTo>
                    <a:pt x="17960" y="1212"/>
                    <a:pt x="21599" y="564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99CCFF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9" name="Text Box 44"/>
            <p:cNvSpPr txBox="1">
              <a:spLocks noChangeArrowheads="1"/>
            </p:cNvSpPr>
            <p:nvPr/>
          </p:nvSpPr>
          <p:spPr bwMode="auto">
            <a:xfrm>
              <a:off x="4322" y="3814"/>
              <a:ext cx="5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A &gt; 0</a:t>
              </a:r>
            </a:p>
          </p:txBody>
        </p:sp>
        <p:sp>
          <p:nvSpPr>
            <p:cNvPr id="50" name="Text Box 45"/>
            <p:cNvSpPr txBox="1">
              <a:spLocks noChangeArrowheads="1"/>
            </p:cNvSpPr>
            <p:nvPr/>
          </p:nvSpPr>
          <p:spPr bwMode="auto">
            <a:xfrm>
              <a:off x="4279" y="3048"/>
              <a:ext cx="5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smtClean="0">
                  <a:solidFill>
                    <a:srgbClr val="FF0000"/>
                  </a:solidFill>
                </a:rPr>
                <a:t>        </a:t>
              </a:r>
              <a:r>
                <a:rPr lang="en-US" altLang="en-US" sz="2800" b="1" dirty="0">
                  <a:solidFill>
                    <a:srgbClr val="FF0000"/>
                  </a:solidFill>
                </a:rPr>
                <a:t>Q &gt; 0</a:t>
              </a:r>
            </a:p>
          </p:txBody>
        </p:sp>
        <p:sp>
          <p:nvSpPr>
            <p:cNvPr id="51" name="Text Box 46"/>
            <p:cNvSpPr txBox="1">
              <a:spLocks noChangeArrowheads="1"/>
            </p:cNvSpPr>
            <p:nvPr/>
          </p:nvSpPr>
          <p:spPr bwMode="auto">
            <a:xfrm>
              <a:off x="4991" y="3058"/>
              <a:ext cx="5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Q &lt; 0</a:t>
              </a:r>
            </a:p>
          </p:txBody>
        </p:sp>
        <p:sp>
          <p:nvSpPr>
            <p:cNvPr id="52" name="Text Box 47"/>
            <p:cNvSpPr txBox="1">
              <a:spLocks noChangeArrowheads="1"/>
            </p:cNvSpPr>
            <p:nvPr/>
          </p:nvSpPr>
          <p:spPr bwMode="auto">
            <a:xfrm>
              <a:off x="5036" y="3814"/>
              <a:ext cx="5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A &lt; 0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13359" y="88604"/>
            <a:ext cx="11869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hỏi:Lượng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5203" y="5338414"/>
            <a:ext cx="647025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2.59259E-6 C -0.02812 0.00347 -0.05312 0.00695 -0.07187 0.01898 C -0.09062 0.03102 -0.12955 0.05695 -0.11588 0.07199 C -0.10221 0.08704 -0.02083 0.11111 0.01029 0.10972 C 0.04128 0.10834 0.06289 0.07477 0.07032 0.06343 C 0.07774 0.05209 0.0569 0.04584 0.05417 0.04236 " pathEditMode="relative" rAng="0" ptsTypes="AAAAAA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54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4236 C 0.00716 0.05463 -0.04271 0.09537 -0.05781 0.11204 C -0.07292 0.12871 -0.06472 0.14815 -0.08334 0.14167 C -0.10196 0.13496 -0.17344 0.08935 -0.16888 0.07199 C -0.16446 0.05463 -0.08503 0.04213 -0.05625 0.03797 C -0.02748 0.0338 0.00742 0.0301 0.00729 0.04236 Z " pathEditMode="relative" rAng="0" ptsTypes="AAAAAA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458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C 0.00586 -0.0199 0.00547 -0.05578 -0.00235 -0.0706 C -0.01016 -0.08518 -0.03451 -0.09398 -0.0474 -0.08912 C -0.06029 -0.08449 -0.07058 -0.03842 -0.07956 -0.04097 C -0.08867 -0.04328 -0.09063 -0.11157 -0.10157 -0.10393 C -0.11263 -0.09629 -0.15599 -0.01967 -0.14532 0.00556 C -0.13464 0.03102 -0.06198 0.0507 -0.03698 0.04838 C -0.01198 0.04607 -0.00586 0.01991 3.125E-6 -3.7037E-6 Z " pathEditMode="relative" rAng="0" ptsTypes="AAAAAAAA">
                                      <p:cBhvr>
                                        <p:cTn id="4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8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C -0.01302 -0.01574 -0.02604 -0.03125 -0.0194 -0.04931 C -0.01289 -0.06713 0.02058 -0.10834 0.03919 -0.10695 C 0.05768 -0.10533 0.07565 -0.05162 0.09206 -0.04028 C 0.1086 -0.02917 0.13555 -0.05 0.13828 -0.04028 C 0.14102 -0.03079 0.12539 0.00254 0.10899 0.01782 C 0.09245 0.03287 0.05547 0.05231 0.03919 0.05115 C 0.02279 0.05023 0.01927 0.02014 0.0112 0.01227 C 0.00313 0.00463 -0.00325 0.00509 -0.00976 0.00532 " pathEditMode="relative" rAng="0" ptsTypes="AAAAAAAAA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-28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2963 C 0.01368 0.08959 0.02474 0.14931 0.04805 0.17315 C 0.07136 0.19699 0.12305 0.18403 0.14232 0.17315 C 0.16133 0.16227 0.17162 0.1206 0.1629 0.10787 C 0.15443 0.09514 0.11068 0.10509 0.09089 0.09722 C 0.07097 0.08935 0.05482 0.06968 0.04428 0.06134 C 0.03373 0.05301 0.03386 0.04931 0.02722 0.04653 C 0.02045 0.04375 0.00795 0.04514 0.00391 0.04445 " pathEditMode="relative" rAng="0" ptsTypes="AAAAAAAA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784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0.00247 -0.01226 0.01758 -0.04838 0.01159 -0.05926 C 0.00534 -0.07014 -0.01758 -0.06458 -0.03698 -0.06551 C -0.05651 -0.06643 -0.08555 -0.06944 -0.10599 -0.06551 C -0.1263 -0.06157 -0.1586 -0.05694 -0.15964 -0.04213 C -0.16055 -0.02731 -0.13308 0.01181 -0.11224 0.02338 C -0.09141 0.03496 -0.05261 0.02894 -0.03451 0.02755 C -0.01654 0.02616 -0.00938 0.02014 -0.00391 0.01482 C 0.00169 0.00949 -0.00261 0.01227 2.91667E-6 -3.7037E-6 Z " pathEditMode="relative" rAng="0" ptsTypes="AAAAAAAAA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187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C -0.01901 0.00348 -0.03789 0.00695 -0.05208 0.01899 C -0.06627 0.03102 -0.09583 0.05695 -0.08554 0.072 C -0.07513 0.08704 -0.01354 0.11112 0.01003 0.10973 C 0.0336 0.10834 0.05 0.07477 0.0556 0.06343 C 0.0612 0.05209 0.04544 0.04584 0.04323 0.04237 " pathEditMode="relative" rAng="0" ptsTypes="AAAAAA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548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4578 C -0.06458 0.03561 -0.03993 0.01595 -0.02274 0.0178 C -0.00555 0.01988 0.01424 0.04393 0.03282 0.05804 C 0.05139 0.07237 0.09254 0.09341 0.08837 0.10266 C 0.0842 0.11191 0.02813 0.11445 0.00747 0.11306 C -0.01319 0.11191 -0.02465 0.10127 -0.03541 0.09526 C -0.04618 0.08948 -0.05191 0.08532 -0.05764 0.07792 C -0.06337 0.07029 -0.07604 0.05572 -0.07031 0.04578 Z " pathEditMode="relative" rAng="0" ptsTypes="aaaaaaaa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9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412 C 0.00742 0.05347 -0.03763 0.09421 -0.05117 0.11088 C -0.06484 0.12754 -0.05742 0.14699 -0.07422 0.14051 C -0.09101 0.13379 -0.15547 0.08819 -0.15143 0.07083 C -0.14739 0.05347 -0.07578 0.04097 -0.04987 0.0368 C -0.02383 0.03264 0.00755 0.02893 0.00755 0.0412 Z " pathEditMode="relative" rAng="0" ptsTypes="AAAAAA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458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C 0.00599 -0.01991 0.00573 -0.05579 -0.00248 -0.0706 C -0.01055 -0.08518 -0.03594 -0.09398 -0.04922 -0.08912 C -0.06263 -0.08449 -0.07331 -0.03842 -0.08269 -0.04097 C -0.09219 -0.04329 -0.09414 -0.11157 -0.10547 -0.10393 C -0.11693 -0.09629 -0.16198 -0.01967 -0.15105 0.00556 C -0.13998 0.03102 -0.06446 0.0507 -0.03842 0.04838 C -0.0125 0.04607 -0.00612 0.01991 3.95833E-6 -1.85185E-6 Z " pathEditMode="relative" rAng="0" ptsTypes="AAAAAAAA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-282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C -0.01276 -0.01574 -0.02565 -0.03125 -0.01914 -0.0493 C -0.01276 -0.06712 0.02005 -0.10833 0.03828 -0.10694 C 0.05651 -0.10532 0.07396 -0.05162 0.09024 -0.04027 C 0.10638 -0.02916 0.13268 -0.05 0.13542 -0.04027 C 0.13802 -0.03078 0.12279 0.00255 0.10664 0.01783 C 0.0905 0.03288 0.0543 0.05232 0.03828 0.05116 C 0.02227 0.05024 0.01888 0.02014 0.01094 0.01227 C 0.003 0.00463 -0.00325 0.0051 -0.0095 0.00533 " pathEditMode="relative" rAng="0" ptsTypes="AAAAAAAAA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-280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1366 C 0.01276 0.07361 0.02382 0.13333 0.04713 0.15718 C 0.07057 0.18102 0.12239 0.16806 0.14153 0.15718 C 0.16067 0.1463 0.17096 0.10463 0.16224 0.0919 C 0.15377 0.07917 0.10989 0.08912 0.0901 0.08125 C 0.07018 0.07338 0.05403 0.05371 0.04349 0.04537 C 0.03281 0.03704 0.03307 0.03333 0.0263 0.03056 C 0.01953 0.02778 0.00703 0.02917 0.00299 0.02847 " pathEditMode="relative" rAng="0" ptsTypes="AAAAAAAA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784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14451E-6 C 0.02743 -0.02521 0.05503 -0.05018 0.07309 -0.04024 C 0.09115 -0.0303 0.11372 0.03306 0.10799 0.05918 C 0.10226 0.08531 0.06302 0.10936 0.03819 0.11629 C 0.01337 0.12323 -0.02188 0.11745 -0.04115 0.1015 C -0.06042 0.08554 -0.08628 0.03837 -0.07778 0.02103 C -0.06927 0.00369 -0.02986 0.00069 0.00955 -0.00209 " pathEditMode="relative" rAng="0" ptsTypes="aaaaaaA">
                                      <p:cBhvr>
                                        <p:cTn id="1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6 C 0.0026 -0.01343 0.0168 -0.04954 0.0112 -0.06042 C 0.00534 -0.0713 -0.01602 -0.06574 -0.03424 -0.06667 C -0.0526 -0.06759 -0.07982 -0.0706 -0.09883 -0.06667 C -0.11797 -0.06273 -0.14818 -0.0581 -0.14909 -0.04329 C -0.15 -0.02847 -0.12422 0.01065 -0.10482 0.02222 C -0.08529 0.03379 -0.04883 0.02778 -0.0319 0.02639 C -0.0151 0.025 -0.00846 0.01898 -0.00325 0.01366 C 0.00195 0.00833 -0.00208 0.01111 0.00026 -0.00116 Z " pathEditMode="relative" rAng="0" ptsTypes="AAAAAAAAA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7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3.33333E-6 L -0.00209 -0.09861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223" grpId="0" animBg="1"/>
      <p:bldP spid="87" grpId="0" animBg="1"/>
      <p:bldP spid="9219" grpId="0" animBg="1"/>
      <p:bldP spid="3" grpId="0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825" y="2142159"/>
            <a:ext cx="1141012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2000J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800J.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63825" y="3458697"/>
            <a:ext cx="11410121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(A&gt;0): A=2000J</a:t>
            </a:r>
          </a:p>
          <a:p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(Q&lt;0): Q= - 800J</a:t>
            </a:r>
          </a:p>
          <a:p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U=A+Q=2000 – 800 = 1200J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6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2743200" y="1600200"/>
            <a:ext cx="457200" cy="457200"/>
          </a:xfrm>
          <a:prstGeom prst="ellipse">
            <a:avLst/>
          </a:prstGeom>
          <a:gradFill rotWithShape="1">
            <a:gsLst>
              <a:gs pos="0">
                <a:srgbClr val="993366">
                  <a:alpha val="89999"/>
                </a:srgbClr>
              </a:gs>
              <a:gs pos="50000">
                <a:srgbClr val="993366">
                  <a:gamma/>
                  <a:shade val="46275"/>
                  <a:invGamma/>
                </a:srgbClr>
              </a:gs>
              <a:gs pos="100000">
                <a:srgbClr val="993366">
                  <a:alpha val="89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286000"/>
            <a:ext cx="2798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15"/>
          <p:cNvSpPr>
            <a:spLocks noChangeArrowheads="1"/>
          </p:cNvSpPr>
          <p:nvPr/>
        </p:nvSpPr>
        <p:spPr bwMode="auto">
          <a:xfrm>
            <a:off x="7259638" y="1828800"/>
            <a:ext cx="1187450" cy="381000"/>
          </a:xfrm>
          <a:prstGeom prst="flowChartMagneticDisk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7259638" y="3111500"/>
            <a:ext cx="1187450" cy="381000"/>
          </a:xfrm>
          <a:prstGeom prst="flowChartMagneticDis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7031038" y="35814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Nước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294439" y="1295401"/>
            <a:ext cx="2732087" cy="1552575"/>
            <a:chOff x="670" y="1183"/>
            <a:chExt cx="1721" cy="978"/>
          </a:xfrm>
        </p:grpSpPr>
        <p:pic>
          <p:nvPicPr>
            <p:cNvPr id="1027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" y="1832"/>
              <a:ext cx="1099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" y="1183"/>
              <a:ext cx="1721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0" name="Group 35"/>
          <p:cNvGrpSpPr>
            <a:grpSpLocks/>
          </p:cNvGrpSpPr>
          <p:nvPr/>
        </p:nvGrpSpPr>
        <p:grpSpPr bwMode="auto">
          <a:xfrm>
            <a:off x="1828800" y="5624513"/>
            <a:ext cx="2057400" cy="152400"/>
            <a:chOff x="0" y="3936"/>
            <a:chExt cx="1296" cy="96"/>
          </a:xfrm>
        </p:grpSpPr>
        <p:sp>
          <p:nvSpPr>
            <p:cNvPr id="10264" name="Line 26"/>
            <p:cNvSpPr>
              <a:spLocks noChangeShapeType="1"/>
            </p:cNvSpPr>
            <p:nvPr/>
          </p:nvSpPr>
          <p:spPr bwMode="auto">
            <a:xfrm>
              <a:off x="0" y="3936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27"/>
            <p:cNvSpPr>
              <a:spLocks noChangeShapeType="1"/>
            </p:cNvSpPr>
            <p:nvPr/>
          </p:nvSpPr>
          <p:spPr bwMode="auto">
            <a:xfrm flipV="1">
              <a:off x="0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28"/>
            <p:cNvSpPr>
              <a:spLocks noChangeShapeType="1"/>
            </p:cNvSpPr>
            <p:nvPr/>
          </p:nvSpPr>
          <p:spPr bwMode="auto">
            <a:xfrm flipV="1">
              <a:off x="144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Line 29"/>
            <p:cNvSpPr>
              <a:spLocks noChangeShapeType="1"/>
            </p:cNvSpPr>
            <p:nvPr/>
          </p:nvSpPr>
          <p:spPr bwMode="auto">
            <a:xfrm flipV="1">
              <a:off x="288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Line 30"/>
            <p:cNvSpPr>
              <a:spLocks noChangeShapeType="1"/>
            </p:cNvSpPr>
            <p:nvPr/>
          </p:nvSpPr>
          <p:spPr bwMode="auto">
            <a:xfrm flipV="1">
              <a:off x="432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31"/>
            <p:cNvSpPr>
              <a:spLocks noChangeShapeType="1"/>
            </p:cNvSpPr>
            <p:nvPr/>
          </p:nvSpPr>
          <p:spPr bwMode="auto">
            <a:xfrm flipV="1">
              <a:off x="576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32"/>
            <p:cNvSpPr>
              <a:spLocks noChangeShapeType="1"/>
            </p:cNvSpPr>
            <p:nvPr/>
          </p:nvSpPr>
          <p:spPr bwMode="auto">
            <a:xfrm flipV="1">
              <a:off x="720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Line 33"/>
            <p:cNvSpPr>
              <a:spLocks noChangeShapeType="1"/>
            </p:cNvSpPr>
            <p:nvPr/>
          </p:nvSpPr>
          <p:spPr bwMode="auto">
            <a:xfrm flipV="1">
              <a:off x="864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Line 34"/>
            <p:cNvSpPr>
              <a:spLocks noChangeShapeType="1"/>
            </p:cNvSpPr>
            <p:nvPr/>
          </p:nvSpPr>
          <p:spPr bwMode="auto">
            <a:xfrm flipV="1">
              <a:off x="1008" y="393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Text Box 36"/>
          <p:cNvSpPr txBox="1">
            <a:spLocks noChangeArrowheads="1"/>
          </p:cNvSpPr>
          <p:nvPr/>
        </p:nvSpPr>
        <p:spPr bwMode="auto">
          <a:xfrm>
            <a:off x="2057400" y="762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rebuchet MS" panose="020B0603020202020204" pitchFamily="34" charset="0"/>
              </a:rPr>
              <a:t>Cơ năng </a:t>
            </a:r>
            <a:r>
              <a:rPr lang="en-US" altLang="en-US" sz="2400">
                <a:latin typeface="Trebuchet MS" panose="020B0603020202020204" pitchFamily="34" charset="0"/>
                <a:sym typeface="Wingdings" panose="05000000000000000000" pitchFamily="2" charset="2"/>
              </a:rPr>
              <a:t> Nội năng</a:t>
            </a:r>
            <a:endParaRPr lang="en-US" altLang="en-US" sz="2400">
              <a:latin typeface="Trebuchet MS" panose="020B0603020202020204" pitchFamily="34" charset="0"/>
            </a:endParaRPr>
          </a:p>
        </p:txBody>
      </p:sp>
      <p:grpSp>
        <p:nvGrpSpPr>
          <p:cNvPr id="10252" name="Group 38"/>
          <p:cNvGrpSpPr>
            <a:grpSpLocks/>
          </p:cNvGrpSpPr>
          <p:nvPr/>
        </p:nvGrpSpPr>
        <p:grpSpPr bwMode="auto">
          <a:xfrm>
            <a:off x="3352801" y="1966913"/>
            <a:ext cx="447675" cy="3657600"/>
            <a:chOff x="1152" y="1239"/>
            <a:chExt cx="282" cy="2304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>
              <a:off x="1152" y="1239"/>
              <a:ext cx="0" cy="23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Text Box 37"/>
            <p:cNvSpPr txBox="1">
              <a:spLocks noChangeArrowheads="1"/>
            </p:cNvSpPr>
            <p:nvPr/>
          </p:nvSpPr>
          <p:spPr bwMode="auto">
            <a:xfrm>
              <a:off x="1238" y="2183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h</a:t>
              </a:r>
            </a:p>
          </p:txBody>
        </p:sp>
      </p:grpSp>
      <p:sp>
        <p:nvSpPr>
          <p:cNvPr id="10253" name="Text Box 39"/>
          <p:cNvSpPr txBox="1">
            <a:spLocks noChangeArrowheads="1"/>
          </p:cNvSpPr>
          <p:nvPr/>
        </p:nvSpPr>
        <p:spPr bwMode="auto">
          <a:xfrm>
            <a:off x="5791200" y="8382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rebuchet MS" panose="020B0603020202020204" pitchFamily="34" charset="0"/>
              </a:rPr>
              <a:t>Nhiệt của kim loại </a:t>
            </a:r>
            <a:r>
              <a:rPr lang="en-US" altLang="en-US" sz="2400">
                <a:latin typeface="Trebuchet MS" panose="020B0603020202020204" pitchFamily="34" charset="0"/>
                <a:sym typeface="Wingdings" panose="05000000000000000000" pitchFamily="2" charset="2"/>
              </a:rPr>
              <a:t> nước</a:t>
            </a:r>
            <a:endParaRPr lang="en-US" altLang="en-US" sz="2400">
              <a:latin typeface="Trebuchet MS" panose="020B0603020202020204" pitchFamily="34" charset="0"/>
            </a:endParaRPr>
          </a:p>
        </p:txBody>
      </p:sp>
      <p:sp>
        <p:nvSpPr>
          <p:cNvPr id="2088" name="Line 40"/>
          <p:cNvSpPr>
            <a:spLocks noChangeShapeType="1"/>
          </p:cNvSpPr>
          <p:nvPr/>
        </p:nvSpPr>
        <p:spPr bwMode="auto">
          <a:xfrm>
            <a:off x="2057400" y="2971800"/>
            <a:ext cx="20574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V="1">
            <a:off x="2133600" y="2895600"/>
            <a:ext cx="198120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029200"/>
            <a:ext cx="2798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391400" y="4572000"/>
            <a:ext cx="1187450" cy="381000"/>
          </a:xfrm>
          <a:prstGeom prst="flowChartMagneticDisk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391400" y="5867400"/>
            <a:ext cx="1187450" cy="381000"/>
          </a:xfrm>
          <a:prstGeom prst="flowChartMagneticDisk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7183438" y="63246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Nước</a:t>
            </a:r>
          </a:p>
        </p:txBody>
      </p:sp>
      <p:sp>
        <p:nvSpPr>
          <p:cNvPr id="2097" name="Line 49"/>
          <p:cNvSpPr>
            <a:spLocks noChangeShapeType="1"/>
          </p:cNvSpPr>
          <p:nvPr/>
        </p:nvSpPr>
        <p:spPr bwMode="auto">
          <a:xfrm>
            <a:off x="6477000" y="4419600"/>
            <a:ext cx="320040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 flipV="1">
            <a:off x="6400800" y="4419600"/>
            <a:ext cx="3352800" cy="2057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52222 " pathEditMode="relative" ptsTypes="AA">
                                      <p:cBhvr>
                                        <p:cTn id="17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52222 L -3.33333E-6 0.01111 " pathEditMode="relative" ptsTypes="AA">
                                      <p:cBhvr>
                                        <p:cTn id="2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6281E-7 L 3.88889E-6 0.18872 " pathEditMode="relative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6281E-7 L 3.88889E-6 0.18872 " pathEditMode="relative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" grpId="0" animBg="1"/>
      <p:bldP spid="2063" grpId="0"/>
      <p:bldP spid="2088" grpId="0" animBg="1"/>
      <p:bldP spid="2089" grpId="0" animBg="1"/>
      <p:bldP spid="5" grpId="0" animBg="1"/>
      <p:bldP spid="5" grpId="1" animBg="1"/>
      <p:bldP spid="6" grpId="0" animBg="1"/>
      <p:bldP spid="2093" grpId="0"/>
      <p:bldP spid="2097" grpId="0" animBg="1"/>
      <p:bldP spid="2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2248477"/>
            <a:ext cx="93726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4831269" y="3184248"/>
            <a:ext cx="4495800" cy="2286000"/>
          </a:xfrm>
          <a:prstGeom prst="cloudCallout">
            <a:avLst>
              <a:gd name="adj1" fmla="val -84903"/>
              <a:gd name="adj2" fmla="val 50272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VD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150" name="Picture 21" descr="Garfield-01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18" y="4562475"/>
            <a:ext cx="22510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57991" y="815009"/>
            <a:ext cx="6142809" cy="65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62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CÁC NGUYÊN LÝ CỦA NHIỆT ĐỘNG LỰC HỌC.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217" y="1475286"/>
            <a:ext cx="6849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-di-</a:t>
            </a:r>
            <a:r>
              <a:rPr lang="en-US" altLang="en-US" sz="28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altLang="en-US" sz="28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(1822-1888)</a:t>
            </a:r>
            <a:endParaRPr lang="en-US" altLang="en-US" sz="28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8" grpId="0" animBg="1"/>
      <p:bldP spid="6161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631</Words>
  <Application>Microsoft Office PowerPoint</Application>
  <PresentationFormat>Widescreen</PresentationFormat>
  <Paragraphs>91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Algerian</vt:lpstr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</dc:creator>
  <cp:lastModifiedBy>Vien</cp:lastModifiedBy>
  <cp:revision>13</cp:revision>
  <dcterms:created xsi:type="dcterms:W3CDTF">2020-02-16T01:48:07Z</dcterms:created>
  <dcterms:modified xsi:type="dcterms:W3CDTF">2020-05-17T14:12:10Z</dcterms:modified>
</cp:coreProperties>
</file>