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0"/>
    <p:sldId id="257" r:id="rId31"/>
    <p:sldId id="258" r:id="rId32"/>
    <p:sldId id="259" r:id="rId33"/>
  </p:sldIdLst>
  <p:sldSz cx="7556500" cy="10693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VN-Anastasia" charset="1" panose="020B0606040200020203"/>
      <p:regular r:id="rId10"/>
    </p:embeddedFont>
    <p:embeddedFont>
      <p:font typeface="SVN-Cookie" charset="1" panose="020B0606040200020203"/>
      <p:regular r:id="rId11"/>
    </p:embeddedFont>
    <p:embeddedFont>
      <p:font typeface="Canva Sans" charset="1" panose="020B0503030501040103"/>
      <p:regular r:id="rId12"/>
    </p:embeddedFont>
    <p:embeddedFont>
      <p:font typeface="Canva Sans Bold" charset="1" panose="020B0803030501040103"/>
      <p:regular r:id="rId13"/>
    </p:embeddedFont>
    <p:embeddedFont>
      <p:font typeface="Canva Sans Italics" charset="1" panose="020B0503030501040103"/>
      <p:regular r:id="rId14"/>
    </p:embeddedFont>
    <p:embeddedFont>
      <p:font typeface="Canva Sans Bold Italics" charset="1" panose="020B0803030501040103"/>
      <p:regular r:id="rId15"/>
    </p:embeddedFont>
    <p:embeddedFont>
      <p:font typeface="Arima Madurai" charset="1" panose="00000500000000000000"/>
      <p:regular r:id="rId16"/>
    </p:embeddedFont>
    <p:embeddedFont>
      <p:font typeface="Arima Madurai Bold" charset="1" panose="00000800000000000000"/>
      <p:regular r:id="rId17"/>
    </p:embeddedFont>
    <p:embeddedFont>
      <p:font typeface="Arima Madurai Italics" charset="1" panose="00000500000000000000"/>
      <p:regular r:id="rId18"/>
    </p:embeddedFont>
    <p:embeddedFont>
      <p:font typeface="Arima Madurai Bold Italics" charset="1" panose="00000800000000000000"/>
      <p:regular r:id="rId19"/>
    </p:embeddedFont>
    <p:embeddedFont>
      <p:font typeface="Arima Madurai Thin" charset="1" panose="00000300000000000000"/>
      <p:regular r:id="rId20"/>
    </p:embeddedFont>
    <p:embeddedFont>
      <p:font typeface="Arima Madurai Extra-Light" charset="1" panose="00000300000000000000"/>
      <p:regular r:id="rId21"/>
    </p:embeddedFont>
    <p:embeddedFont>
      <p:font typeface="Arima Madurai Light" charset="1" panose="00000400000000000000"/>
      <p:regular r:id="rId22"/>
    </p:embeddedFont>
    <p:embeddedFont>
      <p:font typeface="Arima Madurai Light Italics" charset="1" panose="00000400000000000000"/>
      <p:regular r:id="rId23"/>
    </p:embeddedFont>
    <p:embeddedFont>
      <p:font typeface="Arima Madurai Medium" charset="1" panose="00000600000000000000"/>
      <p:regular r:id="rId24"/>
    </p:embeddedFont>
    <p:embeddedFont>
      <p:font typeface="Arima Madurai Medium Italics" charset="1" panose="00000600000000000000"/>
      <p:regular r:id="rId25"/>
    </p:embeddedFont>
    <p:embeddedFont>
      <p:font typeface="Arima Madurai Ultra-Bold" charset="1" panose="00000900000000000000"/>
      <p:regular r:id="rId26"/>
    </p:embeddedFont>
    <p:embeddedFont>
      <p:font typeface="Arima Madurai Ultra-Bold Italics" charset="1" panose="00000900000000000000"/>
      <p:regular r:id="rId27"/>
    </p:embeddedFont>
    <p:embeddedFont>
      <p:font typeface="Arima Madurai Heavy" charset="1" panose="00000A00000000000000"/>
      <p:regular r:id="rId28"/>
    </p:embeddedFont>
    <p:embeddedFont>
      <p:font typeface="Arima Madurai Heavy Italics" charset="1" panose="00000A0000000000000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slides/slide1.xml" Type="http://schemas.openxmlformats.org/officeDocument/2006/relationships/slide"/><Relationship Id="rId31" Target="slides/slide2.xml" Type="http://schemas.openxmlformats.org/officeDocument/2006/relationships/slide"/><Relationship Id="rId32" Target="slides/slide3.xml" Type="http://schemas.openxmlformats.org/officeDocument/2006/relationships/slide"/><Relationship Id="rId33" Target="slides/slide4.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9FCFF"/>
        </a:solidFill>
      </p:bgPr>
    </p:bg>
    <p:spTree>
      <p:nvGrpSpPr>
        <p:cNvPr id="1" name=""/>
        <p:cNvGrpSpPr/>
        <p:nvPr/>
      </p:nvGrpSpPr>
      <p:grpSpPr>
        <a:xfrm>
          <a:off x="0" y="0"/>
          <a:ext cx="0" cy="0"/>
          <a:chOff x="0" y="0"/>
          <a:chExt cx="0" cy="0"/>
        </a:xfrm>
      </p:grpSpPr>
      <p:sp>
        <p:nvSpPr>
          <p:cNvPr name="Freeform 2" id="2"/>
          <p:cNvSpPr/>
          <p:nvPr/>
        </p:nvSpPr>
        <p:spPr>
          <a:xfrm flipH="false" flipV="false" rot="7529073">
            <a:off x="414340" y="-1610415"/>
            <a:ext cx="2878145" cy="2432032"/>
          </a:xfrm>
          <a:custGeom>
            <a:avLst/>
            <a:gdLst/>
            <a:ahLst/>
            <a:cxnLst/>
            <a:rect r="r" b="b" t="t" l="l"/>
            <a:pathLst>
              <a:path h="2432032" w="2878145">
                <a:moveTo>
                  <a:pt x="0" y="0"/>
                </a:moveTo>
                <a:lnTo>
                  <a:pt x="2878145" y="0"/>
                </a:lnTo>
                <a:lnTo>
                  <a:pt x="2878145" y="2432033"/>
                </a:lnTo>
                <a:lnTo>
                  <a:pt x="0" y="24320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3265" y="867902"/>
            <a:ext cx="361176" cy="397383"/>
          </a:xfrm>
          <a:custGeom>
            <a:avLst/>
            <a:gdLst/>
            <a:ahLst/>
            <a:cxnLst/>
            <a:rect r="r" b="b" t="t" l="l"/>
            <a:pathLst>
              <a:path h="397383" w="361176">
                <a:moveTo>
                  <a:pt x="0" y="0"/>
                </a:moveTo>
                <a:lnTo>
                  <a:pt x="361176" y="0"/>
                </a:lnTo>
                <a:lnTo>
                  <a:pt x="361176" y="397384"/>
                </a:lnTo>
                <a:lnTo>
                  <a:pt x="0" y="3973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939733">
            <a:off x="606865" y="8584402"/>
            <a:ext cx="298269" cy="264341"/>
          </a:xfrm>
          <a:custGeom>
            <a:avLst/>
            <a:gdLst/>
            <a:ahLst/>
            <a:cxnLst/>
            <a:rect r="r" b="b" t="t" l="l"/>
            <a:pathLst>
              <a:path h="264341" w="298269">
                <a:moveTo>
                  <a:pt x="0" y="0"/>
                </a:moveTo>
                <a:lnTo>
                  <a:pt x="298270" y="0"/>
                </a:lnTo>
                <a:lnTo>
                  <a:pt x="298270" y="264342"/>
                </a:lnTo>
                <a:lnTo>
                  <a:pt x="0" y="2643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869712" y="-770378"/>
            <a:ext cx="1588013" cy="1720545"/>
          </a:xfrm>
          <a:custGeom>
            <a:avLst/>
            <a:gdLst/>
            <a:ahLst/>
            <a:cxnLst/>
            <a:rect r="r" b="b" t="t" l="l"/>
            <a:pathLst>
              <a:path h="1720545" w="1588013">
                <a:moveTo>
                  <a:pt x="0" y="0"/>
                </a:moveTo>
                <a:lnTo>
                  <a:pt x="1588013" y="0"/>
                </a:lnTo>
                <a:lnTo>
                  <a:pt x="1588013" y="1720545"/>
                </a:lnTo>
                <a:lnTo>
                  <a:pt x="0" y="17205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2876807">
            <a:off x="-1908145" y="3225690"/>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4442263">
            <a:off x="-1590884" y="1576000"/>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8771133">
            <a:off x="5081541" y="-1534348"/>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3060550" y="-1451681"/>
            <a:ext cx="1739424" cy="1884592"/>
          </a:xfrm>
          <a:custGeom>
            <a:avLst/>
            <a:gdLst/>
            <a:ahLst/>
            <a:cxnLst/>
            <a:rect r="r" b="b" t="t" l="l"/>
            <a:pathLst>
              <a:path h="1884592" w="1739424">
                <a:moveTo>
                  <a:pt x="0" y="0"/>
                </a:moveTo>
                <a:lnTo>
                  <a:pt x="1739423" y="0"/>
                </a:lnTo>
                <a:lnTo>
                  <a:pt x="1739423"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6814926" y="-509385"/>
            <a:ext cx="1437959" cy="1557967"/>
          </a:xfrm>
          <a:custGeom>
            <a:avLst/>
            <a:gdLst/>
            <a:ahLst/>
            <a:cxnLst/>
            <a:rect r="r" b="b" t="t" l="l"/>
            <a:pathLst>
              <a:path h="1557967" w="1437959">
                <a:moveTo>
                  <a:pt x="0" y="0"/>
                </a:moveTo>
                <a:lnTo>
                  <a:pt x="1437959" y="0"/>
                </a:lnTo>
                <a:lnTo>
                  <a:pt x="1437959" y="1557967"/>
                </a:lnTo>
                <a:lnTo>
                  <a:pt x="0" y="15579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6989919" y="3159769"/>
            <a:ext cx="1739424" cy="1884592"/>
          </a:xfrm>
          <a:custGeom>
            <a:avLst/>
            <a:gdLst/>
            <a:ahLst/>
            <a:cxnLst/>
            <a:rect r="r" b="b" t="t" l="l"/>
            <a:pathLst>
              <a:path h="1884592" w="1739424">
                <a:moveTo>
                  <a:pt x="0" y="0"/>
                </a:moveTo>
                <a:lnTo>
                  <a:pt x="1739424" y="0"/>
                </a:lnTo>
                <a:lnTo>
                  <a:pt x="1739424"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5934288" y="9749704"/>
            <a:ext cx="1739424" cy="1884592"/>
          </a:xfrm>
          <a:custGeom>
            <a:avLst/>
            <a:gdLst/>
            <a:ahLst/>
            <a:cxnLst/>
            <a:rect r="r" b="b" t="t" l="l"/>
            <a:pathLst>
              <a:path h="1884592" w="1739424">
                <a:moveTo>
                  <a:pt x="0" y="0"/>
                </a:moveTo>
                <a:lnTo>
                  <a:pt x="1739424" y="0"/>
                </a:lnTo>
                <a:lnTo>
                  <a:pt x="1739424"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869712" y="8807408"/>
            <a:ext cx="1739424" cy="1884592"/>
          </a:xfrm>
          <a:custGeom>
            <a:avLst/>
            <a:gdLst/>
            <a:ahLst/>
            <a:cxnLst/>
            <a:rect r="r" b="b" t="t" l="l"/>
            <a:pathLst>
              <a:path h="1884592" w="1739424">
                <a:moveTo>
                  <a:pt x="0" y="0"/>
                </a:moveTo>
                <a:lnTo>
                  <a:pt x="1739424" y="0"/>
                </a:lnTo>
                <a:lnTo>
                  <a:pt x="1739424"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1372252" y="5947093"/>
            <a:ext cx="1739424" cy="1884592"/>
          </a:xfrm>
          <a:custGeom>
            <a:avLst/>
            <a:gdLst/>
            <a:ahLst/>
            <a:cxnLst/>
            <a:rect r="r" b="b" t="t" l="l"/>
            <a:pathLst>
              <a:path h="1884592" w="1739424">
                <a:moveTo>
                  <a:pt x="0" y="0"/>
                </a:moveTo>
                <a:lnTo>
                  <a:pt x="1739424" y="0"/>
                </a:lnTo>
                <a:lnTo>
                  <a:pt x="1739424"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2263287" y="10238172"/>
            <a:ext cx="1739424" cy="1884592"/>
          </a:xfrm>
          <a:custGeom>
            <a:avLst/>
            <a:gdLst/>
            <a:ahLst/>
            <a:cxnLst/>
            <a:rect r="r" b="b" t="t" l="l"/>
            <a:pathLst>
              <a:path h="1884592" w="1739424">
                <a:moveTo>
                  <a:pt x="0" y="0"/>
                </a:moveTo>
                <a:lnTo>
                  <a:pt x="1739423" y="0"/>
                </a:lnTo>
                <a:lnTo>
                  <a:pt x="1739423"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3909128">
            <a:off x="-1888023" y="6870152"/>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3909128">
            <a:off x="-93300" y="9539277"/>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5745993">
            <a:off x="3497277" y="10356656"/>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2876807">
            <a:off x="6347631" y="7435876"/>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1263475">
            <a:off x="6790467" y="1247205"/>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1442971">
            <a:off x="4287105" y="10287475"/>
            <a:ext cx="298269" cy="264341"/>
          </a:xfrm>
          <a:custGeom>
            <a:avLst/>
            <a:gdLst/>
            <a:ahLst/>
            <a:cxnLst/>
            <a:rect r="r" b="b" t="t" l="l"/>
            <a:pathLst>
              <a:path h="264341" w="298269">
                <a:moveTo>
                  <a:pt x="0" y="0"/>
                </a:moveTo>
                <a:lnTo>
                  <a:pt x="298270" y="0"/>
                </a:lnTo>
                <a:lnTo>
                  <a:pt x="298270" y="264342"/>
                </a:lnTo>
                <a:lnTo>
                  <a:pt x="0" y="2643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2427800">
            <a:off x="6623412" y="9137137"/>
            <a:ext cx="361176" cy="397383"/>
          </a:xfrm>
          <a:custGeom>
            <a:avLst/>
            <a:gdLst/>
            <a:ahLst/>
            <a:cxnLst/>
            <a:rect r="r" b="b" t="t" l="l"/>
            <a:pathLst>
              <a:path h="397383" w="361176">
                <a:moveTo>
                  <a:pt x="0" y="0"/>
                </a:moveTo>
                <a:lnTo>
                  <a:pt x="361176" y="0"/>
                </a:lnTo>
                <a:lnTo>
                  <a:pt x="361176" y="397383"/>
                </a:lnTo>
                <a:lnTo>
                  <a:pt x="0" y="3973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false" flipV="false" rot="1895239">
            <a:off x="6740885" y="5204174"/>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2030482">
            <a:off x="7213391" y="4912190"/>
            <a:ext cx="298269" cy="264341"/>
          </a:xfrm>
          <a:custGeom>
            <a:avLst/>
            <a:gdLst/>
            <a:ahLst/>
            <a:cxnLst/>
            <a:rect r="r" b="b" t="t" l="l"/>
            <a:pathLst>
              <a:path h="264341" w="298269">
                <a:moveTo>
                  <a:pt x="0" y="0"/>
                </a:moveTo>
                <a:lnTo>
                  <a:pt x="298270" y="0"/>
                </a:lnTo>
                <a:lnTo>
                  <a:pt x="298270" y="264342"/>
                </a:lnTo>
                <a:lnTo>
                  <a:pt x="0" y="2643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1442971">
            <a:off x="7059990" y="1115897"/>
            <a:ext cx="298269" cy="264341"/>
          </a:xfrm>
          <a:custGeom>
            <a:avLst/>
            <a:gdLst/>
            <a:ahLst/>
            <a:cxnLst/>
            <a:rect r="r" b="b" t="t" l="l"/>
            <a:pathLst>
              <a:path h="264341" w="298269">
                <a:moveTo>
                  <a:pt x="0" y="0"/>
                </a:moveTo>
                <a:lnTo>
                  <a:pt x="298269" y="0"/>
                </a:lnTo>
                <a:lnTo>
                  <a:pt x="298269" y="264341"/>
                </a:lnTo>
                <a:lnTo>
                  <a:pt x="0" y="2643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6" id="26"/>
          <p:cNvGrpSpPr/>
          <p:nvPr/>
        </p:nvGrpSpPr>
        <p:grpSpPr>
          <a:xfrm rot="0">
            <a:off x="283853" y="2049232"/>
            <a:ext cx="6954410" cy="8370414"/>
            <a:chOff x="0" y="0"/>
            <a:chExt cx="2492304" cy="2999767"/>
          </a:xfrm>
        </p:grpSpPr>
        <p:sp>
          <p:nvSpPr>
            <p:cNvPr name="Freeform 27" id="27"/>
            <p:cNvSpPr/>
            <p:nvPr/>
          </p:nvSpPr>
          <p:spPr>
            <a:xfrm flipH="false" flipV="false" rot="0">
              <a:off x="0" y="0"/>
              <a:ext cx="2492303" cy="2999767"/>
            </a:xfrm>
            <a:custGeom>
              <a:avLst/>
              <a:gdLst/>
              <a:ahLst/>
              <a:cxnLst/>
              <a:rect r="r" b="b" t="t" l="l"/>
              <a:pathLst>
                <a:path h="2999767" w="2492303">
                  <a:moveTo>
                    <a:pt x="11132" y="0"/>
                  </a:moveTo>
                  <a:lnTo>
                    <a:pt x="2481171" y="0"/>
                  </a:lnTo>
                  <a:cubicBezTo>
                    <a:pt x="2484124" y="0"/>
                    <a:pt x="2486955" y="1173"/>
                    <a:pt x="2489043" y="3261"/>
                  </a:cubicBezTo>
                  <a:cubicBezTo>
                    <a:pt x="2491131" y="5348"/>
                    <a:pt x="2492303" y="8180"/>
                    <a:pt x="2492303" y="11132"/>
                  </a:cubicBezTo>
                  <a:lnTo>
                    <a:pt x="2492303" y="2988635"/>
                  </a:lnTo>
                  <a:cubicBezTo>
                    <a:pt x="2492303" y="2994783"/>
                    <a:pt x="2487319" y="2999767"/>
                    <a:pt x="2481171" y="2999767"/>
                  </a:cubicBezTo>
                  <a:lnTo>
                    <a:pt x="11132" y="2999767"/>
                  </a:lnTo>
                  <a:cubicBezTo>
                    <a:pt x="4984" y="2999767"/>
                    <a:pt x="0" y="2994783"/>
                    <a:pt x="0" y="2988635"/>
                  </a:cubicBezTo>
                  <a:lnTo>
                    <a:pt x="0" y="11132"/>
                  </a:lnTo>
                  <a:cubicBezTo>
                    <a:pt x="0" y="4984"/>
                    <a:pt x="4984" y="0"/>
                    <a:pt x="11132" y="0"/>
                  </a:cubicBezTo>
                  <a:close/>
                </a:path>
              </a:pathLst>
            </a:custGeom>
            <a:solidFill>
              <a:srgbClr val="FFFFFF"/>
            </a:solidFill>
            <a:ln w="19050" cap="sq">
              <a:solidFill>
                <a:srgbClr val="057DCD"/>
              </a:solidFill>
              <a:prstDash val="solid"/>
              <a:miter/>
            </a:ln>
          </p:spPr>
        </p:sp>
        <p:sp>
          <p:nvSpPr>
            <p:cNvPr name="TextBox 28" id="28"/>
            <p:cNvSpPr txBox="true"/>
            <p:nvPr/>
          </p:nvSpPr>
          <p:spPr>
            <a:xfrm>
              <a:off x="0" y="-28575"/>
              <a:ext cx="2492304" cy="3028342"/>
            </a:xfrm>
            <a:prstGeom prst="rect">
              <a:avLst/>
            </a:prstGeom>
          </p:spPr>
          <p:txBody>
            <a:bodyPr anchor="ctr" rtlCol="false" tIns="50800" lIns="50800" bIns="50800" rIns="50800"/>
            <a:lstStyle/>
            <a:p>
              <a:pPr algn="ctr">
                <a:lnSpc>
                  <a:spcPts val="1960"/>
                </a:lnSpc>
                <a:spcBef>
                  <a:spcPct val="0"/>
                </a:spcBef>
              </a:pPr>
            </a:p>
          </p:txBody>
        </p:sp>
      </p:grpSp>
      <p:sp>
        <p:nvSpPr>
          <p:cNvPr name="TextBox 29" id="29"/>
          <p:cNvSpPr txBox="true"/>
          <p:nvPr/>
        </p:nvSpPr>
        <p:spPr>
          <a:xfrm rot="0">
            <a:off x="367172" y="2124128"/>
            <a:ext cx="6797880" cy="8188326"/>
          </a:xfrm>
          <a:prstGeom prst="rect">
            <a:avLst/>
          </a:prstGeom>
        </p:spPr>
        <p:txBody>
          <a:bodyPr anchor="t" rtlCol="false" tIns="0" lIns="0" bIns="0" rIns="0">
            <a:spAutoFit/>
          </a:bodyPr>
          <a:lstStyle/>
          <a:p>
            <a:pPr algn="just">
              <a:lnSpc>
                <a:spcPts val="1000"/>
              </a:lnSpc>
            </a:pPr>
            <a:r>
              <a:rPr lang="en-US" sz="1000" spc="-21">
                <a:solidFill>
                  <a:srgbClr val="000000"/>
                </a:solidFill>
                <a:latin typeface="Arima Madurai Bold"/>
              </a:rPr>
              <a:t>          Nhưng khoảng đầu giờ mão, vọng canh cuối làng gõ một tiếng mõ báo hiệu có người lạ mặt. Trần Bình Trọng ra lệnh cho dẫn vào. Lát sau quân canh cuối làng đưa vào một ông già. Ông ta cao lớn gầy guộc, có đôi tay bắp thịt đã teo lại nhưng nước da vẫn đỏ đẹp lạ thường.</a:t>
            </a:r>
          </a:p>
          <a:p>
            <a:pPr algn="just">
              <a:lnSpc>
                <a:spcPts val="1000"/>
              </a:lnSpc>
            </a:pPr>
            <a:r>
              <a:rPr lang="en-US" sz="1000" spc="-21">
                <a:solidFill>
                  <a:srgbClr val="000000"/>
                </a:solidFill>
                <a:latin typeface="Arima Madurai Bold"/>
              </a:rPr>
              <a:t> - Lão xin chào tướng quân!</a:t>
            </a:r>
          </a:p>
          <a:p>
            <a:pPr algn="just">
              <a:lnSpc>
                <a:spcPts val="1000"/>
              </a:lnSpc>
            </a:pPr>
            <a:r>
              <a:rPr lang="en-US" sz="1000" spc="-21">
                <a:solidFill>
                  <a:srgbClr val="000000"/>
                </a:solidFill>
                <a:latin typeface="Arima Madurai Bold"/>
              </a:rPr>
              <a:t> Ông già lạ mặt khom lưng vái Trần Bình Trọng. Vốn là người xưa nay vẫn kính nể những bậc cao tuổi, Trần Bình Trọng vội gạt đi:</a:t>
            </a:r>
          </a:p>
          <a:p>
            <a:pPr algn="just">
              <a:lnSpc>
                <a:spcPts val="1000"/>
              </a:lnSpc>
            </a:pPr>
            <a:r>
              <a:rPr lang="en-US" sz="1000" spc="-21">
                <a:solidFill>
                  <a:srgbClr val="000000"/>
                </a:solidFill>
                <a:latin typeface="Arima Madurai Bold"/>
              </a:rPr>
              <a:t> - Ông lão cứ đứng thẳng. Làm sao cụ biết ta ở đây mà đến tìm thế?</a:t>
            </a:r>
          </a:p>
          <a:p>
            <a:pPr algn="just">
              <a:lnSpc>
                <a:spcPts val="1000"/>
              </a:lnSpc>
            </a:pPr>
            <a:r>
              <a:rPr lang="en-US" sz="1000" spc="-21">
                <a:solidFill>
                  <a:srgbClr val="000000"/>
                </a:solidFill>
                <a:latin typeface="Arima Madurai Bold"/>
              </a:rPr>
              <a:t> - Lão biết có quân về từ lúc tảng sáng nhưng lão vẫn phải dò lại xem có đích xác không. Bây giờ lão đã nhận đúng là quân triều đình rồi nên lão xin vào hầu. Dân Xuân Đình cử lão đi trước để xem có giúp đỡ được tí gì cho quân ta chăng?</a:t>
            </a:r>
          </a:p>
          <a:p>
            <a:pPr algn="just">
              <a:lnSpc>
                <a:spcPts val="1000"/>
              </a:lnSpc>
            </a:pPr>
            <a:r>
              <a:rPr lang="en-US" sz="1000" spc="-21">
                <a:solidFill>
                  <a:srgbClr val="000000"/>
                </a:solidFill>
                <a:latin typeface="Arima Madurai Bold"/>
              </a:rPr>
              <a:t> - Lão là người Xuân Đình à? Thế dân làng chạy đâu hết rồi?</a:t>
            </a:r>
          </a:p>
          <a:p>
            <a:pPr algn="just">
              <a:lnSpc>
                <a:spcPts val="1000"/>
              </a:lnSpc>
            </a:pPr>
            <a:r>
              <a:rPr lang="en-US" sz="1000" spc="-21">
                <a:solidFill>
                  <a:srgbClr val="000000"/>
                </a:solidFill>
                <a:latin typeface="Arima Madurai Bold"/>
              </a:rPr>
              <a:t> Đân Xuân Đình ở cả trong Màn Trò thôi!</a:t>
            </a:r>
          </a:p>
          <a:p>
            <a:pPr algn="just">
              <a:lnSpc>
                <a:spcPts val="1000"/>
              </a:lnSpc>
            </a:pPr>
            <a:r>
              <a:rPr lang="en-US" sz="1000" spc="-21">
                <a:solidFill>
                  <a:srgbClr val="000000"/>
                </a:solidFill>
                <a:latin typeface="Arima Madurai Bold"/>
              </a:rPr>
              <a:t> Trần Bình Trọng nhìn quanh, vẻ muốn tìm cậu bé chăn ngựa nhưng chưa thấy cậu về. Ông mỉm cười hỏi:</a:t>
            </a:r>
          </a:p>
          <a:p>
            <a:pPr algn="just">
              <a:lnSpc>
                <a:spcPts val="1000"/>
              </a:lnSpc>
            </a:pPr>
            <a:r>
              <a:rPr lang="en-US" sz="1000" spc="-21">
                <a:solidFill>
                  <a:srgbClr val="000000"/>
                </a:solidFill>
                <a:latin typeface="Arima Madurai Bold"/>
              </a:rPr>
              <a:t> - Thế làm sao ông lão biết quân ta là quân triều đình?</a:t>
            </a:r>
          </a:p>
          <a:p>
            <a:pPr algn="just">
              <a:lnSpc>
                <a:spcPts val="1000"/>
              </a:lnSpc>
            </a:pPr>
            <a:r>
              <a:rPr lang="en-US" sz="1000" spc="-21">
                <a:solidFill>
                  <a:srgbClr val="000000"/>
                </a:solidFill>
                <a:latin typeface="Arima Madurai Bold"/>
              </a:rPr>
              <a:t> - Lão biết chứ! Lão nhìn hiệu cờ, hiệu phướn. Đạo quân này là đô nhất trong quân Thánh dực. Lão còn biết tướng quân chính là Bảo Nghĩa hầu Trần Bình Trọng nữa kia.</a:t>
            </a:r>
          </a:p>
          <a:p>
            <a:pPr algn="just">
              <a:lnSpc>
                <a:spcPts val="1000"/>
              </a:lnSpc>
            </a:pPr>
            <a:r>
              <a:rPr lang="en-US" sz="1000" spc="-21">
                <a:solidFill>
                  <a:srgbClr val="000000"/>
                </a:solidFill>
                <a:latin typeface="Arima Madurai Bold"/>
              </a:rPr>
              <a:t> Trần Bình Trọng kinh ngạc nhìn ông già. Lòng ông phân vân. Ông già nói tiếp, và lần này đôi mắt của ông ta thoáng ánh lên hóm hỉnh:</a:t>
            </a:r>
          </a:p>
          <a:p>
            <a:pPr algn="just">
              <a:lnSpc>
                <a:spcPts val="1000"/>
              </a:lnSpc>
            </a:pPr>
            <a:r>
              <a:rPr lang="en-US" sz="1000" spc="-21">
                <a:solidFill>
                  <a:srgbClr val="000000"/>
                </a:solidFill>
                <a:latin typeface="Arima Madurai Bold"/>
              </a:rPr>
              <a:t> - Hồi cuối năm ngoái, Quan gia bày yến ở điện Diên Hồng. Quan gia cho gọi bô lão cả nước lên kinh dự. Lão cao tuổi nhất làng Xuân Đình nên cũng được vời vào. Hôm ấy lão thấy tướng quân cắp kiếm đứng hầu sau lưng Quan gia... </a:t>
            </a:r>
          </a:p>
          <a:p>
            <a:pPr algn="just">
              <a:lnSpc>
                <a:spcPts val="1000"/>
              </a:lnSpc>
            </a:pPr>
            <a:r>
              <a:rPr lang="en-US" sz="1000" spc="-21">
                <a:solidFill>
                  <a:srgbClr val="000000"/>
                </a:solidFill>
                <a:latin typeface="Arima Madurai Bold"/>
              </a:rPr>
              <a:t> Nói đến đây, ông già lạ mặt chợt cười để lộ hàm răng chỉ còn lởm chởm vài chiếc, và chòm râu bù rối của ông ta rung vểnh ngược lên, nom rất lạ:</a:t>
            </a:r>
          </a:p>
          <a:p>
            <a:pPr algn="just">
              <a:lnSpc>
                <a:spcPts val="1000"/>
              </a:lnSpc>
            </a:pPr>
            <a:r>
              <a:rPr lang="en-US" sz="1000" spc="-21">
                <a:solidFill>
                  <a:srgbClr val="000000"/>
                </a:solidFill>
                <a:latin typeface="Arima Madurai Bold"/>
              </a:rPr>
              <a:t> - Lúc Quan gia hỏi bô lão xem giặc Nguyên thế mạnh hùng hổ như vậy thì ta nên đánh hay nên hòa, lão còn nhớ tướng quân gầm lên trước tiên: “Đánh! Đánh! Đánh! Xin Quan gia cho đánh!”</a:t>
            </a:r>
          </a:p>
          <a:p>
            <a:pPr algn="just">
              <a:lnSpc>
                <a:spcPts val="1000"/>
              </a:lnSpc>
            </a:pPr>
            <a:r>
              <a:rPr lang="en-US" sz="1000" spc="-21">
                <a:solidFill>
                  <a:srgbClr val="000000"/>
                </a:solidFill>
                <a:latin typeface="Arima Madurai Bold"/>
              </a:rPr>
              <a:t> Trần Bình Trọng ngượng ngùng ngắt lời:</a:t>
            </a:r>
          </a:p>
          <a:p>
            <a:pPr algn="just">
              <a:lnSpc>
                <a:spcPts val="1000"/>
              </a:lnSpc>
            </a:pPr>
            <a:r>
              <a:rPr lang="en-US" sz="1000" spc="-21">
                <a:solidFill>
                  <a:srgbClr val="000000"/>
                </a:solidFill>
                <a:latin typeface="Arima Madurai Bold"/>
              </a:rPr>
              <a:t> - Tại ta nơm nớp sợ bô lão dàn hòa, nhưng hòa mà phải cắt đất, nộp cống, xưng thần thì có khác chi đầu hàng.</a:t>
            </a:r>
          </a:p>
          <a:p>
            <a:pPr algn="just">
              <a:lnSpc>
                <a:spcPts val="1000"/>
              </a:lnSpc>
            </a:pPr>
            <a:r>
              <a:rPr lang="en-US" sz="1000" spc="-21">
                <a:solidFill>
                  <a:srgbClr val="000000"/>
                </a:solidFill>
                <a:latin typeface="Arima Madurai Bold"/>
              </a:rPr>
              <a:t> Ông già lạ mặt im lặng mến phục vẻ thành thật của Trần Bình Trọng. Ông tướng Thánh dực hồ hởi nói:</a:t>
            </a:r>
          </a:p>
          <a:p>
            <a:pPr algn="just">
              <a:lnSpc>
                <a:spcPts val="1000"/>
              </a:lnSpc>
            </a:pPr>
            <a:r>
              <a:rPr lang="en-US" sz="1000" spc="-21">
                <a:solidFill>
                  <a:srgbClr val="000000"/>
                </a:solidFill>
                <a:latin typeface="Arima Madurai Bold"/>
              </a:rPr>
              <a:t> - Ông lão thấy thế nào?</a:t>
            </a:r>
          </a:p>
          <a:p>
            <a:pPr algn="just">
              <a:lnSpc>
                <a:spcPts val="1000"/>
              </a:lnSpc>
            </a:pPr>
            <a:r>
              <a:rPr lang="en-US" sz="1000" spc="-21">
                <a:solidFill>
                  <a:srgbClr val="000000"/>
                </a:solidFill>
                <a:latin typeface="Arima Madurai Bold"/>
              </a:rPr>
              <a:t> - Đó là vì tướng quân chưa hiểu hết bụng dân đó thôi. Những bô lão được Quan gia vời vào điện Diên Hồng ăn yến đều là những người đã từng cầm giáo đuổi giặc trước đây hai mươi bảy năm. Lão nói thật xin tướng quân đừng giận, chắc vào cái năm Đinh Tị ấy, tướng quân mới được ba, bốn tuổi chi đó chứ gì?</a:t>
            </a:r>
          </a:p>
          <a:p>
            <a:pPr algn="just">
              <a:lnSpc>
                <a:spcPts val="1000"/>
              </a:lnSpc>
            </a:pPr>
            <a:r>
              <a:rPr lang="en-US" sz="1000" spc="-21">
                <a:solidFill>
                  <a:srgbClr val="000000"/>
                </a:solidFill>
                <a:latin typeface="Arima Madurai Bold"/>
              </a:rPr>
              <a:t>          Kỳ lạ thay, nhận xét thẳng thắn của ông già không làm cho Trần Bình Trọng giận. Ông nói:</a:t>
            </a:r>
          </a:p>
          <a:p>
            <a:pPr algn="just">
              <a:lnSpc>
                <a:spcPts val="1000"/>
              </a:lnSpc>
            </a:pPr>
            <a:r>
              <a:rPr lang="en-US" sz="1000" spc="-21">
                <a:solidFill>
                  <a:srgbClr val="000000"/>
                </a:solidFill>
                <a:latin typeface="Arima Madurai Bold"/>
              </a:rPr>
              <a:t> - Ông lão cứ nói hết đi!</a:t>
            </a:r>
          </a:p>
          <a:p>
            <a:pPr algn="just">
              <a:lnSpc>
                <a:spcPts val="1000"/>
              </a:lnSpc>
            </a:pPr>
            <a:r>
              <a:rPr lang="en-US" sz="1000" spc="-21">
                <a:solidFill>
                  <a:srgbClr val="000000"/>
                </a:solidFill>
                <a:latin typeface="Arima Madurai Bold"/>
              </a:rPr>
              <a:t> Được lời, ông già tiếp:</a:t>
            </a:r>
          </a:p>
          <a:p>
            <a:pPr algn="just">
              <a:lnSpc>
                <a:spcPts val="1000"/>
              </a:lnSpc>
            </a:pPr>
            <a:r>
              <a:rPr lang="en-US" sz="1000" spc="-21">
                <a:solidFill>
                  <a:srgbClr val="000000"/>
                </a:solidFill>
                <a:latin typeface="Arima Madurai Bold"/>
              </a:rPr>
              <a:t> - Năm ấy bô lão cả nước bàn đánh cũng như tướng quân vậy. Chắc rằng điều ấy hợp với lòng mong muốn của tướng quân.</a:t>
            </a:r>
          </a:p>
          <a:p>
            <a:pPr algn="just">
              <a:lnSpc>
                <a:spcPts val="1000"/>
              </a:lnSpc>
            </a:pPr>
            <a:r>
              <a:rPr lang="en-US" sz="1000" spc="-21">
                <a:solidFill>
                  <a:srgbClr val="000000"/>
                </a:solidFill>
                <a:latin typeface="Arima Madurai Bold"/>
              </a:rPr>
              <a:t> Ông già vén tay áo để lộ hai chữ “Sát Thát” thích chàm trên lần da rám đỏ.</a:t>
            </a:r>
          </a:p>
          <a:p>
            <a:pPr algn="just">
              <a:lnSpc>
                <a:spcPts val="1000"/>
              </a:lnSpc>
            </a:pPr>
            <a:r>
              <a:rPr lang="en-US" sz="1000" spc="-21">
                <a:solidFill>
                  <a:srgbClr val="000000"/>
                </a:solidFill>
                <a:latin typeface="Arima Madurai Bold"/>
              </a:rPr>
              <a:t> - Lòng lão giá có phanh phui được thì lão cũng xin trình để tướng quân hiểu thấu cho.</a:t>
            </a:r>
          </a:p>
          <a:p>
            <a:pPr algn="just">
              <a:lnSpc>
                <a:spcPts val="1000"/>
              </a:lnSpc>
            </a:pPr>
            <a:r>
              <a:rPr lang="en-US" sz="1000" spc="-21">
                <a:solidFill>
                  <a:srgbClr val="000000"/>
                </a:solidFill>
                <a:latin typeface="Arima Madurai Bold"/>
              </a:rPr>
              <a:t> Trần Bình Trọng cảm động:</a:t>
            </a:r>
          </a:p>
          <a:p>
            <a:pPr algn="just">
              <a:lnSpc>
                <a:spcPts val="1000"/>
              </a:lnSpc>
            </a:pPr>
            <a:r>
              <a:rPr lang="en-US" sz="1000" spc="-21">
                <a:solidFill>
                  <a:srgbClr val="000000"/>
                </a:solidFill>
                <a:latin typeface="Arima Madurai Bold"/>
              </a:rPr>
              <a:t> - Ta hiểu lắm.</a:t>
            </a:r>
          </a:p>
          <a:p>
            <a:pPr algn="just">
              <a:lnSpc>
                <a:spcPts val="1000"/>
              </a:lnSpc>
            </a:pPr>
            <a:r>
              <a:rPr lang="en-US" sz="1000" spc="-21">
                <a:solidFill>
                  <a:srgbClr val="000000"/>
                </a:solidFill>
                <a:latin typeface="Arima Madurai Bold"/>
              </a:rPr>
              <a:t> - Ông cũng vén lá giáp che cánh tay phải và mở to đôi mắt kiêu hãnh.</a:t>
            </a:r>
          </a:p>
          <a:p>
            <a:pPr algn="just">
              <a:lnSpc>
                <a:spcPts val="1000"/>
              </a:lnSpc>
            </a:pPr>
            <a:r>
              <a:rPr lang="en-US" sz="1000" spc="-21">
                <a:solidFill>
                  <a:srgbClr val="000000"/>
                </a:solidFill>
                <a:latin typeface="Arima Madurai Bold"/>
              </a:rPr>
              <a:t> - Ông lão xem đây! Hai chữ “Sát Thát” này đã ăn sâu vào xương thịt ta rồi.</a:t>
            </a:r>
          </a:p>
          <a:p>
            <a:pPr algn="just">
              <a:lnSpc>
                <a:spcPts val="1000"/>
              </a:lnSpc>
            </a:pPr>
            <a:r>
              <a:rPr lang="en-US" sz="1000" spc="-21">
                <a:solidFill>
                  <a:srgbClr val="000000"/>
                </a:solidFill>
                <a:latin typeface="Arima Madurai Bold"/>
              </a:rPr>
              <a:t> Ông già nói, vẻ chân thành:</a:t>
            </a:r>
          </a:p>
          <a:p>
            <a:pPr algn="just">
              <a:lnSpc>
                <a:spcPts val="1000"/>
              </a:lnSpc>
            </a:pPr>
            <a:r>
              <a:rPr lang="en-US" sz="1000" spc="-21">
                <a:solidFill>
                  <a:srgbClr val="000000"/>
                </a:solidFill>
                <a:latin typeface="Arima Madurai Bold"/>
              </a:rPr>
              <a:t> - Lão có một đứa con trai. Trước đây nó đã nói cho lão nghe nhiều về tướng quân. Lão biết rằng tướng quân ưa lời nói thẳng và rộng lượng với kẻ dưới. Lão đã già, lại sinh sống ở nơi vắng vẻ. Lão nói năng nhỡ có điều gì không phải thì xin tướng quân đừng chấp. Vả chăng, lão nghĩ rằng mua được những lời nói thẳng thật là khó đấy tướng quân ạ. Thôi hãy gạt chuyện đó ra. Tướng quân cho phép lão được hỏi điều này: “Có phải Tiết chế đã ra lệnh rút quân khỏi Vạn Kiếp rồi không?”</a:t>
            </a:r>
          </a:p>
          <a:p>
            <a:pPr algn="just">
              <a:lnSpc>
                <a:spcPts val="1000"/>
              </a:lnSpc>
            </a:pPr>
            <a:r>
              <a:rPr lang="en-US" sz="1000" spc="-21">
                <a:solidFill>
                  <a:srgbClr val="000000"/>
                </a:solidFill>
                <a:latin typeface="Arima Madurai Bold"/>
              </a:rPr>
              <a:t> Trần Bình Trọng không đáp. Ông cúi đầu xuống tỏ ý chuyện rút quân là điều có thật. Ông già lạ mặt chăm chú ngắm Trần Bình Trọng một lát rồi hỏi, giọng nhỏ nhẹ, nghe xa vời như từ đâu vẳng đến:</a:t>
            </a:r>
          </a:p>
          <a:p>
            <a:pPr algn="just">
              <a:lnSpc>
                <a:spcPts val="1000"/>
              </a:lnSpc>
            </a:pPr>
            <a:r>
              <a:rPr lang="en-US" sz="1000" spc="-21">
                <a:solidFill>
                  <a:srgbClr val="000000"/>
                </a:solidFill>
                <a:latin typeface="Arima Madurai Bold"/>
              </a:rPr>
              <a:t> - Chắc rằng thế giặc mạnh lắm phải không tướng quân? Mà Thăng Long cũng mất rồi chăng?</a:t>
            </a:r>
          </a:p>
          <a:p>
            <a:pPr algn="just">
              <a:lnSpc>
                <a:spcPts val="1000"/>
              </a:lnSpc>
            </a:pPr>
            <a:r>
              <a:rPr lang="en-US" sz="1000" spc="-21">
                <a:solidFill>
                  <a:srgbClr val="000000"/>
                </a:solidFill>
                <a:latin typeface="Arima Madurai Bold"/>
              </a:rPr>
              <a:t> Trần Bình Trọng ngửng vội đầu nhìn qua khuôn cửa lớn. Mặt ông bỗng biến sắc:</a:t>
            </a:r>
          </a:p>
          <a:p>
            <a:pPr algn="just">
              <a:lnSpc>
                <a:spcPts val="1000"/>
              </a:lnSpc>
            </a:pPr>
            <a:r>
              <a:rPr lang="en-US" sz="1000" spc="-21">
                <a:solidFill>
                  <a:srgbClr val="000000"/>
                </a:solidFill>
                <a:latin typeface="Arima Madurai Bold"/>
              </a:rPr>
              <a:t> - Khói! Khói! Cháy rồi à?</a:t>
            </a:r>
          </a:p>
          <a:p>
            <a:pPr algn="just">
              <a:lnSpc>
                <a:spcPts val="1000"/>
              </a:lnSpc>
            </a:pPr>
            <a:r>
              <a:rPr lang="en-US" sz="1000" spc="-21">
                <a:solidFill>
                  <a:srgbClr val="000000"/>
                </a:solidFill>
                <a:latin typeface="Arima Madurai Bold"/>
              </a:rPr>
              <a:t> - Đúng! Cháy rồi đấy. Thăng Long bốc lửa lúc canh ba đêm quạ Thượng tướng quân Trần Quang Khải đã đem binh qua đây để rút về phủ Thiên Trường.</a:t>
            </a:r>
          </a:p>
          <a:p>
            <a:pPr algn="just">
              <a:lnSpc>
                <a:spcPts val="1000"/>
              </a:lnSpc>
            </a:pPr>
            <a:r>
              <a:rPr lang="en-US" sz="1000" spc="-21">
                <a:solidFill>
                  <a:srgbClr val="000000"/>
                </a:solidFill>
                <a:latin typeface="Arima Madurai Bold"/>
              </a:rPr>
              <a:t> - Thế là mất kinh thành rồi! Mất Thăng Long rồi!</a:t>
            </a:r>
          </a:p>
          <a:p>
            <a:pPr algn="just">
              <a:lnSpc>
                <a:spcPts val="1000"/>
              </a:lnSpc>
            </a:pPr>
            <a:r>
              <a:rPr lang="en-US" sz="1000" spc="-21">
                <a:solidFill>
                  <a:srgbClr val="000000"/>
                </a:solidFill>
                <a:latin typeface="Arima Madurai Bold"/>
              </a:rPr>
              <a:t>         Trần Bình Trọng kêu thầm trong lòng: “Mất Thăng Long rồi! Thăng Long của ta!” ông giận dữ đau đớn nhớ lại kinh thành yêu quý nơi ghi bao nhiêu kỷ niệm đẹp đẽ trong cuộc đời của ông. Ông tưởng chừng như nghe thấy bên tai có tiếng chày đập vải chểnh choảng trong sương sớm, tiếng chày của những người con gái dệt vải ở một phường phía bắc kinh thành. Ông nhớ những buổi dẫn quân Thánh dực ra trường bắn luyện tập; ánh giáp đồng, màu cờ đỏ, khói pháo lệnh cùng hòa lẫn thành một không khí say sưa. Ông nhớ đến những đêm cùng các tướng ngồi nghiêm trang trong Giảng vũ đường nghe Quốc công Tiết chế dạy binh thự Ông nhớ những buổi chiều theo hầu Quan gia dạo thuyền trên sông Cơ Xá. Ông nhớ những đêm đem quân tuần phòng ngoài cửa Dương Minh trang bóng trăng xanh dịu. Ông nhớ cả những phố phường đông đúc bên ngoài Hoàng thành, nhớ những cô hàng bán rượu, nhớ những làng trồng hoa rực rỡ trong tiết xuân... </a:t>
            </a:r>
          </a:p>
          <a:p>
            <a:pPr algn="just">
              <a:lnSpc>
                <a:spcPts val="1000"/>
              </a:lnSpc>
            </a:pPr>
            <a:r>
              <a:rPr lang="en-US" sz="1000" spc="-21">
                <a:solidFill>
                  <a:srgbClr val="000000"/>
                </a:solidFill>
                <a:latin typeface="Arima Madurai Bold"/>
              </a:rPr>
              <a:t> - Mất Thăng Long rồi! Thăng Long của ta!... </a:t>
            </a:r>
          </a:p>
          <a:p>
            <a:pPr algn="just">
              <a:lnSpc>
                <a:spcPts val="1000"/>
              </a:lnSpc>
            </a:pPr>
            <a:r>
              <a:rPr lang="en-US" sz="1000" spc="-21">
                <a:solidFill>
                  <a:srgbClr val="000000"/>
                </a:solidFill>
                <a:latin typeface="Arima Madurai Bold"/>
              </a:rPr>
              <a:t> Trần Bình Trọng nghẹn ngào. Từ trong khóe mắt của ông, hai giọt lệ chảy ra, lăn trên má, rớt xuống vạt áo giáp dát vảy đồng. Ông già lạ mặt im lặng. Ông già nghĩ thầm trong dạ: “Khóc được như vậy cũng nhẹ lòng được phần nào!” ông già lựa lời nhủ nhẹ nhàng:</a:t>
            </a:r>
          </a:p>
          <a:p>
            <a:pPr algn="just">
              <a:lnSpc>
                <a:spcPts val="1000"/>
              </a:lnSpc>
            </a:pPr>
          </a:p>
        </p:txBody>
      </p:sp>
      <p:sp>
        <p:nvSpPr>
          <p:cNvPr name="TextBox 30" id="30"/>
          <p:cNvSpPr txBox="true"/>
          <p:nvPr/>
        </p:nvSpPr>
        <p:spPr>
          <a:xfrm rot="0">
            <a:off x="1209953" y="765525"/>
            <a:ext cx="5140094" cy="959604"/>
          </a:xfrm>
          <a:prstGeom prst="rect">
            <a:avLst/>
          </a:prstGeom>
        </p:spPr>
        <p:txBody>
          <a:bodyPr anchor="t" rtlCol="false" tIns="0" lIns="0" bIns="0" rIns="0">
            <a:spAutoFit/>
          </a:bodyPr>
          <a:lstStyle/>
          <a:p>
            <a:pPr algn="ctr">
              <a:lnSpc>
                <a:spcPts val="3797"/>
              </a:lnSpc>
            </a:pPr>
            <a:r>
              <a:rPr lang="en-US" sz="3273">
                <a:solidFill>
                  <a:srgbClr val="FF3131"/>
                </a:solidFill>
                <a:latin typeface="SVN-Anastasia"/>
              </a:rPr>
              <a:t>Trần Bình Trọng và ông già làng Xuân Đình</a:t>
            </a:r>
          </a:p>
        </p:txBody>
      </p:sp>
      <p:sp>
        <p:nvSpPr>
          <p:cNvPr name="TextBox 31" id="31"/>
          <p:cNvSpPr txBox="true"/>
          <p:nvPr/>
        </p:nvSpPr>
        <p:spPr>
          <a:xfrm rot="0">
            <a:off x="643569" y="1834348"/>
            <a:ext cx="4156405" cy="147955"/>
          </a:xfrm>
          <a:prstGeom prst="rect">
            <a:avLst/>
          </a:prstGeom>
        </p:spPr>
        <p:txBody>
          <a:bodyPr anchor="t" rtlCol="false" tIns="0" lIns="0" bIns="0" rIns="0">
            <a:spAutoFit/>
          </a:bodyPr>
          <a:lstStyle/>
          <a:p>
            <a:pPr>
              <a:lnSpc>
                <a:spcPts val="1160"/>
              </a:lnSpc>
              <a:spcBef>
                <a:spcPct val="0"/>
              </a:spcBef>
            </a:pPr>
            <a:r>
              <a:rPr lang="en-US" sz="1000">
                <a:solidFill>
                  <a:srgbClr val="FF3131"/>
                </a:solidFill>
                <a:latin typeface="Arima Madurai Bold"/>
              </a:rPr>
              <a:t>Đọc đoạn trích  và trả lời các câu hỏi bên dưới:</a:t>
            </a:r>
          </a:p>
        </p:txBody>
      </p:sp>
      <p:sp>
        <p:nvSpPr>
          <p:cNvPr name="TextBox 32" id="32"/>
          <p:cNvSpPr txBox="true"/>
          <p:nvPr/>
        </p:nvSpPr>
        <p:spPr>
          <a:xfrm rot="0">
            <a:off x="879489" y="260508"/>
            <a:ext cx="6285563" cy="306705"/>
          </a:xfrm>
          <a:prstGeom prst="rect">
            <a:avLst/>
          </a:prstGeom>
        </p:spPr>
        <p:txBody>
          <a:bodyPr anchor="t" rtlCol="false" tIns="0" lIns="0" bIns="0" rIns="0">
            <a:spAutoFit/>
          </a:bodyPr>
          <a:lstStyle/>
          <a:p>
            <a:pPr>
              <a:lnSpc>
                <a:spcPts val="2520"/>
              </a:lnSpc>
              <a:spcBef>
                <a:spcPct val="0"/>
              </a:spcBef>
            </a:pPr>
            <a:r>
              <a:rPr lang="en-US" sz="1800">
                <a:solidFill>
                  <a:srgbClr val="3B3633"/>
                </a:solidFill>
                <a:latin typeface="SVN-Cookie"/>
              </a:rPr>
              <a:t>Học sinh:...................................................................................................Lớp.....................</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9FCFF"/>
        </a:solidFill>
      </p:bgPr>
    </p:bg>
    <p:spTree>
      <p:nvGrpSpPr>
        <p:cNvPr id="1" name=""/>
        <p:cNvGrpSpPr/>
        <p:nvPr/>
      </p:nvGrpSpPr>
      <p:grpSpPr>
        <a:xfrm>
          <a:off x="0" y="0"/>
          <a:ext cx="0" cy="0"/>
          <a:chOff x="0" y="0"/>
          <a:chExt cx="0" cy="0"/>
        </a:xfrm>
      </p:grpSpPr>
      <p:sp>
        <p:nvSpPr>
          <p:cNvPr name="Freeform 2" id="2"/>
          <p:cNvSpPr/>
          <p:nvPr/>
        </p:nvSpPr>
        <p:spPr>
          <a:xfrm flipH="false" flipV="false" rot="7529073">
            <a:off x="414340" y="-1610415"/>
            <a:ext cx="2878145" cy="2432032"/>
          </a:xfrm>
          <a:custGeom>
            <a:avLst/>
            <a:gdLst/>
            <a:ahLst/>
            <a:cxnLst/>
            <a:rect r="r" b="b" t="t" l="l"/>
            <a:pathLst>
              <a:path h="2432032" w="2878145">
                <a:moveTo>
                  <a:pt x="0" y="0"/>
                </a:moveTo>
                <a:lnTo>
                  <a:pt x="2878145" y="0"/>
                </a:lnTo>
                <a:lnTo>
                  <a:pt x="2878145" y="2432033"/>
                </a:lnTo>
                <a:lnTo>
                  <a:pt x="0" y="24320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3265" y="867902"/>
            <a:ext cx="361176" cy="397383"/>
          </a:xfrm>
          <a:custGeom>
            <a:avLst/>
            <a:gdLst/>
            <a:ahLst/>
            <a:cxnLst/>
            <a:rect r="r" b="b" t="t" l="l"/>
            <a:pathLst>
              <a:path h="397383" w="361176">
                <a:moveTo>
                  <a:pt x="0" y="0"/>
                </a:moveTo>
                <a:lnTo>
                  <a:pt x="361176" y="0"/>
                </a:lnTo>
                <a:lnTo>
                  <a:pt x="361176" y="397384"/>
                </a:lnTo>
                <a:lnTo>
                  <a:pt x="0" y="3973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939733">
            <a:off x="606865" y="8584402"/>
            <a:ext cx="298269" cy="264341"/>
          </a:xfrm>
          <a:custGeom>
            <a:avLst/>
            <a:gdLst/>
            <a:ahLst/>
            <a:cxnLst/>
            <a:rect r="r" b="b" t="t" l="l"/>
            <a:pathLst>
              <a:path h="264341" w="298269">
                <a:moveTo>
                  <a:pt x="0" y="0"/>
                </a:moveTo>
                <a:lnTo>
                  <a:pt x="298270" y="0"/>
                </a:lnTo>
                <a:lnTo>
                  <a:pt x="298270" y="264342"/>
                </a:lnTo>
                <a:lnTo>
                  <a:pt x="0" y="2643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869712" y="-770378"/>
            <a:ext cx="1588013" cy="1720545"/>
          </a:xfrm>
          <a:custGeom>
            <a:avLst/>
            <a:gdLst/>
            <a:ahLst/>
            <a:cxnLst/>
            <a:rect r="r" b="b" t="t" l="l"/>
            <a:pathLst>
              <a:path h="1720545" w="1588013">
                <a:moveTo>
                  <a:pt x="0" y="0"/>
                </a:moveTo>
                <a:lnTo>
                  <a:pt x="1588013" y="0"/>
                </a:lnTo>
                <a:lnTo>
                  <a:pt x="1588013" y="1720545"/>
                </a:lnTo>
                <a:lnTo>
                  <a:pt x="0" y="17205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2876807">
            <a:off x="-1908145" y="3254490"/>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4442263">
            <a:off x="-1590884" y="1576000"/>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8771133">
            <a:off x="5081541" y="-1534348"/>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3060550" y="-1451681"/>
            <a:ext cx="1739424" cy="1884592"/>
          </a:xfrm>
          <a:custGeom>
            <a:avLst/>
            <a:gdLst/>
            <a:ahLst/>
            <a:cxnLst/>
            <a:rect r="r" b="b" t="t" l="l"/>
            <a:pathLst>
              <a:path h="1884592" w="1739424">
                <a:moveTo>
                  <a:pt x="0" y="0"/>
                </a:moveTo>
                <a:lnTo>
                  <a:pt x="1739423" y="0"/>
                </a:lnTo>
                <a:lnTo>
                  <a:pt x="1739423"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6814926" y="-509385"/>
            <a:ext cx="1437959" cy="1557967"/>
          </a:xfrm>
          <a:custGeom>
            <a:avLst/>
            <a:gdLst/>
            <a:ahLst/>
            <a:cxnLst/>
            <a:rect r="r" b="b" t="t" l="l"/>
            <a:pathLst>
              <a:path h="1557967" w="1437959">
                <a:moveTo>
                  <a:pt x="0" y="0"/>
                </a:moveTo>
                <a:lnTo>
                  <a:pt x="1437959" y="0"/>
                </a:lnTo>
                <a:lnTo>
                  <a:pt x="1437959" y="1557967"/>
                </a:lnTo>
                <a:lnTo>
                  <a:pt x="0" y="15579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6989919" y="3159769"/>
            <a:ext cx="1739424" cy="1884592"/>
          </a:xfrm>
          <a:custGeom>
            <a:avLst/>
            <a:gdLst/>
            <a:ahLst/>
            <a:cxnLst/>
            <a:rect r="r" b="b" t="t" l="l"/>
            <a:pathLst>
              <a:path h="1884592" w="1739424">
                <a:moveTo>
                  <a:pt x="0" y="0"/>
                </a:moveTo>
                <a:lnTo>
                  <a:pt x="1739424" y="0"/>
                </a:lnTo>
                <a:lnTo>
                  <a:pt x="1739424"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5934288" y="9749704"/>
            <a:ext cx="1739424" cy="1884592"/>
          </a:xfrm>
          <a:custGeom>
            <a:avLst/>
            <a:gdLst/>
            <a:ahLst/>
            <a:cxnLst/>
            <a:rect r="r" b="b" t="t" l="l"/>
            <a:pathLst>
              <a:path h="1884592" w="1739424">
                <a:moveTo>
                  <a:pt x="0" y="0"/>
                </a:moveTo>
                <a:lnTo>
                  <a:pt x="1739424" y="0"/>
                </a:lnTo>
                <a:lnTo>
                  <a:pt x="1739424"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869712" y="8807408"/>
            <a:ext cx="1739424" cy="1884592"/>
          </a:xfrm>
          <a:custGeom>
            <a:avLst/>
            <a:gdLst/>
            <a:ahLst/>
            <a:cxnLst/>
            <a:rect r="r" b="b" t="t" l="l"/>
            <a:pathLst>
              <a:path h="1884592" w="1739424">
                <a:moveTo>
                  <a:pt x="0" y="0"/>
                </a:moveTo>
                <a:lnTo>
                  <a:pt x="1739424" y="0"/>
                </a:lnTo>
                <a:lnTo>
                  <a:pt x="1739424"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1372252" y="5975893"/>
            <a:ext cx="1739424" cy="1884592"/>
          </a:xfrm>
          <a:custGeom>
            <a:avLst/>
            <a:gdLst/>
            <a:ahLst/>
            <a:cxnLst/>
            <a:rect r="r" b="b" t="t" l="l"/>
            <a:pathLst>
              <a:path h="1884592" w="1739424">
                <a:moveTo>
                  <a:pt x="0" y="0"/>
                </a:moveTo>
                <a:lnTo>
                  <a:pt x="1739424" y="0"/>
                </a:lnTo>
                <a:lnTo>
                  <a:pt x="1739424"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2263287" y="10238172"/>
            <a:ext cx="1739424" cy="1884592"/>
          </a:xfrm>
          <a:custGeom>
            <a:avLst/>
            <a:gdLst/>
            <a:ahLst/>
            <a:cxnLst/>
            <a:rect r="r" b="b" t="t" l="l"/>
            <a:pathLst>
              <a:path h="1884592" w="1739424">
                <a:moveTo>
                  <a:pt x="0" y="0"/>
                </a:moveTo>
                <a:lnTo>
                  <a:pt x="1739423" y="0"/>
                </a:lnTo>
                <a:lnTo>
                  <a:pt x="1739423"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3909128">
            <a:off x="-1888023" y="6870152"/>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3909128">
            <a:off x="-93300" y="9539277"/>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5745993">
            <a:off x="3497277" y="10356656"/>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2876807">
            <a:off x="6347631" y="7435876"/>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1263475">
            <a:off x="6790467" y="1247205"/>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1442971">
            <a:off x="4287105" y="10287475"/>
            <a:ext cx="298269" cy="264341"/>
          </a:xfrm>
          <a:custGeom>
            <a:avLst/>
            <a:gdLst/>
            <a:ahLst/>
            <a:cxnLst/>
            <a:rect r="r" b="b" t="t" l="l"/>
            <a:pathLst>
              <a:path h="264341" w="298269">
                <a:moveTo>
                  <a:pt x="0" y="0"/>
                </a:moveTo>
                <a:lnTo>
                  <a:pt x="298270" y="0"/>
                </a:lnTo>
                <a:lnTo>
                  <a:pt x="298270" y="264342"/>
                </a:lnTo>
                <a:lnTo>
                  <a:pt x="0" y="2643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2427800">
            <a:off x="6623412" y="9137137"/>
            <a:ext cx="361176" cy="397383"/>
          </a:xfrm>
          <a:custGeom>
            <a:avLst/>
            <a:gdLst/>
            <a:ahLst/>
            <a:cxnLst/>
            <a:rect r="r" b="b" t="t" l="l"/>
            <a:pathLst>
              <a:path h="397383" w="361176">
                <a:moveTo>
                  <a:pt x="0" y="0"/>
                </a:moveTo>
                <a:lnTo>
                  <a:pt x="361176" y="0"/>
                </a:lnTo>
                <a:lnTo>
                  <a:pt x="361176" y="397383"/>
                </a:lnTo>
                <a:lnTo>
                  <a:pt x="0" y="3973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false" flipV="false" rot="1895239">
            <a:off x="6740885" y="5204174"/>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2030482">
            <a:off x="7213391" y="4912190"/>
            <a:ext cx="298269" cy="264341"/>
          </a:xfrm>
          <a:custGeom>
            <a:avLst/>
            <a:gdLst/>
            <a:ahLst/>
            <a:cxnLst/>
            <a:rect r="r" b="b" t="t" l="l"/>
            <a:pathLst>
              <a:path h="264341" w="298269">
                <a:moveTo>
                  <a:pt x="0" y="0"/>
                </a:moveTo>
                <a:lnTo>
                  <a:pt x="298270" y="0"/>
                </a:lnTo>
                <a:lnTo>
                  <a:pt x="298270" y="264342"/>
                </a:lnTo>
                <a:lnTo>
                  <a:pt x="0" y="2643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1442971">
            <a:off x="7059990" y="1115897"/>
            <a:ext cx="298269" cy="264341"/>
          </a:xfrm>
          <a:custGeom>
            <a:avLst/>
            <a:gdLst/>
            <a:ahLst/>
            <a:cxnLst/>
            <a:rect r="r" b="b" t="t" l="l"/>
            <a:pathLst>
              <a:path h="264341" w="298269">
                <a:moveTo>
                  <a:pt x="0" y="0"/>
                </a:moveTo>
                <a:lnTo>
                  <a:pt x="298269" y="0"/>
                </a:lnTo>
                <a:lnTo>
                  <a:pt x="298269" y="264341"/>
                </a:lnTo>
                <a:lnTo>
                  <a:pt x="0" y="2643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6" id="26"/>
          <p:cNvGrpSpPr/>
          <p:nvPr/>
        </p:nvGrpSpPr>
        <p:grpSpPr>
          <a:xfrm rot="0">
            <a:off x="302795" y="203415"/>
            <a:ext cx="6954410" cy="4294215"/>
            <a:chOff x="0" y="0"/>
            <a:chExt cx="2492304" cy="1538950"/>
          </a:xfrm>
        </p:grpSpPr>
        <p:sp>
          <p:nvSpPr>
            <p:cNvPr name="Freeform 27" id="27"/>
            <p:cNvSpPr/>
            <p:nvPr/>
          </p:nvSpPr>
          <p:spPr>
            <a:xfrm flipH="false" flipV="false" rot="0">
              <a:off x="0" y="0"/>
              <a:ext cx="2492303" cy="1538950"/>
            </a:xfrm>
            <a:custGeom>
              <a:avLst/>
              <a:gdLst/>
              <a:ahLst/>
              <a:cxnLst/>
              <a:rect r="r" b="b" t="t" l="l"/>
              <a:pathLst>
                <a:path h="1538950" w="2492303">
                  <a:moveTo>
                    <a:pt x="11132" y="0"/>
                  </a:moveTo>
                  <a:lnTo>
                    <a:pt x="2481171" y="0"/>
                  </a:lnTo>
                  <a:cubicBezTo>
                    <a:pt x="2484124" y="0"/>
                    <a:pt x="2486955" y="1173"/>
                    <a:pt x="2489043" y="3261"/>
                  </a:cubicBezTo>
                  <a:cubicBezTo>
                    <a:pt x="2491131" y="5348"/>
                    <a:pt x="2492303" y="8180"/>
                    <a:pt x="2492303" y="11132"/>
                  </a:cubicBezTo>
                  <a:lnTo>
                    <a:pt x="2492303" y="1527817"/>
                  </a:lnTo>
                  <a:cubicBezTo>
                    <a:pt x="2492303" y="1533966"/>
                    <a:pt x="2487319" y="1538950"/>
                    <a:pt x="2481171" y="1538950"/>
                  </a:cubicBezTo>
                  <a:lnTo>
                    <a:pt x="11132" y="1538950"/>
                  </a:lnTo>
                  <a:cubicBezTo>
                    <a:pt x="4984" y="1538950"/>
                    <a:pt x="0" y="1533966"/>
                    <a:pt x="0" y="1527817"/>
                  </a:cubicBezTo>
                  <a:lnTo>
                    <a:pt x="0" y="11132"/>
                  </a:lnTo>
                  <a:cubicBezTo>
                    <a:pt x="0" y="4984"/>
                    <a:pt x="4984" y="0"/>
                    <a:pt x="11132" y="0"/>
                  </a:cubicBezTo>
                  <a:close/>
                </a:path>
              </a:pathLst>
            </a:custGeom>
            <a:solidFill>
              <a:srgbClr val="FFFFFF"/>
            </a:solidFill>
            <a:ln w="19050" cap="sq">
              <a:solidFill>
                <a:srgbClr val="057DCD"/>
              </a:solidFill>
              <a:prstDash val="solid"/>
              <a:miter/>
            </a:ln>
          </p:spPr>
        </p:sp>
        <p:sp>
          <p:nvSpPr>
            <p:cNvPr name="TextBox 28" id="28"/>
            <p:cNvSpPr txBox="true"/>
            <p:nvPr/>
          </p:nvSpPr>
          <p:spPr>
            <a:xfrm>
              <a:off x="0" y="-28575"/>
              <a:ext cx="2492304" cy="1567525"/>
            </a:xfrm>
            <a:prstGeom prst="rect">
              <a:avLst/>
            </a:prstGeom>
          </p:spPr>
          <p:txBody>
            <a:bodyPr anchor="ctr" rtlCol="false" tIns="50800" lIns="50800" bIns="50800" rIns="50800"/>
            <a:lstStyle/>
            <a:p>
              <a:pPr algn="ctr">
                <a:lnSpc>
                  <a:spcPts val="1960"/>
                </a:lnSpc>
                <a:spcBef>
                  <a:spcPct val="0"/>
                </a:spcBef>
              </a:pPr>
            </a:p>
          </p:txBody>
        </p:sp>
      </p:grpSp>
      <p:sp>
        <p:nvSpPr>
          <p:cNvPr name="TextBox 29" id="29"/>
          <p:cNvSpPr txBox="true"/>
          <p:nvPr/>
        </p:nvSpPr>
        <p:spPr>
          <a:xfrm rot="0">
            <a:off x="386115" y="187740"/>
            <a:ext cx="6797880" cy="4224656"/>
          </a:xfrm>
          <a:prstGeom prst="rect">
            <a:avLst/>
          </a:prstGeom>
        </p:spPr>
        <p:txBody>
          <a:bodyPr anchor="t" rtlCol="false" tIns="0" lIns="0" bIns="0" rIns="0">
            <a:spAutoFit/>
          </a:bodyPr>
          <a:lstStyle/>
          <a:p>
            <a:pPr algn="just">
              <a:lnSpc>
                <a:spcPts val="1010"/>
              </a:lnSpc>
            </a:pPr>
            <a:r>
              <a:rPr lang="en-US" sz="1000" spc="-21">
                <a:solidFill>
                  <a:srgbClr val="000000"/>
                </a:solidFill>
                <a:latin typeface="Arima Madurai Bold"/>
              </a:rPr>
              <a:t> </a:t>
            </a:r>
          </a:p>
          <a:p>
            <a:pPr algn="just">
              <a:lnSpc>
                <a:spcPts val="1010"/>
              </a:lnSpc>
            </a:pPr>
            <a:r>
              <a:rPr lang="en-US" sz="1000" spc="-21">
                <a:solidFill>
                  <a:srgbClr val="000000"/>
                </a:solidFill>
                <a:latin typeface="Arima Madurai Bold"/>
              </a:rPr>
              <a:t> - Giặc chiếm Thăng Long nhưng giặc chiếm thế nào được lòng người dân Thăng Long. Tướng quân thử nghĩ lại coi. Trước đây hai mươi bảy năm, Ngột Lương Hợp Thai cũng đã chiếm được Thăng Long... </a:t>
            </a:r>
          </a:p>
          <a:p>
            <a:pPr algn="just">
              <a:lnSpc>
                <a:spcPts val="1010"/>
              </a:lnSpc>
            </a:pPr>
            <a:r>
              <a:rPr lang="en-US" sz="1000" spc="-21">
                <a:solidFill>
                  <a:srgbClr val="000000"/>
                </a:solidFill>
                <a:latin typeface="Arima Madurai Bold"/>
              </a:rPr>
              <a:t> - ... Nhưng quân dân ta đã đuổi cổ tướng giặc Ngột Lương Hợp Thai khỏi Thăng Long... - Trần Bình Trọng bỗng thốt lên, tình cảm ông như đang bị kích thích mạnh mẽ.</a:t>
            </a:r>
          </a:p>
          <a:p>
            <a:pPr algn="just">
              <a:lnSpc>
                <a:spcPts val="1010"/>
              </a:lnSpc>
            </a:pPr>
            <a:r>
              <a:rPr lang="en-US" sz="1000" spc="-21">
                <a:solidFill>
                  <a:srgbClr val="000000"/>
                </a:solidFill>
                <a:latin typeface="Arima Madurai Bold"/>
              </a:rPr>
              <a:t> - Rồi còn đuổi cổ nó ra khỏi bờ cõi nước ta nữa chứ! Bởi vì cả nước ta đã đấu sức lại mà đánh! Đấy chính là điều quân ta, dân ta phải ghi lòng tạc dạ. Rút quân khỏi Vạn Kiếp thật là một kế rất sâu.</a:t>
            </a:r>
          </a:p>
          <a:p>
            <a:pPr algn="just">
              <a:lnSpc>
                <a:spcPts val="1010"/>
              </a:lnSpc>
            </a:pPr>
            <a:r>
              <a:rPr lang="en-US" sz="1000" spc="-21">
                <a:solidFill>
                  <a:srgbClr val="000000"/>
                </a:solidFill>
                <a:latin typeface="Arima Madurai Bold"/>
              </a:rPr>
              <a:t> Trần Bình Trọng lắng dần nỗi đau đớn và cơn giận dữ. Ông trầm lặng suy nghĩ. Đánh giặc là một việc lớn của đất nước. Người làm tướng phải biết nhìn xa thấy rộng. Người làm tướng phải biết dẹp cái nóng của chính mình. Phải biết tính cho đầy đủ mọi bề hơn thiệt trước khi ra một mệnh lệnh. Nếu như trước đây ông chưa được đánh trận Bình Than thì sau này ông sẽ được đánh một trận lớn hơn, thắng to hơn, nằm trong toàn bộ một kế hoạch đã được suy tính kỹ càng. Thế đấy, đánh giặc không chỉ bằng sức mà phải bằng trí nữa. Ông từ từ ngẩng nhìn ông già lạ mặt. Ông khẽ hỏi:</a:t>
            </a:r>
          </a:p>
          <a:p>
            <a:pPr algn="just">
              <a:lnSpc>
                <a:spcPts val="1010"/>
              </a:lnSpc>
            </a:pPr>
            <a:r>
              <a:rPr lang="en-US" sz="1000" spc="-21">
                <a:solidFill>
                  <a:srgbClr val="000000"/>
                </a:solidFill>
                <a:latin typeface="Arima Madurai Bold"/>
              </a:rPr>
              <a:t> - Ông lão đến tìm ta có điều gì muốn dạy?</a:t>
            </a:r>
          </a:p>
          <a:p>
            <a:pPr algn="just">
              <a:lnSpc>
                <a:spcPts val="1010"/>
              </a:lnSpc>
            </a:pPr>
            <a:r>
              <a:rPr lang="en-US" sz="1000" spc="-21">
                <a:solidFill>
                  <a:srgbClr val="000000"/>
                </a:solidFill>
                <a:latin typeface="Arima Madurai Bold"/>
              </a:rPr>
              <a:t> - Chết nỗi, lão chẳng dám dạy ai. Lão đến xem quân ta cần gì, dân Xuân Đình giúp được đến đâu xin cố sức làm đến đấy. Lòng trăm họ bây giờ như thế cả đó.</a:t>
            </a:r>
          </a:p>
          <a:p>
            <a:pPr algn="just">
              <a:lnSpc>
                <a:spcPts val="1010"/>
              </a:lnSpc>
            </a:pPr>
            <a:r>
              <a:rPr lang="en-US" sz="1000" spc="-21">
                <a:solidFill>
                  <a:srgbClr val="000000"/>
                </a:solidFill>
                <a:latin typeface="Arima Madurai Bold"/>
              </a:rPr>
              <a:t> - Vậy thì ta cũng nói thật: Quân ta đang đói, và ta cần người dẫn đường qua bãi lầy Màn Trò.</a:t>
            </a:r>
          </a:p>
          <a:p>
            <a:pPr algn="just">
              <a:lnSpc>
                <a:spcPts val="1010"/>
              </a:lnSpc>
            </a:pPr>
            <a:r>
              <a:rPr lang="en-US" sz="1000" spc="-21">
                <a:solidFill>
                  <a:srgbClr val="000000"/>
                </a:solidFill>
                <a:latin typeface="Arima Madurai Bold"/>
              </a:rPr>
              <a:t> - Chết thật, lão mải chuyện quá. Lúc lão về làng, dân Xuân Đình đã xếp sẵn lương ăn xuống thuyền rồi. Bây giờ tướng quân cho lão ra ới họ một tiếng là họ đem tới ngay.</a:t>
            </a:r>
          </a:p>
          <a:p>
            <a:pPr algn="just">
              <a:lnSpc>
                <a:spcPts val="1010"/>
              </a:lnSpc>
            </a:pPr>
            <a:r>
              <a:rPr lang="en-US" sz="1000" spc="-21">
                <a:solidFill>
                  <a:srgbClr val="000000"/>
                </a:solidFill>
                <a:latin typeface="Arima Madurai Bold"/>
              </a:rPr>
              <a:t> Nhưng ông già chưa phải gọi tiếng nào, dân Xuân Đình đã chống thuyền vào bến đầu làng. Họ khiêng lên bãi những thúng khoai sọ rất tọ Trần Bình Trọng sung sướng đi giữa những người lính của ông ra đón dân làng Xuân Đình. Ông kín đáo mỉm cười trước sự ngượng nghịu của những người lính trẻ khi nhận thúng khoai do mấy cô gái quê trao chọ Mấy chục thúng khoai tuy nhiều nhưng đối với đạo quân hàng ngàn người thì cũng chỉ đủ bữa cháo. Dân Xuân Đình nói với những người lính con em của mình rằng họ đã cho đi lấy lương ở trong Màn Trò. Chỉ ngày mai, lương sẽ về đến nơi. Xuân Đình quyết không để quân bị đói. Dân và lính cùng vui vẻ nhóm lửa bắc bếp. Khói bốc lên đó đây. Tiếng chuyện trò, tiếng cười cũng ồn lên đó đây. Trần Bình Trọng và ông già lạ mặt vui vẻ về căn nhà cũ. Trong mảnh vườn trước ngõ cũng đã có mấy người dân Xuân Đình đang giúp các chiến sĩ nấu cháo. Trần Bình Trọng đứng lặng trong căn nhà, lắng nghe những tiếng động bên ngoài. Dân và lính đang vui đùa trong khi làm việc. Ông chợt mỉm cười khi một người lính nào đó cất cao lên tiếng hát dân ca đầy kiêu hãnh của vùng Thiên Mạc: Đất nghịch! Đất nghịch (dô hò) bãi Màn Trò Trống đồng Thiên Mạc (dô hò) tiếng thúc to Cầm giáo trong hàng (dô hò) những gia nô Đừng để ai khinh (dô hò) Quan trung khách Thù nhà nợ nước (dô hò) máu không sôi. Thù biết trả (dô hò) nợ biết đòi Biển, trời, đất, nước đời đời của chung. Ông già kỳ dị làng Xuân Đình đột nhiên biến sắc mặt. Ông già đã nghe rõ những câu hát về lòng yêu nước và niềm khao khát tự do của những người nô tì vùng Thiên Mạc. </a:t>
            </a:r>
          </a:p>
          <a:p>
            <a:pPr algn="r">
              <a:lnSpc>
                <a:spcPts val="1010"/>
              </a:lnSpc>
            </a:pPr>
            <a:r>
              <a:rPr lang="en-US" sz="1000" spc="-21">
                <a:solidFill>
                  <a:srgbClr val="000000"/>
                </a:solidFill>
                <a:latin typeface="Arima Madurai Bold"/>
              </a:rPr>
              <a:t>(Trích Bên bờ Thiên Mạc, Hà Ân, NXB Kim Đồng, Hà Nội, 2010)</a:t>
            </a:r>
          </a:p>
          <a:p>
            <a:pPr algn="just">
              <a:lnSpc>
                <a:spcPts val="1010"/>
              </a:lnSpc>
            </a:pPr>
          </a:p>
          <a:p>
            <a:pPr algn="just">
              <a:lnSpc>
                <a:spcPts val="1010"/>
              </a:lnSpc>
            </a:pPr>
          </a:p>
        </p:txBody>
      </p:sp>
      <p:grpSp>
        <p:nvGrpSpPr>
          <p:cNvPr name="Group 30" id="30"/>
          <p:cNvGrpSpPr/>
          <p:nvPr/>
        </p:nvGrpSpPr>
        <p:grpSpPr>
          <a:xfrm rot="0">
            <a:off x="302795" y="4535730"/>
            <a:ext cx="6954410" cy="1235076"/>
            <a:chOff x="0" y="0"/>
            <a:chExt cx="2492304" cy="442623"/>
          </a:xfrm>
        </p:grpSpPr>
        <p:sp>
          <p:nvSpPr>
            <p:cNvPr name="Freeform 31" id="31"/>
            <p:cNvSpPr/>
            <p:nvPr/>
          </p:nvSpPr>
          <p:spPr>
            <a:xfrm flipH="false" flipV="false" rot="0">
              <a:off x="0" y="0"/>
              <a:ext cx="2492303" cy="442623"/>
            </a:xfrm>
            <a:custGeom>
              <a:avLst/>
              <a:gdLst/>
              <a:ahLst/>
              <a:cxnLst/>
              <a:rect r="r" b="b" t="t" l="l"/>
              <a:pathLst>
                <a:path h="442623" w="2492303">
                  <a:moveTo>
                    <a:pt x="11132" y="0"/>
                  </a:moveTo>
                  <a:lnTo>
                    <a:pt x="2481171" y="0"/>
                  </a:lnTo>
                  <a:cubicBezTo>
                    <a:pt x="2484124" y="0"/>
                    <a:pt x="2486955" y="1173"/>
                    <a:pt x="2489043" y="3261"/>
                  </a:cubicBezTo>
                  <a:cubicBezTo>
                    <a:pt x="2491131" y="5348"/>
                    <a:pt x="2492303" y="8180"/>
                    <a:pt x="2492303" y="11132"/>
                  </a:cubicBezTo>
                  <a:lnTo>
                    <a:pt x="2492303" y="431491"/>
                  </a:lnTo>
                  <a:cubicBezTo>
                    <a:pt x="2492303" y="437639"/>
                    <a:pt x="2487319" y="442623"/>
                    <a:pt x="2481171" y="442623"/>
                  </a:cubicBezTo>
                  <a:lnTo>
                    <a:pt x="11132" y="442623"/>
                  </a:lnTo>
                  <a:cubicBezTo>
                    <a:pt x="8180" y="442623"/>
                    <a:pt x="5348" y="441450"/>
                    <a:pt x="3261" y="439363"/>
                  </a:cubicBezTo>
                  <a:cubicBezTo>
                    <a:pt x="1173" y="437275"/>
                    <a:pt x="0" y="434443"/>
                    <a:pt x="0" y="431491"/>
                  </a:cubicBezTo>
                  <a:lnTo>
                    <a:pt x="0" y="11132"/>
                  </a:lnTo>
                  <a:cubicBezTo>
                    <a:pt x="0" y="4984"/>
                    <a:pt x="4984" y="0"/>
                    <a:pt x="11132" y="0"/>
                  </a:cubicBezTo>
                  <a:close/>
                </a:path>
              </a:pathLst>
            </a:custGeom>
            <a:solidFill>
              <a:srgbClr val="FFFFFF"/>
            </a:solidFill>
            <a:ln w="19050" cap="sq">
              <a:solidFill>
                <a:srgbClr val="057DCD"/>
              </a:solidFill>
              <a:prstDash val="solid"/>
              <a:miter/>
            </a:ln>
          </p:spPr>
        </p:sp>
        <p:sp>
          <p:nvSpPr>
            <p:cNvPr name="TextBox 32" id="32"/>
            <p:cNvSpPr txBox="true"/>
            <p:nvPr/>
          </p:nvSpPr>
          <p:spPr>
            <a:xfrm>
              <a:off x="0" y="-28575"/>
              <a:ext cx="2492304" cy="471198"/>
            </a:xfrm>
            <a:prstGeom prst="rect">
              <a:avLst/>
            </a:prstGeom>
          </p:spPr>
          <p:txBody>
            <a:bodyPr anchor="ctr" rtlCol="false" tIns="50800" lIns="50800" bIns="50800" rIns="50800"/>
            <a:lstStyle/>
            <a:p>
              <a:pPr algn="ctr">
                <a:lnSpc>
                  <a:spcPts val="1960"/>
                </a:lnSpc>
                <a:spcBef>
                  <a:spcPct val="0"/>
                </a:spcBef>
              </a:pPr>
            </a:p>
          </p:txBody>
        </p:sp>
      </p:grpSp>
      <p:grpSp>
        <p:nvGrpSpPr>
          <p:cNvPr name="Group 33" id="33"/>
          <p:cNvGrpSpPr/>
          <p:nvPr/>
        </p:nvGrpSpPr>
        <p:grpSpPr>
          <a:xfrm rot="0">
            <a:off x="301943" y="5789856"/>
            <a:ext cx="6954410" cy="2038396"/>
            <a:chOff x="0" y="0"/>
            <a:chExt cx="2492304" cy="730515"/>
          </a:xfrm>
        </p:grpSpPr>
        <p:sp>
          <p:nvSpPr>
            <p:cNvPr name="Freeform 34" id="34"/>
            <p:cNvSpPr/>
            <p:nvPr/>
          </p:nvSpPr>
          <p:spPr>
            <a:xfrm flipH="false" flipV="false" rot="0">
              <a:off x="0" y="0"/>
              <a:ext cx="2492303" cy="730515"/>
            </a:xfrm>
            <a:custGeom>
              <a:avLst/>
              <a:gdLst/>
              <a:ahLst/>
              <a:cxnLst/>
              <a:rect r="r" b="b" t="t" l="l"/>
              <a:pathLst>
                <a:path h="730515" w="2492303">
                  <a:moveTo>
                    <a:pt x="11132" y="0"/>
                  </a:moveTo>
                  <a:lnTo>
                    <a:pt x="2481171" y="0"/>
                  </a:lnTo>
                  <a:cubicBezTo>
                    <a:pt x="2484124" y="0"/>
                    <a:pt x="2486955" y="1173"/>
                    <a:pt x="2489043" y="3261"/>
                  </a:cubicBezTo>
                  <a:cubicBezTo>
                    <a:pt x="2491131" y="5348"/>
                    <a:pt x="2492303" y="8180"/>
                    <a:pt x="2492303" y="11132"/>
                  </a:cubicBezTo>
                  <a:lnTo>
                    <a:pt x="2492303" y="719383"/>
                  </a:lnTo>
                  <a:cubicBezTo>
                    <a:pt x="2492303" y="725531"/>
                    <a:pt x="2487319" y="730515"/>
                    <a:pt x="2481171" y="730515"/>
                  </a:cubicBezTo>
                  <a:lnTo>
                    <a:pt x="11132" y="730515"/>
                  </a:lnTo>
                  <a:cubicBezTo>
                    <a:pt x="4984" y="730515"/>
                    <a:pt x="0" y="725531"/>
                    <a:pt x="0" y="719383"/>
                  </a:cubicBezTo>
                  <a:lnTo>
                    <a:pt x="0" y="11132"/>
                  </a:lnTo>
                  <a:cubicBezTo>
                    <a:pt x="0" y="4984"/>
                    <a:pt x="4984" y="0"/>
                    <a:pt x="11132" y="0"/>
                  </a:cubicBezTo>
                  <a:close/>
                </a:path>
              </a:pathLst>
            </a:custGeom>
            <a:solidFill>
              <a:srgbClr val="FFFFFF"/>
            </a:solidFill>
            <a:ln w="19050" cap="sq">
              <a:solidFill>
                <a:srgbClr val="057DCD"/>
              </a:solidFill>
              <a:prstDash val="solid"/>
              <a:miter/>
            </a:ln>
          </p:spPr>
        </p:sp>
        <p:sp>
          <p:nvSpPr>
            <p:cNvPr name="TextBox 35" id="35"/>
            <p:cNvSpPr txBox="true"/>
            <p:nvPr/>
          </p:nvSpPr>
          <p:spPr>
            <a:xfrm>
              <a:off x="0" y="-28575"/>
              <a:ext cx="2492304" cy="759090"/>
            </a:xfrm>
            <a:prstGeom prst="rect">
              <a:avLst/>
            </a:prstGeom>
          </p:spPr>
          <p:txBody>
            <a:bodyPr anchor="ctr" rtlCol="false" tIns="50800" lIns="50800" bIns="50800" rIns="50800"/>
            <a:lstStyle/>
            <a:p>
              <a:pPr algn="ctr">
                <a:lnSpc>
                  <a:spcPts val="1960"/>
                </a:lnSpc>
                <a:spcBef>
                  <a:spcPct val="0"/>
                </a:spcBef>
              </a:pPr>
            </a:p>
          </p:txBody>
        </p:sp>
      </p:grpSp>
      <p:sp>
        <p:nvSpPr>
          <p:cNvPr name="TextBox 36" id="36"/>
          <p:cNvSpPr txBox="true"/>
          <p:nvPr/>
        </p:nvSpPr>
        <p:spPr>
          <a:xfrm rot="0">
            <a:off x="349172" y="4591909"/>
            <a:ext cx="6859952" cy="1201166"/>
          </a:xfrm>
          <a:prstGeom prst="rect">
            <a:avLst/>
          </a:prstGeom>
        </p:spPr>
        <p:txBody>
          <a:bodyPr anchor="t" rtlCol="false" tIns="0" lIns="0" bIns="0" rIns="0">
            <a:spAutoFit/>
          </a:bodyPr>
          <a:lstStyle/>
          <a:p>
            <a:pPr algn="just">
              <a:lnSpc>
                <a:spcPts val="1364"/>
              </a:lnSpc>
            </a:pPr>
            <a:r>
              <a:rPr lang="en-US" sz="1100">
                <a:solidFill>
                  <a:srgbClr val="FF3131"/>
                </a:solidFill>
                <a:latin typeface="Arima Madurai Bold"/>
              </a:rPr>
              <a:t>Câu 1:</a:t>
            </a:r>
            <a:r>
              <a:rPr lang="en-US" sz="1100">
                <a:solidFill>
                  <a:srgbClr val="FF2768"/>
                </a:solidFill>
                <a:latin typeface="Arima Madurai Bold"/>
              </a:rPr>
              <a:t> </a:t>
            </a:r>
            <a:r>
              <a:rPr lang="en-US" sz="1100">
                <a:solidFill>
                  <a:srgbClr val="000000"/>
                </a:solidFill>
                <a:latin typeface="Arima Madurai Bold"/>
              </a:rPr>
              <a:t>Cho biết thể loại và phương thức biểu đạt chính của văn bản? Xác định bối cảnh của văn bản?</a:t>
            </a:r>
          </a:p>
          <a:p>
            <a:pPr algn="just">
              <a:lnSpc>
                <a:spcPts val="1680"/>
              </a:lnSpc>
            </a:pPr>
            <a:r>
              <a:rPr lang="en-US" sz="1200" spc="-61">
                <a:solidFill>
                  <a:srgbClr val="A6A6A6"/>
                </a:solidFill>
                <a:latin typeface="Arima Madurai Bold"/>
              </a:rPr>
              <a:t>---------------------------------------------------------------------------------------------------------------------------------------------------------------------------------------------------------------------------------------------------------------------------------------------------------------------------------------------------------------------------------------------------------------------------------------------------------------------------------------------------------------------------------------------------------------------------------------------------------------------------------------------------------------------</a:t>
            </a:r>
          </a:p>
        </p:txBody>
      </p:sp>
      <p:sp>
        <p:nvSpPr>
          <p:cNvPr name="TextBox 37" id="37"/>
          <p:cNvSpPr txBox="true"/>
          <p:nvPr/>
        </p:nvSpPr>
        <p:spPr>
          <a:xfrm rot="0">
            <a:off x="365258" y="5826985"/>
            <a:ext cx="6817885" cy="2001266"/>
          </a:xfrm>
          <a:prstGeom prst="rect">
            <a:avLst/>
          </a:prstGeom>
        </p:spPr>
        <p:txBody>
          <a:bodyPr anchor="t" rtlCol="false" tIns="0" lIns="0" bIns="0" rIns="0">
            <a:spAutoFit/>
          </a:bodyPr>
          <a:lstStyle/>
          <a:p>
            <a:pPr algn="just">
              <a:lnSpc>
                <a:spcPts val="1364"/>
              </a:lnSpc>
            </a:pPr>
            <a:r>
              <a:rPr lang="en-US" sz="1100" spc="-42">
                <a:solidFill>
                  <a:srgbClr val="FF3131"/>
                </a:solidFill>
                <a:latin typeface="Arima Madurai Bold"/>
              </a:rPr>
              <a:t>Câu 2:</a:t>
            </a:r>
            <a:r>
              <a:rPr lang="en-US" sz="1100" spc="-42">
                <a:solidFill>
                  <a:srgbClr val="FF2768"/>
                </a:solidFill>
                <a:latin typeface="Arima Madurai Bold"/>
              </a:rPr>
              <a:t> </a:t>
            </a:r>
            <a:r>
              <a:rPr lang="en-US" sz="1100" spc="-42">
                <a:solidFill>
                  <a:srgbClr val="000000"/>
                </a:solidFill>
                <a:latin typeface="Arima Madurai Bold"/>
              </a:rPr>
              <a:t>Hành động của ông già "vén tay áo để lộ hai chữ "Sát Thát" thích chàm trên làn da rám đỏ." cho tướng quân Trần Bình Trọng xem có ý nghĩa gì? Từ văn bản, em thấy nhân vật ông già làng Xuân Đình là người như thế nào?</a:t>
            </a:r>
          </a:p>
          <a:p>
            <a:pPr algn="just">
              <a:lnSpc>
                <a:spcPts val="1680"/>
              </a:lnSpc>
            </a:pPr>
            <a:r>
              <a:rPr lang="en-US" sz="1200" spc="-61">
                <a:solidFill>
                  <a:srgbClr val="A6A6A6"/>
                </a:solidFill>
                <a:latin typeface="Arima Madurai Bold"/>
              </a:rPr>
              <a:t>----------------------------------------------------------------------------------------------------------------------------------------------------------------------------------------------------------------------------------------------------------------------------------------------------------------------------------------------------------------------------------------------------------------------------------------------------------------------------------------------------------------------------------------------------------------------------------------------------------------------------------------------------------------------------------------------------------------------------------------------------------------------------------------------------------------------------------------------------------------------------------------------------------------------------------------------------------------------------------------------------------------------------------------------------------------</a:t>
            </a:r>
          </a:p>
        </p:txBody>
      </p:sp>
      <p:grpSp>
        <p:nvGrpSpPr>
          <p:cNvPr name="Group 38" id="38"/>
          <p:cNvGrpSpPr/>
          <p:nvPr/>
        </p:nvGrpSpPr>
        <p:grpSpPr>
          <a:xfrm rot="0">
            <a:off x="296995" y="7866351"/>
            <a:ext cx="3448006" cy="2425818"/>
            <a:chOff x="0" y="0"/>
            <a:chExt cx="1235688" cy="869359"/>
          </a:xfrm>
        </p:grpSpPr>
        <p:sp>
          <p:nvSpPr>
            <p:cNvPr name="Freeform 39" id="39"/>
            <p:cNvSpPr/>
            <p:nvPr/>
          </p:nvSpPr>
          <p:spPr>
            <a:xfrm flipH="false" flipV="false" rot="0">
              <a:off x="0" y="0"/>
              <a:ext cx="1235687" cy="869359"/>
            </a:xfrm>
            <a:custGeom>
              <a:avLst/>
              <a:gdLst/>
              <a:ahLst/>
              <a:cxnLst/>
              <a:rect r="r" b="b" t="t" l="l"/>
              <a:pathLst>
                <a:path h="869359" w="1235687">
                  <a:moveTo>
                    <a:pt x="22453" y="0"/>
                  </a:moveTo>
                  <a:lnTo>
                    <a:pt x="1213234" y="0"/>
                  </a:lnTo>
                  <a:cubicBezTo>
                    <a:pt x="1225635" y="0"/>
                    <a:pt x="1235687" y="10053"/>
                    <a:pt x="1235687" y="22453"/>
                  </a:cubicBezTo>
                  <a:lnTo>
                    <a:pt x="1235687" y="846905"/>
                  </a:lnTo>
                  <a:cubicBezTo>
                    <a:pt x="1235687" y="852860"/>
                    <a:pt x="1233322" y="858571"/>
                    <a:pt x="1229111" y="862782"/>
                  </a:cubicBezTo>
                  <a:cubicBezTo>
                    <a:pt x="1224900" y="866993"/>
                    <a:pt x="1219189" y="869359"/>
                    <a:pt x="1213234" y="869359"/>
                  </a:cubicBezTo>
                  <a:lnTo>
                    <a:pt x="22453" y="869359"/>
                  </a:lnTo>
                  <a:cubicBezTo>
                    <a:pt x="10053" y="869359"/>
                    <a:pt x="0" y="859306"/>
                    <a:pt x="0" y="846905"/>
                  </a:cubicBezTo>
                  <a:lnTo>
                    <a:pt x="0" y="22453"/>
                  </a:lnTo>
                  <a:cubicBezTo>
                    <a:pt x="0" y="10053"/>
                    <a:pt x="10053" y="0"/>
                    <a:pt x="22453" y="0"/>
                  </a:cubicBezTo>
                  <a:close/>
                </a:path>
              </a:pathLst>
            </a:custGeom>
            <a:solidFill>
              <a:srgbClr val="FFFFFF"/>
            </a:solidFill>
            <a:ln w="19050" cap="sq">
              <a:solidFill>
                <a:srgbClr val="057DCD"/>
              </a:solidFill>
              <a:prstDash val="solid"/>
              <a:miter/>
            </a:ln>
          </p:spPr>
        </p:sp>
        <p:sp>
          <p:nvSpPr>
            <p:cNvPr name="TextBox 40" id="40"/>
            <p:cNvSpPr txBox="true"/>
            <p:nvPr/>
          </p:nvSpPr>
          <p:spPr>
            <a:xfrm>
              <a:off x="0" y="-28575"/>
              <a:ext cx="1235688" cy="897934"/>
            </a:xfrm>
            <a:prstGeom prst="rect">
              <a:avLst/>
            </a:prstGeom>
          </p:spPr>
          <p:txBody>
            <a:bodyPr anchor="ctr" rtlCol="false" tIns="50800" lIns="50800" bIns="50800" rIns="50800"/>
            <a:lstStyle/>
            <a:p>
              <a:pPr algn="ctr">
                <a:lnSpc>
                  <a:spcPts val="1960"/>
                </a:lnSpc>
                <a:spcBef>
                  <a:spcPct val="0"/>
                </a:spcBef>
              </a:pPr>
            </a:p>
          </p:txBody>
        </p:sp>
      </p:grpSp>
      <p:sp>
        <p:nvSpPr>
          <p:cNvPr name="TextBox 41" id="41"/>
          <p:cNvSpPr txBox="true"/>
          <p:nvPr/>
        </p:nvSpPr>
        <p:spPr>
          <a:xfrm rot="0">
            <a:off x="355362" y="7903481"/>
            <a:ext cx="3317777" cy="2344166"/>
          </a:xfrm>
          <a:prstGeom prst="rect">
            <a:avLst/>
          </a:prstGeom>
        </p:spPr>
        <p:txBody>
          <a:bodyPr anchor="t" rtlCol="false" tIns="0" lIns="0" bIns="0" rIns="0">
            <a:spAutoFit/>
          </a:bodyPr>
          <a:lstStyle/>
          <a:p>
            <a:pPr algn="just">
              <a:lnSpc>
                <a:spcPts val="1364"/>
              </a:lnSpc>
            </a:pPr>
            <a:r>
              <a:rPr lang="en-US" sz="1100" spc="-42">
                <a:solidFill>
                  <a:srgbClr val="FF3131"/>
                </a:solidFill>
                <a:latin typeface="Arima Madurai Bold"/>
              </a:rPr>
              <a:t>Câu 3:</a:t>
            </a:r>
            <a:r>
              <a:rPr lang="en-US" sz="1100" spc="-42">
                <a:solidFill>
                  <a:srgbClr val="FF2768"/>
                </a:solidFill>
                <a:latin typeface="Arima Madurai Bold"/>
              </a:rPr>
              <a:t> </a:t>
            </a:r>
            <a:r>
              <a:rPr lang="en-US" sz="1100" spc="-42">
                <a:solidFill>
                  <a:srgbClr val="000000"/>
                </a:solidFill>
                <a:latin typeface="Arima Madurai Bold"/>
              </a:rPr>
              <a:t>Khi ông già làng Xuân Đình hỏi về lệnh rút quân khỏi Vạn Kiếp, Trần Bình Trọng không đáp mà cúi đẩu xuống tỏ ý chuyện rút quân là điểu có thật. Chi tiết này nói lên điều gì?</a:t>
            </a:r>
          </a:p>
          <a:p>
            <a:pPr algn="just">
              <a:lnSpc>
                <a:spcPts val="1680"/>
              </a:lnSpc>
            </a:pPr>
            <a:r>
              <a:rPr lang="en-US" sz="1200" spc="-61">
                <a:solidFill>
                  <a:srgbClr val="A6A6A6"/>
                </a:solidFill>
                <a:latin typeface="Arima Madurai Bold"/>
              </a:rPr>
              <a:t>----------------------------------------------------------------------------------------------------------------------------------------------------------------------------------------------------------------------------------------------------------------------------------------------------------------------------------------------------------------------------------------------------------------------------------------------------------------------------------------------------------------</a:t>
            </a:r>
          </a:p>
        </p:txBody>
      </p:sp>
      <p:grpSp>
        <p:nvGrpSpPr>
          <p:cNvPr name="Group 42" id="42"/>
          <p:cNvGrpSpPr/>
          <p:nvPr/>
        </p:nvGrpSpPr>
        <p:grpSpPr>
          <a:xfrm rot="0">
            <a:off x="3769252" y="7866351"/>
            <a:ext cx="3482153" cy="2425818"/>
            <a:chOff x="0" y="0"/>
            <a:chExt cx="1247925" cy="869359"/>
          </a:xfrm>
        </p:grpSpPr>
        <p:sp>
          <p:nvSpPr>
            <p:cNvPr name="Freeform 43" id="43"/>
            <p:cNvSpPr/>
            <p:nvPr/>
          </p:nvSpPr>
          <p:spPr>
            <a:xfrm flipH="false" flipV="false" rot="0">
              <a:off x="0" y="0"/>
              <a:ext cx="1247925" cy="869359"/>
            </a:xfrm>
            <a:custGeom>
              <a:avLst/>
              <a:gdLst/>
              <a:ahLst/>
              <a:cxnLst/>
              <a:rect r="r" b="b" t="t" l="l"/>
              <a:pathLst>
                <a:path h="869359" w="1247925">
                  <a:moveTo>
                    <a:pt x="22233" y="0"/>
                  </a:moveTo>
                  <a:lnTo>
                    <a:pt x="1225692" y="0"/>
                  </a:lnTo>
                  <a:cubicBezTo>
                    <a:pt x="1237971" y="0"/>
                    <a:pt x="1247925" y="9954"/>
                    <a:pt x="1247925" y="22233"/>
                  </a:cubicBezTo>
                  <a:lnTo>
                    <a:pt x="1247925" y="847125"/>
                  </a:lnTo>
                  <a:cubicBezTo>
                    <a:pt x="1247925" y="859404"/>
                    <a:pt x="1237971" y="869359"/>
                    <a:pt x="1225692" y="869359"/>
                  </a:cubicBezTo>
                  <a:lnTo>
                    <a:pt x="22233" y="869359"/>
                  </a:lnTo>
                  <a:cubicBezTo>
                    <a:pt x="9954" y="869359"/>
                    <a:pt x="0" y="859404"/>
                    <a:pt x="0" y="847125"/>
                  </a:cubicBezTo>
                  <a:lnTo>
                    <a:pt x="0" y="22233"/>
                  </a:lnTo>
                  <a:cubicBezTo>
                    <a:pt x="0" y="9954"/>
                    <a:pt x="9954" y="0"/>
                    <a:pt x="22233" y="0"/>
                  </a:cubicBezTo>
                  <a:close/>
                </a:path>
              </a:pathLst>
            </a:custGeom>
            <a:solidFill>
              <a:srgbClr val="FFFFFF"/>
            </a:solidFill>
            <a:ln w="19050" cap="sq">
              <a:solidFill>
                <a:srgbClr val="057DCD"/>
              </a:solidFill>
              <a:prstDash val="solid"/>
              <a:miter/>
            </a:ln>
          </p:spPr>
        </p:sp>
        <p:sp>
          <p:nvSpPr>
            <p:cNvPr name="TextBox 44" id="44"/>
            <p:cNvSpPr txBox="true"/>
            <p:nvPr/>
          </p:nvSpPr>
          <p:spPr>
            <a:xfrm>
              <a:off x="0" y="-28575"/>
              <a:ext cx="1247925" cy="897934"/>
            </a:xfrm>
            <a:prstGeom prst="rect">
              <a:avLst/>
            </a:prstGeom>
          </p:spPr>
          <p:txBody>
            <a:bodyPr anchor="ctr" rtlCol="false" tIns="50800" lIns="50800" bIns="50800" rIns="50800"/>
            <a:lstStyle/>
            <a:p>
              <a:pPr algn="ctr">
                <a:lnSpc>
                  <a:spcPts val="1960"/>
                </a:lnSpc>
                <a:spcBef>
                  <a:spcPct val="0"/>
                </a:spcBef>
              </a:pPr>
            </a:p>
          </p:txBody>
        </p:sp>
      </p:grpSp>
      <p:sp>
        <p:nvSpPr>
          <p:cNvPr name="TextBox 45" id="45"/>
          <p:cNvSpPr txBox="true"/>
          <p:nvPr/>
        </p:nvSpPr>
        <p:spPr>
          <a:xfrm rot="0">
            <a:off x="3800855" y="7903481"/>
            <a:ext cx="3400388" cy="2382266"/>
          </a:xfrm>
          <a:prstGeom prst="rect">
            <a:avLst/>
          </a:prstGeom>
        </p:spPr>
        <p:txBody>
          <a:bodyPr anchor="t" rtlCol="false" tIns="0" lIns="0" bIns="0" rIns="0">
            <a:spAutoFit/>
          </a:bodyPr>
          <a:lstStyle/>
          <a:p>
            <a:pPr algn="just">
              <a:lnSpc>
                <a:spcPts val="1364"/>
              </a:lnSpc>
            </a:pPr>
            <a:r>
              <a:rPr lang="en-US" sz="1100" spc="-42">
                <a:solidFill>
                  <a:srgbClr val="FF3131"/>
                </a:solidFill>
                <a:latin typeface="Arima Madurai Bold"/>
              </a:rPr>
              <a:t>Câu 4:</a:t>
            </a:r>
            <a:r>
              <a:rPr lang="en-US" sz="1100" spc="-42">
                <a:solidFill>
                  <a:srgbClr val="FF2768"/>
                </a:solidFill>
                <a:latin typeface="Arima Madurai Bold"/>
              </a:rPr>
              <a:t> </a:t>
            </a:r>
            <a:r>
              <a:rPr lang="en-US" sz="1100" spc="-42">
                <a:solidFill>
                  <a:srgbClr val="000000"/>
                </a:solidFill>
                <a:latin typeface="Arima Madurai Bold"/>
              </a:rPr>
              <a:t>Đối diện với tâm trạng của Trần Bình Trọng khi biết mất Thăng Long, ông già làng Xuân Đình đã thể hiện thái độ, hành động nào?</a:t>
            </a:r>
          </a:p>
          <a:p>
            <a:pPr algn="just">
              <a:lnSpc>
                <a:spcPts val="1680"/>
              </a:lnSpc>
            </a:pPr>
            <a:r>
              <a:rPr lang="en-US" sz="1200" spc="-61">
                <a:solidFill>
                  <a:srgbClr val="A6A6A6"/>
                </a:solidFill>
                <a:latin typeface="Arima Madurai Bold"/>
              </a:rPr>
              <a: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9FCFF"/>
        </a:solidFill>
      </p:bgPr>
    </p:bg>
    <p:spTree>
      <p:nvGrpSpPr>
        <p:cNvPr id="1" name=""/>
        <p:cNvGrpSpPr/>
        <p:nvPr/>
      </p:nvGrpSpPr>
      <p:grpSpPr>
        <a:xfrm>
          <a:off x="0" y="0"/>
          <a:ext cx="0" cy="0"/>
          <a:chOff x="0" y="0"/>
          <a:chExt cx="0" cy="0"/>
        </a:xfrm>
      </p:grpSpPr>
      <p:sp>
        <p:nvSpPr>
          <p:cNvPr name="Freeform 2" id="2"/>
          <p:cNvSpPr/>
          <p:nvPr/>
        </p:nvSpPr>
        <p:spPr>
          <a:xfrm flipH="false" flipV="false" rot="7529073">
            <a:off x="414340" y="-1610415"/>
            <a:ext cx="2878145" cy="2432032"/>
          </a:xfrm>
          <a:custGeom>
            <a:avLst/>
            <a:gdLst/>
            <a:ahLst/>
            <a:cxnLst/>
            <a:rect r="r" b="b" t="t" l="l"/>
            <a:pathLst>
              <a:path h="2432032" w="2878145">
                <a:moveTo>
                  <a:pt x="0" y="0"/>
                </a:moveTo>
                <a:lnTo>
                  <a:pt x="2878145" y="0"/>
                </a:lnTo>
                <a:lnTo>
                  <a:pt x="2878145" y="2432033"/>
                </a:lnTo>
                <a:lnTo>
                  <a:pt x="0" y="24320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3265" y="867902"/>
            <a:ext cx="361176" cy="397383"/>
          </a:xfrm>
          <a:custGeom>
            <a:avLst/>
            <a:gdLst/>
            <a:ahLst/>
            <a:cxnLst/>
            <a:rect r="r" b="b" t="t" l="l"/>
            <a:pathLst>
              <a:path h="397383" w="361176">
                <a:moveTo>
                  <a:pt x="0" y="0"/>
                </a:moveTo>
                <a:lnTo>
                  <a:pt x="361176" y="0"/>
                </a:lnTo>
                <a:lnTo>
                  <a:pt x="361176" y="397384"/>
                </a:lnTo>
                <a:lnTo>
                  <a:pt x="0" y="3973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939733">
            <a:off x="606865" y="8584402"/>
            <a:ext cx="298269" cy="264341"/>
          </a:xfrm>
          <a:custGeom>
            <a:avLst/>
            <a:gdLst/>
            <a:ahLst/>
            <a:cxnLst/>
            <a:rect r="r" b="b" t="t" l="l"/>
            <a:pathLst>
              <a:path h="264341" w="298269">
                <a:moveTo>
                  <a:pt x="0" y="0"/>
                </a:moveTo>
                <a:lnTo>
                  <a:pt x="298270" y="0"/>
                </a:lnTo>
                <a:lnTo>
                  <a:pt x="298270" y="264342"/>
                </a:lnTo>
                <a:lnTo>
                  <a:pt x="0" y="2643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869712" y="-770378"/>
            <a:ext cx="1588013" cy="1720545"/>
          </a:xfrm>
          <a:custGeom>
            <a:avLst/>
            <a:gdLst/>
            <a:ahLst/>
            <a:cxnLst/>
            <a:rect r="r" b="b" t="t" l="l"/>
            <a:pathLst>
              <a:path h="1720545" w="1588013">
                <a:moveTo>
                  <a:pt x="0" y="0"/>
                </a:moveTo>
                <a:lnTo>
                  <a:pt x="1588013" y="0"/>
                </a:lnTo>
                <a:lnTo>
                  <a:pt x="1588013" y="1720545"/>
                </a:lnTo>
                <a:lnTo>
                  <a:pt x="0" y="17205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2876807">
            <a:off x="-1908145" y="3225690"/>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4442263">
            <a:off x="-1590884" y="1576000"/>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8771133">
            <a:off x="5081541" y="-1534348"/>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3060550" y="-1451681"/>
            <a:ext cx="1739424" cy="1884592"/>
          </a:xfrm>
          <a:custGeom>
            <a:avLst/>
            <a:gdLst/>
            <a:ahLst/>
            <a:cxnLst/>
            <a:rect r="r" b="b" t="t" l="l"/>
            <a:pathLst>
              <a:path h="1884592" w="1739424">
                <a:moveTo>
                  <a:pt x="0" y="0"/>
                </a:moveTo>
                <a:lnTo>
                  <a:pt x="1739423" y="0"/>
                </a:lnTo>
                <a:lnTo>
                  <a:pt x="1739423"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6814926" y="-509385"/>
            <a:ext cx="1437959" cy="1557967"/>
          </a:xfrm>
          <a:custGeom>
            <a:avLst/>
            <a:gdLst/>
            <a:ahLst/>
            <a:cxnLst/>
            <a:rect r="r" b="b" t="t" l="l"/>
            <a:pathLst>
              <a:path h="1557967" w="1437959">
                <a:moveTo>
                  <a:pt x="0" y="0"/>
                </a:moveTo>
                <a:lnTo>
                  <a:pt x="1437959" y="0"/>
                </a:lnTo>
                <a:lnTo>
                  <a:pt x="1437959" y="1557967"/>
                </a:lnTo>
                <a:lnTo>
                  <a:pt x="0" y="15579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6989919" y="3159769"/>
            <a:ext cx="1739424" cy="1884592"/>
          </a:xfrm>
          <a:custGeom>
            <a:avLst/>
            <a:gdLst/>
            <a:ahLst/>
            <a:cxnLst/>
            <a:rect r="r" b="b" t="t" l="l"/>
            <a:pathLst>
              <a:path h="1884592" w="1739424">
                <a:moveTo>
                  <a:pt x="0" y="0"/>
                </a:moveTo>
                <a:lnTo>
                  <a:pt x="1739424" y="0"/>
                </a:lnTo>
                <a:lnTo>
                  <a:pt x="1739424"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5934288" y="9749704"/>
            <a:ext cx="1739424" cy="1884592"/>
          </a:xfrm>
          <a:custGeom>
            <a:avLst/>
            <a:gdLst/>
            <a:ahLst/>
            <a:cxnLst/>
            <a:rect r="r" b="b" t="t" l="l"/>
            <a:pathLst>
              <a:path h="1884592" w="1739424">
                <a:moveTo>
                  <a:pt x="0" y="0"/>
                </a:moveTo>
                <a:lnTo>
                  <a:pt x="1739424" y="0"/>
                </a:lnTo>
                <a:lnTo>
                  <a:pt x="1739424"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869712" y="8807408"/>
            <a:ext cx="1739424" cy="1884592"/>
          </a:xfrm>
          <a:custGeom>
            <a:avLst/>
            <a:gdLst/>
            <a:ahLst/>
            <a:cxnLst/>
            <a:rect r="r" b="b" t="t" l="l"/>
            <a:pathLst>
              <a:path h="1884592" w="1739424">
                <a:moveTo>
                  <a:pt x="0" y="0"/>
                </a:moveTo>
                <a:lnTo>
                  <a:pt x="1739424" y="0"/>
                </a:lnTo>
                <a:lnTo>
                  <a:pt x="1739424"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1372252" y="5947093"/>
            <a:ext cx="1739424" cy="1884592"/>
          </a:xfrm>
          <a:custGeom>
            <a:avLst/>
            <a:gdLst/>
            <a:ahLst/>
            <a:cxnLst/>
            <a:rect r="r" b="b" t="t" l="l"/>
            <a:pathLst>
              <a:path h="1884592" w="1739424">
                <a:moveTo>
                  <a:pt x="0" y="0"/>
                </a:moveTo>
                <a:lnTo>
                  <a:pt x="1739424" y="0"/>
                </a:lnTo>
                <a:lnTo>
                  <a:pt x="1739424"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2263287" y="10238172"/>
            <a:ext cx="1739424" cy="1884592"/>
          </a:xfrm>
          <a:custGeom>
            <a:avLst/>
            <a:gdLst/>
            <a:ahLst/>
            <a:cxnLst/>
            <a:rect r="r" b="b" t="t" l="l"/>
            <a:pathLst>
              <a:path h="1884592" w="1739424">
                <a:moveTo>
                  <a:pt x="0" y="0"/>
                </a:moveTo>
                <a:lnTo>
                  <a:pt x="1739423" y="0"/>
                </a:lnTo>
                <a:lnTo>
                  <a:pt x="1739423"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3909128">
            <a:off x="-1888023" y="6870152"/>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3909128">
            <a:off x="-93300" y="9539277"/>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5745993">
            <a:off x="3497277" y="10356656"/>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2876807">
            <a:off x="6347631" y="7435876"/>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1263475">
            <a:off x="6790467" y="1247205"/>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1442971">
            <a:off x="4287105" y="10287475"/>
            <a:ext cx="298269" cy="264341"/>
          </a:xfrm>
          <a:custGeom>
            <a:avLst/>
            <a:gdLst/>
            <a:ahLst/>
            <a:cxnLst/>
            <a:rect r="r" b="b" t="t" l="l"/>
            <a:pathLst>
              <a:path h="264341" w="298269">
                <a:moveTo>
                  <a:pt x="0" y="0"/>
                </a:moveTo>
                <a:lnTo>
                  <a:pt x="298270" y="0"/>
                </a:lnTo>
                <a:lnTo>
                  <a:pt x="298270" y="264342"/>
                </a:lnTo>
                <a:lnTo>
                  <a:pt x="0" y="2643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2427800">
            <a:off x="6623412" y="9137137"/>
            <a:ext cx="361176" cy="397383"/>
          </a:xfrm>
          <a:custGeom>
            <a:avLst/>
            <a:gdLst/>
            <a:ahLst/>
            <a:cxnLst/>
            <a:rect r="r" b="b" t="t" l="l"/>
            <a:pathLst>
              <a:path h="397383" w="361176">
                <a:moveTo>
                  <a:pt x="0" y="0"/>
                </a:moveTo>
                <a:lnTo>
                  <a:pt x="361176" y="0"/>
                </a:lnTo>
                <a:lnTo>
                  <a:pt x="361176" y="397383"/>
                </a:lnTo>
                <a:lnTo>
                  <a:pt x="0" y="3973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false" flipV="false" rot="1895239">
            <a:off x="6740885" y="5204174"/>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2030482">
            <a:off x="7213391" y="4912190"/>
            <a:ext cx="298269" cy="264341"/>
          </a:xfrm>
          <a:custGeom>
            <a:avLst/>
            <a:gdLst/>
            <a:ahLst/>
            <a:cxnLst/>
            <a:rect r="r" b="b" t="t" l="l"/>
            <a:pathLst>
              <a:path h="264341" w="298269">
                <a:moveTo>
                  <a:pt x="0" y="0"/>
                </a:moveTo>
                <a:lnTo>
                  <a:pt x="298270" y="0"/>
                </a:lnTo>
                <a:lnTo>
                  <a:pt x="298270" y="264342"/>
                </a:lnTo>
                <a:lnTo>
                  <a:pt x="0" y="2643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1442971">
            <a:off x="7059990" y="1115897"/>
            <a:ext cx="298269" cy="264341"/>
          </a:xfrm>
          <a:custGeom>
            <a:avLst/>
            <a:gdLst/>
            <a:ahLst/>
            <a:cxnLst/>
            <a:rect r="r" b="b" t="t" l="l"/>
            <a:pathLst>
              <a:path h="264341" w="298269">
                <a:moveTo>
                  <a:pt x="0" y="0"/>
                </a:moveTo>
                <a:lnTo>
                  <a:pt x="298269" y="0"/>
                </a:lnTo>
                <a:lnTo>
                  <a:pt x="298269" y="264341"/>
                </a:lnTo>
                <a:lnTo>
                  <a:pt x="0" y="2643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6" id="26"/>
          <p:cNvGrpSpPr/>
          <p:nvPr/>
        </p:nvGrpSpPr>
        <p:grpSpPr>
          <a:xfrm rot="0">
            <a:off x="283853" y="2524845"/>
            <a:ext cx="6976117" cy="1875019"/>
            <a:chOff x="0" y="0"/>
            <a:chExt cx="2500083" cy="671965"/>
          </a:xfrm>
        </p:grpSpPr>
        <p:sp>
          <p:nvSpPr>
            <p:cNvPr name="Freeform 27" id="27"/>
            <p:cNvSpPr/>
            <p:nvPr/>
          </p:nvSpPr>
          <p:spPr>
            <a:xfrm flipH="false" flipV="false" rot="0">
              <a:off x="0" y="0"/>
              <a:ext cx="2500083" cy="671965"/>
            </a:xfrm>
            <a:custGeom>
              <a:avLst/>
              <a:gdLst/>
              <a:ahLst/>
              <a:cxnLst/>
              <a:rect r="r" b="b" t="t" l="l"/>
              <a:pathLst>
                <a:path h="671965" w="2500083">
                  <a:moveTo>
                    <a:pt x="11098" y="0"/>
                  </a:moveTo>
                  <a:lnTo>
                    <a:pt x="2488985" y="0"/>
                  </a:lnTo>
                  <a:cubicBezTo>
                    <a:pt x="2491928" y="0"/>
                    <a:pt x="2494751" y="1169"/>
                    <a:pt x="2496832" y="3250"/>
                  </a:cubicBezTo>
                  <a:cubicBezTo>
                    <a:pt x="2498913" y="5332"/>
                    <a:pt x="2500083" y="8154"/>
                    <a:pt x="2500083" y="11098"/>
                  </a:cubicBezTo>
                  <a:lnTo>
                    <a:pt x="2500083" y="660867"/>
                  </a:lnTo>
                  <a:cubicBezTo>
                    <a:pt x="2500083" y="666996"/>
                    <a:pt x="2495114" y="671965"/>
                    <a:pt x="2488985" y="671965"/>
                  </a:cubicBezTo>
                  <a:lnTo>
                    <a:pt x="11098" y="671965"/>
                  </a:lnTo>
                  <a:cubicBezTo>
                    <a:pt x="4969" y="671965"/>
                    <a:pt x="0" y="666996"/>
                    <a:pt x="0" y="660867"/>
                  </a:cubicBezTo>
                  <a:lnTo>
                    <a:pt x="0" y="11098"/>
                  </a:lnTo>
                  <a:cubicBezTo>
                    <a:pt x="0" y="4969"/>
                    <a:pt x="4969" y="0"/>
                    <a:pt x="11098" y="0"/>
                  </a:cubicBezTo>
                  <a:close/>
                </a:path>
              </a:pathLst>
            </a:custGeom>
            <a:solidFill>
              <a:srgbClr val="FFFFFF"/>
            </a:solidFill>
            <a:ln w="19050" cap="sq">
              <a:solidFill>
                <a:srgbClr val="057DCD"/>
              </a:solidFill>
              <a:prstDash val="solid"/>
              <a:miter/>
            </a:ln>
          </p:spPr>
        </p:sp>
        <p:sp>
          <p:nvSpPr>
            <p:cNvPr name="TextBox 28" id="28"/>
            <p:cNvSpPr txBox="true"/>
            <p:nvPr/>
          </p:nvSpPr>
          <p:spPr>
            <a:xfrm>
              <a:off x="0" y="-28575"/>
              <a:ext cx="2500083" cy="700540"/>
            </a:xfrm>
            <a:prstGeom prst="rect">
              <a:avLst/>
            </a:prstGeom>
          </p:spPr>
          <p:txBody>
            <a:bodyPr anchor="ctr" rtlCol="false" tIns="50800" lIns="50800" bIns="50800" rIns="50800"/>
            <a:lstStyle/>
            <a:p>
              <a:pPr algn="ctr">
                <a:lnSpc>
                  <a:spcPts val="1960"/>
                </a:lnSpc>
                <a:spcBef>
                  <a:spcPct val="0"/>
                </a:spcBef>
              </a:pPr>
            </a:p>
          </p:txBody>
        </p:sp>
      </p:grpSp>
      <p:grpSp>
        <p:nvGrpSpPr>
          <p:cNvPr name="Group 29" id="29"/>
          <p:cNvGrpSpPr/>
          <p:nvPr/>
        </p:nvGrpSpPr>
        <p:grpSpPr>
          <a:xfrm rot="0">
            <a:off x="305559" y="4457015"/>
            <a:ext cx="6954410" cy="1967649"/>
            <a:chOff x="0" y="0"/>
            <a:chExt cx="2492304" cy="705161"/>
          </a:xfrm>
        </p:grpSpPr>
        <p:sp>
          <p:nvSpPr>
            <p:cNvPr name="Freeform 30" id="30"/>
            <p:cNvSpPr/>
            <p:nvPr/>
          </p:nvSpPr>
          <p:spPr>
            <a:xfrm flipH="false" flipV="false" rot="0">
              <a:off x="0" y="0"/>
              <a:ext cx="2492303" cy="705161"/>
            </a:xfrm>
            <a:custGeom>
              <a:avLst/>
              <a:gdLst/>
              <a:ahLst/>
              <a:cxnLst/>
              <a:rect r="r" b="b" t="t" l="l"/>
              <a:pathLst>
                <a:path h="705161" w="2492303">
                  <a:moveTo>
                    <a:pt x="11132" y="0"/>
                  </a:moveTo>
                  <a:lnTo>
                    <a:pt x="2481171" y="0"/>
                  </a:lnTo>
                  <a:cubicBezTo>
                    <a:pt x="2484124" y="0"/>
                    <a:pt x="2486955" y="1173"/>
                    <a:pt x="2489043" y="3261"/>
                  </a:cubicBezTo>
                  <a:cubicBezTo>
                    <a:pt x="2491131" y="5348"/>
                    <a:pt x="2492303" y="8180"/>
                    <a:pt x="2492303" y="11132"/>
                  </a:cubicBezTo>
                  <a:lnTo>
                    <a:pt x="2492303" y="694029"/>
                  </a:lnTo>
                  <a:cubicBezTo>
                    <a:pt x="2492303" y="700177"/>
                    <a:pt x="2487319" y="705161"/>
                    <a:pt x="2481171" y="705161"/>
                  </a:cubicBezTo>
                  <a:lnTo>
                    <a:pt x="11132" y="705161"/>
                  </a:lnTo>
                  <a:cubicBezTo>
                    <a:pt x="4984" y="705161"/>
                    <a:pt x="0" y="700177"/>
                    <a:pt x="0" y="694029"/>
                  </a:cubicBezTo>
                  <a:lnTo>
                    <a:pt x="0" y="11132"/>
                  </a:lnTo>
                  <a:cubicBezTo>
                    <a:pt x="0" y="4984"/>
                    <a:pt x="4984" y="0"/>
                    <a:pt x="11132" y="0"/>
                  </a:cubicBezTo>
                  <a:close/>
                </a:path>
              </a:pathLst>
            </a:custGeom>
            <a:solidFill>
              <a:srgbClr val="FFFFFF"/>
            </a:solidFill>
            <a:ln w="19050" cap="sq">
              <a:solidFill>
                <a:srgbClr val="057DCD"/>
              </a:solidFill>
              <a:prstDash val="solid"/>
              <a:miter/>
            </a:ln>
          </p:spPr>
        </p:sp>
        <p:sp>
          <p:nvSpPr>
            <p:cNvPr name="TextBox 31" id="31"/>
            <p:cNvSpPr txBox="true"/>
            <p:nvPr/>
          </p:nvSpPr>
          <p:spPr>
            <a:xfrm>
              <a:off x="0" y="-28575"/>
              <a:ext cx="2492304" cy="733736"/>
            </a:xfrm>
            <a:prstGeom prst="rect">
              <a:avLst/>
            </a:prstGeom>
          </p:spPr>
          <p:txBody>
            <a:bodyPr anchor="ctr" rtlCol="false" tIns="50800" lIns="50800" bIns="50800" rIns="50800"/>
            <a:lstStyle/>
            <a:p>
              <a:pPr algn="ctr">
                <a:lnSpc>
                  <a:spcPts val="1960"/>
                </a:lnSpc>
                <a:spcBef>
                  <a:spcPct val="0"/>
                </a:spcBef>
              </a:pPr>
            </a:p>
          </p:txBody>
        </p:sp>
      </p:grpSp>
      <p:sp>
        <p:nvSpPr>
          <p:cNvPr name="TextBox 32" id="32"/>
          <p:cNvSpPr txBox="true"/>
          <p:nvPr/>
        </p:nvSpPr>
        <p:spPr>
          <a:xfrm rot="0">
            <a:off x="330230" y="2581025"/>
            <a:ext cx="6859952" cy="1829816"/>
          </a:xfrm>
          <a:prstGeom prst="rect">
            <a:avLst/>
          </a:prstGeom>
        </p:spPr>
        <p:txBody>
          <a:bodyPr anchor="t" rtlCol="false" tIns="0" lIns="0" bIns="0" rIns="0">
            <a:spAutoFit/>
          </a:bodyPr>
          <a:lstStyle/>
          <a:p>
            <a:pPr algn="just">
              <a:lnSpc>
                <a:spcPts val="1364"/>
              </a:lnSpc>
            </a:pPr>
            <a:r>
              <a:rPr lang="en-US" sz="1100">
                <a:solidFill>
                  <a:srgbClr val="FF3131"/>
                </a:solidFill>
                <a:latin typeface="Arima Madurai Bold"/>
              </a:rPr>
              <a:t>Câu 7:</a:t>
            </a:r>
            <a:r>
              <a:rPr lang="en-US" sz="1100">
                <a:solidFill>
                  <a:srgbClr val="FF2768"/>
                </a:solidFill>
                <a:latin typeface="Arima Madurai Bold"/>
              </a:rPr>
              <a:t> </a:t>
            </a:r>
            <a:r>
              <a:rPr lang="en-US" sz="1100">
                <a:solidFill>
                  <a:srgbClr val="000000"/>
                </a:solidFill>
                <a:latin typeface="Arima Madurai Bold"/>
              </a:rPr>
              <a:t>Tiếng hát dân ca của vùng Thiên Mạc xuất hiện ở cuối văn bản có ý nghĩa gì? </a:t>
            </a:r>
          </a:p>
          <a:p>
            <a:pPr algn="just">
              <a:lnSpc>
                <a:spcPts val="1680"/>
              </a:lnSpc>
            </a:pPr>
            <a:r>
              <a:rPr lang="en-US" sz="1200" spc="-61">
                <a:solidFill>
                  <a:srgbClr val="A6A6A6"/>
                </a:solidFill>
                <a:latin typeface="Arima Madurai Bold"/>
              </a:rPr>
              <a:t>------------------------------------------------------------------------------------------------------------------------------------------------------------------------------------------------------------------------------------------------------------------------------------------------------------------------------------------------------------------------------------------------------------------------------------------------------------------------------------------------------------------------------------------------------------------------------------------------------------------------------------------------------------------------------------------------------------------------------------------------------------------------------------------------------------------------------------------------------------------------------------------------------------------------------------------------------------------------------------------------------------------------------------------------------------------------</a:t>
            </a:r>
          </a:p>
        </p:txBody>
      </p:sp>
      <p:sp>
        <p:nvSpPr>
          <p:cNvPr name="TextBox 33" id="33"/>
          <p:cNvSpPr txBox="true"/>
          <p:nvPr/>
        </p:nvSpPr>
        <p:spPr>
          <a:xfrm rot="0">
            <a:off x="368874" y="4494144"/>
            <a:ext cx="6817885" cy="1829816"/>
          </a:xfrm>
          <a:prstGeom prst="rect">
            <a:avLst/>
          </a:prstGeom>
        </p:spPr>
        <p:txBody>
          <a:bodyPr anchor="t" rtlCol="false" tIns="0" lIns="0" bIns="0" rIns="0">
            <a:spAutoFit/>
          </a:bodyPr>
          <a:lstStyle/>
          <a:p>
            <a:pPr algn="just">
              <a:lnSpc>
                <a:spcPts val="1364"/>
              </a:lnSpc>
            </a:pPr>
            <a:r>
              <a:rPr lang="en-US" sz="1100" spc="-42">
                <a:solidFill>
                  <a:srgbClr val="FF3131"/>
                </a:solidFill>
                <a:latin typeface="Arima Madurai Bold"/>
              </a:rPr>
              <a:t>Câu 8:</a:t>
            </a:r>
            <a:r>
              <a:rPr lang="en-US" sz="1100" spc="-42">
                <a:solidFill>
                  <a:srgbClr val="FF2768"/>
                </a:solidFill>
                <a:latin typeface="Arima Madurai Bold"/>
              </a:rPr>
              <a:t> </a:t>
            </a:r>
            <a:r>
              <a:rPr lang="en-US" sz="1100" spc="-42">
                <a:solidFill>
                  <a:srgbClr val="000000"/>
                </a:solidFill>
                <a:latin typeface="Arima Madurai Bold"/>
              </a:rPr>
              <a:t>Tìm một chi tiết cho thấy vị tướng quân Trần Bình Trọng là một con người giàu tình cảm.</a:t>
            </a:r>
          </a:p>
          <a:p>
            <a:pPr algn="just">
              <a:lnSpc>
                <a:spcPts val="1680"/>
              </a:lnSpc>
            </a:pPr>
            <a:r>
              <a:rPr lang="en-US" sz="1200" spc="-61">
                <a:solidFill>
                  <a:srgbClr val="A6A6A6"/>
                </a:solidFill>
                <a:latin typeface="Arima Madurai Bold"/>
              </a:rPr>
              <a:t>----------------------------------------------------------------------------------------------------------------------------------------------------------------------------------------------------------------------------------------------------------------------------------------------------------------------------------------------------------------------------------------------------------------------------------------------------------------------------------------------------------------------------------------------------------------------------------------------------------------------------------------------------------------------------------------------------------------------------------------------------------------------------------------------------------------------------------------------------------------------------------------------------------------------------------------------------------------------------------------------------------------------------------------------------------------</a:t>
            </a:r>
          </a:p>
        </p:txBody>
      </p:sp>
      <p:grpSp>
        <p:nvGrpSpPr>
          <p:cNvPr name="Group 34" id="34"/>
          <p:cNvGrpSpPr/>
          <p:nvPr/>
        </p:nvGrpSpPr>
        <p:grpSpPr>
          <a:xfrm rot="0">
            <a:off x="324502" y="6481814"/>
            <a:ext cx="6954410" cy="2166731"/>
            <a:chOff x="0" y="0"/>
            <a:chExt cx="2492304" cy="776507"/>
          </a:xfrm>
        </p:grpSpPr>
        <p:sp>
          <p:nvSpPr>
            <p:cNvPr name="Freeform 35" id="35"/>
            <p:cNvSpPr/>
            <p:nvPr/>
          </p:nvSpPr>
          <p:spPr>
            <a:xfrm flipH="false" flipV="false" rot="0">
              <a:off x="0" y="0"/>
              <a:ext cx="2492303" cy="776507"/>
            </a:xfrm>
            <a:custGeom>
              <a:avLst/>
              <a:gdLst/>
              <a:ahLst/>
              <a:cxnLst/>
              <a:rect r="r" b="b" t="t" l="l"/>
              <a:pathLst>
                <a:path h="776507" w="2492303">
                  <a:moveTo>
                    <a:pt x="11132" y="0"/>
                  </a:moveTo>
                  <a:lnTo>
                    <a:pt x="2481171" y="0"/>
                  </a:lnTo>
                  <a:cubicBezTo>
                    <a:pt x="2484124" y="0"/>
                    <a:pt x="2486955" y="1173"/>
                    <a:pt x="2489043" y="3261"/>
                  </a:cubicBezTo>
                  <a:cubicBezTo>
                    <a:pt x="2491131" y="5348"/>
                    <a:pt x="2492303" y="8180"/>
                    <a:pt x="2492303" y="11132"/>
                  </a:cubicBezTo>
                  <a:lnTo>
                    <a:pt x="2492303" y="765375"/>
                  </a:lnTo>
                  <a:cubicBezTo>
                    <a:pt x="2492303" y="771523"/>
                    <a:pt x="2487319" y="776507"/>
                    <a:pt x="2481171" y="776507"/>
                  </a:cubicBezTo>
                  <a:lnTo>
                    <a:pt x="11132" y="776507"/>
                  </a:lnTo>
                  <a:cubicBezTo>
                    <a:pt x="4984" y="776507"/>
                    <a:pt x="0" y="771523"/>
                    <a:pt x="0" y="765375"/>
                  </a:cubicBezTo>
                  <a:lnTo>
                    <a:pt x="0" y="11132"/>
                  </a:lnTo>
                  <a:cubicBezTo>
                    <a:pt x="0" y="4984"/>
                    <a:pt x="4984" y="0"/>
                    <a:pt x="11132" y="0"/>
                  </a:cubicBezTo>
                  <a:close/>
                </a:path>
              </a:pathLst>
            </a:custGeom>
            <a:solidFill>
              <a:srgbClr val="FFFFFF"/>
            </a:solidFill>
            <a:ln w="19050" cap="sq">
              <a:solidFill>
                <a:srgbClr val="057DCD"/>
              </a:solidFill>
              <a:prstDash val="solid"/>
              <a:miter/>
            </a:ln>
          </p:spPr>
        </p:sp>
        <p:sp>
          <p:nvSpPr>
            <p:cNvPr name="TextBox 36" id="36"/>
            <p:cNvSpPr txBox="true"/>
            <p:nvPr/>
          </p:nvSpPr>
          <p:spPr>
            <a:xfrm>
              <a:off x="0" y="-28575"/>
              <a:ext cx="2492304" cy="805082"/>
            </a:xfrm>
            <a:prstGeom prst="rect">
              <a:avLst/>
            </a:prstGeom>
          </p:spPr>
          <p:txBody>
            <a:bodyPr anchor="ctr" rtlCol="false" tIns="50800" lIns="50800" bIns="50800" rIns="50800"/>
            <a:lstStyle/>
            <a:p>
              <a:pPr algn="ctr">
                <a:lnSpc>
                  <a:spcPts val="1960"/>
                </a:lnSpc>
                <a:spcBef>
                  <a:spcPct val="0"/>
                </a:spcBef>
              </a:pPr>
            </a:p>
          </p:txBody>
        </p:sp>
      </p:grpSp>
      <p:sp>
        <p:nvSpPr>
          <p:cNvPr name="TextBox 37" id="37"/>
          <p:cNvSpPr txBox="true"/>
          <p:nvPr/>
        </p:nvSpPr>
        <p:spPr>
          <a:xfrm rot="0">
            <a:off x="387816" y="6518944"/>
            <a:ext cx="6817885" cy="2039366"/>
          </a:xfrm>
          <a:prstGeom prst="rect">
            <a:avLst/>
          </a:prstGeom>
        </p:spPr>
        <p:txBody>
          <a:bodyPr anchor="t" rtlCol="false" tIns="0" lIns="0" bIns="0" rIns="0">
            <a:spAutoFit/>
          </a:bodyPr>
          <a:lstStyle/>
          <a:p>
            <a:pPr algn="just">
              <a:lnSpc>
                <a:spcPts val="1364"/>
              </a:lnSpc>
            </a:pPr>
            <a:r>
              <a:rPr lang="en-US" sz="1100" spc="-42">
                <a:solidFill>
                  <a:srgbClr val="FF3131"/>
                </a:solidFill>
                <a:latin typeface="Arima Madurai Bold"/>
              </a:rPr>
              <a:t>Câu 9:</a:t>
            </a:r>
            <a:r>
              <a:rPr lang="en-US" sz="1100" spc="-42">
                <a:solidFill>
                  <a:srgbClr val="FF2768"/>
                </a:solidFill>
                <a:latin typeface="Arima Madurai Bold"/>
              </a:rPr>
              <a:t> </a:t>
            </a:r>
            <a:r>
              <a:rPr lang="en-US" sz="1100" spc="-42">
                <a:solidFill>
                  <a:srgbClr val="000000"/>
                </a:solidFill>
                <a:latin typeface="Arima Madurai Bold"/>
              </a:rPr>
              <a:t>Theo em, nhân vật và sự kiện lịch sử được kể lại dưới dạng truyện có ưu điểm gì? Hây lí giải cụ thể. </a:t>
            </a:r>
          </a:p>
          <a:p>
            <a:pPr algn="just">
              <a:lnSpc>
                <a:spcPts val="1680"/>
              </a:lnSpc>
            </a:pPr>
            <a:r>
              <a:rPr lang="en-US" sz="1200" spc="-61">
                <a:solidFill>
                  <a:srgbClr val="A6A6A6"/>
                </a:solidFill>
                <a:latin typeface="Arima Madurai Bold"/>
              </a:rPr>
              <a:t>------------------------------------------------------------------------------------------------------------------------------------------------------------------------------------------------------------------------------------------------------------------------------------------------------------------------------------------------------------------------------------------------------------------------------------------------------------------------------------------------------------------------------------------------------------------------------------------------------------------------------------------------------------------------------------------------------------------------------------------------------------------------------------------------------------------------------------------------------------------------------------------------------------------------------------------------------------------------------------------------------------------------------------------------------------------------------------------------------------------------------------------------------------------------------------------------</a:t>
            </a:r>
          </a:p>
        </p:txBody>
      </p:sp>
      <p:grpSp>
        <p:nvGrpSpPr>
          <p:cNvPr name="Group 38" id="38"/>
          <p:cNvGrpSpPr/>
          <p:nvPr/>
        </p:nvGrpSpPr>
        <p:grpSpPr>
          <a:xfrm rot="0">
            <a:off x="305559" y="8705044"/>
            <a:ext cx="6954410" cy="1657396"/>
            <a:chOff x="0" y="0"/>
            <a:chExt cx="2492304" cy="593973"/>
          </a:xfrm>
        </p:grpSpPr>
        <p:sp>
          <p:nvSpPr>
            <p:cNvPr name="Freeform 39" id="39"/>
            <p:cNvSpPr/>
            <p:nvPr/>
          </p:nvSpPr>
          <p:spPr>
            <a:xfrm flipH="false" flipV="false" rot="0">
              <a:off x="0" y="0"/>
              <a:ext cx="2492303" cy="593973"/>
            </a:xfrm>
            <a:custGeom>
              <a:avLst/>
              <a:gdLst/>
              <a:ahLst/>
              <a:cxnLst/>
              <a:rect r="r" b="b" t="t" l="l"/>
              <a:pathLst>
                <a:path h="593973" w="2492303">
                  <a:moveTo>
                    <a:pt x="11132" y="0"/>
                  </a:moveTo>
                  <a:lnTo>
                    <a:pt x="2481171" y="0"/>
                  </a:lnTo>
                  <a:cubicBezTo>
                    <a:pt x="2484124" y="0"/>
                    <a:pt x="2486955" y="1173"/>
                    <a:pt x="2489043" y="3261"/>
                  </a:cubicBezTo>
                  <a:cubicBezTo>
                    <a:pt x="2491131" y="5348"/>
                    <a:pt x="2492303" y="8180"/>
                    <a:pt x="2492303" y="11132"/>
                  </a:cubicBezTo>
                  <a:lnTo>
                    <a:pt x="2492303" y="582841"/>
                  </a:lnTo>
                  <a:cubicBezTo>
                    <a:pt x="2492303" y="588989"/>
                    <a:pt x="2487319" y="593973"/>
                    <a:pt x="2481171" y="593973"/>
                  </a:cubicBezTo>
                  <a:lnTo>
                    <a:pt x="11132" y="593973"/>
                  </a:lnTo>
                  <a:cubicBezTo>
                    <a:pt x="4984" y="593973"/>
                    <a:pt x="0" y="588989"/>
                    <a:pt x="0" y="582841"/>
                  </a:cubicBezTo>
                  <a:lnTo>
                    <a:pt x="0" y="11132"/>
                  </a:lnTo>
                  <a:cubicBezTo>
                    <a:pt x="0" y="4984"/>
                    <a:pt x="4984" y="0"/>
                    <a:pt x="11132" y="0"/>
                  </a:cubicBezTo>
                  <a:close/>
                </a:path>
              </a:pathLst>
            </a:custGeom>
            <a:solidFill>
              <a:srgbClr val="FFFFFF"/>
            </a:solidFill>
            <a:ln w="19050" cap="sq">
              <a:solidFill>
                <a:srgbClr val="057DCD"/>
              </a:solidFill>
              <a:prstDash val="solid"/>
              <a:miter/>
            </a:ln>
          </p:spPr>
        </p:sp>
        <p:sp>
          <p:nvSpPr>
            <p:cNvPr name="TextBox 40" id="40"/>
            <p:cNvSpPr txBox="true"/>
            <p:nvPr/>
          </p:nvSpPr>
          <p:spPr>
            <a:xfrm>
              <a:off x="0" y="-28575"/>
              <a:ext cx="2492304" cy="622548"/>
            </a:xfrm>
            <a:prstGeom prst="rect">
              <a:avLst/>
            </a:prstGeom>
          </p:spPr>
          <p:txBody>
            <a:bodyPr anchor="ctr" rtlCol="false" tIns="50800" lIns="50800" bIns="50800" rIns="50800"/>
            <a:lstStyle/>
            <a:p>
              <a:pPr algn="ctr">
                <a:lnSpc>
                  <a:spcPts val="1960"/>
                </a:lnSpc>
                <a:spcBef>
                  <a:spcPct val="0"/>
                </a:spcBef>
              </a:pPr>
            </a:p>
          </p:txBody>
        </p:sp>
      </p:grpSp>
      <p:sp>
        <p:nvSpPr>
          <p:cNvPr name="TextBox 41" id="41"/>
          <p:cNvSpPr txBox="true"/>
          <p:nvPr/>
        </p:nvSpPr>
        <p:spPr>
          <a:xfrm rot="0">
            <a:off x="368874" y="8742174"/>
            <a:ext cx="6817885" cy="1620266"/>
          </a:xfrm>
          <a:prstGeom prst="rect">
            <a:avLst/>
          </a:prstGeom>
        </p:spPr>
        <p:txBody>
          <a:bodyPr anchor="t" rtlCol="false" tIns="0" lIns="0" bIns="0" rIns="0">
            <a:spAutoFit/>
          </a:bodyPr>
          <a:lstStyle/>
          <a:p>
            <a:pPr algn="just">
              <a:lnSpc>
                <a:spcPts val="1364"/>
              </a:lnSpc>
            </a:pPr>
            <a:r>
              <a:rPr lang="en-US" sz="1100" spc="-42">
                <a:solidFill>
                  <a:srgbClr val="FF3131"/>
                </a:solidFill>
                <a:latin typeface="Arima Madurai Bold"/>
              </a:rPr>
              <a:t>Câu 10:</a:t>
            </a:r>
            <a:r>
              <a:rPr lang="en-US" sz="1100" spc="-42">
                <a:solidFill>
                  <a:srgbClr val="FF2768"/>
                </a:solidFill>
                <a:latin typeface="Arima Madurai Bold"/>
              </a:rPr>
              <a:t> </a:t>
            </a:r>
            <a:r>
              <a:rPr lang="en-US" sz="1100" spc="-42">
                <a:solidFill>
                  <a:srgbClr val="000000"/>
                </a:solidFill>
                <a:latin typeface="Arima Madurai Bold"/>
              </a:rPr>
              <a:t>Truyện bồi dưỡng cho người đọc tình cảm chủ yếu nào?</a:t>
            </a:r>
          </a:p>
          <a:p>
            <a:pPr algn="just">
              <a:lnSpc>
                <a:spcPts val="1680"/>
              </a:lnSpc>
            </a:pPr>
            <a:r>
              <a:rPr lang="en-US" sz="1200" spc="-61">
                <a:solidFill>
                  <a:srgbClr val="A6A6A6"/>
                </a:solidFill>
                <a:latin typeface="Arima Madurai Bold"/>
              </a:rPr>
              <a:t>--------------------------------------------------------------------------------------------------------------------------------------------------------------------------------------------------------------------------------------------------------------------------------------------------------------------------------------------------------------------------------------------------------------------------------------------------------------------------------------------------------------------------------------------------------------------------------------------------------------------------------------------------------------------------------------------------------------------------------------------------------------------------------------------------------------------------------------------------------------------------------------------------------------------------------</a:t>
            </a:r>
          </a:p>
        </p:txBody>
      </p:sp>
      <p:grpSp>
        <p:nvGrpSpPr>
          <p:cNvPr name="Group 42" id="42"/>
          <p:cNvGrpSpPr/>
          <p:nvPr/>
        </p:nvGrpSpPr>
        <p:grpSpPr>
          <a:xfrm rot="0">
            <a:off x="297847" y="330561"/>
            <a:ext cx="3448006" cy="2165710"/>
            <a:chOff x="0" y="0"/>
            <a:chExt cx="1235688" cy="776141"/>
          </a:xfrm>
        </p:grpSpPr>
        <p:sp>
          <p:nvSpPr>
            <p:cNvPr name="Freeform 43" id="43"/>
            <p:cNvSpPr/>
            <p:nvPr/>
          </p:nvSpPr>
          <p:spPr>
            <a:xfrm flipH="false" flipV="false" rot="0">
              <a:off x="0" y="0"/>
              <a:ext cx="1235687" cy="776141"/>
            </a:xfrm>
            <a:custGeom>
              <a:avLst/>
              <a:gdLst/>
              <a:ahLst/>
              <a:cxnLst/>
              <a:rect r="r" b="b" t="t" l="l"/>
              <a:pathLst>
                <a:path h="776141" w="1235687">
                  <a:moveTo>
                    <a:pt x="22453" y="0"/>
                  </a:moveTo>
                  <a:lnTo>
                    <a:pt x="1213234" y="0"/>
                  </a:lnTo>
                  <a:cubicBezTo>
                    <a:pt x="1225635" y="0"/>
                    <a:pt x="1235687" y="10053"/>
                    <a:pt x="1235687" y="22453"/>
                  </a:cubicBezTo>
                  <a:lnTo>
                    <a:pt x="1235687" y="753688"/>
                  </a:lnTo>
                  <a:cubicBezTo>
                    <a:pt x="1235687" y="759643"/>
                    <a:pt x="1233322" y="765354"/>
                    <a:pt x="1229111" y="769565"/>
                  </a:cubicBezTo>
                  <a:cubicBezTo>
                    <a:pt x="1224900" y="773776"/>
                    <a:pt x="1219189" y="776141"/>
                    <a:pt x="1213234" y="776141"/>
                  </a:cubicBezTo>
                  <a:lnTo>
                    <a:pt x="22453" y="776141"/>
                  </a:lnTo>
                  <a:cubicBezTo>
                    <a:pt x="10053" y="776141"/>
                    <a:pt x="0" y="766089"/>
                    <a:pt x="0" y="753688"/>
                  </a:cubicBezTo>
                  <a:lnTo>
                    <a:pt x="0" y="22453"/>
                  </a:lnTo>
                  <a:cubicBezTo>
                    <a:pt x="0" y="10053"/>
                    <a:pt x="10053" y="0"/>
                    <a:pt x="22453" y="0"/>
                  </a:cubicBezTo>
                  <a:close/>
                </a:path>
              </a:pathLst>
            </a:custGeom>
            <a:solidFill>
              <a:srgbClr val="FFFFFF"/>
            </a:solidFill>
            <a:ln w="19050" cap="sq">
              <a:solidFill>
                <a:srgbClr val="057DCD"/>
              </a:solidFill>
              <a:prstDash val="solid"/>
              <a:miter/>
            </a:ln>
          </p:spPr>
        </p:sp>
        <p:sp>
          <p:nvSpPr>
            <p:cNvPr name="TextBox 44" id="44"/>
            <p:cNvSpPr txBox="true"/>
            <p:nvPr/>
          </p:nvSpPr>
          <p:spPr>
            <a:xfrm>
              <a:off x="0" y="-28575"/>
              <a:ext cx="1235688" cy="804716"/>
            </a:xfrm>
            <a:prstGeom prst="rect">
              <a:avLst/>
            </a:prstGeom>
          </p:spPr>
          <p:txBody>
            <a:bodyPr anchor="ctr" rtlCol="false" tIns="50800" lIns="50800" bIns="50800" rIns="50800"/>
            <a:lstStyle/>
            <a:p>
              <a:pPr algn="ctr">
                <a:lnSpc>
                  <a:spcPts val="1960"/>
                </a:lnSpc>
                <a:spcBef>
                  <a:spcPct val="0"/>
                </a:spcBef>
              </a:pPr>
            </a:p>
          </p:txBody>
        </p:sp>
      </p:grpSp>
      <p:sp>
        <p:nvSpPr>
          <p:cNvPr name="TextBox 45" id="45"/>
          <p:cNvSpPr txBox="true"/>
          <p:nvPr/>
        </p:nvSpPr>
        <p:spPr>
          <a:xfrm rot="0">
            <a:off x="356213" y="367690"/>
            <a:ext cx="3317777" cy="2001266"/>
          </a:xfrm>
          <a:prstGeom prst="rect">
            <a:avLst/>
          </a:prstGeom>
        </p:spPr>
        <p:txBody>
          <a:bodyPr anchor="t" rtlCol="false" tIns="0" lIns="0" bIns="0" rIns="0">
            <a:spAutoFit/>
          </a:bodyPr>
          <a:lstStyle/>
          <a:p>
            <a:pPr algn="just">
              <a:lnSpc>
                <a:spcPts val="1364"/>
              </a:lnSpc>
            </a:pPr>
            <a:r>
              <a:rPr lang="en-US" sz="1100" spc="-42">
                <a:solidFill>
                  <a:srgbClr val="FF3131"/>
                </a:solidFill>
                <a:latin typeface="Arima Madurai Bold"/>
              </a:rPr>
              <a:t>Câu 5:</a:t>
            </a:r>
            <a:r>
              <a:rPr lang="en-US" sz="1100" spc="-42">
                <a:solidFill>
                  <a:srgbClr val="FF2768"/>
                </a:solidFill>
                <a:latin typeface="Arima Madurai Bold"/>
              </a:rPr>
              <a:t> </a:t>
            </a:r>
            <a:r>
              <a:rPr lang="en-US" sz="1100" spc="-42">
                <a:solidFill>
                  <a:srgbClr val="000000"/>
                </a:solidFill>
                <a:latin typeface="Arima Madurai Bold"/>
              </a:rPr>
              <a:t>Lí do chủ yếu nào khiến "Trần Bình Trọng lắng dần nỗi đau đớn và cơn giận dữ"?</a:t>
            </a:r>
          </a:p>
          <a:p>
            <a:pPr algn="just">
              <a:lnSpc>
                <a:spcPts val="1680"/>
              </a:lnSpc>
            </a:pPr>
            <a:r>
              <a:rPr lang="en-US" sz="1200" spc="-61">
                <a:solidFill>
                  <a:srgbClr val="A6A6A6"/>
                </a:solidFill>
                <a:latin typeface="Arima Madurai Bold"/>
              </a:rPr>
              <a:t>----------------------------------------------------------------------------------------------------------------------------------------------------------------------------------------------------------------------------------------------------------------------------------------------------------------------------------------------------------------------------------------------------------------------------------------------------------------------------------------------------------------</a:t>
            </a:r>
          </a:p>
        </p:txBody>
      </p:sp>
      <p:grpSp>
        <p:nvGrpSpPr>
          <p:cNvPr name="Group 46" id="46"/>
          <p:cNvGrpSpPr/>
          <p:nvPr/>
        </p:nvGrpSpPr>
        <p:grpSpPr>
          <a:xfrm rot="0">
            <a:off x="3770104" y="330561"/>
            <a:ext cx="3482153" cy="2159013"/>
            <a:chOff x="0" y="0"/>
            <a:chExt cx="1247925" cy="773741"/>
          </a:xfrm>
        </p:grpSpPr>
        <p:sp>
          <p:nvSpPr>
            <p:cNvPr name="Freeform 47" id="47"/>
            <p:cNvSpPr/>
            <p:nvPr/>
          </p:nvSpPr>
          <p:spPr>
            <a:xfrm flipH="false" flipV="false" rot="0">
              <a:off x="0" y="0"/>
              <a:ext cx="1247925" cy="773741"/>
            </a:xfrm>
            <a:custGeom>
              <a:avLst/>
              <a:gdLst/>
              <a:ahLst/>
              <a:cxnLst/>
              <a:rect r="r" b="b" t="t" l="l"/>
              <a:pathLst>
                <a:path h="773741" w="1247925">
                  <a:moveTo>
                    <a:pt x="22233" y="0"/>
                  </a:moveTo>
                  <a:lnTo>
                    <a:pt x="1225692" y="0"/>
                  </a:lnTo>
                  <a:cubicBezTo>
                    <a:pt x="1237971" y="0"/>
                    <a:pt x="1247925" y="9954"/>
                    <a:pt x="1247925" y="22233"/>
                  </a:cubicBezTo>
                  <a:lnTo>
                    <a:pt x="1247925" y="751508"/>
                  </a:lnTo>
                  <a:cubicBezTo>
                    <a:pt x="1247925" y="763787"/>
                    <a:pt x="1237971" y="773741"/>
                    <a:pt x="1225692" y="773741"/>
                  </a:cubicBezTo>
                  <a:lnTo>
                    <a:pt x="22233" y="773741"/>
                  </a:lnTo>
                  <a:cubicBezTo>
                    <a:pt x="9954" y="773741"/>
                    <a:pt x="0" y="763787"/>
                    <a:pt x="0" y="751508"/>
                  </a:cubicBezTo>
                  <a:lnTo>
                    <a:pt x="0" y="22233"/>
                  </a:lnTo>
                  <a:cubicBezTo>
                    <a:pt x="0" y="9954"/>
                    <a:pt x="9954" y="0"/>
                    <a:pt x="22233" y="0"/>
                  </a:cubicBezTo>
                  <a:close/>
                </a:path>
              </a:pathLst>
            </a:custGeom>
            <a:solidFill>
              <a:srgbClr val="FFFFFF"/>
            </a:solidFill>
            <a:ln w="19050" cap="sq">
              <a:solidFill>
                <a:srgbClr val="057DCD"/>
              </a:solidFill>
              <a:prstDash val="solid"/>
              <a:miter/>
            </a:ln>
          </p:spPr>
        </p:sp>
        <p:sp>
          <p:nvSpPr>
            <p:cNvPr name="TextBox 48" id="48"/>
            <p:cNvSpPr txBox="true"/>
            <p:nvPr/>
          </p:nvSpPr>
          <p:spPr>
            <a:xfrm>
              <a:off x="0" y="-28575"/>
              <a:ext cx="1247925" cy="802316"/>
            </a:xfrm>
            <a:prstGeom prst="rect">
              <a:avLst/>
            </a:prstGeom>
          </p:spPr>
          <p:txBody>
            <a:bodyPr anchor="ctr" rtlCol="false" tIns="50800" lIns="50800" bIns="50800" rIns="50800"/>
            <a:lstStyle/>
            <a:p>
              <a:pPr algn="ctr">
                <a:lnSpc>
                  <a:spcPts val="1960"/>
                </a:lnSpc>
                <a:spcBef>
                  <a:spcPct val="0"/>
                </a:spcBef>
              </a:pPr>
            </a:p>
          </p:txBody>
        </p:sp>
      </p:grpSp>
      <p:sp>
        <p:nvSpPr>
          <p:cNvPr name="TextBox 49" id="49"/>
          <p:cNvSpPr txBox="true"/>
          <p:nvPr/>
        </p:nvSpPr>
        <p:spPr>
          <a:xfrm rot="0">
            <a:off x="3801707" y="367690"/>
            <a:ext cx="3400388" cy="2001266"/>
          </a:xfrm>
          <a:prstGeom prst="rect">
            <a:avLst/>
          </a:prstGeom>
        </p:spPr>
        <p:txBody>
          <a:bodyPr anchor="t" rtlCol="false" tIns="0" lIns="0" bIns="0" rIns="0">
            <a:spAutoFit/>
          </a:bodyPr>
          <a:lstStyle/>
          <a:p>
            <a:pPr algn="just">
              <a:lnSpc>
                <a:spcPts val="1364"/>
              </a:lnSpc>
            </a:pPr>
            <a:r>
              <a:rPr lang="en-US" sz="1100" spc="-42">
                <a:solidFill>
                  <a:srgbClr val="FF3131"/>
                </a:solidFill>
                <a:latin typeface="Arima Madurai Bold"/>
              </a:rPr>
              <a:t>Câu 6:</a:t>
            </a:r>
            <a:r>
              <a:rPr lang="en-US" sz="1100" spc="-42">
                <a:solidFill>
                  <a:srgbClr val="FF2768"/>
                </a:solidFill>
                <a:latin typeface="Arima Madurai Bold"/>
              </a:rPr>
              <a:t> </a:t>
            </a:r>
            <a:r>
              <a:rPr lang="en-US" sz="1100" spc="-42">
                <a:solidFill>
                  <a:srgbClr val="000000"/>
                </a:solidFill>
                <a:latin typeface="Arima Madurai Bold"/>
              </a:rPr>
              <a:t>Những việc làm của người dân làng Xuân Đình ở phẩn cuối văn bản cho thấy điều gì?</a:t>
            </a:r>
          </a:p>
          <a:p>
            <a:pPr algn="just">
              <a:lnSpc>
                <a:spcPts val="1680"/>
              </a:lnSpc>
            </a:pPr>
            <a:r>
              <a:rPr lang="en-US" sz="1200" spc="-61">
                <a:solidFill>
                  <a:srgbClr val="A6A6A6"/>
                </a:solidFill>
                <a:latin typeface="Arima Madurai Bold"/>
              </a:rPr>
              <a: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9FCFF"/>
        </a:solidFill>
      </p:bgPr>
    </p:bg>
    <p:spTree>
      <p:nvGrpSpPr>
        <p:cNvPr id="1" name=""/>
        <p:cNvGrpSpPr/>
        <p:nvPr/>
      </p:nvGrpSpPr>
      <p:grpSpPr>
        <a:xfrm>
          <a:off x="0" y="0"/>
          <a:ext cx="0" cy="0"/>
          <a:chOff x="0" y="0"/>
          <a:chExt cx="0" cy="0"/>
        </a:xfrm>
      </p:grpSpPr>
      <p:sp>
        <p:nvSpPr>
          <p:cNvPr name="Freeform 2" id="2"/>
          <p:cNvSpPr/>
          <p:nvPr/>
        </p:nvSpPr>
        <p:spPr>
          <a:xfrm flipH="false" flipV="false" rot="7529073">
            <a:off x="414340" y="-1610415"/>
            <a:ext cx="2878145" cy="2432032"/>
          </a:xfrm>
          <a:custGeom>
            <a:avLst/>
            <a:gdLst/>
            <a:ahLst/>
            <a:cxnLst/>
            <a:rect r="r" b="b" t="t" l="l"/>
            <a:pathLst>
              <a:path h="2432032" w="2878145">
                <a:moveTo>
                  <a:pt x="0" y="0"/>
                </a:moveTo>
                <a:lnTo>
                  <a:pt x="2878145" y="0"/>
                </a:lnTo>
                <a:lnTo>
                  <a:pt x="2878145" y="2432033"/>
                </a:lnTo>
                <a:lnTo>
                  <a:pt x="0" y="24320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3265" y="867902"/>
            <a:ext cx="361176" cy="397383"/>
          </a:xfrm>
          <a:custGeom>
            <a:avLst/>
            <a:gdLst/>
            <a:ahLst/>
            <a:cxnLst/>
            <a:rect r="r" b="b" t="t" l="l"/>
            <a:pathLst>
              <a:path h="397383" w="361176">
                <a:moveTo>
                  <a:pt x="0" y="0"/>
                </a:moveTo>
                <a:lnTo>
                  <a:pt x="361176" y="0"/>
                </a:lnTo>
                <a:lnTo>
                  <a:pt x="361176" y="397384"/>
                </a:lnTo>
                <a:lnTo>
                  <a:pt x="0" y="3973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939733">
            <a:off x="606865" y="8584402"/>
            <a:ext cx="298269" cy="264341"/>
          </a:xfrm>
          <a:custGeom>
            <a:avLst/>
            <a:gdLst/>
            <a:ahLst/>
            <a:cxnLst/>
            <a:rect r="r" b="b" t="t" l="l"/>
            <a:pathLst>
              <a:path h="264341" w="298269">
                <a:moveTo>
                  <a:pt x="0" y="0"/>
                </a:moveTo>
                <a:lnTo>
                  <a:pt x="298270" y="0"/>
                </a:lnTo>
                <a:lnTo>
                  <a:pt x="298270" y="264342"/>
                </a:lnTo>
                <a:lnTo>
                  <a:pt x="0" y="2643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869712" y="-770378"/>
            <a:ext cx="1588013" cy="1720545"/>
          </a:xfrm>
          <a:custGeom>
            <a:avLst/>
            <a:gdLst/>
            <a:ahLst/>
            <a:cxnLst/>
            <a:rect r="r" b="b" t="t" l="l"/>
            <a:pathLst>
              <a:path h="1720545" w="1588013">
                <a:moveTo>
                  <a:pt x="0" y="0"/>
                </a:moveTo>
                <a:lnTo>
                  <a:pt x="1588013" y="0"/>
                </a:lnTo>
                <a:lnTo>
                  <a:pt x="1588013" y="1720545"/>
                </a:lnTo>
                <a:lnTo>
                  <a:pt x="0" y="17205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2876807">
            <a:off x="-1908145" y="3225690"/>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4442263">
            <a:off x="-1590884" y="1576000"/>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8771133">
            <a:off x="5081541" y="-1534348"/>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3060550" y="-1451681"/>
            <a:ext cx="1739424" cy="1884592"/>
          </a:xfrm>
          <a:custGeom>
            <a:avLst/>
            <a:gdLst/>
            <a:ahLst/>
            <a:cxnLst/>
            <a:rect r="r" b="b" t="t" l="l"/>
            <a:pathLst>
              <a:path h="1884592" w="1739424">
                <a:moveTo>
                  <a:pt x="0" y="0"/>
                </a:moveTo>
                <a:lnTo>
                  <a:pt x="1739423" y="0"/>
                </a:lnTo>
                <a:lnTo>
                  <a:pt x="1739423"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6814926" y="-509385"/>
            <a:ext cx="1437959" cy="1557967"/>
          </a:xfrm>
          <a:custGeom>
            <a:avLst/>
            <a:gdLst/>
            <a:ahLst/>
            <a:cxnLst/>
            <a:rect r="r" b="b" t="t" l="l"/>
            <a:pathLst>
              <a:path h="1557967" w="1437959">
                <a:moveTo>
                  <a:pt x="0" y="0"/>
                </a:moveTo>
                <a:lnTo>
                  <a:pt x="1437959" y="0"/>
                </a:lnTo>
                <a:lnTo>
                  <a:pt x="1437959" y="1557967"/>
                </a:lnTo>
                <a:lnTo>
                  <a:pt x="0" y="15579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6989919" y="3159769"/>
            <a:ext cx="1739424" cy="1884592"/>
          </a:xfrm>
          <a:custGeom>
            <a:avLst/>
            <a:gdLst/>
            <a:ahLst/>
            <a:cxnLst/>
            <a:rect r="r" b="b" t="t" l="l"/>
            <a:pathLst>
              <a:path h="1884592" w="1739424">
                <a:moveTo>
                  <a:pt x="0" y="0"/>
                </a:moveTo>
                <a:lnTo>
                  <a:pt x="1739424" y="0"/>
                </a:lnTo>
                <a:lnTo>
                  <a:pt x="1739424"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5934288" y="9749704"/>
            <a:ext cx="1739424" cy="1884592"/>
          </a:xfrm>
          <a:custGeom>
            <a:avLst/>
            <a:gdLst/>
            <a:ahLst/>
            <a:cxnLst/>
            <a:rect r="r" b="b" t="t" l="l"/>
            <a:pathLst>
              <a:path h="1884592" w="1739424">
                <a:moveTo>
                  <a:pt x="0" y="0"/>
                </a:moveTo>
                <a:lnTo>
                  <a:pt x="1739424" y="0"/>
                </a:lnTo>
                <a:lnTo>
                  <a:pt x="1739424"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869712" y="8807408"/>
            <a:ext cx="1739424" cy="1884592"/>
          </a:xfrm>
          <a:custGeom>
            <a:avLst/>
            <a:gdLst/>
            <a:ahLst/>
            <a:cxnLst/>
            <a:rect r="r" b="b" t="t" l="l"/>
            <a:pathLst>
              <a:path h="1884592" w="1739424">
                <a:moveTo>
                  <a:pt x="0" y="0"/>
                </a:moveTo>
                <a:lnTo>
                  <a:pt x="1739424" y="0"/>
                </a:lnTo>
                <a:lnTo>
                  <a:pt x="1739424"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1372252" y="5947093"/>
            <a:ext cx="1739424" cy="1884592"/>
          </a:xfrm>
          <a:custGeom>
            <a:avLst/>
            <a:gdLst/>
            <a:ahLst/>
            <a:cxnLst/>
            <a:rect r="r" b="b" t="t" l="l"/>
            <a:pathLst>
              <a:path h="1884592" w="1739424">
                <a:moveTo>
                  <a:pt x="0" y="0"/>
                </a:moveTo>
                <a:lnTo>
                  <a:pt x="1739424" y="0"/>
                </a:lnTo>
                <a:lnTo>
                  <a:pt x="1739424"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2263287" y="10238172"/>
            <a:ext cx="1739424" cy="1884592"/>
          </a:xfrm>
          <a:custGeom>
            <a:avLst/>
            <a:gdLst/>
            <a:ahLst/>
            <a:cxnLst/>
            <a:rect r="r" b="b" t="t" l="l"/>
            <a:pathLst>
              <a:path h="1884592" w="1739424">
                <a:moveTo>
                  <a:pt x="0" y="0"/>
                </a:moveTo>
                <a:lnTo>
                  <a:pt x="1739423" y="0"/>
                </a:lnTo>
                <a:lnTo>
                  <a:pt x="1739423" y="1884592"/>
                </a:lnTo>
                <a:lnTo>
                  <a:pt x="0" y="1884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3909128">
            <a:off x="-1888023" y="6870152"/>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3909128">
            <a:off x="-93300" y="9539277"/>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5745993">
            <a:off x="3497277" y="10356656"/>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2876807">
            <a:off x="6347631" y="7435876"/>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1263475">
            <a:off x="6790467" y="1247205"/>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1442971">
            <a:off x="4287105" y="10287475"/>
            <a:ext cx="298269" cy="264341"/>
          </a:xfrm>
          <a:custGeom>
            <a:avLst/>
            <a:gdLst/>
            <a:ahLst/>
            <a:cxnLst/>
            <a:rect r="r" b="b" t="t" l="l"/>
            <a:pathLst>
              <a:path h="264341" w="298269">
                <a:moveTo>
                  <a:pt x="0" y="0"/>
                </a:moveTo>
                <a:lnTo>
                  <a:pt x="298270" y="0"/>
                </a:lnTo>
                <a:lnTo>
                  <a:pt x="298270" y="264342"/>
                </a:lnTo>
                <a:lnTo>
                  <a:pt x="0" y="2643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2427800">
            <a:off x="6623412" y="9137137"/>
            <a:ext cx="361176" cy="397383"/>
          </a:xfrm>
          <a:custGeom>
            <a:avLst/>
            <a:gdLst/>
            <a:ahLst/>
            <a:cxnLst/>
            <a:rect r="r" b="b" t="t" l="l"/>
            <a:pathLst>
              <a:path h="397383" w="361176">
                <a:moveTo>
                  <a:pt x="0" y="0"/>
                </a:moveTo>
                <a:lnTo>
                  <a:pt x="361176" y="0"/>
                </a:lnTo>
                <a:lnTo>
                  <a:pt x="361176" y="397383"/>
                </a:lnTo>
                <a:lnTo>
                  <a:pt x="0" y="3973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false" flipV="false" rot="1895239">
            <a:off x="6740885" y="5204174"/>
            <a:ext cx="3024000" cy="2555280"/>
          </a:xfrm>
          <a:custGeom>
            <a:avLst/>
            <a:gdLst/>
            <a:ahLst/>
            <a:cxnLst/>
            <a:rect r="r" b="b" t="t" l="l"/>
            <a:pathLst>
              <a:path h="2555280" w="3024000">
                <a:moveTo>
                  <a:pt x="0" y="0"/>
                </a:moveTo>
                <a:lnTo>
                  <a:pt x="3024000" y="0"/>
                </a:lnTo>
                <a:lnTo>
                  <a:pt x="3024000" y="2555280"/>
                </a:lnTo>
                <a:lnTo>
                  <a:pt x="0" y="2555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2030482">
            <a:off x="7213391" y="4912190"/>
            <a:ext cx="298269" cy="264341"/>
          </a:xfrm>
          <a:custGeom>
            <a:avLst/>
            <a:gdLst/>
            <a:ahLst/>
            <a:cxnLst/>
            <a:rect r="r" b="b" t="t" l="l"/>
            <a:pathLst>
              <a:path h="264341" w="298269">
                <a:moveTo>
                  <a:pt x="0" y="0"/>
                </a:moveTo>
                <a:lnTo>
                  <a:pt x="298270" y="0"/>
                </a:lnTo>
                <a:lnTo>
                  <a:pt x="298270" y="264342"/>
                </a:lnTo>
                <a:lnTo>
                  <a:pt x="0" y="2643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1442971">
            <a:off x="7059990" y="1115897"/>
            <a:ext cx="298269" cy="264341"/>
          </a:xfrm>
          <a:custGeom>
            <a:avLst/>
            <a:gdLst/>
            <a:ahLst/>
            <a:cxnLst/>
            <a:rect r="r" b="b" t="t" l="l"/>
            <a:pathLst>
              <a:path h="264341" w="298269">
                <a:moveTo>
                  <a:pt x="0" y="0"/>
                </a:moveTo>
                <a:lnTo>
                  <a:pt x="298269" y="0"/>
                </a:lnTo>
                <a:lnTo>
                  <a:pt x="298269" y="264341"/>
                </a:lnTo>
                <a:lnTo>
                  <a:pt x="0" y="2643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6" id="26"/>
          <p:cNvGrpSpPr/>
          <p:nvPr/>
        </p:nvGrpSpPr>
        <p:grpSpPr>
          <a:xfrm rot="0">
            <a:off x="324502" y="305070"/>
            <a:ext cx="6976117" cy="10114576"/>
            <a:chOff x="0" y="0"/>
            <a:chExt cx="2500083" cy="3624836"/>
          </a:xfrm>
        </p:grpSpPr>
        <p:sp>
          <p:nvSpPr>
            <p:cNvPr name="Freeform 27" id="27"/>
            <p:cNvSpPr/>
            <p:nvPr/>
          </p:nvSpPr>
          <p:spPr>
            <a:xfrm flipH="false" flipV="false" rot="0">
              <a:off x="0" y="0"/>
              <a:ext cx="2500083" cy="3624836"/>
            </a:xfrm>
            <a:custGeom>
              <a:avLst/>
              <a:gdLst/>
              <a:ahLst/>
              <a:cxnLst/>
              <a:rect r="r" b="b" t="t" l="l"/>
              <a:pathLst>
                <a:path h="3624836" w="2500083">
                  <a:moveTo>
                    <a:pt x="11098" y="0"/>
                  </a:moveTo>
                  <a:lnTo>
                    <a:pt x="2488985" y="0"/>
                  </a:lnTo>
                  <a:cubicBezTo>
                    <a:pt x="2491928" y="0"/>
                    <a:pt x="2494751" y="1169"/>
                    <a:pt x="2496832" y="3250"/>
                  </a:cubicBezTo>
                  <a:cubicBezTo>
                    <a:pt x="2498913" y="5332"/>
                    <a:pt x="2500083" y="8154"/>
                    <a:pt x="2500083" y="11098"/>
                  </a:cubicBezTo>
                  <a:lnTo>
                    <a:pt x="2500083" y="3613738"/>
                  </a:lnTo>
                  <a:cubicBezTo>
                    <a:pt x="2500083" y="3619867"/>
                    <a:pt x="2495114" y="3624836"/>
                    <a:pt x="2488985" y="3624836"/>
                  </a:cubicBezTo>
                  <a:lnTo>
                    <a:pt x="11098" y="3624836"/>
                  </a:lnTo>
                  <a:cubicBezTo>
                    <a:pt x="4969" y="3624836"/>
                    <a:pt x="0" y="3619867"/>
                    <a:pt x="0" y="3613738"/>
                  </a:cubicBezTo>
                  <a:lnTo>
                    <a:pt x="0" y="11098"/>
                  </a:lnTo>
                  <a:cubicBezTo>
                    <a:pt x="0" y="4969"/>
                    <a:pt x="4969" y="0"/>
                    <a:pt x="11098" y="0"/>
                  </a:cubicBezTo>
                  <a:close/>
                </a:path>
              </a:pathLst>
            </a:custGeom>
            <a:solidFill>
              <a:srgbClr val="FFFFFF"/>
            </a:solidFill>
            <a:ln w="19050" cap="sq">
              <a:solidFill>
                <a:srgbClr val="057DCD"/>
              </a:solidFill>
              <a:prstDash val="solid"/>
              <a:miter/>
            </a:ln>
          </p:spPr>
        </p:sp>
        <p:sp>
          <p:nvSpPr>
            <p:cNvPr name="TextBox 28" id="28"/>
            <p:cNvSpPr txBox="true"/>
            <p:nvPr/>
          </p:nvSpPr>
          <p:spPr>
            <a:xfrm>
              <a:off x="0" y="-28575"/>
              <a:ext cx="2500083" cy="3653411"/>
            </a:xfrm>
            <a:prstGeom prst="rect">
              <a:avLst/>
            </a:prstGeom>
          </p:spPr>
          <p:txBody>
            <a:bodyPr anchor="ctr" rtlCol="false" tIns="50800" lIns="50800" bIns="50800" rIns="50800"/>
            <a:lstStyle/>
            <a:p>
              <a:pPr algn="ctr">
                <a:lnSpc>
                  <a:spcPts val="1960"/>
                </a:lnSpc>
                <a:spcBef>
                  <a:spcPct val="0"/>
                </a:spcBef>
              </a:pPr>
            </a:p>
          </p:txBody>
        </p:sp>
      </p:grpSp>
      <p:sp>
        <p:nvSpPr>
          <p:cNvPr name="TextBox 29" id="29"/>
          <p:cNvSpPr txBox="true"/>
          <p:nvPr/>
        </p:nvSpPr>
        <p:spPr>
          <a:xfrm rot="0">
            <a:off x="374479" y="361250"/>
            <a:ext cx="6859952" cy="10002266"/>
          </a:xfrm>
          <a:prstGeom prst="rect">
            <a:avLst/>
          </a:prstGeom>
        </p:spPr>
        <p:txBody>
          <a:bodyPr anchor="t" rtlCol="false" tIns="0" lIns="0" bIns="0" rIns="0">
            <a:spAutoFit/>
          </a:bodyPr>
          <a:lstStyle/>
          <a:p>
            <a:pPr algn="just">
              <a:lnSpc>
                <a:spcPts val="1364"/>
              </a:lnSpc>
            </a:pPr>
            <a:r>
              <a:rPr lang="en-US" sz="1100">
                <a:solidFill>
                  <a:srgbClr val="FF3131"/>
                </a:solidFill>
                <a:latin typeface="Arima Madurai Bold"/>
              </a:rPr>
              <a:t>Câu 11:</a:t>
            </a:r>
            <a:r>
              <a:rPr lang="en-US" sz="1100">
                <a:solidFill>
                  <a:srgbClr val="FF2768"/>
                </a:solidFill>
                <a:latin typeface="Arima Madurai Bold"/>
              </a:rPr>
              <a:t> </a:t>
            </a:r>
            <a:r>
              <a:rPr lang="en-US" sz="1100">
                <a:solidFill>
                  <a:srgbClr val="000000"/>
                </a:solidFill>
                <a:latin typeface="Arima Madurai Bold"/>
              </a:rPr>
              <a:t>Em hãy viết bài văn kể về một cuộc đi thăm quan đáng nhớ của em.</a:t>
            </a:r>
          </a:p>
          <a:p>
            <a:pPr algn="just">
              <a:lnSpc>
                <a:spcPts val="1680"/>
              </a:lnSpc>
            </a:pPr>
            <a:r>
              <a:rPr lang="en-US" sz="1200" spc="-61">
                <a:solidFill>
                  <a:srgbClr val="A6A6A6"/>
                </a:solidFill>
                <a:latin typeface="Arima Madurai Bold"/>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2011-08-01T06:04:30Z</dcterms:modified>
  <dc:identifier>DAFw3GoddB0</dc:identifier>
</cp:coreProperties>
</file>