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8"/>
  </p:notesMasterIdLst>
  <p:sldIdLst>
    <p:sldId id="301" r:id="rId3"/>
    <p:sldId id="258" r:id="rId4"/>
    <p:sldId id="304" r:id="rId5"/>
    <p:sldId id="305" r:id="rId6"/>
    <p:sldId id="306" r:id="rId7"/>
    <p:sldId id="260" r:id="rId8"/>
    <p:sldId id="307" r:id="rId9"/>
    <p:sldId id="308" r:id="rId10"/>
    <p:sldId id="310" r:id="rId11"/>
    <p:sldId id="311" r:id="rId12"/>
    <p:sldId id="287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33" r:id="rId29"/>
    <p:sldId id="334" r:id="rId30"/>
    <p:sldId id="335" r:id="rId31"/>
    <p:sldId id="327" r:id="rId32"/>
    <p:sldId id="328" r:id="rId33"/>
    <p:sldId id="329" r:id="rId34"/>
    <p:sldId id="330" r:id="rId35"/>
    <p:sldId id="331" r:id="rId36"/>
    <p:sldId id="332" r:id="rId37"/>
  </p:sldIdLst>
  <p:sldSz cx="24384000" cy="13716000"/>
  <p:notesSz cx="6858000" cy="9144000"/>
  <p:custDataLst>
    <p:tags r:id="rId3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3366FF"/>
    <a:srgbClr val="3333FF"/>
    <a:srgbClr val="0000FF"/>
    <a:srgbClr val="135F82"/>
    <a:srgbClr val="FFA700"/>
    <a:srgbClr val="242452"/>
    <a:srgbClr val="270F6B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27" d="100"/>
          <a:sy n="27" d="100"/>
        </p:scale>
        <p:origin x="1088" y="6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89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3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08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5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16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31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1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53575" y="4446052"/>
            <a:ext cx="23615699" cy="861744"/>
            <a:chOff x="824533" y="4446051"/>
            <a:chExt cx="23615699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4533" y="4446051"/>
              <a:ext cx="23615699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14. </a:t>
              </a:r>
              <a:r>
                <a:rPr lang="vi-VN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QUY VỀ BẬC NHẤT VÀ BẬC HAI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6" y="5796146"/>
            <a:ext cx="16768472" cy="907184"/>
            <a:chOff x="7459670" y="7086600"/>
            <a:chExt cx="16770414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513762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VỀ PHƯƠNG TRÌNH BẬC NHẤT, BẬC HAI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21466" y="7425996"/>
            <a:ext cx="19766087" cy="929775"/>
            <a:chOff x="7459670" y="8524495"/>
            <a:chExt cx="1976837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813559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vi-VN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QUY VỀ PHƯƠNG TRÌNH BẬC NHẤT, BẬC HAI.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53" y="12077661"/>
            <a:ext cx="5199601" cy="942109"/>
            <a:chOff x="7459670" y="9982200"/>
            <a:chExt cx="5200197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356741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735766" y="9309813"/>
            <a:ext cx="15675427" cy="861774"/>
            <a:chOff x="644526" y="2766774"/>
            <a:chExt cx="15675427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144133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chứa ẩn trong giá trị tuyệt đối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878896" y="10512993"/>
            <a:ext cx="14227627" cy="1446550"/>
            <a:chOff x="644526" y="2766774"/>
            <a:chExt cx="14227627" cy="1446550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29655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 i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chứa </a:t>
              </a:r>
              <a:r>
                <a:rPr lang="en-US" sz="4400" b="1" i="1" dirty="0" err="1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4400" b="1" i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dưới</a:t>
              </a:r>
              <a:r>
                <a:rPr lang="en-US" sz="4400" b="1" i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i="1" dirty="0" err="1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sz="4400" b="1" i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vi-VN" sz="4400" b="1" i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căn</a:t>
              </a:r>
              <a:r>
                <a:rPr lang="en-US" sz="4400" b="1" i="1" dirty="0">
                  <a:solidFill>
                    <a:srgbClr val="135F82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endParaRPr lang="en-US" sz="4400" b="1" i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3"/>
            <a:ext cx="22174198" cy="1569660"/>
            <a:chOff x="-288924" y="1892300"/>
            <a:chExt cx="2217419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300"/>
              <a:ext cx="19797713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QUY VỀ PHƯƠNG TRÌNH BẬC NHẤT, BẬC HAI.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20159659" cy="1569660"/>
            <a:chOff x="644526" y="2766774"/>
            <a:chExt cx="20159659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88975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chứa ẩn dưới dấu căn.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2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51D87AB-DB96-4592-BE92-085D549AF7ED}"/>
                  </a:ext>
                </a:extLst>
              </p:cNvPr>
              <p:cNvSpPr txBox="1"/>
              <p:nvPr/>
            </p:nvSpPr>
            <p:spPr>
              <a:xfrm>
                <a:off x="5091723" y="3888068"/>
                <a:ext cx="18090218" cy="1171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 algn="just">
                  <a:lnSpc>
                    <a:spcPct val="150000"/>
                  </a:lnSpc>
                </a:pPr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các phương trình sau:</a:t>
                </a:r>
                <a:r>
                  <a:rPr lang="en-US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𝟓𝐱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51D87AB-DB96-4592-BE92-085D549AF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23" y="3888068"/>
                <a:ext cx="18090218" cy="1171026"/>
              </a:xfrm>
              <a:prstGeom prst="rect">
                <a:avLst/>
              </a:prstGeom>
              <a:blipFill>
                <a:blip r:embed="rId3"/>
                <a:stretch>
                  <a:fillRect b="-23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10006C-42C3-44AF-8E04-90187FEEE229}"/>
                  </a:ext>
                </a:extLst>
              </p:cNvPr>
              <p:cNvSpPr txBox="1"/>
              <p:nvPr/>
            </p:nvSpPr>
            <p:spPr>
              <a:xfrm>
                <a:off x="5796806" y="6159143"/>
                <a:ext cx="17116433" cy="7803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𝟓𝐱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𝟓𝐱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=(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𝟑𝐱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10006C-42C3-44AF-8E04-90187FEEE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806" y="6159143"/>
                <a:ext cx="17116433" cy="7803996"/>
              </a:xfrm>
              <a:prstGeom prst="rect">
                <a:avLst/>
              </a:prstGeom>
              <a:blipFill>
                <a:blip r:embed="rId4"/>
                <a:stretch>
                  <a:fillRect l="-1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40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SGK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5132869" cy="888790"/>
              <a:chOff x="1175570" y="1834705"/>
              <a:chExt cx="5599012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554866" y="47479"/>
                <a:ext cx="697945" cy="455413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4539155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7/63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6F72B96-E2AB-4CB3-B1BC-1DA3DFA68843}"/>
                  </a:ext>
                </a:extLst>
              </p:cNvPr>
              <p:cNvSpPr txBox="1"/>
              <p:nvPr/>
            </p:nvSpPr>
            <p:spPr>
              <a:xfrm>
                <a:off x="7010400" y="3889322"/>
                <a:ext cx="12416588" cy="8132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6F72B96-E2AB-4CB3-B1BC-1DA3DFA68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889322"/>
                <a:ext cx="12416588" cy="813236"/>
              </a:xfrm>
              <a:prstGeom prst="rect">
                <a:avLst/>
              </a:prstGeom>
              <a:blipFill>
                <a:blip r:embed="rId2"/>
                <a:stretch>
                  <a:fillRect t="-10526" b="-34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40687B3-EF8E-4B49-BBDF-DAC0D3A24DD7}"/>
                  </a:ext>
                </a:extLst>
              </p:cNvPr>
              <p:cNvSpPr txBox="1"/>
              <p:nvPr/>
            </p:nvSpPr>
            <p:spPr>
              <a:xfrm>
                <a:off x="4821648" y="6188923"/>
                <a:ext cx="17032705" cy="5981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𝟏𝟕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>
                                            <m:r>
                                              <a:rPr lang="en-US" sz="4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   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4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4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𝒍𝒐</m:t>
                                                </m:r>
                                                <m:r>
                                                  <a:rPr lang="en-US" sz="44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ạ</m:t>
                                                </m:r>
                                                <m:r>
                                                  <a:rPr lang="en-US" sz="4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𝒊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𝟏𝟓</m:t>
                                      </m:r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4400" b="1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4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44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𝒏𝒉</m:t>
                                                </m:r>
                                                <m:r>
                                                  <a:rPr lang="en-US" sz="44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ậ</m:t>
                                                </m:r>
                                                <m:r>
                                                  <a:rPr lang="en-US" sz="44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𝒏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40687B3-EF8E-4B49-BBDF-DAC0D3A24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8" y="6188923"/>
                <a:ext cx="17032705" cy="5981766"/>
              </a:xfrm>
              <a:prstGeom prst="rect">
                <a:avLst/>
              </a:prstGeom>
              <a:blipFill rotWithShape="1">
                <a:blip r:embed="rId3"/>
                <a:stretch>
                  <a:fillRect b="-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SGK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5132869" cy="888790"/>
              <a:chOff x="1175570" y="1834705"/>
              <a:chExt cx="5599012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554866" y="47479"/>
                <a:ext cx="697945" cy="455413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4539155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7/63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54BA9E-6D06-4FF5-AFFB-6910FAA597AA}"/>
                  </a:ext>
                </a:extLst>
              </p:cNvPr>
              <p:cNvSpPr txBox="1"/>
              <p:nvPr/>
            </p:nvSpPr>
            <p:spPr>
              <a:xfrm>
                <a:off x="6340411" y="3886200"/>
                <a:ext cx="14020800" cy="833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(1)</a:t>
                </a:r>
                <a:endPara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454BA9E-6D06-4FF5-AFFB-6910FAA59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411" y="3886200"/>
                <a:ext cx="14020800" cy="833113"/>
              </a:xfrm>
              <a:prstGeom prst="rect">
                <a:avLst/>
              </a:prstGeom>
              <a:blipFill>
                <a:blip r:embed="rId2"/>
                <a:stretch>
                  <a:fillRect l="-1739" t="-8824" b="-3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9BE197A-EF4D-4BB6-9830-900331C3CEB6}"/>
                  </a:ext>
                </a:extLst>
              </p:cNvPr>
              <p:cNvSpPr txBox="1"/>
              <p:nvPr/>
            </p:nvSpPr>
            <p:spPr>
              <a:xfrm>
                <a:off x="4455880" y="6220818"/>
                <a:ext cx="18624576" cy="6934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  <a:sym typeface="Lamsymbol" panose="05010101010101010101" pitchFamily="2" charset="2"/>
                      </a:rPr>
                      <m:t>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=−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4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4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𝒏𝒉</m:t>
                                                </m:r>
                                                <m:r>
                                                  <a:rPr lang="en-US" sz="44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ậ</m:t>
                                                </m:r>
                                                <m:r>
                                                  <a:rPr lang="en-US" sz="4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𝒏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>
                                            <m:r>
                                              <a:rPr lang="en-US" sz="4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    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4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4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𝒍𝒐</m:t>
                                                </m:r>
                                                <m:r>
                                                  <a:rPr lang="en-US" sz="4400" b="1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ạ</m:t>
                                                </m:r>
                                                <m:r>
                                                  <a:rPr lang="en-US" sz="4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Calibri" panose="020F0502020204030204" pitchFamily="34" charset="0"/>
                                                    <a:cs typeface="Times New Roman" panose="02020603050405020304" pitchFamily="18" charset="0"/>
                                                  </a:rPr>
                                                  <m:t>𝒊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9BE197A-EF4D-4BB6-9830-900331C3C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880" y="6220818"/>
                <a:ext cx="18624576" cy="6934527"/>
              </a:xfrm>
              <a:prstGeom prst="rect">
                <a:avLst/>
              </a:prstGeom>
              <a:blipFill>
                <a:blip r:embed="rId3"/>
                <a:stretch>
                  <a:fillRect t="-2021" b="-2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06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-BÀI TẬP SGK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5132869" cy="888790"/>
              <a:chOff x="1175570" y="1834705"/>
              <a:chExt cx="5599012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554866" y="47479"/>
                <a:ext cx="697945" cy="455413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4539155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7/63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C7E53A-B009-4905-AF51-B2A435A3A68D}"/>
                  </a:ext>
                </a:extLst>
              </p:cNvPr>
              <p:cNvSpPr txBox="1"/>
              <p:nvPr/>
            </p:nvSpPr>
            <p:spPr>
              <a:xfrm>
                <a:off x="6075033" y="4083759"/>
                <a:ext cx="12416588" cy="903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C7E53A-B009-4905-AF51-B2A435A3A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033" y="4083759"/>
                <a:ext cx="12416588" cy="903517"/>
              </a:xfrm>
              <a:prstGeom prst="rect">
                <a:avLst/>
              </a:prstGeom>
              <a:blipFill>
                <a:blip r:embed="rId2"/>
                <a:stretch>
                  <a:fillRect t="-135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38F7C9C-64F2-486C-80C3-04E07F5B3006}"/>
                  </a:ext>
                </a:extLst>
              </p:cNvPr>
              <p:cNvSpPr txBox="1"/>
              <p:nvPr/>
            </p:nvSpPr>
            <p:spPr>
              <a:xfrm>
                <a:off x="5460127" y="6100749"/>
                <a:ext cx="14365705" cy="6163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  <m:d>
                                        <m:dPr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𝒏𝒉</m:t>
                                          </m:r>
                                          <m:r>
                                            <a:rPr lang="en-US" sz="4400" b="1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ậ</m:t>
                                          </m:r>
                                          <m: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𝟑</m:t>
                                          </m:r>
                                        </m:e>
                                      </m:rad>
                                      <m:d>
                                        <m:dPr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𝒏𝒉</m:t>
                                          </m:r>
                                          <m:r>
                                            <a:rPr lang="en-US" sz="4400" b="1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ậ</m:t>
                                          </m:r>
                                          <m: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38F7C9C-64F2-486C-80C3-04E07F5B3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127" y="6100749"/>
                <a:ext cx="14365705" cy="6163675"/>
              </a:xfrm>
              <a:prstGeom prst="rect">
                <a:avLst/>
              </a:prstGeom>
              <a:blipFill rotWithShape="1">
                <a:blip r:embed="rId3"/>
                <a:stretch>
                  <a:fillRect b="-2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33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-BÀI TẬP SGK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5132869" cy="888790"/>
              <a:chOff x="1175570" y="1834705"/>
              <a:chExt cx="5599012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554866" y="47479"/>
                <a:ext cx="697945" cy="455413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4539155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7/63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FE64C6-0A0C-4060-8DEE-E64E4E006DBB}"/>
                  </a:ext>
                </a:extLst>
              </p:cNvPr>
              <p:cNvSpPr txBox="1"/>
              <p:nvPr/>
            </p:nvSpPr>
            <p:spPr>
              <a:xfrm>
                <a:off x="6075032" y="3778270"/>
                <a:ext cx="15489567" cy="897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4FE64C6-0A0C-4060-8DEE-E64E4E006D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032" y="3778270"/>
                <a:ext cx="15489567" cy="897682"/>
              </a:xfrm>
              <a:prstGeom prst="rect">
                <a:avLst/>
              </a:prstGeom>
              <a:blipFill>
                <a:blip r:embed="rId2"/>
                <a:stretch>
                  <a:fillRect t="-136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D3A57B1-6288-44DC-9028-B5A3153249C7}"/>
                  </a:ext>
                </a:extLst>
              </p:cNvPr>
              <p:cNvSpPr txBox="1"/>
              <p:nvPr/>
            </p:nvSpPr>
            <p:spPr>
              <a:xfrm>
                <a:off x="5096322" y="6220818"/>
                <a:ext cx="16544721" cy="61359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  <m:d>
                                        <m:dPr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𝒏𝒉</m:t>
                                          </m:r>
                                          <m:r>
                                            <a:rPr lang="en-US" sz="4400" b="1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ậ</m:t>
                                          </m:r>
                                          <m: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f>
                                        <m:fPr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𝟗</m:t>
                                          </m:r>
                                        </m:num>
                                        <m:den>
                                          <m: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𝟓</m:t>
                                          </m:r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𝒍𝒐</m:t>
                                          </m:r>
                                          <m:r>
                                            <a:rPr lang="en-US" sz="4400" b="1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ạ</m:t>
                                          </m:r>
                                          <m: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𝒊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3A57B1-6288-44DC-9028-B5A315324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322" y="6220818"/>
                <a:ext cx="16544721" cy="6135910"/>
              </a:xfrm>
              <a:prstGeom prst="rect">
                <a:avLst/>
              </a:prstGeom>
              <a:blipFill rotWithShape="1">
                <a:blip r:embed="rId3"/>
                <a:stretch>
                  <a:fillRect b="-2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31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SGK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5132869" cy="888790"/>
              <a:chOff x="1175570" y="1834705"/>
              <a:chExt cx="5599012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554866" y="47479"/>
                <a:ext cx="697945" cy="455413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4539155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8/63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2568363" y="6172938"/>
                <a:ext cx="20954999" cy="7923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𝟏𝟔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,∀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luôn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Viet : 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</m:m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/>
                          <m:e/>
                        </m:mr>
                      </m:m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363" y="6172938"/>
                <a:ext cx="20954999" cy="79233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134112" y="3402826"/>
                <a:ext cx="18309821" cy="2754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phương 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gấp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kia. 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112" y="3402826"/>
                <a:ext cx="18309821" cy="2754537"/>
              </a:xfrm>
              <a:prstGeom prst="rect">
                <a:avLst/>
              </a:prstGeom>
              <a:blipFill rotWithShape="1">
                <a:blip r:embed="rId3"/>
                <a:stretch>
                  <a:fillRect l="-1332" t="-4204" r="-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92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SGK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5132869" cy="888790"/>
              <a:chOff x="1175570" y="1834705"/>
              <a:chExt cx="5599012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554866" y="47479"/>
                <a:ext cx="697945" cy="455413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4539155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8/63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4511134" y="6419405"/>
                <a:ext cx="21031200" cy="6542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GB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GB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r>
                      <a:rPr lang="en-GB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GB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sSub>
                      <m:sSubPr>
                        <m:ctrlPr>
                          <a:rPr lang="en-GB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GB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GB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.Thay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(2)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𝟑𝟔</m:t>
                          </m:r>
                        </m:den>
                      </m:f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𝟐𝟎</m:t>
                      </m:r>
                    </m:oMath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𝟐𝟏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br>
                  <a:rPr lang="en-US" sz="4400" b="1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134" y="6419405"/>
                <a:ext cx="21031200" cy="6542112"/>
              </a:xfrm>
              <a:prstGeom prst="rect">
                <a:avLst/>
              </a:prstGeom>
              <a:blipFill>
                <a:blip r:embed="rId2"/>
                <a:stretch>
                  <a:fillRect t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592921E-A2E5-41B8-B899-0424B0B05ED1}"/>
                  </a:ext>
                </a:extLst>
              </p:cNvPr>
              <p:cNvSpPr/>
              <p:nvPr/>
            </p:nvSpPr>
            <p:spPr>
              <a:xfrm>
                <a:off x="2134112" y="3402826"/>
                <a:ext cx="18309821" cy="2754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phương 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gấp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kia. 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592921E-A2E5-41B8-B899-0424B0B05E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112" y="3402826"/>
                <a:ext cx="18309821" cy="2754537"/>
              </a:xfrm>
              <a:prstGeom prst="rect">
                <a:avLst/>
              </a:prstGeom>
              <a:blipFill>
                <a:blip r:embed="rId3"/>
                <a:stretch>
                  <a:fillRect l="-1332" t="-4204" r="-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26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 TẬP-BÀI TẬP SGK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5132869" cy="888790"/>
              <a:chOff x="1175570" y="1834705"/>
              <a:chExt cx="5599012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3554866" y="47479"/>
                <a:ext cx="697945" cy="455413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4539155" cy="83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8/63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2547633" y="5688736"/>
                <a:ext cx="20954999" cy="6190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br>
                  <a:rPr lang="en-US" sz="4400" b="1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br>
                  <a:rPr lang="en-US" sz="4400" b="1" i="1" dirty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𝟏𝟎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𝟐𝟏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GB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𝟕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GB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GB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=4,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GB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Lamsymbol" panose="05010101010101010101" pitchFamily="2" charset="2"/>
                      </a:rPr>
                      <m:t>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633" y="5688736"/>
                <a:ext cx="20954999" cy="6190797"/>
              </a:xfrm>
              <a:prstGeom prst="rect">
                <a:avLst/>
              </a:prstGeom>
              <a:blipFill>
                <a:blip r:embed="rId2"/>
                <a:stretch>
                  <a:fillRect b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D02532E-1CEB-446C-8736-F3FAC35C6C91}"/>
                  </a:ext>
                </a:extLst>
              </p:cNvPr>
              <p:cNvSpPr/>
              <p:nvPr/>
            </p:nvSpPr>
            <p:spPr>
              <a:xfrm>
                <a:off x="2134112" y="3402826"/>
                <a:ext cx="18309821" cy="27545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phương 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gấp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kia. </a:t>
                </a:r>
              </a:p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trường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hợp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  <a:p>
                <a:pPr lvl="0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40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D02532E-1CEB-446C-8736-F3FAC35C6C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112" y="3402826"/>
                <a:ext cx="18309821" cy="2754537"/>
              </a:xfrm>
              <a:prstGeom prst="rect">
                <a:avLst/>
              </a:prstGeom>
              <a:blipFill>
                <a:blip r:embed="rId3"/>
                <a:stretch>
                  <a:fillRect l="-1332" t="-4204" r="-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1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8"/>
            <a:ext cx="22122427" cy="4176190"/>
            <a:chOff x="1220788" y="7162800"/>
            <a:chExt cx="22124987" cy="417667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9"/>
              <a:ext cx="22123289" cy="39209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7848600" y="5726547"/>
                <a:ext cx="13487400" cy="4250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b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br>
                  <a:rPr lang="en-US" sz="4400" b="1" i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5726547"/>
                <a:ext cx="13487400" cy="4250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1997545" y="2812274"/>
                <a:ext cx="21199956" cy="2954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vi-VN" sz="4400" b="1" i="1" u="none" strike="noStrike" spc="0" dirty="0">
                    <a:solidFill>
                      <a:srgbClr val="FF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indent="-630555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𝟑𝟕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545" y="2812274"/>
                <a:ext cx="21199956" cy="2954911"/>
              </a:xfrm>
              <a:prstGeom prst="rect">
                <a:avLst/>
              </a:prstGeom>
              <a:blipFill>
                <a:blip r:embed="rId3"/>
                <a:stretch>
                  <a:fillRect t="-4330" b="-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11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3191726" y="6784941"/>
                <a:ext cx="19969311" cy="6198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≠±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𝑲𝑻𝑴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4400" b="1" i="1">
                                      <a:latin typeface="Cambria Math" panose="02040503050406030204" pitchFamily="18" charset="0"/>
                                    </a:rPr>
                                    <m:t>𝑻𝑴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b="1" dirty="0"/>
                  <a:t>Chọn </a:t>
                </a:r>
                <a:r>
                  <a:rPr lang="en-US" b="1" dirty="0"/>
                  <a:t>C</a:t>
                </a:r>
                <a:r>
                  <a:rPr lang="vi-VN" b="1" dirty="0"/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726" y="6784941"/>
                <a:ext cx="19969311" cy="6198556"/>
              </a:xfrm>
              <a:prstGeom prst="rect">
                <a:avLst/>
              </a:prstGeom>
              <a:blipFill>
                <a:blip r:embed="rId2"/>
                <a:stretch>
                  <a:fillRect l="-1252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3657600" y="3196107"/>
                <a:ext cx="21199956" cy="2784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30555" indent="-63055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196107"/>
                <a:ext cx="21199956" cy="2784608"/>
              </a:xfrm>
              <a:prstGeom prst="rect">
                <a:avLst/>
              </a:prstGeom>
              <a:blipFill>
                <a:blip r:embed="rId3"/>
                <a:stretch>
                  <a:fillRect l="-1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5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VỀ PHƯƠNG TRÌNH BẬC NHẤT, BẬC HAI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bậc nhất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9A632D7-2CFA-4A17-B8C1-D95B273DC3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5871005"/>
                  </p:ext>
                </p:extLst>
              </p:nvPr>
            </p:nvGraphicFramePr>
            <p:xfrm>
              <a:off x="1912146" y="3924295"/>
              <a:ext cx="20193000" cy="7419537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2305113">
                      <a:extLst>
                        <a:ext uri="{9D8B030D-6E8A-4147-A177-3AD203B41FA5}">
                          <a16:colId xmlns:a16="http://schemas.microsoft.com/office/drawing/2014/main" val="743992464"/>
                        </a:ext>
                      </a:extLst>
                    </a:gridCol>
                    <a:gridCol w="4247041">
                      <a:extLst>
                        <a:ext uri="{9D8B030D-6E8A-4147-A177-3AD203B41FA5}">
                          <a16:colId xmlns:a16="http://schemas.microsoft.com/office/drawing/2014/main" val="2984778553"/>
                        </a:ext>
                      </a:extLst>
                    </a:gridCol>
                    <a:gridCol w="13640846">
                      <a:extLst>
                        <a:ext uri="{9D8B030D-6E8A-4147-A177-3AD203B41FA5}">
                          <a16:colId xmlns:a16="http://schemas.microsoft.com/office/drawing/2014/main" val="3758463386"/>
                        </a:ext>
                      </a:extLst>
                    </a:gridCol>
                  </a:tblGrid>
                  <a:tr h="1249864">
                    <a:tc gridSpan="3">
                      <a:txBody>
                        <a:bodyPr/>
                        <a:lstStyle/>
                        <a:p>
                          <a:pPr marL="630555" indent="-63055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𝒂𝒙</m:t>
                                </m:r>
                                <m:r>
                                  <a:rPr lang="en-US" sz="4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sz="4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4400" b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69878"/>
                      </a:ext>
                    </a:extLst>
                  </a:tr>
                  <a:tr h="1082893">
                    <a:tc gridSpan="2">
                      <a:txBody>
                        <a:bodyPr/>
                        <a:lstStyle/>
                        <a:p>
                          <a:pPr marL="630555" indent="-630555" algn="ctr">
                            <a:lnSpc>
                              <a:spcPct val="150000"/>
                            </a:lnSpc>
                          </a:pP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Hệ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630555" indent="-630555" algn="ctr">
                            <a:lnSpc>
                              <a:spcPct val="150000"/>
                            </a:lnSpc>
                          </a:pP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luận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3321291"/>
                      </a:ext>
                    </a:extLst>
                  </a:tr>
                  <a:tr h="2834385">
                    <a:tc gridSpan="2"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50000"/>
                            </a:lnSpc>
                            <a:buClr>
                              <a:srgbClr val="0000CC"/>
                            </a:buClr>
                            <a:buFont typeface="Symbol" panose="05050102010706020507" pitchFamily="18" charset="2"/>
                            <a:buChar char=""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50000"/>
                            </a:lnSpc>
                            <a:buClr>
                              <a:srgbClr val="0000CC"/>
                            </a:buClr>
                            <a:buFont typeface="Symbol" panose="05050102010706020507" pitchFamily="18" charset="2"/>
                            <a:buChar char=""/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(1)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duy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=– 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oMath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655133"/>
                      </a:ext>
                    </a:extLst>
                  </a:tr>
                  <a:tr h="1082893">
                    <a:tc rowSpan="2">
                      <a:txBody>
                        <a:bodyPr/>
                        <a:lstStyle/>
                        <a:p>
                          <a:pPr marL="342900" lvl="0" indent="-342900" algn="ctr">
                            <a:lnSpc>
                              <a:spcPct val="150000"/>
                            </a:lnSpc>
                            <a:buClr>
                              <a:srgbClr val="0000CC"/>
                            </a:buClr>
                            <a:buFont typeface="Symbol" panose="05050102010706020507" pitchFamily="18" charset="2"/>
                            <a:buChar char=""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ctr">
                            <a:lnSpc>
                              <a:spcPct val="150000"/>
                            </a:lnSpc>
                            <a:buClr>
                              <a:srgbClr val="0000CC"/>
                            </a:buClr>
                            <a:buFont typeface="Symbol" panose="05050102010706020507" pitchFamily="18" charset="2"/>
                            <a:buChar char=""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50000"/>
                            </a:lnSpc>
                            <a:buClr>
                              <a:srgbClr val="0000CC"/>
                            </a:buClr>
                            <a:buFont typeface="Symbol" panose="05050102010706020507" pitchFamily="18" charset="2"/>
                            <a:buChar char=""/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(1)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vô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0421515"/>
                      </a:ext>
                    </a:extLst>
                  </a:tr>
                  <a:tr h="116950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lvl="0" indent="-342900" algn="ctr">
                            <a:lnSpc>
                              <a:spcPct val="150000"/>
                            </a:lnSpc>
                            <a:buClr>
                              <a:srgbClr val="0000CC"/>
                            </a:buClr>
                            <a:buFont typeface="Symbol" panose="05050102010706020507" pitchFamily="18" charset="2"/>
                            <a:buChar char=""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sz="4400" b="1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50000"/>
                            </a:lnSpc>
                            <a:buClr>
                              <a:srgbClr val="0000CC"/>
                            </a:buClr>
                            <a:buFont typeface="Symbol" panose="05050102010706020507" pitchFamily="18" charset="2"/>
                            <a:buChar char=""/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(1)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đúng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với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mọi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03651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9A632D7-2CFA-4A17-B8C1-D95B273DC3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45871005"/>
                  </p:ext>
                </p:extLst>
              </p:nvPr>
            </p:nvGraphicFramePr>
            <p:xfrm>
              <a:off x="1912146" y="3924295"/>
              <a:ext cx="20193000" cy="7419537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2305113">
                      <a:extLst>
                        <a:ext uri="{9D8B030D-6E8A-4147-A177-3AD203B41FA5}">
                          <a16:colId xmlns:a16="http://schemas.microsoft.com/office/drawing/2014/main" val="743992464"/>
                        </a:ext>
                      </a:extLst>
                    </a:gridCol>
                    <a:gridCol w="4247041">
                      <a:extLst>
                        <a:ext uri="{9D8B030D-6E8A-4147-A177-3AD203B41FA5}">
                          <a16:colId xmlns:a16="http://schemas.microsoft.com/office/drawing/2014/main" val="2984778553"/>
                        </a:ext>
                      </a:extLst>
                    </a:gridCol>
                    <a:gridCol w="13640846">
                      <a:extLst>
                        <a:ext uri="{9D8B030D-6E8A-4147-A177-3AD203B41FA5}">
                          <a16:colId xmlns:a16="http://schemas.microsoft.com/office/drawing/2014/main" val="3758463386"/>
                        </a:ext>
                      </a:extLst>
                    </a:gridCol>
                  </a:tblGrid>
                  <a:tr h="1249864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" t="-488" r="-60" b="-51024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269878"/>
                      </a:ext>
                    </a:extLst>
                  </a:tr>
                  <a:tr h="1082893">
                    <a:tc gridSpan="2">
                      <a:txBody>
                        <a:bodyPr/>
                        <a:lstStyle/>
                        <a:p>
                          <a:pPr marL="630555" indent="-630555" algn="ctr">
                            <a:lnSpc>
                              <a:spcPct val="150000"/>
                            </a:lnSpc>
                          </a:pP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Hệ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630555" indent="-630555" algn="ctr">
                            <a:lnSpc>
                              <a:spcPct val="150000"/>
                            </a:lnSpc>
                          </a:pP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luận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3321291"/>
                      </a:ext>
                    </a:extLst>
                  </a:tr>
                  <a:tr h="2834385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3" t="-82581" r="-208465" b="-8666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057" t="-82581" r="-89" b="-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06655133"/>
                      </a:ext>
                    </a:extLst>
                  </a:tr>
                  <a:tr h="1082893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65" t="-229459" r="-777249" b="-89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376" t="-476966" r="-321521" b="-126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50000"/>
                            </a:lnSpc>
                            <a:buClr>
                              <a:srgbClr val="0000CC"/>
                            </a:buClr>
                            <a:buFont typeface="Symbol" panose="05050102010706020507" pitchFamily="18" charset="2"/>
                            <a:buChar char=""/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(1)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vô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0421515"/>
                      </a:ext>
                    </a:extLst>
                  </a:tr>
                  <a:tr h="1169502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4376" t="-534896" r="-321521" b="-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057" t="-534896" r="-89" b="-171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036513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4191000" y="6952740"/>
                <a:ext cx="17526000" cy="7100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acc>
                                <m:accPr>
                                  <m:chr m:val="̸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acc>
                                <m:accPr>
                                  <m:chr m:val="̸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952740"/>
                <a:ext cx="17526000" cy="7100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1997545" y="2812274"/>
                <a:ext cx="21199956" cy="297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𝟑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indent="-63055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545" y="2812274"/>
                <a:ext cx="21199956" cy="29782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6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075074" y="5954114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994417" y="2575032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2147559" y="6857184"/>
                <a:ext cx="21107400" cy="6994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≠±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4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(TMĐK)</a:t>
                </a:r>
              </a:p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559" y="6857184"/>
                <a:ext cx="21107400" cy="6994543"/>
              </a:xfrm>
              <a:prstGeom prst="rect">
                <a:avLst/>
              </a:prstGeom>
              <a:blipFill>
                <a:blip r:embed="rId2"/>
                <a:stretch>
                  <a:fillRect l="-1155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1899400" y="3096428"/>
                <a:ext cx="21199956" cy="3307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−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 D.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400" y="3096428"/>
                <a:ext cx="21199956" cy="33075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2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6327078"/>
            <a:chOff x="1220788" y="7162800"/>
            <a:chExt cx="22124987" cy="6327810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607206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4191000" y="6365337"/>
                <a:ext cx="17526000" cy="6026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rad>
                      <m:r>
                        <a:rPr lang="fr-F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365337"/>
                <a:ext cx="17526000" cy="60261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1997545" y="2812274"/>
                <a:ext cx="21199956" cy="28009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fr-FR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indent="-630555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=∅.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545" y="2812274"/>
                <a:ext cx="21199956" cy="2800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46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4191000" y="6952740"/>
                <a:ext cx="17526000" cy="6890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fr-FR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fr-FR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fr-FR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fr-FR" b="1" i="1"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fr-FR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fr-FR" b="1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fr-FR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e>
                                      <m:r>
                                        <a:rPr lang="fr-FR" b="1" i="1"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fr-FR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fr-FR" b="1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fr-FR" b="1" i="1">
                                          <a:latin typeface="Cambria Math" panose="02040503050406030204" pitchFamily="18" charset="0"/>
                                        </a:rPr>
                                        <m:t>𝟔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fr-FR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952740"/>
                <a:ext cx="17526000" cy="68906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2143736" y="3341287"/>
                <a:ext cx="21199956" cy="2550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𝑺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𝟐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𝒙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𝒙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𝑺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𝟔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;</m:t>
                        </m:r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𝑺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𝑺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.</m:t>
                    </m:r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fr-F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𝑺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=∅.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736" y="3341287"/>
                <a:ext cx="21199956" cy="2550891"/>
              </a:xfrm>
              <a:prstGeom prst="rect">
                <a:avLst/>
              </a:prstGeom>
              <a:blipFill>
                <a:blip r:embed="rId3"/>
                <a:stretch>
                  <a:fillRect t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66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4191000" y="6952740"/>
                <a:ext cx="17526000" cy="62519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có nghiệm kép khi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≠−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≠−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952740"/>
                <a:ext cx="17526000" cy="6251904"/>
              </a:xfrm>
              <a:prstGeom prst="rect">
                <a:avLst/>
              </a:prstGeom>
              <a:blipFill>
                <a:blip r:embed="rId2"/>
                <a:stretch>
                  <a:fillRect t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3C58447-4EF2-4E18-8078-BC5702506576}"/>
                  </a:ext>
                </a:extLst>
              </p:cNvPr>
              <p:cNvSpPr txBox="1"/>
              <p:nvPr/>
            </p:nvSpPr>
            <p:spPr>
              <a:xfrm>
                <a:off x="3803130" y="3044360"/>
                <a:ext cx="19578308" cy="2704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 algn="just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Với giá trị nào sau đây của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nghiệm kép?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indent="-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3C58447-4EF2-4E18-8078-BC5702506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30" y="3044360"/>
                <a:ext cx="19578308" cy="2704010"/>
              </a:xfrm>
              <a:prstGeom prst="rect">
                <a:avLst/>
              </a:prstGeom>
              <a:blipFill rotWithShape="1">
                <a:blip r:embed="rId3"/>
                <a:stretch>
                  <a:fillRect l="-1276" t="-4730" r="-1245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38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6453943"/>
            <a:ext cx="22122427" cy="6902629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296385"/>
              <a:ext cx="22123289" cy="72725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302291"/>
            <a:ext cx="22167641" cy="4087898"/>
            <a:chOff x="1175570" y="2468557"/>
            <a:chExt cx="22170207" cy="3409771"/>
          </a:xfrm>
        </p:grpSpPr>
        <p:sp>
          <p:nvSpPr>
            <p:cNvPr id="7" name="Rounded Rectangle 6"/>
            <p:cNvSpPr/>
            <p:nvPr/>
          </p:nvSpPr>
          <p:spPr>
            <a:xfrm>
              <a:off x="1175571" y="2872595"/>
              <a:ext cx="22170206" cy="3005733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2971799" y="7302363"/>
                <a:ext cx="21193385" cy="6890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 i="1">
                        <a:latin typeface="Cambria Math"/>
                      </a:rPr>
                      <m:t>′=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Phương trình có hai nghiệm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⇔</m:t>
                    </m:r>
                    <m:r>
                      <a:rPr lang="nl-NL" sz="4400" b="1" i="1">
                        <a:latin typeface="Cambria Math"/>
                      </a:rPr>
                      <m:t>𝜟</m:t>
                    </m:r>
                    <m:r>
                      <a:rPr lang="nl-NL" sz="4400" b="1" i="1">
                        <a:latin typeface="Cambria Math"/>
                      </a:rPr>
                      <m:t>′≥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  <m:r>
                      <a:rPr lang="nl-NL" sz="4400" b="1" i="1">
                        <a:latin typeface="Cambria Math"/>
                      </a:rPr>
                      <m:t>⇔</m:t>
                    </m:r>
                    <m:r>
                      <a:rPr lang="nl-NL" sz="4400" b="1" i="1">
                        <a:latin typeface="Cambria Math"/>
                      </a:rPr>
                      <m:t>𝒎</m:t>
                    </m:r>
                    <m:r>
                      <a:rPr lang="nl-NL" sz="4400" b="1" i="1">
                        <a:latin typeface="Cambria Math"/>
                      </a:rPr>
                      <m:t>≥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nl-NL" sz="4400" b="1" i="1">
                        <a:latin typeface="Cambria Math"/>
                      </a:rPr>
                      <m:t>.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Theo định lý Viet, 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sz="44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nl-NL" sz="4400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sz="44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nl-NL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𝟐</m:t>
                            </m:r>
                          </m:e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sz="44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nl-NL" sz="4400" b="1" i="1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nl-NL" sz="44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nl-NL" sz="4400" b="1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l-NL" sz="4400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nl-NL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nl-NL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𝟐</m:t>
                            </m:r>
                          </m:e>
                        </m:eqArr>
                      </m:e>
                    </m:d>
                    <m:r>
                      <a:rPr lang="nl-NL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Khi đó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𝑷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</m:oMath>
                </a14:m>
                <a:endParaRPr lang="en-US" sz="4400" b="1" i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𝟖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𝟏𝟐</m:t>
                    </m:r>
                    <m:r>
                      <a:rPr lang="en-US" sz="4400" b="1" i="1">
                        <a:latin typeface="Cambria Math"/>
                      </a:rPr>
                      <m:t>≥−</m:t>
                    </m:r>
                    <m:r>
                      <a:rPr lang="en-US" sz="4400" b="1" i="1">
                        <a:latin typeface="Cambria Math"/>
                      </a:rPr>
                      <m:t>𝟏𝟐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Dấu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′′=′′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xảy ra khi và chỉ khi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𝒎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thỏa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∗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99" y="7302363"/>
                <a:ext cx="21193385" cy="6890091"/>
              </a:xfrm>
              <a:prstGeom prst="rect">
                <a:avLst/>
              </a:prstGeom>
              <a:blipFill rotWithShape="1">
                <a:blip r:embed="rId2"/>
                <a:stretch>
                  <a:fillRect l="-1150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3941068" y="2759834"/>
                <a:ext cx="21163492" cy="5308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hai nghiệm của phương trình 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</m:t>
                        </m:r>
                      </m:e>
                      <m:sup>
                        <m:r>
                          <a:rPr lang="nl-NL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tham số).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endParaRPr lang="en-US" sz="4400" b="1" dirty="0"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𝑷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indent="-63055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r>
                  <a:rPr lang="en-US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=−</m:t>
                    </m:r>
                    <m:r>
                      <a:rPr lang="en-US" sz="4400" b="1" i="1">
                        <a:latin typeface="Cambria Math"/>
                      </a:rPr>
                      <m:t>𝟏𝟐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30555" indent="-630555" algn="just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068" y="2759834"/>
                <a:ext cx="21163492" cy="5308826"/>
              </a:xfrm>
              <a:prstGeom prst="rect">
                <a:avLst/>
              </a:prstGeom>
              <a:blipFill rotWithShape="1">
                <a:blip r:embed="rId3"/>
                <a:stretch>
                  <a:fillRect t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3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297658"/>
            <a:chOff x="1220788" y="7162800"/>
            <a:chExt cx="22124987" cy="729850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310959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381000" y="1476708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67795" y="2142921"/>
            <a:ext cx="22175897" cy="3593264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2253676" y="5900510"/>
                <a:ext cx="23850600" cy="7869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ra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𝒎𝒙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(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)=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𝒎𝒙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𝒎𝒙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 (1)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 (1)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ra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Viet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676" y="5900510"/>
                <a:ext cx="23850600" cy="7869911"/>
              </a:xfrm>
              <a:prstGeom prst="rect">
                <a:avLst/>
              </a:prstGeom>
              <a:blipFill>
                <a:blip r:embed="rId2"/>
                <a:stretch>
                  <a:fillRect l="-1048" t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2335188" y="2506698"/>
                <a:ext cx="21346147" cy="4213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188" y="2506698"/>
                <a:ext cx="21346147" cy="4213013"/>
              </a:xfrm>
              <a:prstGeom prst="rect">
                <a:avLst/>
              </a:prstGeom>
              <a:blipFill rotWithShape="1">
                <a:blip r:embed="rId3"/>
                <a:stretch>
                  <a:fillRect t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54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297658"/>
            <a:chOff x="1220788" y="7162800"/>
            <a:chExt cx="22124987" cy="729850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310959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381000" y="1476708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67795" y="2142921"/>
            <a:ext cx="22175897" cy="3593264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1221265" y="5900510"/>
                <a:ext cx="23162735" cy="6888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)+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𝟔</m:t>
                            </m:r>
                          </m:e>
                        </m:rad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265" y="5900510"/>
                <a:ext cx="23162735" cy="6888361"/>
              </a:xfrm>
              <a:prstGeom prst="rect">
                <a:avLst/>
              </a:prstGeom>
              <a:blipFill>
                <a:blip r:embed="rId2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2396330" y="2502739"/>
                <a:ext cx="21346147" cy="4213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30" y="2502739"/>
                <a:ext cx="21346147" cy="4213013"/>
              </a:xfrm>
              <a:prstGeom prst="rect">
                <a:avLst/>
              </a:prstGeom>
              <a:blipFill>
                <a:blip r:embed="rId3"/>
                <a:stretch>
                  <a:fillRect t="-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331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297658"/>
            <a:chOff x="1220788" y="7162800"/>
            <a:chExt cx="22124987" cy="729850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310959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381000" y="1476708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67795" y="2142921"/>
            <a:ext cx="22175897" cy="3593264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2028895" y="6666901"/>
                <a:ext cx="23850600" cy="6273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)+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895" y="6666901"/>
                <a:ext cx="23850600" cy="6273192"/>
              </a:xfrm>
              <a:prstGeom prst="rect">
                <a:avLst/>
              </a:prstGeom>
              <a:blipFill>
                <a:blip r:embed="rId2"/>
                <a:stretch>
                  <a:fillRect l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2222376" y="2439904"/>
                <a:ext cx="21346147" cy="4213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376" y="2439904"/>
                <a:ext cx="21346147" cy="4213013"/>
              </a:xfrm>
              <a:prstGeom prst="rect">
                <a:avLst/>
              </a:prstGeom>
              <a:blipFill>
                <a:blip r:embed="rId3"/>
                <a:stretch>
                  <a:fillRect t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0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297658"/>
            <a:chOff x="1220788" y="7162800"/>
            <a:chExt cx="22124987" cy="7298503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310959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381000" y="1476708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67795" y="2142921"/>
            <a:ext cx="22175897" cy="3593264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2253676" y="5900510"/>
                <a:ext cx="23850600" cy="7740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TH3: 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GB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𝟔</m:t>
                            </m:r>
                          </m:e>
                        </m:rad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676" y="5900510"/>
                <a:ext cx="23850600" cy="7740773"/>
              </a:xfrm>
              <a:prstGeom prst="rect">
                <a:avLst/>
              </a:prstGeom>
              <a:blipFill>
                <a:blip r:embed="rId2"/>
                <a:stretch>
                  <a:fillRect l="-1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2181050" y="2502739"/>
                <a:ext cx="21346147" cy="4213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𝒎𝒙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≤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050" y="2502739"/>
                <a:ext cx="21346147" cy="4213013"/>
              </a:xfrm>
              <a:prstGeom prst="rect">
                <a:avLst/>
              </a:prstGeom>
              <a:blipFill>
                <a:blip r:embed="rId3"/>
                <a:stretch>
                  <a:fillRect t="-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90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2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VỀ PHƯƠNG TRÌNH BẬC NHẤT, BẬC HAI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bậc hai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9117F32F-A769-4C73-A5C0-BC84A76696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2485692"/>
                  </p:ext>
                </p:extLst>
              </p:nvPr>
            </p:nvGraphicFramePr>
            <p:xfrm>
              <a:off x="2362200" y="3962400"/>
              <a:ext cx="19202400" cy="7924799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32053">
                      <a:extLst>
                        <a:ext uri="{9D8B030D-6E8A-4147-A177-3AD203B41FA5}">
                          <a16:colId xmlns:a16="http://schemas.microsoft.com/office/drawing/2014/main" val="202151767"/>
                        </a:ext>
                      </a:extLst>
                    </a:gridCol>
                    <a:gridCol w="12670347">
                      <a:extLst>
                        <a:ext uri="{9D8B030D-6E8A-4147-A177-3AD203B41FA5}">
                          <a16:colId xmlns:a16="http://schemas.microsoft.com/office/drawing/2014/main" val="464055274"/>
                        </a:ext>
                      </a:extLst>
                    </a:gridCol>
                  </a:tblGrid>
                  <a:tr h="1468896">
                    <a:tc gridSpan="2">
                      <a:txBody>
                        <a:bodyPr/>
                        <a:lstStyle/>
                        <a:p>
                          <a:pPr marL="630555" indent="-630555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𝒃𝒙</m:t>
                                </m:r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  <m:r>
                                      <a:rPr lang="en-US" sz="4400" b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1857322"/>
                      </a:ext>
                    </a:extLst>
                  </a:tr>
                  <a:tr h="1253366">
                    <a:tc>
                      <a:txBody>
                        <a:bodyPr/>
                        <a:lstStyle/>
                        <a:p>
                          <a:pPr marL="630555" indent="-630555" algn="ctr">
                            <a:lnSpc>
                              <a:spcPct val="150000"/>
                            </a:lnSpc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∆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GB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GB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𝒂𝒄</m:t>
                              </m:r>
                            </m:oMath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630555" indent="-630555" algn="ctr">
                            <a:lnSpc>
                              <a:spcPct val="150000"/>
                            </a:lnSpc>
                          </a:pP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luận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2636730"/>
                      </a:ext>
                    </a:extLst>
                  </a:tr>
                  <a:tr h="2072048"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50000"/>
                            </a:lnSpc>
                            <a:buClr>
                              <a:srgbClr val="0000CC"/>
                            </a:buClr>
                            <a:buFont typeface="Symbol" panose="05050102010706020507" pitchFamily="18" charset="2"/>
                            <a:buChar char=""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sz="4400" b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50000"/>
                            </a:lnSpc>
                            <a:buClr>
                              <a:srgbClr val="0000CC"/>
                            </a:buClr>
                            <a:buFont typeface="Symbol" panose="05050102010706020507" pitchFamily="18" charset="2"/>
                            <a:buChar char=""/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(2)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2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phân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biệt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400" b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4400" b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  <m:r>
                                    <a:rPr lang="en-US" sz="4400" b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±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𝜟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oMath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3443643"/>
                      </a:ext>
                    </a:extLst>
                  </a:tr>
                  <a:tr h="1877123"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50000"/>
                            </a:lnSpc>
                            <a:buClr>
                              <a:srgbClr val="0000CC"/>
                            </a:buClr>
                            <a:buFont typeface="Symbol" panose="05050102010706020507" pitchFamily="18" charset="2"/>
                            <a:buChar char=""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sz="4400" b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sz="4400" b="1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50000"/>
                            </a:lnSpc>
                            <a:buClr>
                              <a:srgbClr val="0000CC"/>
                            </a:buClr>
                            <a:buFont typeface="Symbol" panose="05050102010706020507" pitchFamily="18" charset="2"/>
                            <a:buChar char=""/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(2)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có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kép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=– 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den>
                              </m:f>
                            </m:oMath>
                          </a14:m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9626766"/>
                      </a:ext>
                    </a:extLst>
                  </a:tr>
                  <a:tr h="1253366"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50000"/>
                            </a:lnSpc>
                            <a:buClr>
                              <a:srgbClr val="0000CC"/>
                            </a:buClr>
                            <a:buFont typeface="Symbol" panose="05050102010706020507" pitchFamily="18" charset="2"/>
                            <a:buChar char=""/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𝜟</m:t>
                              </m:r>
                              <m:r>
                                <a:rPr lang="en-US" sz="4400" b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sz="4400" b="1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50000"/>
                            </a:lnSpc>
                            <a:buClr>
                              <a:srgbClr val="0000CC"/>
                            </a:buClr>
                            <a:buFont typeface="Symbol" panose="05050102010706020507" pitchFamily="18" charset="2"/>
                            <a:buChar char=""/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(2)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vô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7519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9117F32F-A769-4C73-A5C0-BC84A76696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2485692"/>
                  </p:ext>
                </p:extLst>
              </p:nvPr>
            </p:nvGraphicFramePr>
            <p:xfrm>
              <a:off x="2362200" y="3962400"/>
              <a:ext cx="19202400" cy="7924799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32053">
                      <a:extLst>
                        <a:ext uri="{9D8B030D-6E8A-4147-A177-3AD203B41FA5}">
                          <a16:colId xmlns:a16="http://schemas.microsoft.com/office/drawing/2014/main" val="202151767"/>
                        </a:ext>
                      </a:extLst>
                    </a:gridCol>
                    <a:gridCol w="12670347">
                      <a:extLst>
                        <a:ext uri="{9D8B030D-6E8A-4147-A177-3AD203B41FA5}">
                          <a16:colId xmlns:a16="http://schemas.microsoft.com/office/drawing/2014/main" val="464055274"/>
                        </a:ext>
                      </a:extLst>
                    </a:gridCol>
                  </a:tblGrid>
                  <a:tr h="1468896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" t="-830" r="-63" b="-45020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1857322"/>
                      </a:ext>
                    </a:extLst>
                  </a:tr>
                  <a:tr h="12533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3" t="-117961" r="-194123" b="-426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630555" indent="-630555" algn="ctr">
                            <a:lnSpc>
                              <a:spcPct val="150000"/>
                            </a:lnSpc>
                          </a:pP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Kết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luận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2636730"/>
                      </a:ext>
                    </a:extLst>
                  </a:tr>
                  <a:tr h="2072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3" t="-132448" r="-194123" b="-1592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611" t="-132448" r="-96" b="-1592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3443643"/>
                      </a:ext>
                    </a:extLst>
                  </a:tr>
                  <a:tr h="18771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3" t="-255844" r="-194123" b="-753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1611" t="-255844" r="-96" b="-75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9626766"/>
                      </a:ext>
                    </a:extLst>
                  </a:tr>
                  <a:tr h="12533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3" t="-532039" r="-194123" b="-12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2900" lvl="0" indent="-342900" algn="l">
                            <a:lnSpc>
                              <a:spcPct val="150000"/>
                            </a:lnSpc>
                            <a:buClr>
                              <a:srgbClr val="0000CC"/>
                            </a:buClr>
                            <a:buFont typeface="Symbol" panose="05050102010706020507" pitchFamily="18" charset="2"/>
                            <a:buChar char=""/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(2)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vô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endParaRPr lang="en-US" sz="4400" b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3175196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56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35666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4191000" y="6952740"/>
                <a:ext cx="17526000" cy="60372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Viet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952740"/>
                <a:ext cx="17526000" cy="6037230"/>
              </a:xfrm>
              <a:prstGeom prst="rect">
                <a:avLst/>
              </a:prstGeom>
              <a:blipFill>
                <a:blip r:embed="rId2"/>
                <a:stretch>
                  <a:fillRect l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1997545" y="2812274"/>
                <a:ext cx="21199956" cy="3288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luôn có hai nghiệm phân biệt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mọi m. Tìm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𝟐</m:t>
                    </m:r>
                  </m:oMath>
                </a14:m>
                <a:r>
                  <a:rPr lang="pt-B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pt-BR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𝟎</m:t>
                    </m:r>
                  </m:oMath>
                </a14:m>
                <a:r>
                  <a:rPr lang="pt-B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</a:t>
                </a:r>
                <a:r>
                  <a:rPr lang="pt-BR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𝟐</m:t>
                    </m:r>
                  </m:oMath>
                </a14:m>
                <a:r>
                  <a:rPr lang="pt-BR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44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pt-BR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𝒎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𝟑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545" y="2812274"/>
                <a:ext cx="21199956" cy="3288849"/>
              </a:xfrm>
              <a:prstGeom prst="rect">
                <a:avLst/>
              </a:prstGeom>
              <a:blipFill rotWithShape="1">
                <a:blip r:embed="rId3"/>
                <a:stretch>
                  <a:fillRect l="-1179" t="-3889" r="-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18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4191000" y="6952740"/>
                <a:ext cx="17526000" cy="6532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𝒕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𝒕</m:t>
                    </m:r>
                    <m:r>
                      <a:rPr lang="nl-NL" sz="4400" b="1" i="1">
                        <a:latin typeface="Cambria Math"/>
                      </a:rPr>
                      <m:t>≥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phương trình trở thành: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−</m:t>
                    </m:r>
                    <m:r>
                      <a:rPr lang="nl-NL" sz="4400" b="1" i="1">
                        <a:latin typeface="Cambria Math"/>
                      </a:rPr>
                      <m:t>𝟓</m:t>
                    </m:r>
                    <m:r>
                      <a:rPr lang="nl-NL" sz="4400" b="1" i="1">
                        <a:latin typeface="Cambria Math"/>
                      </a:rPr>
                      <m:t>𝒕</m:t>
                    </m:r>
                    <m:r>
                      <a:rPr lang="nl-NL" sz="4400" b="1" i="1">
                        <a:latin typeface="Cambria Math"/>
                      </a:rPr>
                      <m:t>+</m:t>
                    </m:r>
                    <m:r>
                      <a:rPr lang="nl-NL" sz="4400" b="1" i="1">
                        <a:latin typeface="Cambria Math"/>
                      </a:rPr>
                      <m:t>𝟒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𝟎</m:t>
                    </m:r>
                    <m:r>
                      <a:rPr lang="nl-NL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nl-NL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nl-NL" sz="4400" b="1" i="1">
                                <a:latin typeface="Cambria Math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Với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𝒕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𝟏</m:t>
                    </m:r>
                    <m:r>
                      <a:rPr lang="nl-NL" sz="4400" b="1" i="1">
                        <a:latin typeface="Cambria Math"/>
                      </a:rPr>
                      <m:t>⇔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 i="1">
                        <a:latin typeface="Cambria Math"/>
                      </a:rPr>
                      <m:t>=±</m:t>
                    </m:r>
                    <m:r>
                      <a:rPr lang="nl-NL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Với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𝒕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𝟒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nl-NL" sz="4400" b="1" i="1">
                        <a:latin typeface="Cambria Math"/>
                      </a:rPr>
                      <m:t>=</m:t>
                    </m:r>
                    <m:r>
                      <a:rPr lang="nl-NL" sz="4400" b="1" i="1">
                        <a:latin typeface="Cambria Math"/>
                      </a:rPr>
                      <m:t>𝟒</m:t>
                    </m:r>
                    <m:r>
                      <a:rPr lang="nl-NL" sz="4400" b="1" i="1">
                        <a:latin typeface="Cambria Math"/>
                      </a:rPr>
                      <m:t>⇔</m:t>
                    </m:r>
                    <m:r>
                      <a:rPr lang="nl-NL" sz="4400" b="1" i="1">
                        <a:latin typeface="Cambria Math"/>
                      </a:rPr>
                      <m:t>𝒙</m:t>
                    </m:r>
                    <m:r>
                      <a:rPr lang="nl-NL" sz="4400" b="1" i="1">
                        <a:latin typeface="Cambria Math"/>
                      </a:rPr>
                      <m:t>=±</m:t>
                    </m:r>
                    <m:r>
                      <a:rPr lang="nl-NL" sz="4400" b="1" i="1">
                        <a:latin typeface="Cambria Math"/>
                      </a:rPr>
                      <m:t>𝟐</m:t>
                    </m:r>
                    <m:r>
                      <a:rPr lang="nl-NL" sz="4400" b="1" i="1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/>
                      </a:rPr>
                      <m:t>𝑺</m:t>
                    </m:r>
                    <m:r>
                      <a:rPr lang="nl-NL" sz="4400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/>
                          </a:rPr>
                          <m:t>−</m:t>
                        </m:r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  <m:r>
                          <a:rPr lang="nl-NL" sz="4400" b="1" i="1">
                            <a:latin typeface="Cambria Math"/>
                          </a:rPr>
                          <m:t>;−</m:t>
                        </m:r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  <m:r>
                          <a:rPr lang="nl-NL" sz="4400" b="1" i="1">
                            <a:latin typeface="Cambria Math"/>
                          </a:rPr>
                          <m:t>;</m:t>
                        </m:r>
                        <m:r>
                          <a:rPr lang="nl-NL" sz="4400" b="1" i="1">
                            <a:latin typeface="Cambria Math"/>
                          </a:rPr>
                          <m:t>𝟏</m:t>
                        </m:r>
                        <m:r>
                          <a:rPr lang="nl-NL" sz="4400" b="1" i="1">
                            <a:latin typeface="Cambria Math"/>
                          </a:rPr>
                          <m:t>;</m:t>
                        </m:r>
                        <m:r>
                          <a:rPr lang="nl-NL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952740"/>
                <a:ext cx="17526000" cy="6532366"/>
              </a:xfrm>
              <a:prstGeom prst="rect">
                <a:avLst/>
              </a:prstGeom>
              <a:blipFill>
                <a:blip r:embed="rId2"/>
                <a:stretch>
                  <a:fillRect l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1997545" y="2812274"/>
                <a:ext cx="21199956" cy="2564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nghiệm của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</a:t>
                </a:r>
                <a:r>
                  <a:rPr lang="nl-NL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nl-NL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𝑺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545" y="2812274"/>
                <a:ext cx="21199956" cy="2564356"/>
              </a:xfrm>
              <a:prstGeom prst="rect">
                <a:avLst/>
              </a:prstGeom>
              <a:blipFill rotWithShape="1">
                <a:blip r:embed="rId3"/>
                <a:stretch>
                  <a:fillRect t="-4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57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4191000" y="6952740"/>
                <a:ext cx="17526000" cy="513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  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  <m:r>
                          <a:rPr lang="en-US" sz="4400" b="1" i="1">
                            <a:latin typeface="Cambria Math"/>
                          </a:rPr>
                          <m:t>≥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 i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𝒄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rad>
                      </m:e>
                    </m:d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2 nghiệm trái dấu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phương trình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GB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2 nghiệm phân biệt.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952740"/>
                <a:ext cx="17526000" cy="5134995"/>
              </a:xfrm>
              <a:prstGeom prst="rect">
                <a:avLst/>
              </a:prstGeom>
              <a:blipFill>
                <a:blip r:embed="rId2"/>
                <a:stretch>
                  <a:fillRect l="-1426" t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2071075" y="2989558"/>
                <a:ext cx="21199956" cy="3400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635"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sSup>
                      <m:sSup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bao nhiêu nghiệm?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indent="63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	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</a:t>
                </a:r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075" y="2989558"/>
                <a:ext cx="21199956" cy="3400931"/>
              </a:xfrm>
              <a:prstGeom prst="rect">
                <a:avLst/>
              </a:prstGeom>
              <a:blipFill rotWithShape="1">
                <a:blip r:embed="rId3"/>
                <a:stretch>
                  <a:fillRect l="-1179" t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47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900509"/>
            <a:ext cx="22122427" cy="7321593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568771"/>
              <a:ext cx="22123289" cy="700012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356078"/>
            <a:ext cx="22175897" cy="3544431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4191000" y="6952740"/>
                <a:ext cx="17526000" cy="6967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≠−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/>
                      </a:rPr>
                      <m:t>𝒕</m:t>
                    </m:r>
                    <m:r>
                      <a:rPr lang="vi-VN" sz="4400" b="1" i="1">
                        <a:latin typeface="Cambria Math"/>
                      </a:rPr>
                      <m:t>≠±</m:t>
                    </m:r>
                    <m:r>
                      <a:rPr lang="vi-VN" sz="4400" b="1" i="1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𝒕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952740"/>
                <a:ext cx="17526000" cy="6967035"/>
              </a:xfrm>
              <a:prstGeom prst="rect">
                <a:avLst/>
              </a:prstGeom>
              <a:blipFill>
                <a:blip r:embed="rId2"/>
                <a:stretch>
                  <a:fillRect l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1473570" y="2674626"/>
                <a:ext cx="21536784" cy="4103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               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hu Van 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570" y="2674626"/>
                <a:ext cx="21536784" cy="4103559"/>
              </a:xfrm>
              <a:prstGeom prst="rect">
                <a:avLst/>
              </a:prstGeom>
              <a:blipFill rotWithShape="1">
                <a:blip r:embed="rId3"/>
                <a:stretch>
                  <a:fillRect t="-3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1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701553"/>
            <a:ext cx="22122427" cy="7735702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14.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4574319" y="5912565"/>
                <a:ext cx="18364200" cy="7887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≠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0.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319" y="5912565"/>
                <a:ext cx="18364200" cy="7887737"/>
              </a:xfrm>
              <a:prstGeom prst="rect">
                <a:avLst/>
              </a:prstGeom>
              <a:blipFill>
                <a:blip r:embed="rId2"/>
                <a:stretch>
                  <a:fillRect l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916439" y="3379818"/>
                <a:ext cx="21199956" cy="2978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Mức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]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       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0.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39" y="3379818"/>
                <a:ext cx="21199956" cy="2978251"/>
              </a:xfrm>
              <a:prstGeom prst="rect">
                <a:avLst/>
              </a:prstGeom>
              <a:blipFill rotWithShape="1">
                <a:blip r:embed="rId3"/>
                <a:stretch>
                  <a:fillRect r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2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221265" y="5816867"/>
            <a:ext cx="22122427" cy="74052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4912" y="157205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TẬP-BÀI TẬP TRẮC NGHIỆM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6052" y="2491131"/>
            <a:ext cx="22175897" cy="3205626"/>
            <a:chOff x="1175570" y="2468557"/>
            <a:chExt cx="22178464" cy="3205997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57"/>
              <a:ext cx="3701176" cy="888790"/>
              <a:chOff x="1175570" y="1834705"/>
              <a:chExt cx="4037299" cy="96950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840314" y="762031"/>
                <a:ext cx="776719" cy="320380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27" y="1958752"/>
                <a:ext cx="2977442" cy="839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15.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/>
              <p:nvPr/>
            </p:nvSpPr>
            <p:spPr>
              <a:xfrm>
                <a:off x="4191000" y="6952740"/>
                <a:ext cx="17526000" cy="7232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𝒙</m:t>
                    </m:r>
                    <m:r>
                      <a:rPr lang="pt-BR" sz="4400" b="1" i="1">
                        <a:latin typeface="Cambria Math"/>
                      </a:rPr>
                      <m:t>≠</m:t>
                    </m:r>
                    <m:r>
                      <a:rPr lang="pt-BR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pt-BR" sz="4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pt-BR" sz="4400" b="1" i="1">
                              <a:latin typeface="Cambria Math"/>
                            </a:rPr>
                            <m:t>−</m:t>
                          </m:r>
                          <m:r>
                            <a:rPr lang="pt-BR" sz="4400" b="1" i="1">
                              <a:latin typeface="Cambria Math"/>
                            </a:rPr>
                            <m:t>𝟑</m:t>
                          </m:r>
                          <m:r>
                            <a:rPr lang="pt-BR" sz="4400" b="1" i="1">
                              <a:latin typeface="Cambria Math"/>
                            </a:rPr>
                            <m:t>𝒙</m:t>
                          </m:r>
                          <m:r>
                            <a:rPr lang="pt-BR" sz="4400" b="1" i="1">
                              <a:latin typeface="Cambria Math"/>
                            </a:rPr>
                            <m:t>−</m:t>
                          </m:r>
                          <m:r>
                            <a:rPr lang="pt-BR" sz="4400" b="1" i="1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pt-BR" sz="4400" b="1" i="1">
                              <a:latin typeface="Cambria Math"/>
                            </a:rPr>
                            <m:t>𝒙</m:t>
                          </m:r>
                          <m:r>
                            <a:rPr lang="pt-BR" sz="4400" b="1" i="1">
                              <a:latin typeface="Cambria Math"/>
                            </a:rPr>
                            <m:t>−</m:t>
                          </m:r>
                          <m:r>
                            <a:rPr lang="pt-BR" sz="4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pt-BR" sz="4400" b="1" i="1">
                          <a:latin typeface="Cambria Math"/>
                        </a:rPr>
                        <m:t>=−</m:t>
                      </m:r>
                      <m:r>
                        <a:rPr lang="pt-BR" sz="4400" b="1" i="1">
                          <a:latin typeface="Cambria Math"/>
                        </a:rPr>
                        <m:t>𝒙</m:t>
                      </m:r>
                      <m:r>
                        <a:rPr lang="pt-BR" sz="4400" b="1" i="1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pt-BR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4400" b="1" i="1">
                          <a:latin typeface="Cambria Math"/>
                        </a:rPr>
                        <m:t>−</m:t>
                      </m:r>
                      <m:r>
                        <a:rPr lang="pt-BR" sz="4400" b="1" i="1">
                          <a:latin typeface="Cambria Math"/>
                        </a:rPr>
                        <m:t>𝟑</m:t>
                      </m:r>
                      <m:r>
                        <a:rPr lang="pt-BR" sz="4400" b="1" i="1">
                          <a:latin typeface="Cambria Math"/>
                        </a:rPr>
                        <m:t>𝒙</m:t>
                      </m:r>
                      <m:r>
                        <a:rPr lang="pt-BR" sz="4400" b="1" i="1">
                          <a:latin typeface="Cambria Math"/>
                        </a:rPr>
                        <m:t>−</m:t>
                      </m:r>
                      <m:r>
                        <a:rPr lang="pt-BR" sz="4400" b="1" i="1">
                          <a:latin typeface="Cambria Math"/>
                        </a:rPr>
                        <m:t>𝟐</m:t>
                      </m:r>
                      <m:r>
                        <a:rPr lang="pt-BR" sz="4400" b="1" i="1">
                          <a:latin typeface="Cambria Math"/>
                        </a:rPr>
                        <m:t>=−</m:t>
                      </m:r>
                      <m:r>
                        <a:rPr lang="pt-BR" sz="4400" b="1" i="1">
                          <a:latin typeface="Cambria Math"/>
                        </a:rPr>
                        <m:t>𝒙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4400" b="1" i="1">
                              <a:latin typeface="Cambria Math"/>
                            </a:rPr>
                            <m:t>𝒙</m:t>
                          </m:r>
                          <m:r>
                            <a:rPr lang="pt-BR" sz="4400" b="1" i="1">
                              <a:latin typeface="Cambria Math"/>
                            </a:rPr>
                            <m:t>−</m:t>
                          </m:r>
                          <m:r>
                            <a:rPr lang="pt-BR" sz="4400" b="1" i="1"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pt-BR" sz="4400" b="1" i="1">
                          <a:latin typeface="Cambria Math"/>
                        </a:rPr>
                        <m:t>⇔</m:t>
                      </m:r>
                      <m:r>
                        <a:rPr lang="pt-BR" sz="44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pt-BR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4400" b="1" i="1">
                          <a:latin typeface="Cambria Math"/>
                        </a:rPr>
                        <m:t>−</m:t>
                      </m:r>
                      <m:r>
                        <a:rPr lang="pt-BR" sz="4400" b="1" i="1">
                          <a:latin typeface="Cambria Math"/>
                        </a:rPr>
                        <m:t>𝟔</m:t>
                      </m:r>
                      <m:r>
                        <a:rPr lang="pt-BR" sz="4400" b="1" i="1">
                          <a:latin typeface="Cambria Math"/>
                        </a:rPr>
                        <m:t>𝒙</m:t>
                      </m:r>
                      <m:r>
                        <a:rPr lang="pt-BR" sz="4400" b="1" i="1">
                          <a:latin typeface="Cambria Math"/>
                        </a:rPr>
                        <m:t>−</m:t>
                      </m:r>
                      <m:r>
                        <a:rPr lang="pt-BR" sz="4400" b="1" i="1">
                          <a:latin typeface="Cambria Math"/>
                        </a:rPr>
                        <m:t>𝟐</m:t>
                      </m:r>
                      <m:r>
                        <a:rPr lang="pt-BR" sz="4400" b="1" i="1">
                          <a:latin typeface="Cambria Math"/>
                        </a:rPr>
                        <m:t>=</m:t>
                      </m:r>
                      <m:r>
                        <a:rPr lang="pt-BR" sz="4400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pt-BR" sz="4400" b="1" i="1">
                        <a:latin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BR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pt-BR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pt-BR" sz="4400" b="1" i="1"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4400" b="1" i="1">
                                        <a:latin typeface="Cambria Math"/>
                                      </a:rPr>
                                      <m:t>𝟏𝟑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t-BR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pt-BR" sz="4400" b="1" i="1">
                                <a:latin typeface="Cambria Math"/>
                              </a:rPr>
                              <m:t>≈</m:t>
                            </m:r>
                            <m:r>
                              <a:rPr lang="pt-BR" sz="44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pt-BR" sz="4400" b="1" i="1">
                                <a:latin typeface="Cambria Math"/>
                              </a:rPr>
                              <m:t>,</m:t>
                            </m:r>
                            <m:r>
                              <a:rPr lang="pt-BR" sz="4400" b="1" i="1">
                                <a:latin typeface="Cambria Math"/>
                              </a:rPr>
                              <m:t>𝟑</m:t>
                            </m:r>
                          </m:e>
                          <m:e>
                            <m:r>
                              <a:rPr lang="pt-BR" sz="4400" b="1" i="1">
                                <a:latin typeface="Cambria Math"/>
                              </a:rPr>
                              <m:t>&amp;</m:t>
                            </m:r>
                            <m:r>
                              <a:rPr lang="pt-BR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pt-BR" sz="4400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b="1" i="1"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pt-BR" sz="4400" b="1" i="1">
                                    <a:latin typeface="Cambria Math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BR" sz="4400" b="1" i="1">
                                        <a:latin typeface="Cambria Math"/>
                                      </a:rPr>
                                      <m:t>𝟏𝟑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t-BR" sz="4400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pt-BR" sz="4400" b="1" i="1">
                                <a:latin typeface="Cambria Math"/>
                              </a:rPr>
                              <m:t>≈−</m:t>
                            </m:r>
                            <m:r>
                              <a:rPr lang="pt-BR" sz="4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pt-BR" sz="4400" b="1" i="1">
                                <a:latin typeface="Cambria Math"/>
                              </a:rPr>
                              <m:t>,</m:t>
                            </m:r>
                            <m:r>
                              <a:rPr lang="pt-BR" sz="4400" b="1" i="1">
                                <a:latin typeface="Cambria Math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0951132-BE5D-45DF-9337-0E0975444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6952740"/>
                <a:ext cx="17526000" cy="7232749"/>
              </a:xfrm>
              <a:prstGeom prst="rect">
                <a:avLst/>
              </a:prstGeom>
              <a:blipFill>
                <a:blip r:embed="rId2"/>
                <a:stretch>
                  <a:fillRect l="-1426" t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94824BF-3731-483A-B77F-A173E31BD668}"/>
                  </a:ext>
                </a:extLst>
              </p:cNvPr>
              <p:cNvSpPr txBox="1"/>
              <p:nvPr/>
            </p:nvSpPr>
            <p:spPr>
              <a:xfrm>
                <a:off x="2088184" y="2891933"/>
                <a:ext cx="22843655" cy="3671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</a:t>
                </a:r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phương trình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pt-BR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pt-BR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nghiệm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</a:t>
                </a:r>
                <a14:m>
                  <m:oMath xmlns:m="http://schemas.openxmlformats.org/officeDocument/2006/math">
                    <m:r>
                      <a:rPr lang="pt-BR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pt-B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tập: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 algn="just"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hu Van 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hu Van 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94824BF-3731-483A-B77F-A173E31BD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184" y="2891933"/>
                <a:ext cx="22843655" cy="36711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27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63"/>
            <a:ext cx="19202400" cy="804672"/>
            <a:chOff x="18257" y="1892299"/>
            <a:chExt cx="1935241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18257" y="1905001"/>
              <a:ext cx="2055018" cy="72427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VỀ PHƯƠNG TRÌNH BẬC NHẤT, BẬC HAI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lí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vi-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ét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56931" y="4114800"/>
            <a:ext cx="21948825" cy="7672627"/>
            <a:chOff x="1399711" y="4038600"/>
            <a:chExt cx="21948825" cy="356229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9711" y="4038600"/>
              <a:ext cx="21948825" cy="3562290"/>
              <a:chOff x="1242056" y="2458175"/>
              <a:chExt cx="21948825" cy="3562290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42056" y="245817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528616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3222448" cy="371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2976DA0-EB03-448D-9484-500291389AF6}"/>
                  </a:ext>
                </a:extLst>
              </p:cNvPr>
              <p:cNvSpPr txBox="1"/>
              <p:nvPr/>
            </p:nvSpPr>
            <p:spPr>
              <a:xfrm>
                <a:off x="990601" y="5619950"/>
                <a:ext cx="21335999" cy="4338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𝐚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𝐛𝐱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𝐜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≠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450215" indent="-630555" algn="just"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=–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𝐛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den>
                    </m:f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, </m:t>
                    </m:r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b>
                    </m:sSub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𝐜</m:t>
                        </m:r>
                      </m:num>
                      <m:den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𝐚</m:t>
                        </m:r>
                      </m:den>
                    </m:f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algn="just">
                  <a:lnSpc>
                    <a:spcPct val="150000"/>
                  </a:lnSpc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𝐮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𝐯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𝐮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𝐯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𝐒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𝐮𝐯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𝐮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𝐯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–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𝐒𝐱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𝐏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2976DA0-EB03-448D-9484-500291389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5619950"/>
                <a:ext cx="21335999" cy="4338367"/>
              </a:xfrm>
              <a:prstGeom prst="rect">
                <a:avLst/>
              </a:prstGeom>
              <a:blipFill>
                <a:blip r:embed="rId3"/>
                <a:stretch>
                  <a:fillRect t="-3090" r="-1143" b="-5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61"/>
            <a:ext cx="22326600" cy="830997"/>
            <a:chOff x="18257" y="1892299"/>
            <a:chExt cx="22501026" cy="858182"/>
          </a:xfrm>
        </p:grpSpPr>
        <p:sp>
          <p:nvSpPr>
            <p:cNvPr id="3" name="Rounded Rectangle 2"/>
            <p:cNvSpPr/>
            <p:nvPr/>
          </p:nvSpPr>
          <p:spPr>
            <a:xfrm>
              <a:off x="18257" y="1905001"/>
              <a:ext cx="2055018" cy="72427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22463" cy="778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431722" cy="85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QUY VỀ PHƯƠNG TRÌNH BẬC NHẤT, BẬC HAI.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7721260" cy="1569660"/>
            <a:chOff x="644526" y="2766774"/>
            <a:chExt cx="15892459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46303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chứa ẩn trong </a:t>
              </a:r>
              <a:r>
                <a:rPr lang="en-GB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GB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tuyệt đối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2940" y="3996521"/>
            <a:ext cx="23524963" cy="8889520"/>
            <a:chOff x="1374822" y="4076041"/>
            <a:chExt cx="21948825" cy="3562290"/>
          </a:xfrm>
        </p:grpSpPr>
        <p:grpSp>
          <p:nvGrpSpPr>
            <p:cNvPr id="46" name="Group 45"/>
            <p:cNvGrpSpPr/>
            <p:nvPr/>
          </p:nvGrpSpPr>
          <p:grpSpPr>
            <a:xfrm>
              <a:off x="1374822" y="4076041"/>
              <a:ext cx="21948825" cy="3562290"/>
              <a:chOff x="1217167" y="2495616"/>
              <a:chExt cx="21948825" cy="3562290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17167" y="249561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528616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749341" y="4173957"/>
              <a:ext cx="3222448" cy="371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2346C2-4302-4A6F-A749-6EA0C59F9B6A}"/>
                  </a:ext>
                </a:extLst>
              </p:cNvPr>
              <p:cNvSpPr txBox="1"/>
              <p:nvPr/>
            </p:nvSpPr>
            <p:spPr>
              <a:xfrm>
                <a:off x="2525454" y="5315656"/>
                <a:ext cx="19050000" cy="6909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a)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|=|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b)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𝑨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e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𝑨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𝑩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2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2346C2-4302-4A6F-A749-6EA0C59F9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454" y="5315656"/>
                <a:ext cx="19050000" cy="6909777"/>
              </a:xfrm>
              <a:prstGeom prst="rect">
                <a:avLst/>
              </a:prstGeom>
              <a:blipFill>
                <a:blip r:embed="rId3"/>
                <a:stretch>
                  <a:fillRect t="-2118" b="-3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8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3"/>
            <a:ext cx="22174198" cy="1569660"/>
            <a:chOff x="-288924" y="1892300"/>
            <a:chExt cx="2217419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300"/>
              <a:ext cx="19797713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QUY VỀ PHƯƠNG TRÌNH BẬC NHẤT, BẬC HAI.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20159659" cy="1569660"/>
            <a:chOff x="644526" y="2766774"/>
            <a:chExt cx="20159659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88975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chứa ẩn trong giá trị tuyệt đối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2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51D87AB-DB96-4592-BE92-085D549AF7ED}"/>
                  </a:ext>
                </a:extLst>
              </p:cNvPr>
              <p:cNvSpPr txBox="1"/>
              <p:nvPr/>
            </p:nvSpPr>
            <p:spPr>
              <a:xfrm>
                <a:off x="6781800" y="3749392"/>
                <a:ext cx="15392398" cy="1783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 algn="just">
                  <a:lnSpc>
                    <a:spcPct val="150000"/>
                  </a:lnSpc>
                </a:pPr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 các phương trình sau</a:t>
                </a:r>
                <a:endParaRPr lang="en-US" sz="40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𝟒𝐱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|=|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51D87AB-DB96-4592-BE92-085D549AF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749392"/>
                <a:ext cx="15392398" cy="1783693"/>
              </a:xfrm>
              <a:prstGeom prst="rect">
                <a:avLst/>
              </a:prstGeom>
              <a:blipFill>
                <a:blip r:embed="rId3"/>
                <a:stretch>
                  <a:fillRect b="-15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2BF0C16-AB9C-4DB0-9837-3BFCF2474683}"/>
                  </a:ext>
                </a:extLst>
              </p:cNvPr>
              <p:cNvSpPr txBox="1"/>
              <p:nvPr/>
            </p:nvSpPr>
            <p:spPr>
              <a:xfrm>
                <a:off x="4870334" y="6710749"/>
                <a:ext cx="15932265" cy="56995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≥−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>
                                          <m:d>
                                            <m:dPr>
                                              <m:ctrlPr>
                                                <a:rPr lang="en-US" sz="44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44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𝒍𝒐</m:t>
                                              </m:r>
                                              <m:r>
                                                <a:rPr lang="en-US" sz="44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ạ</m:t>
                                              </m:r>
                                              <m:r>
                                                <a:rPr lang="en-US" sz="4400" b="1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  <a:cs typeface="Times New Roman" panose="02020603050405020304" pitchFamily="18" charset="0"/>
                                                </a:rPr>
                                                <m:t>𝒊</m:t>
                                              </m:r>
                                            </m:e>
                                          </m:d>
                                        </m:e>
                                      </m:mr>
                                    </m:m>
                                  </m:e>
                                  <m:e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  <m:r>
                                      <a:rPr lang="en-US" sz="4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           </m:t>
                                    </m:r>
                                    <m:d>
                                      <m:dPr>
                                        <m:ctrlP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𝒏𝒉</m:t>
                                        </m:r>
                                        <m:r>
                                          <a:rPr lang="en-US" sz="4400" b="1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ậ</m:t>
                                        </m:r>
                                        <m:r>
                                          <a:rPr lang="en-US" sz="4400" b="1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𝒏</m:t>
                                        </m:r>
                                      </m:e>
                                    </m:d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2BF0C16-AB9C-4DB0-9837-3BFCF2474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334" y="6710749"/>
                <a:ext cx="15932265" cy="5699509"/>
              </a:xfrm>
              <a:prstGeom prst="rect">
                <a:avLst/>
              </a:prstGeom>
              <a:blipFill>
                <a:blip r:embed="rId4"/>
                <a:stretch>
                  <a:fillRect t="-2567" b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3"/>
            <a:ext cx="22174198" cy="1569660"/>
            <a:chOff x="-288924" y="1892300"/>
            <a:chExt cx="2217419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300"/>
              <a:ext cx="19797713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QUY VỀ PHƯƠNG TRÌNH BẬC NHẤT, BẬC HAI.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20159659" cy="1569660"/>
            <a:chOff x="644526" y="2766774"/>
            <a:chExt cx="20159659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88975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chứa ẩn trong giá trị tuyệt đối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2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51D87AB-DB96-4592-BE92-085D549AF7ED}"/>
                  </a:ext>
                </a:extLst>
              </p:cNvPr>
              <p:cNvSpPr txBox="1"/>
              <p:nvPr/>
            </p:nvSpPr>
            <p:spPr>
              <a:xfrm>
                <a:off x="6781800" y="3749392"/>
                <a:ext cx="15392398" cy="17836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 algn="just">
                  <a:lnSpc>
                    <a:spcPct val="150000"/>
                  </a:lnSpc>
                </a:pPr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 các phương trình sau</a:t>
                </a:r>
                <a:endParaRPr lang="en-US" sz="40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𝟒𝐱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|=|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en-US" sz="40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51D87AB-DB96-4592-BE92-085D549AF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749392"/>
                <a:ext cx="15392398" cy="1783693"/>
              </a:xfrm>
              <a:prstGeom prst="rect">
                <a:avLst/>
              </a:prstGeom>
              <a:blipFill>
                <a:blip r:embed="rId3"/>
                <a:stretch>
                  <a:fillRect b="-15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10006C-42C3-44AF-8E04-90187FEEE229}"/>
                  </a:ext>
                </a:extLst>
              </p:cNvPr>
              <p:cNvSpPr txBox="1"/>
              <p:nvPr/>
            </p:nvSpPr>
            <p:spPr>
              <a:xfrm>
                <a:off x="5983706" y="6833937"/>
                <a:ext cx="13294894" cy="4244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|=|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>
                  <a:solidFill>
                    <a:schemeClr val="tx1"/>
                  </a:solidFill>
                  <a:effectLst/>
                  <a:latin typeface="Cambria Math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10006C-42C3-44AF-8E04-90187FEEE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706" y="6833937"/>
                <a:ext cx="13294894" cy="4244752"/>
              </a:xfrm>
              <a:prstGeom prst="rect">
                <a:avLst/>
              </a:prstGeom>
              <a:blipFill rotWithShape="1">
                <a:blip r:embed="rId4"/>
                <a:stretch>
                  <a:fillRect l="-1880" t="-3305" b="-5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04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572061"/>
            <a:ext cx="22326600" cy="830997"/>
            <a:chOff x="18257" y="1892299"/>
            <a:chExt cx="22501026" cy="858182"/>
          </a:xfrm>
        </p:grpSpPr>
        <p:sp>
          <p:nvSpPr>
            <p:cNvPr id="3" name="Rounded Rectangle 2"/>
            <p:cNvSpPr/>
            <p:nvPr/>
          </p:nvSpPr>
          <p:spPr>
            <a:xfrm>
              <a:off x="18257" y="1905001"/>
              <a:ext cx="2055018" cy="724270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22463" cy="778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431722" cy="858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QUY VỀ PHƯƠNG TRÌNH BẬC NHẤT, BẬC HAI.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15892459" cy="861774"/>
            <a:chOff x="644526" y="2766774"/>
            <a:chExt cx="1589245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4630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chứa ẩn dưới dấu căn.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2940" y="3642860"/>
            <a:ext cx="23551177" cy="9004038"/>
            <a:chOff x="1405233" y="4038600"/>
            <a:chExt cx="21973283" cy="3608181"/>
          </a:xfrm>
        </p:grpSpPr>
        <p:grpSp>
          <p:nvGrpSpPr>
            <p:cNvPr id="46" name="Group 45"/>
            <p:cNvGrpSpPr/>
            <p:nvPr/>
          </p:nvGrpSpPr>
          <p:grpSpPr>
            <a:xfrm>
              <a:off x="1405233" y="4076041"/>
              <a:ext cx="21973283" cy="3570740"/>
              <a:chOff x="1247578" y="2495616"/>
              <a:chExt cx="21973283" cy="3570740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72036" y="250406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528616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3222448" cy="371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chất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2346C2-4302-4A6F-A749-6EA0C59F9B6A}"/>
                  </a:ext>
                </a:extLst>
              </p:cNvPr>
              <p:cNvSpPr txBox="1"/>
              <p:nvPr/>
            </p:nvSpPr>
            <p:spPr>
              <a:xfrm>
                <a:off x="1905000" y="5471004"/>
                <a:ext cx="19050000" cy="7809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ĐK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So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rad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4400" b="1" i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𝐁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𝐁</m:t>
                                </m:r>
                              </m:e>
                              <m:sup>
                                <m:r>
                                  <a:rPr lang="en-US" sz="4400" b="1" i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</m:rad>
                    <m:r>
                      <a:rPr lang="en-US" sz="4400" b="1" i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</m:rad>
                    <m:r>
                      <a:rPr lang="en-US" sz="4400" b="1" i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𝐁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0">
                                <a:latin typeface="Cambria Math" panose="02040503050406030204" pitchFamily="18" charset="0"/>
                              </a:rPr>
                              <m:t>𝐁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92346C2-4302-4A6F-A749-6EA0C59F9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471004"/>
                <a:ext cx="19050000" cy="7809189"/>
              </a:xfrm>
              <a:prstGeom prst="rect">
                <a:avLst/>
              </a:prstGeom>
              <a:blipFill>
                <a:blip r:embed="rId3"/>
                <a:stretch>
                  <a:fillRect l="-1312" t="-1560" r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0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72063"/>
            <a:ext cx="22174198" cy="1569660"/>
            <a:chOff x="-288924" y="1892300"/>
            <a:chExt cx="22174198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300"/>
              <a:ext cx="19797713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QUY VỀ PHƯƠNG TRÌNH BẬC NHẤT, BẬC HAI.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2940" y="2504836"/>
            <a:ext cx="20159659" cy="1569660"/>
            <a:chOff x="644526" y="2766774"/>
            <a:chExt cx="20159659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88975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chứa ẩn dưới dấu căn.</a:t>
              </a:r>
            </a:p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-1587" y="-377026"/>
            <a:ext cx="184731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2162" y="5670332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1088" y="3461658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51D87AB-DB96-4592-BE92-085D549AF7ED}"/>
                  </a:ext>
                </a:extLst>
              </p:cNvPr>
              <p:cNvSpPr txBox="1"/>
              <p:nvPr/>
            </p:nvSpPr>
            <p:spPr>
              <a:xfrm>
                <a:off x="5687297" y="4239699"/>
                <a:ext cx="13732757" cy="1051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 indent="-90170" algn="just">
                  <a:lnSpc>
                    <a:spcPct val="150000"/>
                  </a:lnSpc>
                </a:pPr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các phương trình sau:</a:t>
                </a:r>
                <a:r>
                  <a:rPr lang="en-US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𝟐𝐱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51D87AB-DB96-4592-BE92-085D549AF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97" y="4239699"/>
                <a:ext cx="13732757" cy="1051122"/>
              </a:xfrm>
              <a:prstGeom prst="rect">
                <a:avLst/>
              </a:prstGeom>
              <a:blipFill>
                <a:blip r:embed="rId3"/>
                <a:stretch>
                  <a:fillRect b="-25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DC10006C-42C3-44AF-8E04-90187FEEE229}"/>
                  </a:ext>
                </a:extLst>
              </p:cNvPr>
              <p:cNvSpPr txBox="1"/>
              <p:nvPr/>
            </p:nvSpPr>
            <p:spPr>
              <a:xfrm>
                <a:off x="4038600" y="6279459"/>
                <a:ext cx="18135600" cy="6211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𝟔𝐱</m:t>
                              </m:r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en-US" sz="4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  <m:r>
                                        <a:rPr lang="en-US" sz="4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4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4400" b="1" i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𝐧𝐡</m:t>
                                                </m:r>
                                                <m:r>
                                                  <a:rPr lang="en-US" sz="4400" b="1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ậ</m:t>
                                                </m:r>
                                                <m:r>
                                                  <a:rPr lang="en-US" sz="4400" b="1" i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𝐧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  <m:e>
                                      <m:r>
                                        <a:rPr lang="en-US" sz="4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en-US" sz="4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  <m:r>
                                        <a:rPr lang="en-US" sz="4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US" sz="4400" b="1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4400" b="1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</m:rad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44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4400" b="1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4400" b="1" i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𝐥𝐨</m:t>
                                                </m:r>
                                                <m:r>
                                                  <a:rPr lang="en-US" sz="4400" b="1" i="0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/>
                                                  </a:rPr>
                                                  <m:t>ạ</m:t>
                                                </m:r>
                                                <m:r>
                                                  <a:rPr lang="en-US" sz="4400" b="1" i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𝐢</m:t>
                                                </m:r>
                                              </m:e>
                                            </m:d>
                                          </m:e>
                                        </m:mr>
                                      </m:m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𝐒</m:t>
                    </m:r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e>
                    </m:d>
                    <m:r>
                      <a:rPr lang="en-US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indent="-9017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10006C-42C3-44AF-8E04-90187FEEE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6279459"/>
                <a:ext cx="18135600" cy="6211380"/>
              </a:xfrm>
              <a:prstGeom prst="rect">
                <a:avLst/>
              </a:prstGeom>
              <a:blipFill rotWithShape="1">
                <a:blip r:embed="rId4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13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1262</TotalTime>
  <Words>3293</Words>
  <Application>Microsoft Office PowerPoint</Application>
  <PresentationFormat>Custom</PresentationFormat>
  <Paragraphs>421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Lưu Thị Minh</cp:lastModifiedBy>
  <cp:revision>110</cp:revision>
  <dcterms:created xsi:type="dcterms:W3CDTF">2013-08-31T11:42:51Z</dcterms:created>
  <dcterms:modified xsi:type="dcterms:W3CDTF">2021-08-29T00:34:06Z</dcterms:modified>
</cp:coreProperties>
</file>