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4CD651-4E01-4BC5-9E87-9AD2F72C6CCF}" type="datetimeFigureOut">
              <a:rPr lang="en-US" smtClean="0"/>
              <a:pPr/>
              <a:t>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04E1E5-0C88-45B1-81FE-01DC4769F7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04E1E5-0C88-45B1-81FE-01DC4769F7D9}"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04E1E5-0C88-45B1-81FE-01DC4769F7D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FBC30E-C384-4BB1-A393-4C9E0F3CB0F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C30E-C384-4BB1-A393-4C9E0F3CB0F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C30E-C384-4BB1-A393-4C9E0F3CB0F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C30E-C384-4BB1-A393-4C9E0F3CB0F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FBC30E-C384-4BB1-A393-4C9E0F3CB0F9}"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FBC30E-C384-4BB1-A393-4C9E0F3CB0F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FBC30E-C384-4BB1-A393-4C9E0F3CB0F9}" type="datetimeFigureOut">
              <a:rPr lang="en-US" smtClean="0"/>
              <a:pPr/>
              <a:t>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FBC30E-C384-4BB1-A393-4C9E0F3CB0F9}" type="datetimeFigureOut">
              <a:rPr lang="en-US" smtClean="0"/>
              <a:pPr/>
              <a:t>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BC30E-C384-4BB1-A393-4C9E0F3CB0F9}" type="datetimeFigureOut">
              <a:rPr lang="en-US" smtClean="0"/>
              <a:pPr/>
              <a:t>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BC30E-C384-4BB1-A393-4C9E0F3CB0F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BC30E-C384-4BB1-A393-4C9E0F3CB0F9}"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257D5-513D-405F-B881-1682952AB1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BC30E-C384-4BB1-A393-4C9E0F3CB0F9}" type="datetimeFigureOut">
              <a:rPr lang="en-US" smtClean="0"/>
              <a:pPr/>
              <a:t>2/11/2018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257D5-513D-405F-B881-1682952AB1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4" name="Picture 3" descr="tong-hop-nhung-mau-hinh-nen-xin-chao-welcome-mo-dau-tren-slide-thuyet-trinh-1485015264-12.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solidFill>
                  <a:schemeClr val="accent6"/>
                </a:solidFill>
              </a:rPr>
              <a:t>Speaking</a:t>
            </a:r>
            <a:endParaRPr lang="en-US" sz="6000" dirty="0"/>
          </a:p>
        </p:txBody>
      </p:sp>
      <p:sp>
        <p:nvSpPr>
          <p:cNvPr id="3" name="Content Placeholder 2"/>
          <p:cNvSpPr>
            <a:spLocks noGrp="1"/>
          </p:cNvSpPr>
          <p:nvPr>
            <p:ph idx="1"/>
          </p:nvPr>
        </p:nvSpPr>
        <p:spPr>
          <a:xfrm>
            <a:off x="0" y="762000"/>
            <a:ext cx="8686800" cy="5059363"/>
          </a:xfrm>
        </p:spPr>
        <p:txBody>
          <a:bodyPr/>
          <a:lstStyle/>
          <a:p>
            <a:pPr algn="just">
              <a:buNone/>
            </a:pPr>
            <a:r>
              <a:rPr lang="en-US" b="1" dirty="0" smtClean="0">
                <a:solidFill>
                  <a:srgbClr val="FF0000"/>
                </a:solidFill>
              </a:rPr>
              <a:t>    5</a:t>
            </a:r>
            <a:r>
              <a:rPr lang="en-US" b="1" dirty="0" smtClean="0">
                <a:solidFill>
                  <a:srgbClr val="FF0000"/>
                </a:solidFill>
              </a:rPr>
              <a:t>.</a:t>
            </a:r>
            <a:r>
              <a:rPr lang="en-US" b="1" dirty="0" smtClean="0"/>
              <a:t> Work in groups. Read and discuss </a:t>
            </a:r>
            <a:r>
              <a:rPr lang="en-US" b="1" dirty="0" smtClean="0"/>
              <a:t>these interesting </a:t>
            </a:r>
            <a:r>
              <a:rPr lang="en-US" b="1" dirty="0" smtClean="0"/>
              <a:t>facts about Australia. Prepare a short introduction of Australia. The present it to the class</a:t>
            </a:r>
            <a:r>
              <a:rPr lang="en-US" dirty="0" smtClean="0"/>
              <a:t>.</a:t>
            </a:r>
            <a:endParaRPr lang="en-US" dirty="0"/>
          </a:p>
        </p:txBody>
      </p:sp>
      <p:sp>
        <p:nvSpPr>
          <p:cNvPr id="4" name="TextBox 3"/>
          <p:cNvSpPr txBox="1"/>
          <p:nvPr/>
        </p:nvSpPr>
        <p:spPr>
          <a:xfrm>
            <a:off x="304800" y="2667000"/>
            <a:ext cx="1828800" cy="523220"/>
          </a:xfrm>
          <a:prstGeom prst="rect">
            <a:avLst/>
          </a:prstGeom>
          <a:noFill/>
        </p:spPr>
        <p:txBody>
          <a:bodyPr wrap="square" rtlCol="0">
            <a:spAutoFit/>
          </a:bodyPr>
          <a:lstStyle/>
          <a:p>
            <a:r>
              <a:rPr lang="en-US" sz="2800" i="1" u="sng" dirty="0" smtClean="0">
                <a:solidFill>
                  <a:srgbClr val="00B0F0"/>
                </a:solidFill>
              </a:rPr>
              <a:t>Example</a:t>
            </a:r>
            <a:endParaRPr lang="en-US" sz="2800" i="1" u="sng" dirty="0">
              <a:solidFill>
                <a:srgbClr val="00B0F0"/>
              </a:solidFill>
            </a:endParaRPr>
          </a:p>
        </p:txBody>
      </p:sp>
      <p:sp>
        <p:nvSpPr>
          <p:cNvPr id="5" name="Horizontal Scroll 4"/>
          <p:cNvSpPr/>
          <p:nvPr/>
        </p:nvSpPr>
        <p:spPr>
          <a:xfrm>
            <a:off x="457200" y="2819400"/>
            <a:ext cx="8153400" cy="3962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It is the world's only country which covers an entire continent. It is the world's capital of sports and outdoor activities (70% of polupation regularly participate). It is the longest fence (5,400 km) which was built to protect the world's largest population of sheep (about 175 million) and is claimed to be seen from outer space. It has the world's largest cattle station (Anna Creek station) and larger than Belgium.</a:t>
            </a:r>
            <a:endParaRPr lang="en-US" sz="24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heckerboard(across)">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accent6"/>
                </a:solidFill>
              </a:rPr>
              <a:t>Homework</a:t>
            </a:r>
            <a:endParaRPr lang="en-US" sz="6000" dirty="0"/>
          </a:p>
        </p:txBody>
      </p:sp>
      <p:sp>
        <p:nvSpPr>
          <p:cNvPr id="3" name="Content Placeholder 2"/>
          <p:cNvSpPr>
            <a:spLocks noGrp="1"/>
          </p:cNvSpPr>
          <p:nvPr>
            <p:ph idx="1"/>
          </p:nvPr>
        </p:nvSpPr>
        <p:spPr>
          <a:xfrm>
            <a:off x="457200" y="1295400"/>
            <a:ext cx="8229600" cy="4525963"/>
          </a:xfrm>
        </p:spPr>
        <p:txBody>
          <a:bodyPr/>
          <a:lstStyle/>
          <a:p>
            <a:r>
              <a:rPr lang="en-US" dirty="0" smtClean="0"/>
              <a:t>Learn vocabulary by heart and rewrite them in sentences</a:t>
            </a:r>
            <a:r>
              <a:rPr lang="en-US" dirty="0" smtClean="0"/>
              <a:t>.</a:t>
            </a:r>
          </a:p>
          <a:p>
            <a:r>
              <a:rPr lang="en-US" dirty="0" smtClean="0"/>
              <a:t>Redo the exercise in your notebook</a:t>
            </a:r>
            <a:r>
              <a:rPr lang="en-US" dirty="0" smtClean="0"/>
              <a:t>.</a:t>
            </a:r>
          </a:p>
          <a:p>
            <a:r>
              <a:rPr lang="en-US" dirty="0" smtClean="0"/>
              <a:t>Prepare for Skills 2</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hinh-nen-powerpoint-cam-on-cho-slide-thuyet-trinh-anh-8.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3698a9c40b7a6b74a2f553000002b1a.jpg"/>
          <p:cNvPicPr>
            <a:picLocks noGrp="1" noChangeAspect="1"/>
          </p:cNvPicPr>
          <p:nvPr>
            <p:ph idx="1"/>
          </p:nvPr>
        </p:nvPicPr>
        <p:blipFill>
          <a:blip r:embed="rId2"/>
          <a:stretch>
            <a:fillRect/>
          </a:stretch>
        </p:blipFill>
        <p:spPr>
          <a:xfrm>
            <a:off x="0" y="0"/>
            <a:ext cx="9143999" cy="6858000"/>
          </a:xfrm>
        </p:spPr>
      </p:pic>
      <p:sp>
        <p:nvSpPr>
          <p:cNvPr id="5" name="Title 1"/>
          <p:cNvSpPr>
            <a:spLocks noGrp="1"/>
          </p:cNvSpPr>
          <p:nvPr>
            <p:ph type="title"/>
          </p:nvPr>
        </p:nvSpPr>
        <p:spPr>
          <a:xfrm>
            <a:off x="762000" y="762000"/>
            <a:ext cx="8153400" cy="1143000"/>
          </a:xfrm>
        </p:spPr>
        <p:txBody>
          <a:bodyPr>
            <a:noAutofit/>
          </a:bodyPr>
          <a:lstStyle/>
          <a:p>
            <a:r>
              <a:rPr lang="en-US" sz="5300" b="1" dirty="0" smtClean="0">
                <a:solidFill>
                  <a:srgbClr val="002060"/>
                </a:solidFill>
              </a:rPr>
              <a:t>UNIT 8: ENGLISH COUNTRY SPEAKING ENGLISH</a:t>
            </a:r>
            <a:endParaRPr lang="en-US" sz="5300" b="1" dirty="0">
              <a:solidFill>
                <a:srgbClr val="002060"/>
              </a:solidFill>
            </a:endParaRPr>
          </a:p>
        </p:txBody>
      </p:sp>
      <p:sp>
        <p:nvSpPr>
          <p:cNvPr id="6" name="Title 1"/>
          <p:cNvSpPr txBox="1">
            <a:spLocks/>
          </p:cNvSpPr>
          <p:nvPr/>
        </p:nvSpPr>
        <p:spPr>
          <a:xfrm>
            <a:off x="0" y="2133600"/>
            <a:ext cx="91440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300" b="1" i="0" u="none" strike="noStrike" kern="1200" cap="none" spc="0" normalizeH="0" baseline="0" noProof="0" dirty="0" smtClean="0">
                <a:ln>
                  <a:noFill/>
                </a:ln>
                <a:solidFill>
                  <a:srgbClr val="FF0000"/>
                </a:solidFill>
                <a:effectLst/>
                <a:uLnTx/>
                <a:uFillTx/>
                <a:latin typeface="+mj-lt"/>
                <a:ea typeface="+mj-ea"/>
                <a:cs typeface="+mj-cs"/>
              </a:rPr>
              <a:t>LESSON</a:t>
            </a:r>
            <a:r>
              <a:rPr kumimoji="0" lang="en-US" sz="5300" b="1" i="0" u="none" strike="noStrike" kern="1200" cap="none" spc="0" normalizeH="0" noProof="0" dirty="0" smtClean="0">
                <a:ln>
                  <a:noFill/>
                </a:ln>
                <a:solidFill>
                  <a:srgbClr val="FF0000"/>
                </a:solidFill>
                <a:effectLst/>
                <a:uLnTx/>
                <a:uFillTx/>
                <a:latin typeface="+mj-lt"/>
                <a:ea typeface="+mj-ea"/>
                <a:cs typeface="+mj-cs"/>
              </a:rPr>
              <a:t> 5: Skills 1/P.22</a:t>
            </a:r>
            <a:endParaRPr kumimoji="0" lang="en-US" sz="5300" b="1" i="0" u="none" strike="noStrike" kern="1200" cap="none" spc="0" normalizeH="0" baseline="0" noProof="0" dirty="0" smtClean="0">
              <a:ln>
                <a:noFill/>
              </a:ln>
              <a:solidFill>
                <a:srgbClr val="FF0000"/>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chemeClr val="accent6"/>
                </a:solidFill>
              </a:rPr>
              <a:t>Vocabulary</a:t>
            </a:r>
            <a:endParaRPr lang="en-US" sz="6000" b="1" dirty="0">
              <a:solidFill>
                <a:schemeClr val="accent6"/>
              </a:solidFill>
            </a:endParaRPr>
          </a:p>
        </p:txBody>
      </p:sp>
      <p:sp>
        <p:nvSpPr>
          <p:cNvPr id="3" name="Content Placeholder 2"/>
          <p:cNvSpPr>
            <a:spLocks noGrp="1"/>
          </p:cNvSpPr>
          <p:nvPr>
            <p:ph idx="1"/>
          </p:nvPr>
        </p:nvSpPr>
        <p:spPr>
          <a:xfrm>
            <a:off x="457200" y="1143000"/>
            <a:ext cx="8229600" cy="4983163"/>
          </a:xfrm>
        </p:spPr>
        <p:txBody>
          <a:bodyPr>
            <a:normAutofit/>
          </a:bodyPr>
          <a:lstStyle/>
          <a:p>
            <a:r>
              <a:rPr lang="en-US" dirty="0"/>
              <a:t>e</a:t>
            </a:r>
            <a:r>
              <a:rPr lang="en-US" dirty="0" smtClean="0"/>
              <a:t>ndless </a:t>
            </a:r>
            <a:r>
              <a:rPr lang="en-US" dirty="0"/>
              <a:t>['endlis</a:t>
            </a:r>
            <a:r>
              <a:rPr lang="en-US" dirty="0" smtClean="0"/>
              <a:t>] (a):  bất tận, vô số, vô tận</a:t>
            </a:r>
          </a:p>
          <a:p>
            <a:r>
              <a:rPr lang="en-US" dirty="0" smtClean="0"/>
              <a:t>be aware: hãy cẩn thận</a:t>
            </a:r>
          </a:p>
          <a:p>
            <a:r>
              <a:rPr lang="en-US" dirty="0"/>
              <a:t>h</a:t>
            </a:r>
            <a:r>
              <a:rPr lang="en-US" dirty="0" smtClean="0"/>
              <a:t>aunt </a:t>
            </a:r>
            <a:r>
              <a:rPr lang="en-US" dirty="0"/>
              <a:t>[hɔ:nt</a:t>
            </a:r>
            <a:r>
              <a:rPr lang="en-US" dirty="0" smtClean="0"/>
              <a:t>] (v): ám ảnh, lai văng, ma ám</a:t>
            </a:r>
          </a:p>
          <a:p>
            <a:r>
              <a:rPr lang="en-US" dirty="0"/>
              <a:t>p</a:t>
            </a:r>
            <a:r>
              <a:rPr lang="en-US" dirty="0" smtClean="0"/>
              <a:t>ipe </a:t>
            </a:r>
            <a:r>
              <a:rPr lang="en-US" dirty="0"/>
              <a:t>[paip</a:t>
            </a:r>
            <a:r>
              <a:rPr lang="en-US" dirty="0" smtClean="0"/>
              <a:t>] (v): thổi sáo</a:t>
            </a:r>
          </a:p>
          <a:p>
            <a:r>
              <a:rPr lang="en-US" dirty="0"/>
              <a:t>b</a:t>
            </a:r>
            <a:r>
              <a:rPr lang="en-US" dirty="0" smtClean="0"/>
              <a:t>rigade </a:t>
            </a:r>
            <a:r>
              <a:rPr lang="en-US" dirty="0"/>
              <a:t>[bri'geid</a:t>
            </a:r>
            <a:r>
              <a:rPr lang="en-US" dirty="0" smtClean="0"/>
              <a:t>] (n): đội, lữ đoàn</a:t>
            </a:r>
            <a:endParaRPr lang="en-US"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chemeClr val="accent6"/>
                </a:solidFill>
              </a:rPr>
              <a:t>Reading</a:t>
            </a:r>
            <a:endParaRPr lang="en-US" sz="6000" b="1" dirty="0">
              <a:solidFill>
                <a:schemeClr val="accent6"/>
              </a:solidFill>
            </a:endParaRPr>
          </a:p>
        </p:txBody>
      </p:sp>
      <p:sp>
        <p:nvSpPr>
          <p:cNvPr id="3" name="Content Placeholder 2"/>
          <p:cNvSpPr>
            <a:spLocks noGrp="1"/>
          </p:cNvSpPr>
          <p:nvPr>
            <p:ph idx="1"/>
          </p:nvPr>
        </p:nvSpPr>
        <p:spPr>
          <a:xfrm>
            <a:off x="457200" y="960437"/>
            <a:ext cx="8229600" cy="4525963"/>
          </a:xfrm>
        </p:spPr>
        <p:txBody>
          <a:bodyPr>
            <a:normAutofit/>
          </a:bodyPr>
          <a:lstStyle/>
          <a:p>
            <a:pPr>
              <a:buNone/>
            </a:pPr>
            <a:r>
              <a:rPr lang="en-US" sz="3600" b="1" dirty="0" smtClean="0">
                <a:solidFill>
                  <a:srgbClr val="FF0000"/>
                </a:solidFill>
              </a:rPr>
              <a:t>1. </a:t>
            </a:r>
            <a:r>
              <a:rPr lang="en-US" sz="3600" b="1" dirty="0" smtClean="0"/>
              <a:t>Discuss the questions. Then read the passage</a:t>
            </a:r>
            <a:endParaRPr lang="en-US" sz="3600" b="1" dirty="0"/>
          </a:p>
        </p:txBody>
      </p:sp>
      <p:sp>
        <p:nvSpPr>
          <p:cNvPr id="4" name="Content Placeholder 2"/>
          <p:cNvSpPr txBox="1">
            <a:spLocks/>
          </p:cNvSpPr>
          <p:nvPr/>
        </p:nvSpPr>
        <p:spPr>
          <a:xfrm>
            <a:off x="457200" y="2103437"/>
            <a:ext cx="8229600" cy="4525963"/>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lang="en-US" sz="3200" dirty="0" smtClean="0">
                <a:solidFill>
                  <a:srgbClr val="00B0F0"/>
                </a:solidFill>
              </a:rPr>
              <a:t>1.</a:t>
            </a:r>
            <a:r>
              <a:rPr lang="en-US" sz="3200" dirty="0" smtClean="0"/>
              <a:t> Where is Scotland?</a:t>
            </a:r>
          </a:p>
          <a:p>
            <a:pPr marL="514350" marR="0" lvl="0" indent="-514350" algn="l" defTabSz="914400" rtl="0" eaLnBrk="1" fontAlgn="auto" latinLnBrk="0" hangingPunct="1">
              <a:lnSpc>
                <a:spcPct val="100000"/>
              </a:lnSpc>
              <a:spcBef>
                <a:spcPct val="20000"/>
              </a:spcBef>
              <a:spcAft>
                <a:spcPts val="0"/>
              </a:spcAft>
              <a:buClrTx/>
              <a:buSzTx/>
              <a:tabLst/>
              <a:defRPr/>
            </a:pPr>
            <a:endParaRPr kumimoji="0" lang="en-US" sz="3200" i="0" u="none" strike="noStrike" kern="1200" cap="none" spc="0" normalizeH="0" baseline="0" noProof="0" dirty="0">
              <a:ln>
                <a:noFill/>
              </a:ln>
              <a:solidFill>
                <a:srgbClr val="00B0F0"/>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tabLst/>
              <a:defRPr/>
            </a:pPr>
            <a:r>
              <a:rPr lang="en-US" sz="3200" dirty="0" smtClean="0">
                <a:solidFill>
                  <a:srgbClr val="00B0F0"/>
                </a:solidFill>
              </a:rPr>
              <a:t>2.</a:t>
            </a:r>
            <a:r>
              <a:rPr lang="en-US" sz="3200" dirty="0" smtClean="0"/>
              <a:t> What is this land famous for?</a:t>
            </a:r>
            <a:endParaRPr kumimoji="0" lang="en-US" sz="3200" i="0" u="none" strike="noStrike" kern="1200" cap="none" spc="0" normalizeH="0" baseline="0" noProof="0" dirty="0" smtClean="0">
              <a:ln>
                <a:noFill/>
              </a:ln>
              <a:effectLst/>
              <a:uLnTx/>
              <a:uFillTx/>
              <a:latin typeface="+mn-lt"/>
              <a:ea typeface="+mn-ea"/>
              <a:cs typeface="+mn-cs"/>
            </a:endParaRPr>
          </a:p>
        </p:txBody>
      </p:sp>
      <p:sp>
        <p:nvSpPr>
          <p:cNvPr id="5" name="TextBox 4"/>
          <p:cNvSpPr txBox="1"/>
          <p:nvPr/>
        </p:nvSpPr>
        <p:spPr>
          <a:xfrm>
            <a:off x="533400" y="2691825"/>
            <a:ext cx="8077200" cy="584775"/>
          </a:xfrm>
          <a:prstGeom prst="rect">
            <a:avLst/>
          </a:prstGeom>
          <a:noFill/>
        </p:spPr>
        <p:txBody>
          <a:bodyPr wrap="square" rtlCol="0">
            <a:spAutoFit/>
          </a:bodyPr>
          <a:lstStyle/>
          <a:p>
            <a:r>
              <a:rPr lang="en-US" sz="3200" dirty="0" smtClean="0">
                <a:solidFill>
                  <a:srgbClr val="FF0000"/>
                </a:solidFill>
              </a:rPr>
              <a:t>In the north of Great Britain.</a:t>
            </a:r>
            <a:endParaRPr lang="en-US" sz="3200" dirty="0">
              <a:solidFill>
                <a:srgbClr val="FF0000"/>
              </a:solidFill>
            </a:endParaRPr>
          </a:p>
        </p:txBody>
      </p:sp>
      <p:sp>
        <p:nvSpPr>
          <p:cNvPr id="7" name="TextBox 6"/>
          <p:cNvSpPr txBox="1"/>
          <p:nvPr/>
        </p:nvSpPr>
        <p:spPr>
          <a:xfrm>
            <a:off x="533400" y="3805297"/>
            <a:ext cx="8077200" cy="2062103"/>
          </a:xfrm>
          <a:prstGeom prst="rect">
            <a:avLst/>
          </a:prstGeom>
          <a:noFill/>
        </p:spPr>
        <p:txBody>
          <a:bodyPr wrap="square" rtlCol="0">
            <a:spAutoFit/>
          </a:bodyPr>
          <a:lstStyle/>
          <a:p>
            <a:pPr algn="just"/>
            <a:r>
              <a:rPr lang="en-US" sz="3200" dirty="0" smtClean="0">
                <a:solidFill>
                  <a:srgbClr val="FF0000"/>
                </a:solidFill>
              </a:rPr>
              <a:t>It’s famous for its rich culture as weel as its amazing natural beauty, it’s historic castles its traditional festivals, and its whisky. It is also famous for various inventions.</a:t>
            </a:r>
            <a:endParaRPr lang="en-US" sz="3200" dirty="0">
              <a:solidFill>
                <a:srgbClr val="FF000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solidFill>
                  <a:schemeClr val="accent6"/>
                </a:solidFill>
              </a:rPr>
              <a:t>SCOTLAND - THE LAND OF LEGENDS</a:t>
            </a:r>
          </a:p>
        </p:txBody>
      </p:sp>
      <p:sp>
        <p:nvSpPr>
          <p:cNvPr id="3" name="Content Placeholder 2"/>
          <p:cNvSpPr>
            <a:spLocks noGrp="1"/>
          </p:cNvSpPr>
          <p:nvPr>
            <p:ph idx="1"/>
          </p:nvPr>
        </p:nvSpPr>
        <p:spPr>
          <a:xfrm>
            <a:off x="0" y="990600"/>
            <a:ext cx="8915400" cy="5791200"/>
          </a:xfrm>
        </p:spPr>
        <p:txBody>
          <a:bodyPr>
            <a:noAutofit/>
          </a:bodyPr>
          <a:lstStyle/>
          <a:p>
            <a:pPr algn="just">
              <a:buNone/>
            </a:pPr>
            <a:r>
              <a:rPr lang="en-US" sz="2200" dirty="0" smtClean="0"/>
              <a:t>     </a:t>
            </a:r>
            <a:r>
              <a:rPr lang="en-US" sz="2300" dirty="0" smtClean="0"/>
              <a:t>Scotland </a:t>
            </a:r>
            <a:r>
              <a:rPr lang="en-US" sz="2300" dirty="0"/>
              <a:t>is in the north of Great Britain. It is famous for its rich culture as well as </a:t>
            </a:r>
            <a:r>
              <a:rPr lang="en-US" sz="2300" dirty="0" smtClean="0"/>
              <a:t>its amazing </a:t>
            </a:r>
            <a:r>
              <a:rPr lang="en-US" sz="2300" dirty="0"/>
              <a:t>natural beauty. Visitors to this land can spend endless days exploring its historic centuries-old castles. But be aware – legend says that some of them are haunted by ghosts. Fun-lovers can experience its world-famous festival, the </a:t>
            </a:r>
            <a:r>
              <a:rPr lang="en-US" sz="2300" dirty="0" smtClean="0"/>
              <a:t>Highland</a:t>
            </a:r>
            <a:r>
              <a:rPr lang="en-US" sz="2300" dirty="0"/>
              <a:t> </a:t>
            </a:r>
            <a:r>
              <a:rPr lang="en-US" sz="2300" dirty="0" smtClean="0"/>
              <a:t>Games </a:t>
            </a:r>
            <a:r>
              <a:rPr lang="en-US" sz="2300" dirty="0"/>
              <a:t>where they can enjoy unique Scottish activities such as the piping, drumming, and dancing. They can also see traditional sports, or drink whisky with the local people. Driving through vast green pastures, or boating on scenic lakes – or lochs – are other attractions that Scotland offers. </a:t>
            </a:r>
            <a:endParaRPr lang="en-US" sz="2300" dirty="0" smtClean="0"/>
          </a:p>
          <a:p>
            <a:pPr algn="just">
              <a:buNone/>
            </a:pPr>
            <a:r>
              <a:rPr lang="en-US" sz="2300" dirty="0" smtClean="0"/>
              <a:t>     The </a:t>
            </a:r>
            <a:r>
              <a:rPr lang="en-US" sz="2300" dirty="0"/>
              <a:t>great people of this legendary land have also given many of the world’s important inventions like the telephone, the television, penicillin and the raincoat. Edinburgh, the capital, was the fi rst city in the world to have its own fi re brigade in 1824. Edinburgh University welcomed the first female medical student in Great Britain in </a:t>
            </a:r>
            <a:r>
              <a:rPr lang="en-US" sz="2300" dirty="0" smtClean="0"/>
              <a:t>1869.</a:t>
            </a:r>
            <a:endParaRPr lang="en-US" sz="2300" dirty="0"/>
          </a:p>
        </p:txBody>
      </p:sp>
      <p:pic>
        <p:nvPicPr>
          <p:cNvPr id="4" name="Picture 3" descr="20-khung-hinh-nen-dep-tinh-te-danh-cho-ban-1487828800-6.png"/>
          <p:cNvPicPr>
            <a:picLocks noChangeAspect="1"/>
          </p:cNvPicPr>
          <p:nvPr/>
        </p:nvPicPr>
        <p:blipFill>
          <a:blip r:embed="rId2"/>
          <a:stretch>
            <a:fillRect/>
          </a:stretch>
        </p:blipFill>
        <p:spPr>
          <a:xfrm>
            <a:off x="14748" y="-17207"/>
            <a:ext cx="9143427" cy="6857570"/>
          </a:xfrm>
          <a:prstGeom prst="rect">
            <a:avLst/>
          </a:prstGeo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chemeClr val="accent6"/>
                </a:solidFill>
              </a:rPr>
              <a:t>Reading</a:t>
            </a:r>
            <a:endParaRPr lang="en-US" sz="6000" dirty="0"/>
          </a:p>
        </p:txBody>
      </p:sp>
      <p:graphicFrame>
        <p:nvGraphicFramePr>
          <p:cNvPr id="4" name="Content Placeholder 3"/>
          <p:cNvGraphicFramePr>
            <a:graphicFrameLocks noGrp="1"/>
          </p:cNvGraphicFramePr>
          <p:nvPr>
            <p:ph idx="1"/>
          </p:nvPr>
        </p:nvGraphicFramePr>
        <p:xfrm>
          <a:off x="228600" y="2286000"/>
          <a:ext cx="8686800" cy="4328160"/>
        </p:xfrm>
        <a:graphic>
          <a:graphicData uri="http://schemas.openxmlformats.org/drawingml/2006/table">
            <a:tbl>
              <a:tblPr firstRow="1" bandRow="1">
                <a:tableStyleId>{10A1B5D5-9B99-4C35-A422-299274C87663}</a:tableStyleId>
              </a:tblPr>
              <a:tblGrid>
                <a:gridCol w="3124200"/>
                <a:gridCol w="5562600"/>
              </a:tblGrid>
              <a:tr h="519985">
                <a:tc>
                  <a:txBody>
                    <a:bodyPr/>
                    <a:lstStyle/>
                    <a:p>
                      <a:pPr algn="ctr"/>
                      <a:r>
                        <a:rPr lang="en-US" sz="3200" dirty="0" smtClean="0"/>
                        <a:t>Place </a:t>
                      </a:r>
                      <a:endParaRPr lang="en-US" sz="3200" dirty="0"/>
                    </a:p>
                  </a:txBody>
                  <a:tcPr/>
                </a:tc>
                <a:tc>
                  <a:txBody>
                    <a:bodyPr/>
                    <a:lstStyle/>
                    <a:p>
                      <a:pPr algn="ctr"/>
                      <a:r>
                        <a:rPr lang="en-US" sz="3200" dirty="0" smtClean="0"/>
                        <a:t>Feature</a:t>
                      </a:r>
                      <a:endParaRPr lang="en-US" sz="3200" dirty="0"/>
                    </a:p>
                  </a:txBody>
                  <a:tcPr/>
                </a:tc>
              </a:tr>
              <a:tr h="3230880">
                <a:tc>
                  <a:txBody>
                    <a:bodyPr/>
                    <a:lstStyle/>
                    <a:p>
                      <a:pPr marL="342900" indent="-342900">
                        <a:buAutoNum type="arabicPeriod"/>
                      </a:pPr>
                      <a:r>
                        <a:rPr lang="en-US" sz="2400" dirty="0" smtClean="0">
                          <a:solidFill>
                            <a:schemeClr val="tx1"/>
                          </a:solidFill>
                        </a:rPr>
                        <a:t>Edinburgh</a:t>
                      </a:r>
                    </a:p>
                    <a:p>
                      <a:pPr marL="342900" indent="-342900">
                        <a:buAutoNum type="arabicPeriod"/>
                      </a:pPr>
                      <a:r>
                        <a:rPr lang="en-US" sz="2400" dirty="0" smtClean="0">
                          <a:solidFill>
                            <a:schemeClr val="tx1"/>
                          </a:solidFill>
                        </a:rPr>
                        <a:t>castles</a:t>
                      </a:r>
                    </a:p>
                    <a:p>
                      <a:pPr marL="342900" indent="-342900">
                        <a:buAutoNum type="arabicPeriod"/>
                      </a:pPr>
                      <a:r>
                        <a:rPr lang="en-US" sz="2400" dirty="0" smtClean="0">
                          <a:solidFill>
                            <a:schemeClr val="tx1"/>
                          </a:solidFill>
                        </a:rPr>
                        <a:t>Highland Game</a:t>
                      </a:r>
                    </a:p>
                    <a:p>
                      <a:pPr marL="342900" indent="-342900">
                        <a:buAutoNum type="arabicPeriod"/>
                      </a:pPr>
                      <a:r>
                        <a:rPr lang="en-US" sz="2400" dirty="0" smtClean="0">
                          <a:solidFill>
                            <a:schemeClr val="tx1"/>
                          </a:solidFill>
                        </a:rPr>
                        <a:t>lochs</a:t>
                      </a:r>
                    </a:p>
                  </a:txBody>
                  <a:tcPr/>
                </a:tc>
                <a:tc>
                  <a:txBody>
                    <a:bodyPr/>
                    <a:lstStyle/>
                    <a:p>
                      <a:pPr marL="514350" indent="-514350">
                        <a:buAutoNum type="alphaLcPeriod"/>
                      </a:pPr>
                      <a:r>
                        <a:rPr lang="en-US" sz="2400" dirty="0" smtClean="0">
                          <a:solidFill>
                            <a:schemeClr val="tx1"/>
                          </a:solidFill>
                        </a:rPr>
                        <a:t>haunted by ghots</a:t>
                      </a:r>
                    </a:p>
                    <a:p>
                      <a:pPr marL="514350" indent="-514350">
                        <a:buAutoNum type="alphaLcPeriod"/>
                      </a:pPr>
                      <a:r>
                        <a:rPr lang="en-US" sz="2400" dirty="0" smtClean="0">
                          <a:solidFill>
                            <a:schemeClr val="tx1"/>
                          </a:solidFill>
                        </a:rPr>
                        <a:t>piping and drumming</a:t>
                      </a:r>
                    </a:p>
                    <a:p>
                      <a:pPr marL="514350" indent="-514350">
                        <a:buAutoNum type="alphaLcPeriod"/>
                      </a:pPr>
                      <a:r>
                        <a:rPr lang="en-US" sz="2400" dirty="0" smtClean="0">
                          <a:solidFill>
                            <a:schemeClr val="tx1"/>
                          </a:solidFill>
                        </a:rPr>
                        <a:t>centuries-old</a:t>
                      </a:r>
                    </a:p>
                    <a:p>
                      <a:pPr marL="514350" indent="-514350">
                        <a:buAutoNum type="alphaLcPeriod"/>
                      </a:pPr>
                      <a:r>
                        <a:rPr lang="en-US" sz="2400" dirty="0" smtClean="0">
                          <a:solidFill>
                            <a:schemeClr val="tx1"/>
                          </a:solidFill>
                        </a:rPr>
                        <a:t>the world’s first fire brigade </a:t>
                      </a:r>
                    </a:p>
                    <a:p>
                      <a:pPr marL="514350" indent="-514350">
                        <a:buAutoNum type="alphaLcPeriod"/>
                      </a:pPr>
                      <a:r>
                        <a:rPr lang="en-US" sz="2400" dirty="0" smtClean="0">
                          <a:solidFill>
                            <a:schemeClr val="tx1"/>
                          </a:solidFill>
                        </a:rPr>
                        <a:t>scenic</a:t>
                      </a:r>
                    </a:p>
                    <a:p>
                      <a:pPr marL="514350" indent="-514350">
                        <a:buAutoNum type="alphaLcPeriod"/>
                      </a:pPr>
                      <a:r>
                        <a:rPr lang="en-US" sz="2400" dirty="0" smtClean="0">
                          <a:solidFill>
                            <a:schemeClr val="tx1"/>
                          </a:solidFill>
                        </a:rPr>
                        <a:t>first  female medical student</a:t>
                      </a:r>
                    </a:p>
                    <a:p>
                      <a:pPr marL="514350" indent="-514350">
                        <a:buAutoNum type="alphaLcPeriod"/>
                      </a:pPr>
                      <a:r>
                        <a:rPr lang="en-US" sz="2400" dirty="0" smtClean="0">
                          <a:solidFill>
                            <a:schemeClr val="tx1"/>
                          </a:solidFill>
                        </a:rPr>
                        <a:t>boating</a:t>
                      </a:r>
                    </a:p>
                    <a:p>
                      <a:pPr marL="514350" indent="-514350">
                        <a:buAutoNum type="alphaLcPeriod"/>
                      </a:pPr>
                      <a:r>
                        <a:rPr lang="en-US" sz="2400" dirty="0" smtClean="0">
                          <a:solidFill>
                            <a:schemeClr val="tx1"/>
                          </a:solidFill>
                        </a:rPr>
                        <a:t>traditional sports</a:t>
                      </a:r>
                    </a:p>
                    <a:p>
                      <a:pPr marL="514350" indent="-514350">
                        <a:buNone/>
                      </a:pPr>
                      <a:endParaRPr lang="en-US" sz="2400" dirty="0" smtClean="0">
                        <a:solidFill>
                          <a:srgbClr val="00B0F0"/>
                        </a:solidFill>
                      </a:endParaRPr>
                    </a:p>
                    <a:p>
                      <a:pPr marL="514350" indent="-514350">
                        <a:buAutoNum type="alphaLcPeriod"/>
                      </a:pPr>
                      <a:endParaRPr lang="en-US" sz="2400" dirty="0">
                        <a:solidFill>
                          <a:srgbClr val="00B0F0"/>
                        </a:solidFill>
                      </a:endParaRPr>
                    </a:p>
                  </a:txBody>
                  <a:tcPr/>
                </a:tc>
              </a:tr>
            </a:tbl>
          </a:graphicData>
        </a:graphic>
      </p:graphicFrame>
      <p:sp>
        <p:nvSpPr>
          <p:cNvPr id="5" name="Title 1"/>
          <p:cNvSpPr txBox="1">
            <a:spLocks/>
          </p:cNvSpPr>
          <p:nvPr/>
        </p:nvSpPr>
        <p:spPr>
          <a:xfrm>
            <a:off x="304800" y="1066800"/>
            <a:ext cx="8229600" cy="1143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dirty="0" smtClean="0">
                <a:solidFill>
                  <a:srgbClr val="FF0000"/>
                </a:solidFill>
                <a:latin typeface="+mj-lt"/>
                <a:ea typeface="+mj-ea"/>
                <a:cs typeface="+mj-cs"/>
              </a:rPr>
              <a:t>2. </a:t>
            </a:r>
            <a:r>
              <a:rPr lang="en-US" sz="3600" b="1" dirty="0" smtClean="0">
                <a:latin typeface="+mj-lt"/>
                <a:ea typeface="+mj-ea"/>
                <a:cs typeface="+mj-cs"/>
              </a:rPr>
              <a:t>Match each place or event with its two features </a:t>
            </a:r>
            <a:endParaRPr kumimoji="0" lang="en-US" sz="3600" b="0" i="0" u="none" strike="noStrike" kern="1200" cap="none" spc="0" normalizeH="0" baseline="0" noProof="0" dirty="0" smtClean="0">
              <a:ln>
                <a:noFill/>
              </a:ln>
              <a:effectLst/>
              <a:uLnTx/>
              <a:uFillTx/>
              <a:latin typeface="+mj-lt"/>
              <a:ea typeface="+mj-ea"/>
              <a:cs typeface="+mj-cs"/>
            </a:endParaRPr>
          </a:p>
        </p:txBody>
      </p:sp>
      <p:sp>
        <p:nvSpPr>
          <p:cNvPr id="6" name="TextBox 5"/>
          <p:cNvSpPr txBox="1"/>
          <p:nvPr/>
        </p:nvSpPr>
        <p:spPr>
          <a:xfrm>
            <a:off x="2133600" y="2895600"/>
            <a:ext cx="609600" cy="461665"/>
          </a:xfrm>
          <a:prstGeom prst="rect">
            <a:avLst/>
          </a:prstGeom>
          <a:noFill/>
        </p:spPr>
        <p:txBody>
          <a:bodyPr wrap="square" rtlCol="0">
            <a:spAutoFit/>
          </a:bodyPr>
          <a:lstStyle/>
          <a:p>
            <a:r>
              <a:rPr lang="en-US" sz="2400" dirty="0">
                <a:solidFill>
                  <a:srgbClr val="FF0000"/>
                </a:solidFill>
              </a:rPr>
              <a:t>d</a:t>
            </a:r>
            <a:r>
              <a:rPr lang="en-US" sz="2400" dirty="0" smtClean="0">
                <a:solidFill>
                  <a:srgbClr val="FF0000"/>
                </a:solidFill>
              </a:rPr>
              <a:t>,f</a:t>
            </a:r>
            <a:endParaRPr lang="en-US" sz="2400" dirty="0">
              <a:solidFill>
                <a:srgbClr val="FF0000"/>
              </a:solidFill>
            </a:endParaRPr>
          </a:p>
        </p:txBody>
      </p:sp>
      <p:sp>
        <p:nvSpPr>
          <p:cNvPr id="7" name="TextBox 6"/>
          <p:cNvSpPr txBox="1"/>
          <p:nvPr/>
        </p:nvSpPr>
        <p:spPr>
          <a:xfrm>
            <a:off x="1600200" y="3200400"/>
            <a:ext cx="762000" cy="461665"/>
          </a:xfrm>
          <a:prstGeom prst="rect">
            <a:avLst/>
          </a:prstGeom>
          <a:noFill/>
        </p:spPr>
        <p:txBody>
          <a:bodyPr wrap="square" rtlCol="0">
            <a:spAutoFit/>
          </a:bodyPr>
          <a:lstStyle/>
          <a:p>
            <a:r>
              <a:rPr lang="en-US" sz="2400" dirty="0">
                <a:solidFill>
                  <a:srgbClr val="FF0000"/>
                </a:solidFill>
              </a:rPr>
              <a:t>a</a:t>
            </a:r>
            <a:r>
              <a:rPr lang="en-US" sz="2400" dirty="0" smtClean="0">
                <a:solidFill>
                  <a:srgbClr val="FF0000"/>
                </a:solidFill>
              </a:rPr>
              <a:t>,c</a:t>
            </a:r>
            <a:endParaRPr lang="en-US" sz="2400" dirty="0">
              <a:solidFill>
                <a:srgbClr val="FF0000"/>
              </a:solidFill>
            </a:endParaRPr>
          </a:p>
        </p:txBody>
      </p:sp>
      <p:sp>
        <p:nvSpPr>
          <p:cNvPr id="8" name="TextBox 7"/>
          <p:cNvSpPr txBox="1"/>
          <p:nvPr/>
        </p:nvSpPr>
        <p:spPr>
          <a:xfrm>
            <a:off x="2667000" y="3581400"/>
            <a:ext cx="762000" cy="461665"/>
          </a:xfrm>
          <a:prstGeom prst="rect">
            <a:avLst/>
          </a:prstGeom>
          <a:noFill/>
        </p:spPr>
        <p:txBody>
          <a:bodyPr wrap="square" rtlCol="0">
            <a:spAutoFit/>
          </a:bodyPr>
          <a:lstStyle/>
          <a:p>
            <a:r>
              <a:rPr lang="en-US" sz="2400" dirty="0">
                <a:solidFill>
                  <a:srgbClr val="FF0000"/>
                </a:solidFill>
              </a:rPr>
              <a:t>b</a:t>
            </a:r>
            <a:r>
              <a:rPr lang="en-US" sz="2400" dirty="0" smtClean="0">
                <a:solidFill>
                  <a:srgbClr val="FF0000"/>
                </a:solidFill>
              </a:rPr>
              <a:t>,h</a:t>
            </a:r>
            <a:endParaRPr lang="en-US" sz="2400" dirty="0">
              <a:solidFill>
                <a:srgbClr val="FF0000"/>
              </a:solidFill>
            </a:endParaRPr>
          </a:p>
        </p:txBody>
      </p:sp>
      <p:sp>
        <p:nvSpPr>
          <p:cNvPr id="9" name="TextBox 8"/>
          <p:cNvSpPr txBox="1"/>
          <p:nvPr/>
        </p:nvSpPr>
        <p:spPr>
          <a:xfrm>
            <a:off x="1524000" y="3962400"/>
            <a:ext cx="762000" cy="461665"/>
          </a:xfrm>
          <a:prstGeom prst="rect">
            <a:avLst/>
          </a:prstGeom>
          <a:noFill/>
        </p:spPr>
        <p:txBody>
          <a:bodyPr wrap="square" rtlCol="0">
            <a:spAutoFit/>
          </a:bodyPr>
          <a:lstStyle/>
          <a:p>
            <a:r>
              <a:rPr lang="en-US" sz="2400" dirty="0">
                <a:solidFill>
                  <a:srgbClr val="FF0000"/>
                </a:solidFill>
              </a:rPr>
              <a:t>e</a:t>
            </a:r>
            <a:r>
              <a:rPr lang="en-US" sz="2400" dirty="0" smtClean="0">
                <a:solidFill>
                  <a:srgbClr val="FF0000"/>
                </a:solidFill>
              </a:rPr>
              <a:t>,g</a:t>
            </a:r>
            <a:endParaRPr lang="en-US" sz="2400" dirty="0">
              <a:solidFill>
                <a:srgbClr val="FF000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dirty="0" smtClean="0">
                <a:solidFill>
                  <a:schemeClr val="accent6"/>
                </a:solidFill>
              </a:rPr>
              <a:t>Reading</a:t>
            </a:r>
            <a:endParaRPr lang="en-US" sz="6000" dirty="0"/>
          </a:p>
        </p:txBody>
      </p:sp>
      <p:sp>
        <p:nvSpPr>
          <p:cNvPr id="3" name="Content Placeholder 2"/>
          <p:cNvSpPr>
            <a:spLocks noGrp="1"/>
          </p:cNvSpPr>
          <p:nvPr>
            <p:ph idx="1"/>
          </p:nvPr>
        </p:nvSpPr>
        <p:spPr>
          <a:xfrm>
            <a:off x="0" y="1371600"/>
            <a:ext cx="9144000" cy="5257800"/>
          </a:xfrm>
        </p:spPr>
        <p:txBody>
          <a:bodyPr>
            <a:normAutofit/>
          </a:bodyPr>
          <a:lstStyle/>
          <a:p>
            <a:pPr marL="514350" indent="-514350">
              <a:buNone/>
            </a:pPr>
            <a:r>
              <a:rPr lang="en-US" sz="2800" dirty="0" smtClean="0">
                <a:solidFill>
                  <a:srgbClr val="00B0F0"/>
                </a:solidFill>
              </a:rPr>
              <a:t>1. </a:t>
            </a:r>
            <a:r>
              <a:rPr lang="en-US" sz="2800" dirty="0" smtClean="0"/>
              <a:t>Is </a:t>
            </a:r>
            <a:r>
              <a:rPr lang="en-US" sz="2800" dirty="0"/>
              <a:t>Scotland famous for its rich </a:t>
            </a:r>
            <a:r>
              <a:rPr lang="en-US" sz="2800" dirty="0" smtClean="0"/>
              <a:t>culture?</a:t>
            </a:r>
          </a:p>
          <a:p>
            <a:pPr marL="514350" indent="-514350">
              <a:buAutoNum type="arabicPeriod"/>
            </a:pPr>
            <a:endParaRPr lang="en-US" sz="2800" dirty="0"/>
          </a:p>
          <a:p>
            <a:pPr marL="514350" indent="-514350">
              <a:buNone/>
            </a:pPr>
            <a:r>
              <a:rPr lang="en-US" sz="2800" dirty="0" smtClean="0">
                <a:solidFill>
                  <a:srgbClr val="00B0F0"/>
                </a:solidFill>
              </a:rPr>
              <a:t>2</a:t>
            </a:r>
            <a:r>
              <a:rPr lang="en-US" sz="2800" dirty="0">
                <a:solidFill>
                  <a:srgbClr val="00B0F0"/>
                </a:solidFill>
              </a:rPr>
              <a:t>. </a:t>
            </a:r>
            <a:r>
              <a:rPr lang="en-US" sz="2800" dirty="0"/>
              <a:t>What might you see while you are exploring </a:t>
            </a:r>
            <a:r>
              <a:rPr lang="en-US" sz="2800" dirty="0" smtClean="0"/>
              <a:t>acastle?</a:t>
            </a:r>
          </a:p>
          <a:p>
            <a:pPr marL="514350" indent="-514350">
              <a:buNone/>
            </a:pPr>
            <a:endParaRPr lang="en-US" sz="2800" dirty="0"/>
          </a:p>
          <a:p>
            <a:pPr marL="514350" indent="-514350">
              <a:buNone/>
            </a:pPr>
            <a:r>
              <a:rPr lang="en-US" sz="2800" dirty="0" smtClean="0">
                <a:solidFill>
                  <a:srgbClr val="00B0F0"/>
                </a:solidFill>
              </a:rPr>
              <a:t>3</a:t>
            </a:r>
            <a:r>
              <a:rPr lang="en-US" sz="2800" dirty="0">
                <a:solidFill>
                  <a:srgbClr val="00B0F0"/>
                </a:solidFill>
              </a:rPr>
              <a:t>. </a:t>
            </a:r>
            <a:r>
              <a:rPr lang="en-US" sz="2800" dirty="0"/>
              <a:t>What are some activities you can see at the Scottish Highland </a:t>
            </a:r>
            <a:r>
              <a:rPr lang="en-US" sz="2800" dirty="0" smtClean="0"/>
              <a:t>Games?</a:t>
            </a:r>
          </a:p>
          <a:p>
            <a:pPr marL="514350" indent="-514350">
              <a:buNone/>
            </a:pPr>
            <a:endParaRPr lang="en-US" sz="2800" dirty="0" smtClean="0"/>
          </a:p>
          <a:p>
            <a:pPr marL="514350" indent="-514350">
              <a:buNone/>
            </a:pPr>
            <a:r>
              <a:rPr lang="en-US" sz="2800" dirty="0" smtClean="0">
                <a:solidFill>
                  <a:srgbClr val="00B0F0"/>
                </a:solidFill>
              </a:rPr>
              <a:t>4</a:t>
            </a:r>
            <a:r>
              <a:rPr lang="en-US" sz="2800" dirty="0">
                <a:solidFill>
                  <a:srgbClr val="00B0F0"/>
                </a:solidFill>
              </a:rPr>
              <a:t>. </a:t>
            </a:r>
            <a:r>
              <a:rPr lang="en-US" sz="2800" dirty="0"/>
              <a:t>What were some of the things invented by the </a:t>
            </a:r>
            <a:r>
              <a:rPr lang="en-US" sz="2800" dirty="0" smtClean="0"/>
              <a:t>Scots?</a:t>
            </a:r>
          </a:p>
          <a:p>
            <a:pPr marL="514350" indent="-514350">
              <a:buNone/>
            </a:pPr>
            <a:endParaRPr lang="en-US" sz="2800" dirty="0"/>
          </a:p>
          <a:p>
            <a:pPr marL="514350" indent="-514350">
              <a:buNone/>
            </a:pPr>
            <a:r>
              <a:rPr lang="en-US" sz="2800" dirty="0" smtClean="0">
                <a:solidFill>
                  <a:srgbClr val="00B0F0"/>
                </a:solidFill>
              </a:rPr>
              <a:t>5</a:t>
            </a:r>
            <a:r>
              <a:rPr lang="en-US" sz="2800" dirty="0">
                <a:solidFill>
                  <a:srgbClr val="00B0F0"/>
                </a:solidFill>
              </a:rPr>
              <a:t>. </a:t>
            </a:r>
            <a:r>
              <a:rPr lang="en-US" sz="2800" dirty="0"/>
              <a:t>When was the first fire brigade in the world created?</a:t>
            </a:r>
          </a:p>
        </p:txBody>
      </p:sp>
      <p:sp>
        <p:nvSpPr>
          <p:cNvPr id="4" name="Content Placeholder 2"/>
          <p:cNvSpPr txBox="1">
            <a:spLocks/>
          </p:cNvSpPr>
          <p:nvPr/>
        </p:nvSpPr>
        <p:spPr>
          <a:xfrm>
            <a:off x="0" y="762000"/>
            <a:ext cx="9144000" cy="838200"/>
          </a:xfrm>
          <a:prstGeom prst="rect">
            <a:avLst/>
          </a:prstGeom>
        </p:spPr>
        <p:txBody>
          <a:bodyPr vert="horz" lIns="91440" tIns="45720" rIns="91440" bIns="45720" rtlCol="0">
            <a:normAutofit/>
          </a:bodyPr>
          <a:lstStyle/>
          <a:p>
            <a:pPr marL="342900" lvl="0" indent="-342900">
              <a:spcBef>
                <a:spcPct val="20000"/>
              </a:spcBef>
            </a:pPr>
            <a:r>
              <a:rPr lang="en-US" sz="3200" b="1" dirty="0" smtClean="0">
                <a:solidFill>
                  <a:srgbClr val="FF0000"/>
                </a:solidFill>
              </a:rPr>
              <a:t>3. </a:t>
            </a:r>
            <a:r>
              <a:rPr lang="en-US" sz="3200" b="1" dirty="0"/>
              <a:t> Read the passage again and answer the questions.</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Box 4"/>
          <p:cNvSpPr txBox="1"/>
          <p:nvPr/>
        </p:nvSpPr>
        <p:spPr>
          <a:xfrm>
            <a:off x="152400" y="1828800"/>
            <a:ext cx="6096000" cy="523220"/>
          </a:xfrm>
          <a:prstGeom prst="rect">
            <a:avLst/>
          </a:prstGeom>
          <a:noFill/>
        </p:spPr>
        <p:txBody>
          <a:bodyPr wrap="square" rtlCol="0">
            <a:spAutoFit/>
          </a:bodyPr>
          <a:lstStyle/>
          <a:p>
            <a:r>
              <a:rPr lang="en-US" sz="2800" dirty="0">
                <a:solidFill>
                  <a:srgbClr val="FF0000"/>
                </a:solidFill>
              </a:rPr>
              <a:t>Yes, it is. </a:t>
            </a:r>
          </a:p>
        </p:txBody>
      </p:sp>
      <p:sp>
        <p:nvSpPr>
          <p:cNvPr id="6" name="TextBox 5"/>
          <p:cNvSpPr txBox="1"/>
          <p:nvPr/>
        </p:nvSpPr>
        <p:spPr>
          <a:xfrm>
            <a:off x="152400" y="2895600"/>
            <a:ext cx="6172200" cy="523220"/>
          </a:xfrm>
          <a:prstGeom prst="rect">
            <a:avLst/>
          </a:prstGeom>
          <a:noFill/>
        </p:spPr>
        <p:txBody>
          <a:bodyPr wrap="square" rtlCol="0">
            <a:spAutoFit/>
          </a:bodyPr>
          <a:lstStyle/>
          <a:p>
            <a:r>
              <a:rPr lang="en-US" sz="2800" dirty="0" smtClean="0">
                <a:solidFill>
                  <a:srgbClr val="FF0000"/>
                </a:solidFill>
              </a:rPr>
              <a:t>A ghost.</a:t>
            </a:r>
            <a:r>
              <a:rPr lang="en-US" sz="2800" dirty="0"/>
              <a:t> </a:t>
            </a:r>
            <a:endParaRPr lang="en-US" sz="2800" dirty="0">
              <a:solidFill>
                <a:srgbClr val="FF0000"/>
              </a:solidFill>
            </a:endParaRPr>
          </a:p>
        </p:txBody>
      </p:sp>
      <p:sp>
        <p:nvSpPr>
          <p:cNvPr id="7" name="TextBox 6"/>
          <p:cNvSpPr txBox="1"/>
          <p:nvPr/>
        </p:nvSpPr>
        <p:spPr>
          <a:xfrm>
            <a:off x="152400" y="4343400"/>
            <a:ext cx="6172200" cy="523220"/>
          </a:xfrm>
          <a:prstGeom prst="rect">
            <a:avLst/>
          </a:prstGeom>
          <a:noFill/>
        </p:spPr>
        <p:txBody>
          <a:bodyPr wrap="square" rtlCol="0">
            <a:spAutoFit/>
          </a:bodyPr>
          <a:lstStyle/>
          <a:p>
            <a:r>
              <a:rPr lang="en-US" sz="2800" dirty="0" smtClean="0">
                <a:solidFill>
                  <a:srgbClr val="FF0000"/>
                </a:solidFill>
              </a:rPr>
              <a:t>Piping</a:t>
            </a:r>
            <a:r>
              <a:rPr lang="en-US" sz="2800" dirty="0">
                <a:solidFill>
                  <a:srgbClr val="FF0000"/>
                </a:solidFill>
              </a:rPr>
              <a:t>, drumming, dancing </a:t>
            </a:r>
            <a:r>
              <a:rPr lang="en-US" sz="2800" dirty="0" smtClean="0">
                <a:solidFill>
                  <a:srgbClr val="FF0000"/>
                </a:solidFill>
              </a:rPr>
              <a:t>.</a:t>
            </a:r>
            <a:r>
              <a:rPr lang="en-US" sz="2800" dirty="0">
                <a:solidFill>
                  <a:srgbClr val="FF0000"/>
                </a:solidFill>
              </a:rPr>
              <a:t> </a:t>
            </a:r>
          </a:p>
        </p:txBody>
      </p:sp>
      <p:sp>
        <p:nvSpPr>
          <p:cNvPr id="8" name="TextBox 7"/>
          <p:cNvSpPr txBox="1"/>
          <p:nvPr/>
        </p:nvSpPr>
        <p:spPr>
          <a:xfrm>
            <a:off x="152400" y="5410200"/>
            <a:ext cx="8077200" cy="523220"/>
          </a:xfrm>
          <a:prstGeom prst="rect">
            <a:avLst/>
          </a:prstGeom>
          <a:noFill/>
        </p:spPr>
        <p:txBody>
          <a:bodyPr wrap="square" rtlCol="0">
            <a:spAutoFit/>
          </a:bodyPr>
          <a:lstStyle/>
          <a:p>
            <a:r>
              <a:rPr lang="en-US" sz="2800" dirty="0" smtClean="0">
                <a:solidFill>
                  <a:srgbClr val="FF0000"/>
                </a:solidFill>
              </a:rPr>
              <a:t>The </a:t>
            </a:r>
            <a:r>
              <a:rPr lang="en-US" sz="2800" dirty="0">
                <a:solidFill>
                  <a:srgbClr val="FF0000"/>
                </a:solidFill>
              </a:rPr>
              <a:t>telephone, television, penicillin, the rain </a:t>
            </a:r>
            <a:r>
              <a:rPr lang="en-US" sz="2800" dirty="0" smtClean="0">
                <a:solidFill>
                  <a:srgbClr val="FF0000"/>
                </a:solidFill>
              </a:rPr>
              <a:t>coat.</a:t>
            </a:r>
            <a:r>
              <a:rPr lang="en-US" sz="2800" dirty="0">
                <a:solidFill>
                  <a:srgbClr val="FF0000"/>
                </a:solidFill>
              </a:rPr>
              <a:t> </a:t>
            </a:r>
          </a:p>
        </p:txBody>
      </p:sp>
      <p:sp>
        <p:nvSpPr>
          <p:cNvPr id="9" name="TextBox 8"/>
          <p:cNvSpPr txBox="1"/>
          <p:nvPr/>
        </p:nvSpPr>
        <p:spPr>
          <a:xfrm>
            <a:off x="228600" y="6334780"/>
            <a:ext cx="6096000" cy="523220"/>
          </a:xfrm>
          <a:prstGeom prst="rect">
            <a:avLst/>
          </a:prstGeom>
          <a:noFill/>
        </p:spPr>
        <p:txBody>
          <a:bodyPr wrap="square" rtlCol="0">
            <a:spAutoFit/>
          </a:bodyPr>
          <a:lstStyle/>
          <a:p>
            <a:r>
              <a:rPr lang="en-US" sz="2800" dirty="0">
                <a:solidFill>
                  <a:srgbClr val="FF0000"/>
                </a:solidFill>
              </a:rPr>
              <a:t>In 1824</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heckerboard(across)">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box(in)">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box(in)">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box(in)">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1"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ox(in)">
                                      <p:cBhvr>
                                        <p:cTn id="52" dur="5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1"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box(in)">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500" fill="hold"/>
                                        <p:tgtEl>
                                          <p:spTgt spid="5"/>
                                        </p:tgtEl>
                                        <p:attrNameLst>
                                          <p:attrName>ppt_x</p:attrName>
                                        </p:attrNameLst>
                                      </p:cBhvr>
                                      <p:tavLst>
                                        <p:tav tm="0">
                                          <p:val>
                                            <p:strVal val="#ppt_x"/>
                                          </p:val>
                                        </p:tav>
                                        <p:tav tm="100000">
                                          <p:val>
                                            <p:strVal val="#ppt_x"/>
                                          </p:val>
                                        </p:tav>
                                      </p:tavLst>
                                    </p:anim>
                                    <p:anim calcmode="lin" valueType="num">
                                      <p:cBhvr additive="base">
                                        <p:cTn id="6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 calcmode="lin" valueType="num">
                                      <p:cBhvr additive="base">
                                        <p:cTn id="68" dur="500" fill="hold"/>
                                        <p:tgtEl>
                                          <p:spTgt spid="6"/>
                                        </p:tgtEl>
                                        <p:attrNameLst>
                                          <p:attrName>ppt_x</p:attrName>
                                        </p:attrNameLst>
                                      </p:cBhvr>
                                      <p:tavLst>
                                        <p:tav tm="0">
                                          <p:val>
                                            <p:strVal val="#ppt_x"/>
                                          </p:val>
                                        </p:tav>
                                        <p:tav tm="100000">
                                          <p:val>
                                            <p:strVal val="#ppt_x"/>
                                          </p:val>
                                        </p:tav>
                                      </p:tavLst>
                                    </p:anim>
                                    <p:anim calcmode="lin" valueType="num">
                                      <p:cBhvr additive="base">
                                        <p:cTn id="6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additive="base">
                                        <p:cTn id="74" dur="500" fill="hold"/>
                                        <p:tgtEl>
                                          <p:spTgt spid="7"/>
                                        </p:tgtEl>
                                        <p:attrNameLst>
                                          <p:attrName>ppt_x</p:attrName>
                                        </p:attrNameLst>
                                      </p:cBhvr>
                                      <p:tavLst>
                                        <p:tav tm="0">
                                          <p:val>
                                            <p:strVal val="#ppt_x"/>
                                          </p:val>
                                        </p:tav>
                                        <p:tav tm="100000">
                                          <p:val>
                                            <p:strVal val="#ppt_x"/>
                                          </p:val>
                                        </p:tav>
                                      </p:tavLst>
                                    </p:anim>
                                    <p:anim calcmode="lin" valueType="num">
                                      <p:cBhvr additive="base">
                                        <p:cTn id="7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8"/>
                                        </p:tgtEl>
                                        <p:attrNameLst>
                                          <p:attrName>style.visibility</p:attrName>
                                        </p:attrNameLst>
                                      </p:cBhvr>
                                      <p:to>
                                        <p:strVal val="visible"/>
                                      </p:to>
                                    </p:set>
                                    <p:anim calcmode="lin" valueType="num">
                                      <p:cBhvr additive="base">
                                        <p:cTn id="80" dur="500" fill="hold"/>
                                        <p:tgtEl>
                                          <p:spTgt spid="8"/>
                                        </p:tgtEl>
                                        <p:attrNameLst>
                                          <p:attrName>ppt_x</p:attrName>
                                        </p:attrNameLst>
                                      </p:cBhvr>
                                      <p:tavLst>
                                        <p:tav tm="0">
                                          <p:val>
                                            <p:strVal val="#ppt_x"/>
                                          </p:val>
                                        </p:tav>
                                        <p:tav tm="100000">
                                          <p:val>
                                            <p:strVal val="#ppt_x"/>
                                          </p:val>
                                        </p:tav>
                                      </p:tavLst>
                                    </p:anim>
                                    <p:anim calcmode="lin" valueType="num">
                                      <p:cBhvr additive="base">
                                        <p:cTn id="8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9"/>
                                        </p:tgtEl>
                                        <p:attrNameLst>
                                          <p:attrName>style.visibility</p:attrName>
                                        </p:attrNameLst>
                                      </p:cBhvr>
                                      <p:to>
                                        <p:strVal val="visible"/>
                                      </p:to>
                                    </p:set>
                                    <p:anim calcmode="lin" valueType="num">
                                      <p:cBhvr additive="base">
                                        <p:cTn id="86" dur="500" fill="hold"/>
                                        <p:tgtEl>
                                          <p:spTgt spid="9"/>
                                        </p:tgtEl>
                                        <p:attrNameLst>
                                          <p:attrName>ppt_x</p:attrName>
                                        </p:attrNameLst>
                                      </p:cBhvr>
                                      <p:tavLst>
                                        <p:tav tm="0">
                                          <p:val>
                                            <p:strVal val="#ppt_x"/>
                                          </p:val>
                                        </p:tav>
                                        <p:tav tm="100000">
                                          <p:val>
                                            <p:strVal val="#ppt_x"/>
                                          </p:val>
                                        </p:tav>
                                      </p:tavLst>
                                    </p:anim>
                                    <p:anim calcmode="lin" valueType="num">
                                      <p:cBhvr additive="base">
                                        <p:cTn id="8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chemeClr val="accent6"/>
                </a:solidFill>
              </a:rPr>
              <a:t>Speaking</a:t>
            </a:r>
            <a:endParaRPr lang="en-US" sz="6000" b="1" dirty="0">
              <a:solidFill>
                <a:schemeClr val="accent6"/>
              </a:solidFill>
            </a:endParaRPr>
          </a:p>
        </p:txBody>
      </p:sp>
      <p:sp>
        <p:nvSpPr>
          <p:cNvPr id="3" name="Content Placeholder 2"/>
          <p:cNvSpPr>
            <a:spLocks noGrp="1"/>
          </p:cNvSpPr>
          <p:nvPr>
            <p:ph idx="1"/>
          </p:nvPr>
        </p:nvSpPr>
        <p:spPr>
          <a:xfrm>
            <a:off x="381000" y="990600"/>
            <a:ext cx="8305800" cy="5059363"/>
          </a:xfrm>
        </p:spPr>
        <p:txBody>
          <a:bodyPr/>
          <a:lstStyle/>
          <a:p>
            <a:pPr algn="just">
              <a:buNone/>
            </a:pPr>
            <a:r>
              <a:rPr lang="en-US" b="1" dirty="0" smtClean="0">
                <a:solidFill>
                  <a:srgbClr val="FF0000"/>
                </a:solidFill>
              </a:rPr>
              <a:t>4</a:t>
            </a:r>
            <a:r>
              <a:rPr lang="en-US" sz="3600" b="1" dirty="0" smtClean="0">
                <a:solidFill>
                  <a:srgbClr val="FF0000"/>
                </a:solidFill>
              </a:rPr>
              <a:t>. </a:t>
            </a:r>
            <a:r>
              <a:rPr lang="en-US" sz="3600" b="1" dirty="0" smtClean="0"/>
              <a:t>Work in pairs. Talk about the thing(s) you like most about Scotland. Give reasons.</a:t>
            </a:r>
            <a:endParaRPr lang="en-US" sz="3600" b="1" dirty="0"/>
          </a:p>
        </p:txBody>
      </p:sp>
      <p:sp>
        <p:nvSpPr>
          <p:cNvPr id="4" name="Content Placeholder 2"/>
          <p:cNvSpPr txBox="1">
            <a:spLocks/>
          </p:cNvSpPr>
          <p:nvPr/>
        </p:nvSpPr>
        <p:spPr>
          <a:xfrm>
            <a:off x="304800" y="2743200"/>
            <a:ext cx="8305800" cy="5059363"/>
          </a:xfrm>
          <a:prstGeom prst="rect">
            <a:avLst/>
          </a:prstGeom>
        </p:spPr>
        <p:txBody>
          <a:bodyPr vert="horz" lIns="91440" tIns="45720" rIns="91440" bIns="45720" rtlCol="0">
            <a:normAutofit/>
          </a:bodyPr>
          <a:lstStyle/>
          <a:p>
            <a:pPr marL="342900" lvl="0" indent="-342900">
              <a:spcBef>
                <a:spcPct val="20000"/>
              </a:spcBef>
            </a:pPr>
            <a:r>
              <a:rPr lang="en-US" sz="3200" i="1" u="sng" dirty="0" smtClean="0">
                <a:solidFill>
                  <a:srgbClr val="00B0F0"/>
                </a:solidFill>
              </a:rPr>
              <a:t>Ex</a:t>
            </a:r>
            <a:r>
              <a:rPr kumimoji="0" lang="en-US" sz="3200" i="1" u="sng" strike="noStrike" kern="1200" cap="none" spc="0" normalizeH="0" baseline="0" noProof="0" dirty="0" smtClean="0">
                <a:ln>
                  <a:noFill/>
                </a:ln>
                <a:solidFill>
                  <a:srgbClr val="00B0F0"/>
                </a:solidFill>
                <a:effectLst/>
                <a:uLnTx/>
                <a:uFillTx/>
                <a:latin typeface="+mn-lt"/>
                <a:ea typeface="+mn-ea"/>
                <a:cs typeface="+mn-cs"/>
              </a:rPr>
              <a:t>ample:</a:t>
            </a:r>
          </a:p>
          <a:p>
            <a:pPr marL="342900" lvl="0" indent="-342900">
              <a:spcBef>
                <a:spcPct val="20000"/>
              </a:spcBef>
              <a:buFontTx/>
              <a:buChar char="-"/>
            </a:pPr>
            <a:r>
              <a:rPr lang="en-US" sz="3200" dirty="0" smtClean="0"/>
              <a:t>What do you like about Scotland?</a:t>
            </a:r>
          </a:p>
          <a:p>
            <a:pPr marL="342900" lvl="0" indent="-342900">
              <a:spcBef>
                <a:spcPct val="20000"/>
              </a:spcBef>
              <a:buFontTx/>
              <a:buChar char="-"/>
            </a:pPr>
            <a:r>
              <a:rPr kumimoji="0" lang="en-US" sz="3200" strike="noStrike" kern="1200" cap="none" spc="0" normalizeH="0" baseline="0" noProof="0" dirty="0" smtClean="0">
                <a:ln>
                  <a:noFill/>
                </a:ln>
                <a:effectLst/>
                <a:uLnTx/>
                <a:uFillTx/>
                <a:latin typeface="+mn-lt"/>
                <a:ea typeface="+mn-ea"/>
                <a:cs typeface="+mn-cs"/>
              </a:rPr>
              <a:t>I like the castles.</a:t>
            </a:r>
          </a:p>
          <a:p>
            <a:pPr marL="342900" lvl="0" indent="-342900">
              <a:spcBef>
                <a:spcPct val="20000"/>
              </a:spcBef>
              <a:buFontTx/>
              <a:buChar char="-"/>
            </a:pPr>
            <a:r>
              <a:rPr lang="en-US" sz="3200" dirty="0" smtClean="0"/>
              <a:t>Why?</a:t>
            </a:r>
          </a:p>
          <a:p>
            <a:pPr marL="342900" lvl="0" indent="-342900">
              <a:spcBef>
                <a:spcPct val="20000"/>
              </a:spcBef>
              <a:buFontTx/>
              <a:buChar char="-"/>
            </a:pPr>
            <a:r>
              <a:rPr kumimoji="0" lang="en-US" sz="3200" strike="noStrike" kern="1200" cap="none" spc="0" normalizeH="0" baseline="0" noProof="0" dirty="0" smtClean="0">
                <a:ln>
                  <a:noFill/>
                </a:ln>
                <a:effectLst/>
                <a:uLnTx/>
                <a:uFillTx/>
                <a:latin typeface="+mn-lt"/>
                <a:ea typeface="+mn-ea"/>
                <a:cs typeface="+mn-cs"/>
              </a:rPr>
              <a:t>Because</a:t>
            </a:r>
            <a:r>
              <a:rPr kumimoji="0" lang="en-US" sz="3200" strike="noStrike" kern="1200" cap="none" spc="0" normalizeH="0" noProof="0" dirty="0" smtClean="0">
                <a:ln>
                  <a:noFill/>
                </a:ln>
                <a:effectLst/>
                <a:uLnTx/>
                <a:uFillTx/>
                <a:latin typeface="+mn-lt"/>
                <a:ea typeface="+mn-ea"/>
                <a:cs typeface="+mn-cs"/>
              </a:rPr>
              <a:t> I want to see a ghost!</a:t>
            </a:r>
            <a:endParaRPr kumimoji="0" lang="en-US" sz="3200" strike="noStrike" kern="1200" cap="none" spc="0" normalizeH="0" baseline="0" noProof="0" dirty="0" smtClean="0">
              <a:ln>
                <a:noFill/>
              </a:ln>
              <a:effectLst/>
              <a:uLnTx/>
              <a:uFillTx/>
              <a:latin typeface="+mn-lt"/>
              <a:ea typeface="+mn-ea"/>
              <a:cs typeface="+mn-cs"/>
            </a:endParaRPr>
          </a:p>
          <a:p>
            <a:pPr marL="342900" lvl="0" indent="-342900">
              <a:spcBef>
                <a:spcPct val="20000"/>
              </a:spcBef>
            </a:pPr>
            <a:endParaRPr kumimoji="0" lang="en-US" sz="3200" i="1" u="none" strike="noStrike" kern="1200" cap="none" spc="0" normalizeH="0" baseline="0" noProof="0" dirty="0" smtClean="0">
              <a:ln>
                <a:noFill/>
              </a:ln>
              <a:solidFill>
                <a:srgbClr val="00B0F0"/>
              </a:solidFill>
              <a:effectLst/>
              <a:uLnTx/>
              <a:uFillTx/>
              <a:latin typeface="+mn-lt"/>
              <a:ea typeface="+mn-ea"/>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6000" b="1" dirty="0" smtClean="0">
                <a:solidFill>
                  <a:schemeClr val="accent6"/>
                </a:solidFill>
              </a:rPr>
              <a:t>Speaking</a:t>
            </a:r>
            <a:endParaRPr lang="en-US" sz="6000" dirty="0"/>
          </a:p>
        </p:txBody>
      </p:sp>
      <p:sp>
        <p:nvSpPr>
          <p:cNvPr id="3" name="Content Placeholder 2"/>
          <p:cNvSpPr>
            <a:spLocks noGrp="1"/>
          </p:cNvSpPr>
          <p:nvPr>
            <p:ph idx="1"/>
          </p:nvPr>
        </p:nvSpPr>
        <p:spPr>
          <a:xfrm>
            <a:off x="0" y="731837"/>
            <a:ext cx="8610600" cy="4983163"/>
          </a:xfrm>
        </p:spPr>
        <p:txBody>
          <a:bodyPr/>
          <a:lstStyle/>
          <a:p>
            <a:pPr algn="just">
              <a:buNone/>
            </a:pPr>
            <a:r>
              <a:rPr lang="en-US" b="1" dirty="0" smtClean="0">
                <a:solidFill>
                  <a:srgbClr val="FF0000"/>
                </a:solidFill>
              </a:rPr>
              <a:t>    5.</a:t>
            </a:r>
            <a:r>
              <a:rPr lang="en-US" b="1" dirty="0" smtClean="0"/>
              <a:t> Work in groups. Read and discuss these interesting facts about Australia. Prepare a short introduction of Australia. The present it to the class</a:t>
            </a:r>
            <a:r>
              <a:rPr lang="en-US" dirty="0" smtClean="0"/>
              <a:t>.</a:t>
            </a:r>
            <a:r>
              <a:rPr lang="en-US" dirty="0" smtClean="0"/>
              <a:t> </a:t>
            </a:r>
            <a:endParaRPr lang="en-US" dirty="0"/>
          </a:p>
        </p:txBody>
      </p:sp>
      <p:sp>
        <p:nvSpPr>
          <p:cNvPr id="4" name="Content Placeholder 2"/>
          <p:cNvSpPr txBox="1">
            <a:spLocks/>
          </p:cNvSpPr>
          <p:nvPr/>
        </p:nvSpPr>
        <p:spPr>
          <a:xfrm>
            <a:off x="228600" y="1874837"/>
            <a:ext cx="8610600" cy="4983163"/>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457200" y="2743201"/>
            <a:ext cx="8001000" cy="3886200"/>
          </a:xfrm>
          <a:prstGeom prst="rect">
            <a:avLst/>
          </a:prstGeom>
        </p:spPr>
        <p:txBody>
          <a:bodyPr vert="horz" lIns="91440" tIns="45720" rIns="91440" bIns="45720" rtlCol="0">
            <a:normAutofit/>
          </a:bodyPr>
          <a:lstStyle/>
          <a:p>
            <a:pPr marL="342900" lvl="0" indent="-342900" algn="ctr">
              <a:spcBef>
                <a:spcPct val="20000"/>
              </a:spcBef>
            </a:pPr>
            <a:r>
              <a:rPr lang="en-US" sz="3200" b="1" dirty="0" smtClean="0">
                <a:solidFill>
                  <a:srgbClr val="00B050"/>
                </a:solidFill>
                <a:latin typeface="Times New Roman" pitchFamily="18" charset="0"/>
                <a:cs typeface="Times New Roman" pitchFamily="18" charset="0"/>
              </a:rPr>
              <a:t>AUSTRALIA- Interesting facts</a:t>
            </a:r>
            <a:endParaRPr kumimoji="0" lang="en-US" sz="3200" b="1" i="0" u="none" strike="noStrike" kern="1200" cap="none" spc="0" normalizeH="0" baseline="0" noProof="0" dirty="0">
              <a:ln>
                <a:noFill/>
              </a:ln>
              <a:solidFill>
                <a:srgbClr val="00B050"/>
              </a:solidFill>
              <a:effectLst/>
              <a:uLnTx/>
              <a:uFillTx/>
              <a:latin typeface="Times New Roman" pitchFamily="18" charset="0"/>
              <a:cs typeface="Times New Roman" pitchFamily="18" charset="0"/>
            </a:endParaRPr>
          </a:p>
        </p:txBody>
      </p:sp>
      <p:sp>
        <p:nvSpPr>
          <p:cNvPr id="6" name="Rectangle 5"/>
          <p:cNvSpPr/>
          <p:nvPr/>
        </p:nvSpPr>
        <p:spPr>
          <a:xfrm>
            <a:off x="228600" y="3352800"/>
            <a:ext cx="8686800" cy="3276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002060"/>
                </a:solidFill>
              </a:rPr>
              <a:t>- world’s only country which covers an entire continent</a:t>
            </a:r>
            <a:br>
              <a:rPr lang="en-US" sz="2400" b="1" dirty="0" smtClean="0">
                <a:solidFill>
                  <a:srgbClr val="002060"/>
                </a:solidFill>
              </a:rPr>
            </a:br>
            <a:r>
              <a:rPr lang="en-US" sz="2400" b="1" dirty="0" smtClean="0">
                <a:solidFill>
                  <a:srgbClr val="002060"/>
                </a:solidFill>
              </a:rPr>
              <a:t>- world’s capital of sports and outdoor activities (70% of the population regularly participate)</a:t>
            </a:r>
            <a:br>
              <a:rPr lang="en-US" sz="2400" b="1" dirty="0" smtClean="0">
                <a:solidFill>
                  <a:srgbClr val="002060"/>
                </a:solidFill>
              </a:rPr>
            </a:br>
            <a:r>
              <a:rPr lang="en-US" sz="2400" b="1" dirty="0" smtClean="0">
                <a:solidFill>
                  <a:srgbClr val="002060"/>
                </a:solidFill>
              </a:rPr>
              <a:t>- world’s longest fence (5,400 km); built to protect world’s largest population of sheep (about 175 million); claimed to be seen from outer space</a:t>
            </a:r>
            <a:br>
              <a:rPr lang="en-US" sz="2400" b="1" dirty="0" smtClean="0">
                <a:solidFill>
                  <a:srgbClr val="002060"/>
                </a:solidFill>
              </a:rPr>
            </a:br>
            <a:r>
              <a:rPr lang="en-US" sz="2400" b="1" dirty="0" smtClean="0">
                <a:solidFill>
                  <a:srgbClr val="002060"/>
                </a:solidFill>
              </a:rPr>
              <a:t>- world’s largest cattle station (Anna Creek station); larger than Belgium</a:t>
            </a:r>
            <a:endParaRPr lang="en-US" sz="2400" b="1" dirty="0">
              <a:solidFill>
                <a:srgbClr val="00206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plus(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687</Words>
  <Application>Microsoft Office PowerPoint</Application>
  <PresentationFormat>On-screen Show (4:3)</PresentationFormat>
  <Paragraphs>76</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UNIT 8: ENGLISH COUNTRY SPEAKING ENGLISH</vt:lpstr>
      <vt:lpstr>Vocabulary</vt:lpstr>
      <vt:lpstr>Reading</vt:lpstr>
      <vt:lpstr>SCOTLAND - THE LAND OF LEGENDS</vt:lpstr>
      <vt:lpstr>Reading</vt:lpstr>
      <vt:lpstr>Reading</vt:lpstr>
      <vt:lpstr>Speaking</vt:lpstr>
      <vt:lpstr>Speaking</vt:lpstr>
      <vt:lpstr>Speaking</vt:lpstr>
      <vt:lpstr>Homework</vt:lpstr>
      <vt:lpstr>Slide 12</vt:lpstr>
    </vt:vector>
  </TitlesOfParts>
  <Company>ctn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Huy</dc:creator>
  <cp:lastModifiedBy>Huy</cp:lastModifiedBy>
  <cp:revision>12</cp:revision>
  <dcterms:created xsi:type="dcterms:W3CDTF">2018-02-10T12:29:16Z</dcterms:created>
  <dcterms:modified xsi:type="dcterms:W3CDTF">2018-02-11T02:45:13Z</dcterms:modified>
</cp:coreProperties>
</file>