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69" r:id="rId2"/>
    <p:sldId id="301" r:id="rId3"/>
    <p:sldId id="257" r:id="rId4"/>
    <p:sldId id="271" r:id="rId5"/>
    <p:sldId id="258" r:id="rId6"/>
    <p:sldId id="289" r:id="rId7"/>
    <p:sldId id="272" r:id="rId8"/>
    <p:sldId id="295" r:id="rId9"/>
    <p:sldId id="261" r:id="rId10"/>
    <p:sldId id="302" r:id="rId11"/>
    <p:sldId id="278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0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B7BD"/>
    <a:srgbClr val="FACFCE"/>
    <a:srgbClr val="DEEBF7"/>
    <a:srgbClr val="F7ADAB"/>
    <a:srgbClr val="FBD3D2"/>
    <a:srgbClr val="FFD9F0"/>
    <a:srgbClr val="6EA8DC"/>
    <a:srgbClr val="0084B1"/>
    <a:srgbClr val="D6EFF2"/>
    <a:srgbClr val="EF00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orient="horz" pos="2184"/>
        <p:guide pos="20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D59B0C-0AAE-4606-971D-B75423D08DCA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BA9B6-A501-480A-80EC-7FBE4F2534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520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38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147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5337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City landmarks </a:t>
            </a:r>
            <a:r>
              <a:rPr lang="en-US" dirty="0" err="1"/>
              <a:t>phải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mục</a:t>
            </a:r>
            <a:r>
              <a:rPr lang="en-US" dirty="0"/>
              <a:t> 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3BA9B6-A501-480A-80EC-7FBE4F2534C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370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slide" Target="slide5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5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843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215459"/>
            <a:ext cx="792096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Report your results to the class.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754" y="1589183"/>
            <a:ext cx="6852492" cy="456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531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18227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9765"/>
            <a:ext cx="7964401" cy="29596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032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310042"/>
            <a:ext cx="4176100" cy="7689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324904"/>
            <a:ext cx="961782" cy="77761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8797" y="3054969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Everyday English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111357" y="3233775"/>
            <a:ext cx="3208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solidFill>
                  <a:srgbClr val="0FB7BD"/>
                </a:solidFill>
              </a:rPr>
              <a:t>My robot’s abilities 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7" y="4515467"/>
            <a:ext cx="379594" cy="41244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5486895"/>
            <a:ext cx="375944" cy="37258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9" y="4058960"/>
            <a:ext cx="369047" cy="39054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714" y="5063000"/>
            <a:ext cx="351213" cy="3613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9396" y="4520754"/>
            <a:ext cx="40732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read the dialogues. </a:t>
            </a:r>
          </a:p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sentences.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4188" y="5433495"/>
            <a:ext cx="4381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Express your opinions about the following statements. Use the highlighted phrases in the dialogues above.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979639" y="4058960"/>
            <a:ext cx="42300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to the radio programme from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4Teen News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Then fill the blanks with the words you hear.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006187" y="5063000"/>
            <a:ext cx="41635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Interview three friends about what abilities they want their robots to have. Note their answers in the table below.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36587" y="3566694"/>
            <a:ext cx="343443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/>
              <a:t>Expressing agreement and disagreement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5" y="23634"/>
            <a:ext cx="8729751" cy="22799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599" y="6268227"/>
            <a:ext cx="383245" cy="36134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985371" y="6238468"/>
            <a:ext cx="3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Report your results to the class.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029420" y="2215065"/>
            <a:ext cx="7085160" cy="2510236"/>
            <a:chOff x="1418628" y="1811975"/>
            <a:chExt cx="7085160" cy="2510236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873158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Everyday English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18628" y="3737436"/>
              <a:ext cx="70851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Expressing agreement and disagreement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68113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1740609" y="3992539"/>
            <a:ext cx="7281784" cy="1542361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200084" y="1685581"/>
            <a:ext cx="7281784" cy="1542361"/>
          </a:xfrm>
          <a:prstGeom prst="roundRect">
            <a:avLst/>
          </a:prstGeom>
          <a:solidFill>
            <a:srgbClr val="FACF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873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26464" y="74839"/>
            <a:ext cx="821753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read the dialogues. </a:t>
            </a:r>
          </a:p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highlighted sentences.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B6B5BF-5AA4-4AC8-95B8-901DC17089B7}"/>
              </a:ext>
            </a:extLst>
          </p:cNvPr>
          <p:cNvSpPr/>
          <p:nvPr/>
        </p:nvSpPr>
        <p:spPr>
          <a:xfrm>
            <a:off x="936296" y="2733368"/>
            <a:ext cx="2416504" cy="4031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13698" y="1563474"/>
            <a:ext cx="696817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I think robots can help us a lot in our daily life. 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I agree with you.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FFF4583-3188-4BED-9555-46603F3806B7}"/>
              </a:ext>
            </a:extLst>
          </p:cNvPr>
          <p:cNvSpPr/>
          <p:nvPr/>
        </p:nvSpPr>
        <p:spPr>
          <a:xfrm>
            <a:off x="2253818" y="4960227"/>
            <a:ext cx="3163755" cy="40312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833884" y="3842129"/>
            <a:ext cx="731011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2600" b="1" i="1" dirty="0"/>
              <a:t>A:  </a:t>
            </a:r>
            <a:r>
              <a:rPr lang="en-US" sz="2600" dirty="0"/>
              <a:t>Peter says robots can do everything like humans. </a:t>
            </a:r>
          </a:p>
          <a:p>
            <a:pPr>
              <a:lnSpc>
                <a:spcPct val="200000"/>
              </a:lnSpc>
            </a:pPr>
            <a:r>
              <a:rPr lang="en-US" sz="2600" b="1" i="1" dirty="0"/>
              <a:t>B:  </a:t>
            </a:r>
            <a:r>
              <a:rPr lang="en-US" sz="2600" dirty="0"/>
              <a:t>I don’t agree with him.</a:t>
            </a:r>
          </a:p>
        </p:txBody>
      </p:sp>
      <p:pic>
        <p:nvPicPr>
          <p:cNvPr id="5" name="B2_41">
            <a:hlinkClick r:id="" action="ppaction://media"/>
            <a:extLst>
              <a:ext uri="{FF2B5EF4-FFF2-40B4-BE49-F238E27FC236}">
                <a16:creationId xmlns:a16="http://schemas.microsoft.com/office/drawing/2014/main" id="{A2E87062-9048-41E5-95D6-B9A03B3F4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730173" y="47181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8398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04431" y="104779"/>
            <a:ext cx="800821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Express your opinions about the following statements. Use the highlighted phrases in the dialogues above.</a:t>
            </a:r>
          </a:p>
        </p:txBody>
      </p:sp>
      <p:sp>
        <p:nvSpPr>
          <p:cNvPr id="2" name="Rectangle 1"/>
          <p:cNvSpPr/>
          <p:nvPr/>
        </p:nvSpPr>
        <p:spPr>
          <a:xfrm>
            <a:off x="513698" y="2378722"/>
            <a:ext cx="8177270" cy="2380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Home robots are the most useful of all types of robots.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Some people can use robots to do bad things.</a:t>
            </a:r>
          </a:p>
          <a:p>
            <a:pPr marL="457200" indent="-457200">
              <a:lnSpc>
                <a:spcPct val="200000"/>
              </a:lnSpc>
              <a:buFontTx/>
              <a:buChar char="-"/>
            </a:pPr>
            <a:r>
              <a:rPr lang="en-US" sz="2600"/>
              <a:t>Robots will use too much electricity in the future.</a:t>
            </a:r>
          </a:p>
        </p:txBody>
      </p:sp>
      <p:sp>
        <p:nvSpPr>
          <p:cNvPr id="3" name="Action Button: Return 2">
            <a:hlinkClick r:id="rId5" action="ppaction://hlinksldjump" highlightClick="1"/>
            <a:extLst>
              <a:ext uri="{FF2B5EF4-FFF2-40B4-BE49-F238E27FC236}">
                <a16:creationId xmlns:a16="http://schemas.microsoft.com/office/drawing/2014/main" id="{A8D7E4E7-2980-4C57-BD61-A6707183C54F}"/>
              </a:ext>
            </a:extLst>
          </p:cNvPr>
          <p:cNvSpPr/>
          <p:nvPr/>
        </p:nvSpPr>
        <p:spPr>
          <a:xfrm>
            <a:off x="4272116" y="6340266"/>
            <a:ext cx="599767" cy="412955"/>
          </a:xfrm>
          <a:prstGeom prst="actionButtonReturn">
            <a:avLst/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85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084B1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611602" y="2593827"/>
            <a:ext cx="5909886" cy="1670347"/>
            <a:chOff x="2094743" y="1811975"/>
            <a:chExt cx="5909886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11975"/>
              <a:ext cx="4954515" cy="792473"/>
              <a:chOff x="2100847" y="1811975"/>
              <a:chExt cx="4954515" cy="792473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879262" y="1811975"/>
                <a:ext cx="417610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105653" y="2835991"/>
              <a:ext cx="5898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FB7BD"/>
                  </a:solidFill>
                </a:rPr>
                <a:t>My robot’s abilities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35214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3110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4" y="109297"/>
            <a:ext cx="775270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radio programme from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4Teen News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Then fill the blanks with the words you hear.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9994" y="1311007"/>
            <a:ext cx="8958760" cy="5476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Today we ask our friends: Tom from Australia, Linh from Viet Nam and </a:t>
            </a:r>
            <a:r>
              <a:rPr lang="en-US" sz="2400" dirty="0" err="1"/>
              <a:t>Nobita</a:t>
            </a:r>
            <a:r>
              <a:rPr lang="en-US" sz="2400" dirty="0"/>
              <a:t> from Japan to tell us about their robots. Tom, would you like to start?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Tom: </a:t>
            </a:r>
            <a:r>
              <a:rPr lang="en-US" sz="2400" dirty="0"/>
              <a:t>Well, my robot can (1)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my feelings. It’s the (2)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Linh?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Linh: </a:t>
            </a:r>
            <a:r>
              <a:rPr lang="en-US" sz="2400" dirty="0"/>
              <a:t>My robot is my best friend. It does a lot for me: clean the ﬂoor, (3)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/>
              <a:t>Speaker: </a:t>
            </a:r>
            <a:r>
              <a:rPr lang="en-US" sz="2400" dirty="0"/>
              <a:t>And </a:t>
            </a:r>
            <a:r>
              <a:rPr lang="en-US" sz="2400" dirty="0" err="1"/>
              <a:t>Nobita</a:t>
            </a:r>
            <a:r>
              <a:rPr lang="en-US" sz="2400" dirty="0"/>
              <a:t>?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b="1" i="1" dirty="0" err="1"/>
              <a:t>Nobita</a:t>
            </a:r>
            <a:r>
              <a:rPr lang="en-US" sz="2400" b="1" i="1" dirty="0"/>
              <a:t>: </a:t>
            </a:r>
            <a:r>
              <a:rPr lang="en-US" sz="2400" dirty="0"/>
              <a:t>My robot is very useful. It helps me a lot. It can (4) </a:t>
            </a: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my plants and even work as a (5)</a:t>
            </a:r>
          </a:p>
        </p:txBody>
      </p:sp>
      <p:pic>
        <p:nvPicPr>
          <p:cNvPr id="3" name="B2_42">
            <a:hlinkClick r:id="" action="ppaction://media"/>
            <a:extLst>
              <a:ext uri="{FF2B5EF4-FFF2-40B4-BE49-F238E27FC236}">
                <a16:creationId xmlns:a16="http://schemas.microsoft.com/office/drawing/2014/main" id="{4D345CCA-6E08-42A1-B632-3B92CA0DC3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29568" y="587119"/>
            <a:ext cx="487363" cy="48736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8B33CD4-0D09-46A4-932C-BD8352639B9C}"/>
              </a:ext>
            </a:extLst>
          </p:cNvPr>
          <p:cNvSpPr txBox="1"/>
          <p:nvPr/>
        </p:nvSpPr>
        <p:spPr>
          <a:xfrm>
            <a:off x="3696929" y="2745347"/>
            <a:ext cx="55499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what I say. It can also understand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102C7C-3EA7-4E6F-8AD8-8DC093AD6AF9}"/>
              </a:ext>
            </a:extLst>
          </p:cNvPr>
          <p:cNvSpPr txBox="1"/>
          <p:nvPr/>
        </p:nvSpPr>
        <p:spPr>
          <a:xfrm>
            <a:off x="3657600" y="2757204"/>
            <a:ext cx="5774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spc="-50" dirty="0">
                <a:solidFill>
                  <a:srgbClr val="00B050"/>
                </a:solidFill>
              </a:rPr>
              <a:t>understand</a:t>
            </a:r>
            <a:r>
              <a:rPr lang="en-US" sz="2400" spc="-50" dirty="0"/>
              <a:t> what I say. It can also understand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78D465-9DB3-4784-9D9D-A2A7476AAEF0}"/>
              </a:ext>
            </a:extLst>
          </p:cNvPr>
          <p:cNvSpPr txBox="1"/>
          <p:nvPr/>
        </p:nvSpPr>
        <p:spPr>
          <a:xfrm>
            <a:off x="3055375" y="3251859"/>
            <a:ext cx="2214716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_______ robot.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38A3216-E76E-42DA-BB7F-5599B7068874}"/>
              </a:ext>
            </a:extLst>
          </p:cNvPr>
          <p:cNvSpPr txBox="1"/>
          <p:nvPr/>
        </p:nvSpPr>
        <p:spPr>
          <a:xfrm>
            <a:off x="3045543" y="3249834"/>
            <a:ext cx="2214716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smartest</a:t>
            </a:r>
            <a:r>
              <a:rPr lang="en-US" sz="2400" dirty="0"/>
              <a:t> robot.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1D635A-4AEF-448B-BFA5-2F7BA6112546}"/>
              </a:ext>
            </a:extLst>
          </p:cNvPr>
          <p:cNvSpPr txBox="1"/>
          <p:nvPr/>
        </p:nvSpPr>
        <p:spPr>
          <a:xfrm>
            <a:off x="565358" y="4709621"/>
            <a:ext cx="4006642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_______ my toys away, and ...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5636F43-7E65-4ECD-A0E8-3E769EF521AB}"/>
              </a:ext>
            </a:extLst>
          </p:cNvPr>
          <p:cNvSpPr txBox="1"/>
          <p:nvPr/>
        </p:nvSpPr>
        <p:spPr>
          <a:xfrm>
            <a:off x="616793" y="4709737"/>
            <a:ext cx="4006642" cy="505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B050"/>
                </a:solidFill>
              </a:rPr>
              <a:t>put</a:t>
            </a:r>
            <a:r>
              <a:rPr lang="en-US" sz="2400" dirty="0"/>
              <a:t> my toys away, and ...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AF2195A-F90D-492A-B1E8-0940CB5E5296}"/>
              </a:ext>
            </a:extLst>
          </p:cNvPr>
          <p:cNvSpPr txBox="1"/>
          <p:nvPr/>
        </p:nvSpPr>
        <p:spPr>
          <a:xfrm>
            <a:off x="7460226" y="5779720"/>
            <a:ext cx="126098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39EF45-3441-4D10-B203-E85F3FED1CFF}"/>
              </a:ext>
            </a:extLst>
          </p:cNvPr>
          <p:cNvSpPr txBox="1"/>
          <p:nvPr/>
        </p:nvSpPr>
        <p:spPr>
          <a:xfrm>
            <a:off x="7460226" y="5767863"/>
            <a:ext cx="99155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ECBF432-DF64-4D1C-B687-9664785BD0FD}"/>
              </a:ext>
            </a:extLst>
          </p:cNvPr>
          <p:cNvSpPr txBox="1"/>
          <p:nvPr/>
        </p:nvSpPr>
        <p:spPr>
          <a:xfrm>
            <a:off x="4313904" y="6279966"/>
            <a:ext cx="141830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D44F7E3-B462-43FF-AA46-39934650DF6B}"/>
              </a:ext>
            </a:extLst>
          </p:cNvPr>
          <p:cNvSpPr txBox="1"/>
          <p:nvPr/>
        </p:nvSpPr>
        <p:spPr>
          <a:xfrm>
            <a:off x="4313904" y="6295768"/>
            <a:ext cx="11388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guard</a:t>
            </a:r>
            <a:r>
              <a:rPr lang="en-US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00461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70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0" grpId="0"/>
      <p:bldP spid="11" grpId="0"/>
      <p:bldP spid="12" grpId="0"/>
      <p:bldP spid="14" grpId="0"/>
      <p:bldP spid="15" grpId="0"/>
      <p:bldP spid="17" grpId="0"/>
      <p:bldP spid="18" grpId="0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735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69348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91565" y="73536"/>
            <a:ext cx="810921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Interview three friends about what abilities they want their robots to have. Note their answers in the table below.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5740269"/>
              </p:ext>
            </p:extLst>
          </p:nvPr>
        </p:nvGraphicFramePr>
        <p:xfrm>
          <a:off x="891565" y="2641905"/>
          <a:ext cx="7327018" cy="3121584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7058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2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6291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6208"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/>
                        <a:t>Friends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/>
                        <a:t>Abilities he / she wants</a:t>
                      </a:r>
                      <a:r>
                        <a:rPr lang="en-US" sz="2400" baseline="0"/>
                        <a:t> </a:t>
                      </a:r>
                    </a:p>
                    <a:p>
                      <a:pPr algn="ctr"/>
                      <a:r>
                        <a:rPr lang="en-US" sz="2400" baseline="0"/>
                        <a:t>his / her robot to have</a:t>
                      </a:r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1.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2.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66208">
                <a:tc>
                  <a:txBody>
                    <a:bodyPr/>
                    <a:lstStyle/>
                    <a:p>
                      <a:pPr algn="ctr"/>
                      <a:r>
                        <a:rPr lang="en-US" sz="2400" b="1">
                          <a:solidFill>
                            <a:srgbClr val="0070C0"/>
                          </a:solidFill>
                        </a:rPr>
                        <a:t>3.</a:t>
                      </a:r>
                    </a:p>
                  </a:txBody>
                  <a:tcPr anchor="ctr"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rgbClr val="DEEBF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1742</TotalTime>
  <Words>446</Words>
  <Application>Microsoft Office PowerPoint</Application>
  <PresentationFormat>On-screen Show (4:3)</PresentationFormat>
  <Paragraphs>56</Paragraphs>
  <Slides>11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119</cp:revision>
  <dcterms:created xsi:type="dcterms:W3CDTF">2020-12-09T02:04:09Z</dcterms:created>
  <dcterms:modified xsi:type="dcterms:W3CDTF">2023-07-07T10:15:19Z</dcterms:modified>
</cp:coreProperties>
</file>