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96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1565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2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34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638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986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07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791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194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6060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590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24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7ED41-C4F1-4A99-898C-F6B026F11E91}" type="datetimeFigureOut">
              <a:rPr lang="en-US" smtClean="0"/>
              <a:t>25/07/2021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67E27-86B0-45F5-9E11-E7560737E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089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2000" b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886" y="328992"/>
            <a:ext cx="9144000" cy="82296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TRẢI NGHIỆM</a:t>
            </a:r>
            <a:endParaRPr lang="en-US" sz="36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93927" y="1449977"/>
            <a:ext cx="9144000" cy="1123407"/>
          </a:xfrm>
        </p:spPr>
        <p:txBody>
          <a:bodyPr>
            <a:normAutofit/>
          </a:bodyPr>
          <a:lstStyle/>
          <a:p>
            <a:r>
              <a:rPr lang="en-US" sz="34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THỂ THAO NÀO ĐƯỢC YÊU THÍCH NHẤT TRONG HÈ ?</a:t>
            </a:r>
            <a:endParaRPr lang="en-US" sz="3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113" y="4397994"/>
            <a:ext cx="2638425" cy="173355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14939" y="3879669"/>
            <a:ext cx="3142078" cy="27702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787" y="328992"/>
            <a:ext cx="2734356" cy="30463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844" y="3148071"/>
            <a:ext cx="5220462" cy="3536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394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576" y="365125"/>
            <a:ext cx="10515600" cy="976845"/>
          </a:xfrm>
        </p:spPr>
        <p:txBody>
          <a:bodyPr/>
          <a:lstStyle/>
          <a:p>
            <a:r>
              <a:rPr lang="nl-NL" b="1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Thu thập số liệu</a:t>
            </a:r>
            <a:endParaRPr lang="en-US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474352"/>
              </p:ext>
            </p:extLst>
          </p:nvPr>
        </p:nvGraphicFramePr>
        <p:xfrm>
          <a:off x="412377" y="1341970"/>
          <a:ext cx="3671049" cy="47821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96470">
                  <a:extLst>
                    <a:ext uri="{9D8B030D-6E8A-4147-A177-3AD203B41FA5}">
                      <a16:colId xmlns:a16="http://schemas.microsoft.com/office/drawing/2014/main" val="4032530896"/>
                    </a:ext>
                  </a:extLst>
                </a:gridCol>
                <a:gridCol w="764042">
                  <a:extLst>
                    <a:ext uri="{9D8B030D-6E8A-4147-A177-3AD203B41FA5}">
                      <a16:colId xmlns:a16="http://schemas.microsoft.com/office/drawing/2014/main" val="1210985212"/>
                    </a:ext>
                  </a:extLst>
                </a:gridCol>
                <a:gridCol w="168289">
                  <a:extLst>
                    <a:ext uri="{9D8B030D-6E8A-4147-A177-3AD203B41FA5}">
                      <a16:colId xmlns:a16="http://schemas.microsoft.com/office/drawing/2014/main" val="3906930061"/>
                    </a:ext>
                  </a:extLst>
                </a:gridCol>
                <a:gridCol w="618564">
                  <a:extLst>
                    <a:ext uri="{9D8B030D-6E8A-4147-A177-3AD203B41FA5}">
                      <a16:colId xmlns:a16="http://schemas.microsoft.com/office/drawing/2014/main" val="2238503545"/>
                    </a:ext>
                  </a:extLst>
                </a:gridCol>
                <a:gridCol w="553505">
                  <a:extLst>
                    <a:ext uri="{9D8B030D-6E8A-4147-A177-3AD203B41FA5}">
                      <a16:colId xmlns:a16="http://schemas.microsoft.com/office/drawing/2014/main" val="3948567843"/>
                    </a:ext>
                  </a:extLst>
                </a:gridCol>
                <a:gridCol w="670179">
                  <a:extLst>
                    <a:ext uri="{9D8B030D-6E8A-4147-A177-3AD203B41FA5}">
                      <a16:colId xmlns:a16="http://schemas.microsoft.com/office/drawing/2014/main" val="1263224441"/>
                    </a:ext>
                  </a:extLst>
                </a:gridCol>
              </a:tblGrid>
              <a:tr h="1048393">
                <a:tc gridSpan="6">
                  <a:txBody>
                    <a:bodyPr/>
                    <a:lstStyle/>
                    <a:p>
                      <a:pPr algn="l" fontAlgn="b"/>
                      <a:r>
                        <a:rPr lang="vi-VN" sz="2400" b="1" u="none" strike="noStrike" dirty="0">
                          <a:effectLst/>
                          <a:latin typeface="+mj-lt"/>
                        </a:rPr>
                        <a:t>Hoạt động thể thao hè được yêu thích nhất</a:t>
                      </a:r>
                      <a:endParaRPr lang="vi-VN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0729551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6381490"/>
                  </a:ext>
                </a:extLst>
              </a:tr>
              <a:tr h="35462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+mj-lt"/>
                        </a:rPr>
                        <a:t>Lớp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+mj-lt"/>
                        </a:rPr>
                        <a:t>Giới tính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>
                          <a:effectLst/>
                          <a:latin typeface="+mj-lt"/>
                        </a:rPr>
                        <a:t>Hoạt động yêu thích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7111441"/>
                  </a:ext>
                </a:extLst>
              </a:tr>
              <a:tr h="6937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+mj-lt"/>
                        </a:rPr>
                        <a:t>Nữ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2126583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68791346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93318376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1232954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15874287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48265"/>
                  </a:ext>
                </a:extLst>
              </a:tr>
              <a:tr h="35462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effectLst/>
                          <a:latin typeface="+mj-lt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5148226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7082" y="6124163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 3</a:t>
            </a:r>
            <a:endParaRPr lang="en-US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ight Arrow 5"/>
          <p:cNvSpPr/>
          <p:nvPr/>
        </p:nvSpPr>
        <p:spPr>
          <a:xfrm flipV="1">
            <a:off x="4282890" y="2599764"/>
            <a:ext cx="916640" cy="8785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3872521"/>
              </p:ext>
            </p:extLst>
          </p:nvPr>
        </p:nvGraphicFramePr>
        <p:xfrm>
          <a:off x="5398994" y="1867459"/>
          <a:ext cx="6654799" cy="2343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7811">
                  <a:extLst>
                    <a:ext uri="{9D8B030D-6E8A-4147-A177-3AD203B41FA5}">
                      <a16:colId xmlns:a16="http://schemas.microsoft.com/office/drawing/2014/main" val="3150655819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1744281086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945257473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3842797223"/>
                    </a:ext>
                  </a:extLst>
                </a:gridCol>
                <a:gridCol w="1269247">
                  <a:extLst>
                    <a:ext uri="{9D8B030D-6E8A-4147-A177-3AD203B41FA5}">
                      <a16:colId xmlns:a16="http://schemas.microsoft.com/office/drawing/2014/main" val="1758626189"/>
                    </a:ext>
                  </a:extLst>
                </a:gridCol>
              </a:tblGrid>
              <a:tr h="39052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2597757"/>
                  </a:ext>
                </a:extLst>
              </a:tr>
              <a:tr h="3905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8, 9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8, 9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63655017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971983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8587695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329374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3744947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7426510" y="4736098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T4</a:t>
            </a:r>
            <a:endParaRPr lang="en-US" sz="34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96000" y="628153"/>
            <a:ext cx="601158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pt-BR" sz="3400" b="1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Lập bảng thống kê.</a:t>
            </a:r>
            <a:endParaRPr lang="en-US" sz="34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585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 animBg="1"/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21000" b="-2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Elbow Connector 4"/>
          <p:cNvCxnSpPr/>
          <p:nvPr/>
        </p:nvCxnSpPr>
        <p:spPr>
          <a:xfrm>
            <a:off x="609600" y="519953"/>
            <a:ext cx="1004047" cy="681318"/>
          </a:xfrm>
          <a:prstGeom prst="bentConnector3">
            <a:avLst>
              <a:gd name="adj1" fmla="val 35714"/>
            </a:avLst>
          </a:prstGeom>
          <a:ln w="1270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201284"/>
              </p:ext>
            </p:extLst>
          </p:nvPr>
        </p:nvGraphicFramePr>
        <p:xfrm>
          <a:off x="1869515" y="641038"/>
          <a:ext cx="3520141" cy="24438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48649">
                  <a:extLst>
                    <a:ext uri="{9D8B030D-6E8A-4147-A177-3AD203B41FA5}">
                      <a16:colId xmlns:a16="http://schemas.microsoft.com/office/drawing/2014/main" val="2226118733"/>
                    </a:ext>
                  </a:extLst>
                </a:gridCol>
                <a:gridCol w="1571492">
                  <a:extLst>
                    <a:ext uri="{9D8B030D-6E8A-4147-A177-3AD203B41FA5}">
                      <a16:colId xmlns:a16="http://schemas.microsoft.com/office/drawing/2014/main" val="2356885788"/>
                    </a:ext>
                  </a:extLst>
                </a:gridCol>
              </a:tblGrid>
              <a:tr h="47338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vi-VN" sz="24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Số lượng</a:t>
                      </a:r>
                      <a:endParaRPr lang="vi-VN" sz="24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840177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9007593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416329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8544720"/>
                  </a:ext>
                </a:extLst>
              </a:tr>
              <a:tr h="49260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065165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29240" y="1609731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T5</a:t>
            </a:r>
            <a:endParaRPr lang="en-US" sz="3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5742456" y="1786299"/>
            <a:ext cx="1954306" cy="35314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1782989"/>
              </p:ext>
            </p:extLst>
          </p:nvPr>
        </p:nvGraphicFramePr>
        <p:xfrm>
          <a:off x="7860180" y="641039"/>
          <a:ext cx="4331821" cy="27802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65945">
                  <a:extLst>
                    <a:ext uri="{9D8B030D-6E8A-4147-A177-3AD203B41FA5}">
                      <a16:colId xmlns:a16="http://schemas.microsoft.com/office/drawing/2014/main" val="33608532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278563373"/>
                    </a:ext>
                  </a:extLst>
                </a:gridCol>
                <a:gridCol w="1132938">
                  <a:extLst>
                    <a:ext uri="{9D8B030D-6E8A-4147-A177-3AD203B41FA5}">
                      <a16:colId xmlns:a16="http://schemas.microsoft.com/office/drawing/2014/main" val="1796687138"/>
                    </a:ext>
                  </a:extLst>
                </a:gridCol>
              </a:tblGrid>
              <a:tr h="53854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Nam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Nữ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803020109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946728259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229411284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505597313"/>
                  </a:ext>
                </a:extLst>
              </a:tr>
              <a:tr h="560415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blipFill>
                      <a:blip r:embed="rId3"/>
                      <a:tile tx="0" ty="0" sx="100000" sy="100000" flip="none" algn="tl"/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3846585594"/>
                  </a:ext>
                </a:extLst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5830048" y="2139439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b="1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b="1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T6</a:t>
            </a:r>
            <a:endParaRPr lang="en-US" sz="3400" b="1" dirty="0">
              <a:solidFill>
                <a:srgbClr val="92D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5" name="Elbow Connector 14"/>
          <p:cNvCxnSpPr/>
          <p:nvPr/>
        </p:nvCxnSpPr>
        <p:spPr>
          <a:xfrm rot="10800000" flipV="1">
            <a:off x="9017006" y="3788496"/>
            <a:ext cx="4016188" cy="1551069"/>
          </a:xfrm>
          <a:prstGeom prst="bentConnector3">
            <a:avLst>
              <a:gd name="adj1" fmla="val 50000"/>
            </a:avLst>
          </a:prstGeom>
          <a:ln w="127000">
            <a:solidFill>
              <a:srgbClr val="FFFF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85439"/>
              </p:ext>
            </p:extLst>
          </p:nvPr>
        </p:nvGraphicFramePr>
        <p:xfrm>
          <a:off x="2355484" y="3723685"/>
          <a:ext cx="6378386" cy="242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87236">
                  <a:extLst>
                    <a:ext uri="{9D8B030D-6E8A-4147-A177-3AD203B41FA5}">
                      <a16:colId xmlns:a16="http://schemas.microsoft.com/office/drawing/2014/main" val="1734860889"/>
                    </a:ext>
                  </a:extLst>
                </a:gridCol>
                <a:gridCol w="2195575">
                  <a:extLst>
                    <a:ext uri="{9D8B030D-6E8A-4147-A177-3AD203B41FA5}">
                      <a16:colId xmlns:a16="http://schemas.microsoft.com/office/drawing/2014/main" val="2913539069"/>
                    </a:ext>
                  </a:extLst>
                </a:gridCol>
                <a:gridCol w="2195575">
                  <a:extLst>
                    <a:ext uri="{9D8B030D-6E8A-4147-A177-3AD203B41FA5}">
                      <a16:colId xmlns:a16="http://schemas.microsoft.com/office/drawing/2014/main" val="1146371152"/>
                    </a:ext>
                  </a:extLst>
                </a:gridCol>
              </a:tblGrid>
              <a:tr h="47057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6,7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HS </a:t>
                      </a:r>
                      <a:r>
                        <a:rPr lang="en-US" sz="2400" b="1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khối</a:t>
                      </a:r>
                      <a:r>
                        <a:rPr lang="en-US" sz="2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8,9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18020322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 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971644832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06540905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818090597"/>
                  </a:ext>
                </a:extLst>
              </a:tr>
              <a:tr h="489688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 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 dirty="0">
                          <a:effectLst/>
                        </a:rPr>
                        <a:t> 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78500">
                          <a:srgbClr val="B5D2EC"/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128006999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/>
          <p:nvPr/>
        </p:nvSpPr>
        <p:spPr>
          <a:xfrm>
            <a:off x="9196300" y="5706816"/>
            <a:ext cx="259976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 err="1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Bảng</a:t>
            </a:r>
            <a:r>
              <a:rPr lang="en-US" sz="3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T7</a:t>
            </a:r>
            <a:endParaRPr lang="en-US" sz="340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353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6" y="365125"/>
            <a:ext cx="10515600" cy="1325563"/>
          </a:xfrm>
        </p:spPr>
        <p:txBody>
          <a:bodyPr/>
          <a:lstStyle/>
          <a:p>
            <a:r>
              <a:rPr lang="nl-NL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pt-BR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 biểu đồ cột, cột kép.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838200" y="1485714"/>
            <a:ext cx="10515600" cy="970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Phân tích dữ liệu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38200" y="2825566"/>
            <a:ext cx="10515600" cy="970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Kiến nghị với BGH.</a:t>
            </a:r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492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6816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196</Words>
  <Application>Microsoft Office PowerPoint</Application>
  <PresentationFormat>Widescreen</PresentationFormat>
  <Paragraphs>115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THỰC HÀNH TRẢI NGHIỆM</vt:lpstr>
      <vt:lpstr>1. Thu thập số liệu</vt:lpstr>
      <vt:lpstr>PowerPoint Presentation</vt:lpstr>
      <vt:lpstr>3. Vẽ biểu đồ cột, cột kép. 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THỰC HÀNH TRẢI NGHIỆM</dc:title>
  <dc:creator>Admin</dc:creator>
  <cp:lastModifiedBy>Admin</cp:lastModifiedBy>
  <cp:revision>7</cp:revision>
  <dcterms:created xsi:type="dcterms:W3CDTF">2021-07-25T11:33:01Z</dcterms:created>
  <dcterms:modified xsi:type="dcterms:W3CDTF">2021-07-25T12:19:51Z</dcterms:modified>
</cp:coreProperties>
</file>