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282" r:id="rId3"/>
    <p:sldId id="341" r:id="rId4"/>
    <p:sldId id="387" r:id="rId5"/>
    <p:sldId id="342" r:id="rId6"/>
    <p:sldId id="343" r:id="rId7"/>
    <p:sldId id="344" r:id="rId8"/>
    <p:sldId id="345" r:id="rId9"/>
    <p:sldId id="346" r:id="rId10"/>
    <p:sldId id="347" r:id="rId11"/>
    <p:sldId id="348" r:id="rId12"/>
    <p:sldId id="349" r:id="rId13"/>
    <p:sldId id="352" r:id="rId14"/>
    <p:sldId id="351" r:id="rId15"/>
    <p:sldId id="353" r:id="rId16"/>
    <p:sldId id="354" r:id="rId17"/>
    <p:sldId id="388" r:id="rId18"/>
    <p:sldId id="389" r:id="rId19"/>
    <p:sldId id="390" r:id="rId20"/>
    <p:sldId id="355" r:id="rId21"/>
    <p:sldId id="392" r:id="rId22"/>
    <p:sldId id="356" r:id="rId23"/>
    <p:sldId id="357" r:id="rId24"/>
    <p:sldId id="358" r:id="rId25"/>
    <p:sldId id="359" r:id="rId26"/>
    <p:sldId id="360" r:id="rId27"/>
    <p:sldId id="361" r:id="rId28"/>
    <p:sldId id="362" r:id="rId29"/>
    <p:sldId id="363" r:id="rId30"/>
    <p:sldId id="364" r:id="rId31"/>
    <p:sldId id="365" r:id="rId32"/>
    <p:sldId id="366" r:id="rId33"/>
    <p:sldId id="367" r:id="rId34"/>
    <p:sldId id="369" r:id="rId35"/>
    <p:sldId id="370" r:id="rId36"/>
    <p:sldId id="393" r:id="rId37"/>
    <p:sldId id="395" r:id="rId38"/>
    <p:sldId id="396" r:id="rId39"/>
    <p:sldId id="397" r:id="rId40"/>
    <p:sldId id="398" r:id="rId41"/>
    <p:sldId id="415" r:id="rId42"/>
    <p:sldId id="399" r:id="rId43"/>
    <p:sldId id="400" r:id="rId44"/>
    <p:sldId id="401" r:id="rId45"/>
    <p:sldId id="403" r:id="rId46"/>
    <p:sldId id="402" r:id="rId47"/>
    <p:sldId id="416" r:id="rId48"/>
    <p:sldId id="417" r:id="rId49"/>
    <p:sldId id="404" r:id="rId50"/>
    <p:sldId id="405" r:id="rId51"/>
    <p:sldId id="406" r:id="rId52"/>
    <p:sldId id="407" r:id="rId53"/>
    <p:sldId id="408" r:id="rId54"/>
    <p:sldId id="409" r:id="rId55"/>
    <p:sldId id="410" r:id="rId56"/>
    <p:sldId id="412" r:id="rId57"/>
    <p:sldId id="411" r:id="rId58"/>
    <p:sldId id="413" r:id="rId59"/>
    <p:sldId id="414" r:id="rId60"/>
    <p:sldId id="419" r:id="rId61"/>
    <p:sldId id="420" r:id="rId62"/>
    <p:sldId id="386" r:id="rId63"/>
    <p:sldId id="338" r:id="rId64"/>
    <p:sldId id="337" r:id="rId65"/>
  </p:sldIdLst>
  <p:sldSz cx="9144000" cy="5143500" type="screen16x9"/>
  <p:notesSz cx="6858000" cy="9144000"/>
  <p:defaultTextStyle>
    <a:defPPr>
      <a:defRPr lang="en-US"/>
    </a:defPPr>
    <a:lvl1pPr marL="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4894"/>
    <a:srgbClr val="FF99FF"/>
    <a:srgbClr val="FFCCFF"/>
    <a:srgbClr val="BC74AE"/>
    <a:srgbClr val="003300"/>
    <a:srgbClr val="0F5032"/>
    <a:srgbClr val="FFCC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01" autoAdjust="0"/>
  </p:normalViewPr>
  <p:slideViewPr>
    <p:cSldViewPr>
      <p:cViewPr>
        <p:scale>
          <a:sx n="80" d="100"/>
          <a:sy n="80" d="100"/>
        </p:scale>
        <p:origin x="-792" y="-11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image" Target="../media/image50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FA043-744E-49F7-991F-AA0371BD67E8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1CAAB-635E-4F17-9B6C-A2C660FBF0E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2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24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8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48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10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72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33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96" algn="l" defTabSz="91432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HHCN + HLP </a:t>
            </a:r>
            <a:r>
              <a:rPr lang="en-US" dirty="0" err="1" smtClean="0"/>
              <a:t>cũng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chính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</a:t>
            </a:r>
            <a:r>
              <a:rPr lang="en-US" baseline="0" dirty="0" smtClean="0"/>
              <a:t> LTĐ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DTTP: </a:t>
            </a:r>
            <a:r>
              <a:rPr lang="en-US" dirty="0" err="1" smtClean="0"/>
              <a:t>Tương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tự</a:t>
            </a:r>
            <a:r>
              <a:rPr lang="en-US" baseline="0" dirty="0" smtClean="0"/>
              <a:t> HHCN, DTTP=DTXQ+2DTĐ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M’N’ </a:t>
            </a:r>
            <a:r>
              <a:rPr lang="en-US" dirty="0" err="1" smtClean="0"/>
              <a:t>và</a:t>
            </a:r>
            <a:r>
              <a:rPr lang="en-US" baseline="0" dirty="0" smtClean="0"/>
              <a:t> MN </a:t>
            </a:r>
            <a:r>
              <a:rPr lang="en-US" baseline="0" dirty="0" err="1" smtClean="0"/>
              <a:t>cùng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nằm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trong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không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có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điểm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chung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Vuông</a:t>
            </a:r>
            <a:r>
              <a:rPr lang="en-US" baseline="0" dirty="0" smtClean="0"/>
              <a:t> 2 </a:t>
            </a:r>
            <a:r>
              <a:rPr lang="en-US" baseline="0" dirty="0" err="1" smtClean="0"/>
              <a:t>đường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nhau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Việc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đưa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mặt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cắt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sẽ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dễ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làm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hơn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59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60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61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>
                <a:solidFill>
                  <a:prstClr val="black"/>
                </a:solidFill>
              </a:rPr>
              <a:pPr/>
              <a:t>62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156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15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1CAAB-635E-4F17-9B6C-A2C660FBF0E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9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6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1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2" indent="0">
              <a:buNone/>
              <a:defRPr sz="2000" b="1"/>
            </a:lvl2pPr>
            <a:lvl3pPr marL="914324" indent="0">
              <a:buNone/>
              <a:defRPr sz="1800" b="1"/>
            </a:lvl3pPr>
            <a:lvl4pPr marL="1371486" indent="0">
              <a:buNone/>
              <a:defRPr sz="1600" b="1"/>
            </a:lvl4pPr>
            <a:lvl5pPr marL="1828648" indent="0">
              <a:buNone/>
              <a:defRPr sz="1600" b="1"/>
            </a:lvl5pPr>
            <a:lvl6pPr marL="2285810" indent="0">
              <a:buNone/>
              <a:defRPr sz="1600" b="1"/>
            </a:lvl6pPr>
            <a:lvl7pPr marL="2742972" indent="0">
              <a:buNone/>
              <a:defRPr sz="1600" b="1"/>
            </a:lvl7pPr>
            <a:lvl8pPr marL="3200133" indent="0">
              <a:buNone/>
              <a:defRPr sz="1600" b="1"/>
            </a:lvl8pPr>
            <a:lvl9pPr marL="365729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 err="1"/>
              <a:t>fujfj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162" indent="0">
              <a:buNone/>
              <a:defRPr sz="2800"/>
            </a:lvl2pPr>
            <a:lvl3pPr marL="914324" indent="0">
              <a:buNone/>
              <a:defRPr sz="2400"/>
            </a:lvl3pPr>
            <a:lvl4pPr marL="1371486" indent="0">
              <a:buNone/>
              <a:defRPr sz="2000"/>
            </a:lvl4pPr>
            <a:lvl5pPr marL="1828648" indent="0">
              <a:buNone/>
              <a:defRPr sz="2000"/>
            </a:lvl5pPr>
            <a:lvl6pPr marL="2285810" indent="0">
              <a:buNone/>
              <a:defRPr sz="2000"/>
            </a:lvl6pPr>
            <a:lvl7pPr marL="2742972" indent="0">
              <a:buNone/>
              <a:defRPr sz="2000"/>
            </a:lvl7pPr>
            <a:lvl8pPr marL="3200133" indent="0">
              <a:buNone/>
              <a:defRPr sz="2000"/>
            </a:lvl8pPr>
            <a:lvl9pPr marL="365729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162" indent="0">
              <a:buNone/>
              <a:defRPr sz="1200"/>
            </a:lvl2pPr>
            <a:lvl3pPr marL="914324" indent="0">
              <a:buNone/>
              <a:defRPr sz="1000"/>
            </a:lvl3pPr>
            <a:lvl4pPr marL="1371486" indent="0">
              <a:buNone/>
              <a:defRPr sz="900"/>
            </a:lvl4pPr>
            <a:lvl5pPr marL="1828648" indent="0">
              <a:buNone/>
              <a:defRPr sz="900"/>
            </a:lvl5pPr>
            <a:lvl6pPr marL="2285810" indent="0">
              <a:buNone/>
              <a:defRPr sz="900"/>
            </a:lvl6pPr>
            <a:lvl7pPr marL="2742972" indent="0">
              <a:buNone/>
              <a:defRPr sz="900"/>
            </a:lvl7pPr>
            <a:lvl8pPr marL="3200133" indent="0">
              <a:buNone/>
              <a:defRPr sz="900"/>
            </a:lvl8pPr>
            <a:lvl9pPr marL="3657296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2" tIns="45716" rIns="91432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2" tIns="45716" rIns="91432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32" tIns="45716" rIns="91432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2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8" indent="-285726" algn="l" defTabSz="91432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8" indent="-228582" algn="l" defTabSz="91432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8" indent="-228582" algn="l" defTabSz="91432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90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2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4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6" indent="-228582" algn="l" defTabSz="91432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4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8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10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2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3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6" algn="l" defTabSz="91432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2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3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40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6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emf"/><Relationship Id="rId3" Type="http://schemas.openxmlformats.org/officeDocument/2006/relationships/notesSlide" Target="../notesSlides/notesSlide41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37.wmf"/><Relationship Id="rId4" Type="http://schemas.openxmlformats.org/officeDocument/2006/relationships/oleObject" Target="../embeddings/oleObject8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2.wmf"/><Relationship Id="rId4" Type="http://schemas.openxmlformats.org/officeDocument/2006/relationships/oleObject" Target="../embeddings/oleObject10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wmf"/><Relationship Id="rId3" Type="http://schemas.openxmlformats.org/officeDocument/2006/relationships/notesSlide" Target="../notesSlides/notesSlide43.xml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45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7" Type="http://schemas.openxmlformats.org/officeDocument/2006/relationships/image" Target="../media/image4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46.xml"/><Relationship Id="rId7" Type="http://schemas.openxmlformats.org/officeDocument/2006/relationships/image" Target="../media/image4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7.emf"/><Relationship Id="rId5" Type="http://schemas.openxmlformats.org/officeDocument/2006/relationships/image" Target="../media/image50.wmf"/><Relationship Id="rId4" Type="http://schemas.openxmlformats.org/officeDocument/2006/relationships/oleObject" Target="../embeddings/oleObject15.bin"/><Relationship Id="rId9" Type="http://schemas.openxmlformats.org/officeDocument/2006/relationships/image" Target="../media/image5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notesSlide" Target="../notesSlides/notesSlide47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5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notesSlide" Target="../notesSlides/notesSlide56.xml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6.wmf"/><Relationship Id="rId11" Type="http://schemas.openxmlformats.org/officeDocument/2006/relationships/image" Target="../media/image59.e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58.wmf"/><Relationship Id="rId4" Type="http://schemas.openxmlformats.org/officeDocument/2006/relationships/image" Target="../media/image55.emf"/><Relationship Id="rId9" Type="http://schemas.openxmlformats.org/officeDocument/2006/relationships/oleObject" Target="../embeddings/oleObject21.bin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wmf"/><Relationship Id="rId3" Type="http://schemas.openxmlformats.org/officeDocument/2006/relationships/notesSlide" Target="../notesSlides/notesSlide59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5.emf"/><Relationship Id="rId5" Type="http://schemas.openxmlformats.org/officeDocument/2006/relationships/image" Target="../media/image64.emf"/><Relationship Id="rId4" Type="http://schemas.openxmlformats.org/officeDocument/2006/relationships/image" Target="../media/image63.emf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443162"/>
            <a:ext cx="9144000" cy="738188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CHƯƠNG TRÌNH DẠY HỌC TRÊN TRUYỀN HÌNH</a:t>
            </a:r>
            <a:b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09900"/>
            <a:ext cx="6400800" cy="1314450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MÔN TOÁN 8</a:t>
            </a:r>
          </a:p>
          <a:p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1" y="442786"/>
            <a:ext cx="1519365" cy="1519364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134100" y="290830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" name="Equation" r:id="rId4" imgW="914400" imgH="216000" progId="Equation.DSMT4">
                  <p:embed/>
                </p:oleObj>
              </mc:Choice>
              <mc:Fallback>
                <p:oleObj name="Equation" r:id="rId4" imgW="914400" imgH="216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4100" y="290830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86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4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90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39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798" y="662103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904503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056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4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904503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24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6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dạng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904503"/>
            <a:ext cx="4953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714750"/>
            <a:ext cx="5410200" cy="6971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ABCD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sz="1700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sz="1700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sz="1700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sz="1700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sym typeface="Wingdings"/>
              </a:rPr>
              <a:t>hai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rgbClr val="FFFF00"/>
                </a:solidFill>
                <a:sym typeface="Wingdings"/>
              </a:rPr>
              <a:t>đáy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.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Đây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tứ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nên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ABCD.</a:t>
            </a:r>
            <a:r>
              <a:rPr lang="en-US" sz="1700" b="1" i="1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A</a:t>
            </a:r>
            <a:r>
              <a:rPr lang="en-US" sz="1700" b="1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B</a:t>
            </a:r>
            <a:r>
              <a:rPr lang="en-US" sz="1700" b="1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C</a:t>
            </a:r>
            <a:r>
              <a:rPr lang="en-US" sz="1700" b="1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D</a:t>
            </a:r>
            <a:r>
              <a:rPr lang="en-US" sz="1700" b="1" baseline="-25000" dirty="0" smtClean="0">
                <a:solidFill>
                  <a:srgbClr val="FFFF00"/>
                </a:solidFill>
                <a:sym typeface="Wingdings"/>
              </a:rPr>
              <a:t>1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lăng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trụ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đứng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tứ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giác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.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3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0000"/>
              </a:solidFill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3089413"/>
            <a:ext cx="305752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57200" y="938155"/>
            <a:ext cx="4953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Bước</a:t>
            </a:r>
            <a:r>
              <a:rPr lang="en-US" b="1" dirty="0" smtClean="0">
                <a:solidFill>
                  <a:schemeClr val="bg1"/>
                </a:solidFill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đáy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dưới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của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177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75" y="949745"/>
            <a:ext cx="3057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946537"/>
            <a:ext cx="4953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Bước</a:t>
            </a:r>
            <a:r>
              <a:rPr lang="en-US" b="1" dirty="0" smtClean="0">
                <a:solidFill>
                  <a:schemeClr val="bg1"/>
                </a:solidFill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đáy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dưới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của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1404091"/>
            <a:ext cx="4724400" cy="10664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Bước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2.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Vẽ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kẻ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từ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dưới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6"/>
            <a:ext cx="3530600" cy="423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Cách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vẽ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474902"/>
            <a:ext cx="51054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Bước</a:t>
            </a:r>
            <a:r>
              <a:rPr lang="en-US" b="1" dirty="0" smtClean="0">
                <a:solidFill>
                  <a:schemeClr val="bg1"/>
                </a:solidFill>
              </a:rPr>
              <a:t> 3.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đáy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trên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</a:rPr>
              <a:t>Chú</a:t>
            </a:r>
            <a:r>
              <a:rPr lang="en-US" b="1" i="1" dirty="0" smtClean="0">
                <a:solidFill>
                  <a:schemeClr val="bg1"/>
                </a:solidFill>
              </a:rPr>
              <a:t> ý </a:t>
            </a:r>
            <a:r>
              <a:rPr lang="en-US" b="1" i="1" dirty="0" err="1" smtClean="0">
                <a:solidFill>
                  <a:schemeClr val="bg1"/>
                </a:solidFill>
              </a:rPr>
              <a:t>vẽ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các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đoạn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không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nhìn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thấy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</a:rPr>
              <a:t>bằng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nét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đứt</a:t>
            </a:r>
            <a:r>
              <a:rPr lang="en-US" b="1" i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950902"/>
            <a:ext cx="49530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Bước</a:t>
            </a:r>
            <a:r>
              <a:rPr lang="en-US" b="1" dirty="0" smtClean="0">
                <a:solidFill>
                  <a:schemeClr val="bg1"/>
                </a:solidFill>
              </a:rPr>
              <a:t> 1.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đáy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dưới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của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" y="1408456"/>
            <a:ext cx="4724400" cy="106644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Bước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2.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Vẽ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kẻ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đoạn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từ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dưới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61952"/>
            <a:ext cx="8382000" cy="1078753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>
                <a:solidFill>
                  <a:schemeClr val="bg1"/>
                </a:solidFill>
              </a:rPr>
              <a:t>Chương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smtClean="0">
                <a:solidFill>
                  <a:schemeClr val="bg1"/>
                </a:solidFill>
              </a:rPr>
              <a:t>IV</a:t>
            </a:r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HÌNH LĂNG TRỤ ĐỨNG. HÌNH CHÓP ĐỀU</a:t>
            </a:r>
            <a:endParaRPr lang="en-US" sz="32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8601" y="3790951"/>
            <a:ext cx="7266798" cy="955634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400" i="1" dirty="0" err="1"/>
              <a:t>Giáo</a:t>
            </a:r>
            <a:r>
              <a:rPr lang="en-US" sz="2400" i="1" dirty="0"/>
              <a:t> </a:t>
            </a:r>
            <a:r>
              <a:rPr lang="en-US" sz="2400" i="1" dirty="0" err="1"/>
              <a:t>viên</a:t>
            </a:r>
            <a:r>
              <a:rPr lang="en-US" sz="2400" i="1" dirty="0"/>
              <a:t>: </a:t>
            </a:r>
            <a:r>
              <a:rPr lang="en-US" sz="2400" i="1" dirty="0" err="1"/>
              <a:t>Phí</a:t>
            </a:r>
            <a:r>
              <a:rPr lang="en-US" sz="2400" i="1" dirty="0"/>
              <a:t> </a:t>
            </a:r>
            <a:r>
              <a:rPr lang="en-US" sz="2400" i="1" dirty="0" err="1"/>
              <a:t>Trung</a:t>
            </a:r>
            <a:r>
              <a:rPr lang="en-US" sz="2400" i="1" dirty="0"/>
              <a:t> </a:t>
            </a:r>
            <a:r>
              <a:rPr lang="en-US" sz="2400" i="1" dirty="0" err="1"/>
              <a:t>Đức</a:t>
            </a:r>
            <a:endParaRPr lang="en-US" sz="2400" i="1" dirty="0"/>
          </a:p>
          <a:p>
            <a:pPr algn="ctr">
              <a:lnSpc>
                <a:spcPct val="120000"/>
              </a:lnSpc>
            </a:pPr>
            <a:r>
              <a:rPr lang="en-US" sz="2400" i="1" dirty="0" err="1"/>
              <a:t>Trường</a:t>
            </a:r>
            <a:r>
              <a:rPr lang="en-US" sz="2400" i="1" dirty="0"/>
              <a:t> THCS </a:t>
            </a:r>
            <a:r>
              <a:rPr lang="en-US" sz="2400" i="1" dirty="0" err="1"/>
              <a:t>Trưng</a:t>
            </a:r>
            <a:r>
              <a:rPr lang="en-US" sz="2400" i="1" dirty="0"/>
              <a:t> </a:t>
            </a:r>
            <a:r>
              <a:rPr lang="en-US" sz="2400" i="1" dirty="0" err="1"/>
              <a:t>Vương</a:t>
            </a:r>
            <a:r>
              <a:rPr lang="en-US" sz="2400" i="1" dirty="0"/>
              <a:t> – </a:t>
            </a:r>
            <a:r>
              <a:rPr lang="en-US" sz="2400" i="1" dirty="0" err="1"/>
              <a:t>Quận</a:t>
            </a:r>
            <a:r>
              <a:rPr lang="en-US" sz="2400" i="1" dirty="0"/>
              <a:t> </a:t>
            </a:r>
            <a:r>
              <a:rPr lang="en-US" sz="2400" i="1" dirty="0" err="1"/>
              <a:t>Hoàn</a:t>
            </a:r>
            <a:r>
              <a:rPr lang="en-US" sz="2400" i="1" dirty="0"/>
              <a:t> </a:t>
            </a:r>
            <a:r>
              <a:rPr lang="en-US" sz="2400" i="1" dirty="0" err="1"/>
              <a:t>Kiếm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1652373"/>
            <a:ext cx="8534400" cy="1232641"/>
          </a:xfrm>
          <a:prstGeom prst="rect">
            <a:avLst/>
          </a:prstGeom>
          <a:noFill/>
        </p:spPr>
        <p:txBody>
          <a:bodyPr wrap="square" lIns="68574" tIns="34288" rIns="68574" bIns="34288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800" b="1" dirty="0" err="1" smtClean="0">
                <a:solidFill>
                  <a:schemeClr val="bg1"/>
                </a:solidFill>
              </a:rPr>
              <a:t>Hình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lăng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trụ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đứng</a:t>
            </a:r>
            <a:r>
              <a:rPr lang="en-US" sz="3600" b="1" dirty="0" smtClean="0">
                <a:solidFill>
                  <a:schemeClr val="bg1"/>
                </a:solidFill>
              </a:rPr>
              <a:t> </a:t>
            </a:r>
            <a:endParaRPr lang="en-US" sz="3600" b="1" dirty="0">
              <a:solidFill>
                <a:schemeClr val="bg1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2700" b="1" dirty="0" err="1" smtClean="0">
                <a:solidFill>
                  <a:srgbClr val="FFFF00"/>
                </a:solidFill>
              </a:rPr>
              <a:t>Diện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tích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xung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quanh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và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thể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tích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của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hình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lăng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trụ</a:t>
            </a:r>
            <a:r>
              <a:rPr lang="en-US" sz="2700" b="1" dirty="0" smtClean="0">
                <a:solidFill>
                  <a:srgbClr val="FFFF00"/>
                </a:solidFill>
              </a:rPr>
              <a:t> </a:t>
            </a:r>
            <a:r>
              <a:rPr lang="en-US" sz="2700" b="1" dirty="0" err="1" smtClean="0">
                <a:solidFill>
                  <a:srgbClr val="FFFF00"/>
                </a:solidFill>
              </a:rPr>
              <a:t>đứng</a:t>
            </a:r>
            <a:endParaRPr lang="en-US" sz="27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5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2390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Thực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yêu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cầu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sau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Gấp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sau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được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09750"/>
            <a:ext cx="2400372" cy="187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>
            <a:off x="2819400" y="2748409"/>
            <a:ext cx="4572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718" y="1303346"/>
            <a:ext cx="2200963" cy="2705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Curved Left Arrow 18"/>
          <p:cNvSpPr/>
          <p:nvPr/>
        </p:nvSpPr>
        <p:spPr>
          <a:xfrm>
            <a:off x="914400" y="2086869"/>
            <a:ext cx="152400" cy="484881"/>
          </a:xfrm>
          <a:prstGeom prst="curvedLeft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6200000">
            <a:off x="486221" y="3057971"/>
            <a:ext cx="523875" cy="180083"/>
          </a:xfrm>
          <a:prstGeom prst="curvedDown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85950"/>
            <a:ext cx="2698586" cy="1654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Curved Down Arrow 21"/>
          <p:cNvSpPr/>
          <p:nvPr/>
        </p:nvSpPr>
        <p:spPr>
          <a:xfrm flipH="1">
            <a:off x="4298786" y="2419350"/>
            <a:ext cx="762000" cy="236692"/>
          </a:xfrm>
          <a:prstGeom prst="curvedDown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urved Up Arrow 23"/>
          <p:cNvSpPr/>
          <p:nvPr/>
        </p:nvSpPr>
        <p:spPr>
          <a:xfrm flipH="1">
            <a:off x="3536786" y="2809875"/>
            <a:ext cx="2286000" cy="381000"/>
          </a:xfrm>
          <a:prstGeom prst="curvedUpArrow">
            <a:avLst/>
          </a:prstGeom>
          <a:noFill/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6172200" y="2748409"/>
            <a:ext cx="457200" cy="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0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2390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63" y="2647950"/>
            <a:ext cx="1674237" cy="206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072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457200" y="421566"/>
            <a:ext cx="72390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304303"/>
            <a:ext cx="65532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035" y="2636386"/>
            <a:ext cx="1692965" cy="2090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01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51" y="2631838"/>
            <a:ext cx="1696649" cy="209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4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351" y="2631838"/>
            <a:ext cx="1696649" cy="209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8364" y="2634324"/>
            <a:ext cx="1694636" cy="2092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42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26" y="2641192"/>
            <a:ext cx="1689074" cy="2085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893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25" y="2641191"/>
            <a:ext cx="1689075" cy="20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300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…,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25" y="2641191"/>
            <a:ext cx="1689075" cy="2085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0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910" y="2641191"/>
            <a:ext cx="1684090" cy="207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57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9150"/>
            <a:ext cx="353568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57" y="819150"/>
            <a:ext cx="3096043" cy="2209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7757" y="480211"/>
            <a:ext cx="3096043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Lễ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hội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đèn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lồng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Jinju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</a:rPr>
              <a:t>Hàn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Quốc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1" y="480211"/>
            <a:ext cx="3535679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Phố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cổ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Hội</a:t>
            </a:r>
            <a:r>
              <a:rPr lang="en-US" sz="1600" b="1" dirty="0" smtClean="0">
                <a:solidFill>
                  <a:schemeClr val="bg1"/>
                </a:solidFill>
              </a:rPr>
              <a:t> An </a:t>
            </a:r>
            <a:r>
              <a:rPr lang="en-US" sz="1600" b="1" dirty="0" err="1" smtClean="0">
                <a:solidFill>
                  <a:schemeClr val="bg1"/>
                </a:solidFill>
              </a:rPr>
              <a:t>về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đêm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7543800" y="1276350"/>
            <a:ext cx="914400" cy="2286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5767178" y="2038350"/>
            <a:ext cx="228600" cy="9144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5181600" y="2266950"/>
            <a:ext cx="228600" cy="914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914400" y="2524086"/>
            <a:ext cx="1143000" cy="657264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5664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…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4" y="2640304"/>
            <a:ext cx="1685526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4" y="2640304"/>
            <a:ext cx="1685526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91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…………</a:t>
            </a:r>
            <a:endParaRPr lang="en-US" sz="1700" b="1" dirty="0" smtClean="0">
              <a:solidFill>
                <a:schemeClr val="bg1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4" y="2640304"/>
            <a:ext cx="1685526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012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chiều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cao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700" b="1" i="1" dirty="0" smtClean="0">
              <a:solidFill>
                <a:srgbClr val="FFFF00"/>
              </a:solidFill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7474" y="2640304"/>
            <a:ext cx="1685526" cy="2081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7106652" y="2809875"/>
            <a:ext cx="0" cy="1207008"/>
          </a:xfrm>
          <a:prstGeom prst="straightConnector1">
            <a:avLst/>
          </a:prstGeom>
          <a:ln w="19050">
            <a:solidFill>
              <a:srgbClr val="00B0F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 rot="16200000" flipH="1">
            <a:off x="6464828" y="3259489"/>
            <a:ext cx="1068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00B0F0"/>
                </a:solidFill>
              </a:rPr>
              <a:t>Chiều</a:t>
            </a:r>
            <a:r>
              <a:rPr lang="en-US" sz="1400" b="1" dirty="0" smtClean="0">
                <a:solidFill>
                  <a:srgbClr val="00B0F0"/>
                </a:solidFill>
              </a:rPr>
              <a:t> </a:t>
            </a:r>
            <a:r>
              <a:rPr lang="en-US" sz="1400" b="1" dirty="0" err="1" smtClean="0">
                <a:solidFill>
                  <a:srgbClr val="00B0F0"/>
                </a:solidFill>
              </a:rPr>
              <a:t>cao</a:t>
            </a:r>
            <a:endParaRPr lang="en-US" sz="1400" b="1" dirty="0">
              <a:solidFill>
                <a:srgbClr val="00B0F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04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chiều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cao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700" b="1" i="1" dirty="0" smtClean="0">
              <a:solidFill>
                <a:srgbClr val="FFFF0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62" y="2655812"/>
            <a:ext cx="1676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71600" y="3695403"/>
            <a:ext cx="4648200" cy="609600"/>
          </a:xfrm>
          <a:prstGeom prst="round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MNP.QRS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………………………...</a:t>
            </a:r>
            <a:endParaRPr lang="en-US" b="1" i="1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21566"/>
            <a:ext cx="69342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47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304303"/>
            <a:ext cx="65532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MNP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QRS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nằm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phẳng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song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MNRQ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NPSR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MPSQ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những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chữ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2599703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MQ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NR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PS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nhau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199" y="3114642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NR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hoặc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PS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gọi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chiều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700" b="1" i="1" dirty="0" err="1" smtClean="0">
                <a:solidFill>
                  <a:srgbClr val="FFFF00"/>
                </a:solidFill>
                <a:sym typeface="Wingdings"/>
              </a:rPr>
              <a:t>cao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700" b="1" i="1" dirty="0" smtClean="0">
              <a:solidFill>
                <a:srgbClr val="FFFF00"/>
              </a:solidFill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762" y="2655812"/>
            <a:ext cx="1676400" cy="206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371600" y="3695403"/>
            <a:ext cx="4648200" cy="609600"/>
          </a:xfrm>
          <a:prstGeom prst="roundRect">
            <a:avLst/>
          </a:prstGeom>
          <a:noFill/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6" rIns="91432" bIns="45716" rtlCol="0" anchor="ctr"/>
          <a:lstStyle/>
          <a:p>
            <a:pPr algn="ctr"/>
            <a:r>
              <a:rPr lang="en-US" b="1" i="1" dirty="0" smtClean="0">
                <a:solidFill>
                  <a:schemeClr val="bg1"/>
                </a:solidFill>
              </a:rPr>
              <a:t>MNP.QRS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i="1" dirty="0" smtClean="0">
                <a:solidFill>
                  <a:srgbClr val="FFFF00"/>
                </a:solidFill>
              </a:rPr>
              <a:t> tam </a:t>
            </a:r>
            <a:r>
              <a:rPr lang="en-US" b="1" i="1" dirty="0" err="1" smtClean="0">
                <a:solidFill>
                  <a:srgbClr val="FFFF00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.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421566"/>
            <a:ext cx="69342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b) </a:t>
            </a:r>
            <a:r>
              <a:rPr lang="en-US" sz="2000" b="1" dirty="0" err="1" smtClean="0">
                <a:solidFill>
                  <a:schemeClr val="bg1"/>
                </a:solidFill>
              </a:rPr>
              <a:t>Đặt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i="1" dirty="0" smtClean="0">
                <a:solidFill>
                  <a:schemeClr val="bg1"/>
                </a:solidFill>
              </a:rPr>
              <a:t>MNP.QRS</a:t>
            </a:r>
            <a:r>
              <a:rPr lang="en-US" sz="2000" b="1" dirty="0" smtClean="0">
                <a:solidFill>
                  <a:schemeClr val="bg1"/>
                </a:solidFill>
              </a:rPr>
              <a:t>, </a:t>
            </a:r>
            <a:r>
              <a:rPr lang="en-US" sz="2000" b="1" dirty="0" err="1">
                <a:solidFill>
                  <a:schemeClr val="bg1"/>
                </a:solidFill>
              </a:rPr>
              <a:t>điền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vào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chỗ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trống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4" y="1809750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94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4" y="1809750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847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4" y="1809750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67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581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954" y="1809750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5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19150"/>
            <a:ext cx="3535680" cy="2209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757" y="819150"/>
            <a:ext cx="3096043" cy="22098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447757" y="480211"/>
            <a:ext cx="3096043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Lễ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hội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đèn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lồng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Jinju</a:t>
            </a:r>
            <a:r>
              <a:rPr lang="en-US" sz="1600" b="1" dirty="0" smtClean="0">
                <a:solidFill>
                  <a:schemeClr val="bg1"/>
                </a:solidFill>
              </a:rPr>
              <a:t>, </a:t>
            </a:r>
            <a:r>
              <a:rPr lang="en-US" sz="1600" b="1" dirty="0" err="1" smtClean="0">
                <a:solidFill>
                  <a:schemeClr val="bg1"/>
                </a:solidFill>
              </a:rPr>
              <a:t>Hàn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Quốc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4821" y="480211"/>
            <a:ext cx="3535679" cy="33893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 err="1" smtClean="0">
                <a:solidFill>
                  <a:schemeClr val="bg1"/>
                </a:solidFill>
              </a:rPr>
              <a:t>Phố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cổ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Hội</a:t>
            </a:r>
            <a:r>
              <a:rPr lang="en-US" sz="1600" b="1" dirty="0" smtClean="0">
                <a:solidFill>
                  <a:schemeClr val="bg1"/>
                </a:solidFill>
              </a:rPr>
              <a:t> An </a:t>
            </a:r>
            <a:r>
              <a:rPr lang="en-US" sz="1600" b="1" dirty="0" err="1" smtClean="0">
                <a:solidFill>
                  <a:schemeClr val="bg1"/>
                </a:solidFill>
              </a:rPr>
              <a:t>về</a:t>
            </a:r>
            <a:r>
              <a:rPr lang="en-US" sz="1600" b="1" dirty="0" smtClean="0">
                <a:solidFill>
                  <a:schemeClr val="bg1"/>
                </a:solidFill>
              </a:rPr>
              <a:t> </a:t>
            </a:r>
            <a:r>
              <a:rPr lang="en-US" sz="1600" b="1" dirty="0" err="1" smtClean="0">
                <a:solidFill>
                  <a:schemeClr val="bg1"/>
                </a:solidFill>
              </a:rPr>
              <a:t>đêm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086021"/>
            <a:ext cx="1136708" cy="1543129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>
            <a:off x="3048000" y="2266950"/>
            <a:ext cx="2362200" cy="12954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78811" y="4019550"/>
            <a:ext cx="2916967" cy="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500230" y="3652526"/>
            <a:ext cx="206237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6359" y="3012199"/>
            <a:ext cx="1337441" cy="165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11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581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4185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  S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36cm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814979"/>
              </p:ext>
            </p:extLst>
          </p:nvPr>
        </p:nvGraphicFramePr>
        <p:xfrm>
          <a:off x="1828800" y="3505064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5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064"/>
                        <a:ext cx="151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4218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576046"/>
              </p:ext>
            </p:extLst>
          </p:nvPr>
        </p:nvGraphicFramePr>
        <p:xfrm>
          <a:off x="4019550" y="3344863"/>
          <a:ext cx="139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6" name="Equation" r:id="rId6" imgW="1396800" imgH="558720" progId="Equation.DSMT4">
                  <p:embed/>
                </p:oleObj>
              </mc:Choice>
              <mc:Fallback>
                <p:oleObj name="Equation" r:id="rId6" imgW="1396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9550" y="3344863"/>
                        <a:ext cx="1397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50037" y="3418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pic>
        <p:nvPicPr>
          <p:cNvPr id="23606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1803796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70104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657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4185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36cm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23209087"/>
              </p:ext>
            </p:extLst>
          </p:nvPr>
        </p:nvGraphicFramePr>
        <p:xfrm>
          <a:off x="1828800" y="3505064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8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064"/>
                        <a:ext cx="151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4218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257713"/>
              </p:ext>
            </p:extLst>
          </p:nvPr>
        </p:nvGraphicFramePr>
        <p:xfrm>
          <a:off x="4019550" y="3344863"/>
          <a:ext cx="13970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89" name="Equation" r:id="rId6" imgW="1396800" imgH="558720" progId="Equation.DSMT4">
                  <p:embed/>
                </p:oleObj>
              </mc:Choice>
              <mc:Fallback>
                <p:oleObj name="Equation" r:id="rId6" imgW="13968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19550" y="3344863"/>
                        <a:ext cx="13970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50037" y="3418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pic>
        <p:nvPicPr>
          <p:cNvPr id="23606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1803796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944880" y="3714750"/>
            <a:ext cx="579120" cy="5334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57200" y="4181499"/>
            <a:ext cx="2286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quanh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7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69342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581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(III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)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763627"/>
              </p:ext>
            </p:extLst>
          </p:nvPr>
        </p:nvGraphicFramePr>
        <p:xfrm>
          <a:off x="1828800" y="3505064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4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064"/>
                        <a:ext cx="151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4218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043202"/>
              </p:ext>
            </p:extLst>
          </p:nvPr>
        </p:nvGraphicFramePr>
        <p:xfrm>
          <a:off x="3987800" y="3294063"/>
          <a:ext cx="146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45" name="Equation" r:id="rId6" imgW="1460160" imgH="660240" progId="Equation.DSMT4">
                  <p:embed/>
                </p:oleObj>
              </mc:Choice>
              <mc:Fallback>
                <p:oleObj name="Equation" r:id="rId6" imgW="14601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7800" y="3294063"/>
                        <a:ext cx="146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50037" y="3418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19600" y="3955258"/>
            <a:ext cx="304800" cy="29289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4171950"/>
            <a:ext cx="1676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Nửa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chu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vi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đáy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pic>
        <p:nvPicPr>
          <p:cNvPr id="27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1803796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09600" y="34185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36cm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44880" y="3714750"/>
            <a:ext cx="579120" cy="5334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181499"/>
            <a:ext cx="2286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quanh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83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7200" y="14287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4cm, 3cm, 2cm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421566"/>
            <a:ext cx="6934200" cy="88178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 smtClean="0">
                <a:solidFill>
                  <a:srgbClr val="FFFF00"/>
                </a:solidFill>
              </a:rPr>
              <a:t>Áp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dụng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000" b="1" dirty="0" err="1">
                <a:solidFill>
                  <a:schemeClr val="bg1"/>
                </a:solidFill>
              </a:rPr>
              <a:t>Thực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hiện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các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yêu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cầu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err="1">
                <a:solidFill>
                  <a:schemeClr val="bg1"/>
                </a:solidFill>
              </a:rPr>
              <a:t>sau</a:t>
            </a:r>
            <a:r>
              <a:rPr lang="en-US" sz="2000" b="1" dirty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000" b="1" dirty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 Cho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số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khai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triển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dưới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  <a:endParaRPr lang="en-US" sz="2000" b="1" dirty="0" smtClean="0">
              <a:solidFill>
                <a:srgbClr val="FFFF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18945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mỗi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135880" y="1428750"/>
            <a:ext cx="4114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4cm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371600" y="2398702"/>
            <a:ext cx="3581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(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II)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12cm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(III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)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8cm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4226859"/>
              </p:ext>
            </p:extLst>
          </p:nvPr>
        </p:nvGraphicFramePr>
        <p:xfrm>
          <a:off x="1828800" y="3505064"/>
          <a:ext cx="15113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1" name="Equation" r:id="rId4" imgW="1511280" imgH="228600" progId="Equation.DSMT4">
                  <p:embed/>
                </p:oleObj>
              </mc:Choice>
              <mc:Fallback>
                <p:oleObj name="Equation" r:id="rId4" imgW="15112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505064"/>
                        <a:ext cx="15113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3276600" y="3421874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8443421"/>
              </p:ext>
            </p:extLst>
          </p:nvPr>
        </p:nvGraphicFramePr>
        <p:xfrm>
          <a:off x="3987800" y="3294063"/>
          <a:ext cx="14605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12" name="Equation" r:id="rId6" imgW="1460160" imgH="660240" progId="Equation.DSMT4">
                  <p:embed/>
                </p:oleObj>
              </mc:Choice>
              <mc:Fallback>
                <p:oleObj name="Equation" r:id="rId6" imgW="146016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7800" y="3294063"/>
                        <a:ext cx="14605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ectangle 24"/>
          <p:cNvSpPr/>
          <p:nvPr/>
        </p:nvSpPr>
        <p:spPr>
          <a:xfrm>
            <a:off x="5350037" y="3418540"/>
            <a:ext cx="710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419600" y="3955258"/>
            <a:ext cx="304800" cy="292893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581400" y="4171950"/>
            <a:ext cx="16764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Nửa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chu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vi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đáy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cxnSp>
        <p:nvCxnSpPr>
          <p:cNvPr id="27" name="Straight Arrow Connector 26"/>
          <p:cNvCxnSpPr/>
          <p:nvPr/>
        </p:nvCxnSpPr>
        <p:spPr>
          <a:xfrm flipH="1" flipV="1">
            <a:off x="5441942" y="3767478"/>
            <a:ext cx="378024" cy="442216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257800" y="4171950"/>
            <a:ext cx="16764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cao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pic>
        <p:nvPicPr>
          <p:cNvPr id="29" name="Picture 5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257" y="1803796"/>
            <a:ext cx="3132046" cy="2145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609600" y="34185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S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36cm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2876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 flipV="1">
            <a:off x="944880" y="3714750"/>
            <a:ext cx="579120" cy="53340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457200" y="4181499"/>
            <a:ext cx="2286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quanh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44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0104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2. </a:t>
            </a:r>
            <a:r>
              <a:rPr lang="en-US" sz="2400" b="1" dirty="0" err="1" smtClean="0">
                <a:solidFill>
                  <a:srgbClr val="FFFF00"/>
                </a:solidFill>
              </a:rPr>
              <a:t>Diện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xung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quanh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1200150"/>
            <a:ext cx="7467600" cy="705065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mặt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bên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 Ta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thức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3409950"/>
            <a:ext cx="7620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tổng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4847765"/>
              </p:ext>
            </p:extLst>
          </p:nvPr>
        </p:nvGraphicFramePr>
        <p:xfrm>
          <a:off x="4058478" y="1939174"/>
          <a:ext cx="1117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05" name="Equation" r:id="rId4" imgW="1117440" imgH="419040" progId="Equation.DSMT4">
                  <p:embed/>
                </p:oleObj>
              </mc:Choice>
              <mc:Fallback>
                <p:oleObj name="Equation" r:id="rId4" imgW="111744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8478" y="1939174"/>
                        <a:ext cx="1117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57200" y="2828303"/>
            <a:ext cx="80010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bằng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chu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vi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nhân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9994" y="2387084"/>
            <a:ext cx="36440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sym typeface="Wingdings"/>
              </a:rPr>
              <a:t>(</a:t>
            </a:r>
            <a:r>
              <a:rPr lang="en-US" b="1" i="1" dirty="0">
                <a:solidFill>
                  <a:srgbClr val="FFFF00"/>
                </a:solidFill>
                <a:sym typeface="Wingdings"/>
              </a:rPr>
              <a:t>p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nửa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chu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vi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đáy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>
                <a:solidFill>
                  <a:srgbClr val="FFFF00"/>
                </a:solidFill>
                <a:sym typeface="Wingdings"/>
              </a:rPr>
              <a:t>h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>
                <a:solidFill>
                  <a:schemeClr val="bg1"/>
                </a:solidFill>
                <a:sym typeface="Wingdings"/>
              </a:rPr>
              <a:t>cao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61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7" grpId="0"/>
      <p:bldP spid="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199" y="421566"/>
            <a:ext cx="7086601" cy="8079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Ví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</a:t>
            </a:r>
            <a:r>
              <a:rPr lang="en-US" sz="2400" b="1" dirty="0" smtClean="0">
                <a:solidFill>
                  <a:srgbClr val="FFFF00"/>
                </a:solidFill>
              </a:rPr>
              <a:t> 1.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diện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phần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với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tam </a:t>
            </a:r>
            <a:r>
              <a:rPr lang="en-US" sz="2000" b="1" dirty="0" err="1" smtClean="0">
                <a:solidFill>
                  <a:schemeClr val="bg1"/>
                </a:solidFill>
              </a:rPr>
              <a:t>giác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theo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276350"/>
            <a:ext cx="3276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05771" y="1157571"/>
            <a:ext cx="2433429" cy="281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80391" y="1657350"/>
            <a:ext cx="4167809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Vì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ABC =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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A’B’C’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nên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AC = A’C’ = 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5cm (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Cặp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c.t.ư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).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1694" y="2114550"/>
            <a:ext cx="413416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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ABC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vuông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tại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i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áp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dụng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định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lí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1400" b="1" dirty="0" err="1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Py</a:t>
            </a: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-ta-go: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2571274"/>
            <a:ext cx="6858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(cm).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" y="3690833"/>
            <a:ext cx="16383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42291" y="2952750"/>
            <a:ext cx="3748709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sz="1400" b="1" baseline="-25000" dirty="0" err="1" smtClean="0">
                <a:solidFill>
                  <a:schemeClr val="bg1"/>
                </a:solidFill>
                <a:sym typeface="Wingdings"/>
              </a:rPr>
              <a:t>xq</a:t>
            </a:r>
            <a:r>
              <a:rPr lang="en-US" sz="1400" b="1" baseline="-25000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= (3 + 4 + 5) . 6 = 72 (cm</a:t>
            </a:r>
            <a:r>
              <a:rPr lang="en-US" sz="1400" b="1" baseline="30000" dirty="0" smtClean="0">
                <a:solidFill>
                  <a:schemeClr val="bg1"/>
                </a:solidFill>
                <a:sym typeface="Wingdings"/>
              </a:rPr>
              <a:t>2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).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3504416"/>
              </p:ext>
            </p:extLst>
          </p:nvPr>
        </p:nvGraphicFramePr>
        <p:xfrm>
          <a:off x="1644650" y="2562600"/>
          <a:ext cx="13716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1" name="Equation" r:id="rId5" imgW="1371600" imgH="279360" progId="Equation.DSMT4">
                  <p:embed/>
                </p:oleObj>
              </mc:Choice>
              <mc:Fallback>
                <p:oleObj name="Equation" r:id="rId5" imgW="1371600" imgH="279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44650" y="2562600"/>
                        <a:ext cx="13716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24194"/>
              </p:ext>
            </p:extLst>
          </p:nvPr>
        </p:nvGraphicFramePr>
        <p:xfrm>
          <a:off x="2120900" y="3651250"/>
          <a:ext cx="927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972" name="Equation" r:id="rId7" imgW="927000" imgH="444240" progId="Equation.DSMT4">
                  <p:embed/>
                </p:oleObj>
              </mc:Choice>
              <mc:Fallback>
                <p:oleObj name="Equation" r:id="rId7" imgW="9270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0900" y="3651250"/>
                        <a:ext cx="927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971800" y="3690833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sym typeface="Wingdings"/>
              </a:rPr>
              <a:t>(cm</a:t>
            </a:r>
            <a:r>
              <a:rPr lang="en-US" sz="1400" b="1" baseline="30000" dirty="0">
                <a:solidFill>
                  <a:schemeClr val="bg1"/>
                </a:solidFill>
                <a:sym typeface="Wingdings"/>
              </a:rPr>
              <a:t>2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).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442291" y="4171950"/>
            <a:ext cx="5253306" cy="30502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sz="1400" b="1" i="1" dirty="0" err="1" smtClean="0">
                <a:solidFill>
                  <a:srgbClr val="FFFF00"/>
                </a:solidFill>
                <a:sym typeface="Wingdings"/>
              </a:rPr>
              <a:t>S</a:t>
            </a:r>
            <a:r>
              <a:rPr lang="en-US" sz="1400" b="1" baseline="-25000" dirty="0" err="1" smtClean="0">
                <a:solidFill>
                  <a:srgbClr val="FFFF00"/>
                </a:solidFill>
                <a:sym typeface="Wingdings"/>
              </a:rPr>
              <a:t>tp</a:t>
            </a:r>
            <a:r>
              <a:rPr lang="en-US" sz="1400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= 72 + 12 = 84 (cm</a:t>
            </a:r>
            <a:r>
              <a:rPr lang="en-US" sz="1400" b="1" baseline="30000" dirty="0" smtClean="0">
                <a:solidFill>
                  <a:srgbClr val="FFFF00"/>
                </a:solidFill>
                <a:sym typeface="Wingdings"/>
              </a:rPr>
              <a:t>2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 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953000" y="1276350"/>
            <a:ext cx="13716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Sơ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đồ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phân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tích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595854" y="1337310"/>
            <a:ext cx="0" cy="329184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410200" y="1657350"/>
            <a:ext cx="457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chemeClr val="bg1"/>
                </a:solidFill>
                <a:sym typeface="Wingdings"/>
              </a:rPr>
              <a:t>tp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53000" y="2318972"/>
            <a:ext cx="4572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chemeClr val="bg1"/>
                </a:solidFill>
                <a:sym typeface="Wingdings"/>
              </a:rPr>
              <a:t>xq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867400" y="2322502"/>
            <a:ext cx="6096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chemeClr val="bg1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chemeClr val="bg1"/>
                </a:solidFill>
                <a:sym typeface="Wingdings"/>
              </a:rPr>
              <a:t>đáy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572000" y="3028950"/>
            <a:ext cx="14478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Chu vi </a:t>
            </a:r>
            <a:r>
              <a:rPr lang="en-US" b="1" dirty="0" err="1" smtClean="0">
                <a:solidFill>
                  <a:schemeClr val="bg1"/>
                </a:solidFill>
              </a:rPr>
              <a:t>đáy</a:t>
            </a:r>
            <a:endParaRPr lang="en-US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14900" y="3714750"/>
            <a:ext cx="1447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b="1" i="1" dirty="0" smtClean="0">
                <a:solidFill>
                  <a:schemeClr val="bg1"/>
                </a:solidFill>
              </a:rPr>
              <a:t>AC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BC</a:t>
            </a:r>
          </a:p>
        </p:txBody>
      </p:sp>
      <p:sp>
        <p:nvSpPr>
          <p:cNvPr id="32" name="Left Brace 31"/>
          <p:cNvSpPr/>
          <p:nvPr/>
        </p:nvSpPr>
        <p:spPr>
          <a:xfrm rot="5400000">
            <a:off x="5449093" y="1764288"/>
            <a:ext cx="266700" cy="869273"/>
          </a:xfrm>
          <a:prstGeom prst="leftBrac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5133373" y="2758224"/>
            <a:ext cx="1" cy="346926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 flipV="1">
            <a:off x="5181600" y="3430598"/>
            <a:ext cx="228600" cy="284152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5865153" y="2758224"/>
            <a:ext cx="226353" cy="941027"/>
          </a:xfrm>
          <a:prstGeom prst="straightConnector1">
            <a:avLst/>
          </a:prstGeom>
          <a:ln w="190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43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1" grpId="0"/>
      <p:bldP spid="22" grpId="0"/>
      <p:bldP spid="7" grpId="0"/>
      <p:bldP spid="24" grpId="0"/>
      <p:bldP spid="25" grpId="0"/>
      <p:bldP spid="27" grpId="0"/>
      <p:bldP spid="28" grpId="0"/>
      <p:bldP spid="29" grpId="0"/>
      <p:bldP spid="30" grpId="0"/>
      <p:bldP spid="31" grpId="0"/>
      <p:bldP spid="32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66294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Thể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934014"/>
            <a:ext cx="7239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Xét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hộp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nhật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thước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chia </a:t>
            </a:r>
            <a:r>
              <a:rPr lang="en-US" b="1" dirty="0" err="1" smtClean="0">
                <a:solidFill>
                  <a:schemeClr val="bg1"/>
                </a:solidFill>
              </a:rPr>
              <a:t>thành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dưới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đây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9789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0" name="Picture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558104" y="3160362"/>
            <a:ext cx="947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1733550"/>
            <a:ext cx="117569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Nhận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xét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2178107"/>
              </p:ext>
            </p:extLst>
          </p:nvPr>
        </p:nvGraphicFramePr>
        <p:xfrm>
          <a:off x="6400800" y="2190750"/>
          <a:ext cx="18923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33" name="Equation" r:id="rId6" imgW="1892160" imgH="558720" progId="Equation.DSMT4">
                  <p:embed/>
                </p:oleObj>
              </mc:Choice>
              <mc:Fallback>
                <p:oleObj name="Equation" r:id="rId6" imgW="18921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00800" y="2190750"/>
                        <a:ext cx="18923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7772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6814496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Thể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934014"/>
            <a:ext cx="7239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Xét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hộp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nhật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thước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chia </a:t>
            </a:r>
            <a:r>
              <a:rPr lang="en-US" b="1" dirty="0" err="1" smtClean="0">
                <a:solidFill>
                  <a:schemeClr val="bg1"/>
                </a:solidFill>
              </a:rPr>
              <a:t>thành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dưới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đây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pic>
        <p:nvPicPr>
          <p:cNvPr id="29789" name="Picture 9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0" name="Picture 9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558104" y="3160362"/>
            <a:ext cx="947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1733550"/>
            <a:ext cx="117569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Nhận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xét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07759"/>
              </p:ext>
            </p:extLst>
          </p:nvPr>
        </p:nvGraphicFramePr>
        <p:xfrm>
          <a:off x="6350000" y="2139950"/>
          <a:ext cx="199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6" imgW="1993680" imgH="660240" progId="Equation.DSMT4">
                  <p:embed/>
                </p:oleObj>
              </mc:Choice>
              <mc:Fallback>
                <p:oleObj name="Equation" r:id="rId6" imgW="1993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350000" y="2139950"/>
                        <a:ext cx="1993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6858000" y="2747506"/>
            <a:ext cx="782987" cy="35764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3011" y="3034922"/>
            <a:ext cx="146557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đáy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69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6477000" cy="5124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FFFF00"/>
                </a:solidFill>
              </a:rPr>
              <a:t>3</a:t>
            </a:r>
            <a:r>
              <a:rPr lang="en-US" sz="2400" b="1" dirty="0" smtClean="0">
                <a:solidFill>
                  <a:srgbClr val="FFFF00"/>
                </a:solidFill>
              </a:rPr>
              <a:t>. </a:t>
            </a:r>
            <a:r>
              <a:rPr lang="en-US" sz="2400" b="1" dirty="0" err="1" smtClean="0">
                <a:solidFill>
                  <a:srgbClr val="FFFF00"/>
                </a:solidFill>
              </a:rPr>
              <a:t>Thể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tích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của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7200" y="934014"/>
            <a:ext cx="72390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Xét</a:t>
            </a:r>
            <a:r>
              <a:rPr lang="en-US" b="1" dirty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hộp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chữ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nhật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kích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thước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a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chemeClr val="bg1"/>
                </a:solidFill>
              </a:rPr>
              <a:t>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được</a:t>
            </a:r>
            <a:r>
              <a:rPr lang="en-US" b="1" dirty="0" smtClean="0">
                <a:solidFill>
                  <a:schemeClr val="bg1"/>
                </a:solidFill>
              </a:rPr>
              <a:t> chia </a:t>
            </a:r>
            <a:r>
              <a:rPr lang="en-US" b="1" dirty="0" err="1" smtClean="0">
                <a:solidFill>
                  <a:schemeClr val="bg1"/>
                </a:solidFill>
              </a:rPr>
              <a:t>thành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hai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 tam </a:t>
            </a:r>
            <a:r>
              <a:rPr lang="en-US" b="1" dirty="0" err="1" smtClean="0">
                <a:solidFill>
                  <a:schemeClr val="bg1"/>
                </a:solidFill>
              </a:rPr>
              <a:t>giác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như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vẽ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dưới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đây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endParaRPr lang="en-US" b="1" dirty="0" smtClean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7200" y="3846502"/>
            <a:ext cx="77724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Ta </a:t>
            </a:r>
            <a:r>
              <a:rPr lang="en-US" b="1" dirty="0" err="1" smtClean="0">
                <a:solidFill>
                  <a:schemeClr val="bg1"/>
                </a:solidFill>
              </a:rPr>
              <a:t>tổng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quát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công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thức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thể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algn="r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i="1" dirty="0" smtClean="0">
                <a:solidFill>
                  <a:srgbClr val="FFFF00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diện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đáy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i="1" dirty="0" smtClean="0">
                <a:solidFill>
                  <a:srgbClr val="FFFF00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chiều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cao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037426"/>
              </p:ext>
            </p:extLst>
          </p:nvPr>
        </p:nvGraphicFramePr>
        <p:xfrm>
          <a:off x="6019800" y="3861385"/>
          <a:ext cx="8636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6" name="Equation" r:id="rId4" imgW="863280" imgH="342720" progId="Equation.DSMT4">
                  <p:embed/>
                </p:oleObj>
              </mc:Choice>
              <mc:Fallback>
                <p:oleObj name="Equation" r:id="rId4" imgW="863280" imgH="342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861385"/>
                        <a:ext cx="863600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89" name="Picture 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6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90" name="Picture 9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896" y="1809750"/>
            <a:ext cx="2405704" cy="2015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9" name="Straight Arrow Connector 28"/>
          <p:cNvCxnSpPr/>
          <p:nvPr/>
        </p:nvCxnSpPr>
        <p:spPr>
          <a:xfrm>
            <a:off x="2558104" y="3160362"/>
            <a:ext cx="94709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96000" y="1733550"/>
            <a:ext cx="117569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i="1" dirty="0" err="1" smtClean="0">
                <a:solidFill>
                  <a:srgbClr val="FFFF00"/>
                </a:solidFill>
              </a:rPr>
              <a:t>Nhận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xét</a:t>
            </a:r>
            <a:r>
              <a:rPr lang="en-US" b="1" i="1" dirty="0" smtClean="0">
                <a:solidFill>
                  <a:srgbClr val="FFFF00"/>
                </a:solidFill>
              </a:rPr>
              <a:t>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376815"/>
              </p:ext>
            </p:extLst>
          </p:nvPr>
        </p:nvGraphicFramePr>
        <p:xfrm>
          <a:off x="6350000" y="2139950"/>
          <a:ext cx="1993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7" name="Equation" r:id="rId8" imgW="1993680" imgH="660240" progId="Equation.DSMT4">
                  <p:embed/>
                </p:oleObj>
              </mc:Choice>
              <mc:Fallback>
                <p:oleObj name="Equation" r:id="rId8" imgW="1993680" imgH="660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6350000" y="2139950"/>
                        <a:ext cx="19939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Arrow Connector 16"/>
          <p:cNvCxnSpPr/>
          <p:nvPr/>
        </p:nvCxnSpPr>
        <p:spPr>
          <a:xfrm flipV="1">
            <a:off x="6858000" y="2747506"/>
            <a:ext cx="782987" cy="357644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23011" y="3034922"/>
            <a:ext cx="1465576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đáy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V="1">
            <a:off x="8258366" y="2641978"/>
            <a:ext cx="0" cy="463172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96200" y="3034922"/>
            <a:ext cx="16764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Chiều</a:t>
            </a:r>
            <a:r>
              <a:rPr lang="en-US" b="1" dirty="0" smtClean="0">
                <a:solidFill>
                  <a:srgbClr val="00B0F0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00B0F0"/>
                </a:solidFill>
                <a:sym typeface="Wingdings"/>
              </a:rPr>
              <a:t>cao</a:t>
            </a:r>
            <a:endParaRPr lang="en-US" b="1" i="1" dirty="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0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637" y="898510"/>
            <a:ext cx="2560326" cy="334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74635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400" b="1" dirty="0" err="1" smtClean="0">
                <a:solidFill>
                  <a:srgbClr val="FFFF00"/>
                </a:solidFill>
              </a:rPr>
              <a:t>Ví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dụ</a:t>
            </a:r>
            <a:r>
              <a:rPr lang="en-US" sz="2400" b="1" dirty="0" smtClean="0">
                <a:solidFill>
                  <a:srgbClr val="FFFF00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Tính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của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ngũ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giác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với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</a:rPr>
              <a:t>đơn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vị</a:t>
            </a:r>
            <a:r>
              <a:rPr lang="en-US" sz="2000" b="1" dirty="0" smtClean="0">
                <a:solidFill>
                  <a:schemeClr val="bg1"/>
                </a:solidFill>
              </a:rPr>
              <a:t>: cm)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1276350"/>
            <a:ext cx="5253306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Nhận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gồm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một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hộp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và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một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cùng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chiều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>
            <a:off x="3352800" y="1885950"/>
            <a:ext cx="0" cy="274320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57200" y="1885950"/>
            <a:ext cx="7620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Cách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1.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52800" y="1885950"/>
            <a:ext cx="7620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Cách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2.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" y="2243968"/>
            <a:ext cx="28956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hộp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chữ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nhật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smtClean="0">
                <a:solidFill>
                  <a:schemeClr val="bg1"/>
                </a:solidFill>
              </a:rPr>
              <a:t>V</a:t>
            </a:r>
            <a:r>
              <a:rPr lang="en-US" sz="1400" b="1" i="1" baseline="-25000" dirty="0" smtClean="0">
                <a:solidFill>
                  <a:schemeClr val="bg1"/>
                </a:solidFill>
              </a:rPr>
              <a:t>1</a:t>
            </a:r>
            <a:r>
              <a:rPr lang="en-US" sz="1400" b="1" i="1" dirty="0" smtClean="0">
                <a:solidFill>
                  <a:schemeClr val="bg1"/>
                </a:solidFill>
              </a:rPr>
              <a:t> = </a:t>
            </a:r>
            <a:r>
              <a:rPr lang="en-US" sz="1400" b="1" dirty="0" smtClean="0">
                <a:solidFill>
                  <a:schemeClr val="bg1"/>
                </a:solidFill>
              </a:rPr>
              <a:t>3 . 6 . 7 </a:t>
            </a:r>
            <a:r>
              <a:rPr lang="en-US" sz="1400" b="1" i="1" dirty="0">
                <a:solidFill>
                  <a:schemeClr val="bg1"/>
                </a:solidFill>
              </a:rPr>
              <a:t>=</a:t>
            </a:r>
            <a:r>
              <a:rPr lang="en-US" sz="1400" b="1" dirty="0" smtClean="0">
                <a:solidFill>
                  <a:schemeClr val="bg1"/>
                </a:solidFill>
              </a:rPr>
              <a:t> 126 (cm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).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52799" y="2243968"/>
            <a:ext cx="2910837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79714"/>
              </p:ext>
            </p:extLst>
          </p:nvPr>
        </p:nvGraphicFramePr>
        <p:xfrm>
          <a:off x="3482671" y="2587625"/>
          <a:ext cx="23241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5" name="Equation" r:id="rId5" imgW="2323800" imgH="444240" progId="Equation.DSMT4">
                  <p:embed/>
                </p:oleObj>
              </mc:Choice>
              <mc:Fallback>
                <p:oleObj name="Equation" r:id="rId5" imgW="23238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82671" y="2587625"/>
                        <a:ext cx="23241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5741558" y="2635579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(cm</a:t>
            </a:r>
            <a:r>
              <a:rPr lang="en-US" sz="1400" b="1" baseline="30000" dirty="0">
                <a:solidFill>
                  <a:schemeClr val="bg1"/>
                </a:solidFill>
              </a:rPr>
              <a:t>2</a:t>
            </a:r>
            <a:r>
              <a:rPr lang="en-US" sz="1400" b="1" dirty="0">
                <a:solidFill>
                  <a:schemeClr val="bg1"/>
                </a:solidFill>
              </a:rPr>
              <a:t>).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457200" y="2899836"/>
            <a:ext cx="28956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3714750"/>
            <a:ext cx="28956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ngũ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smtClean="0">
                <a:solidFill>
                  <a:srgbClr val="FFFF00"/>
                </a:solidFill>
              </a:rPr>
              <a:t>V = V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1</a:t>
            </a:r>
            <a:r>
              <a:rPr lang="en-US" sz="1400" b="1" i="1" dirty="0" smtClean="0">
                <a:solidFill>
                  <a:srgbClr val="FFFF00"/>
                </a:solidFill>
              </a:rPr>
              <a:t> + </a:t>
            </a:r>
            <a:r>
              <a:rPr lang="en-US" sz="1400" b="1" dirty="0" smtClean="0">
                <a:solidFill>
                  <a:srgbClr val="FFFF00"/>
                </a:solidFill>
              </a:rPr>
              <a:t>V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2</a:t>
            </a:r>
            <a:r>
              <a:rPr lang="en-US" sz="1400" b="1" dirty="0" smtClean="0">
                <a:solidFill>
                  <a:srgbClr val="FFFF00"/>
                </a:solidFill>
              </a:rPr>
              <a:t> </a:t>
            </a:r>
            <a:r>
              <a:rPr lang="en-US" sz="1400" b="1" i="1" dirty="0" smtClean="0">
                <a:solidFill>
                  <a:srgbClr val="FFFF00"/>
                </a:solidFill>
              </a:rPr>
              <a:t>=</a:t>
            </a:r>
            <a:r>
              <a:rPr lang="en-US" sz="1400" b="1" dirty="0" smtClean="0">
                <a:solidFill>
                  <a:srgbClr val="FFFF00"/>
                </a:solidFill>
              </a:rPr>
              <a:t> 168 (cm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4260768"/>
              </p:ext>
            </p:extLst>
          </p:nvPr>
        </p:nvGraphicFramePr>
        <p:xfrm>
          <a:off x="990600" y="3194050"/>
          <a:ext cx="12700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86" name="Equation" r:id="rId7" imgW="1269720" imgH="444240" progId="Equation.DSMT4">
                  <p:embed/>
                </p:oleObj>
              </mc:Choice>
              <mc:Fallback>
                <p:oleObj name="Equation" r:id="rId7" imgW="126972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0600" y="3194050"/>
                        <a:ext cx="12700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185725" y="3245192"/>
            <a:ext cx="6367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</a:rPr>
              <a:t>(</a:t>
            </a:r>
            <a:r>
              <a:rPr lang="en-US" sz="1400" b="1" dirty="0" smtClean="0">
                <a:solidFill>
                  <a:schemeClr val="bg1"/>
                </a:solidFill>
              </a:rPr>
              <a:t>cm</a:t>
            </a:r>
            <a:r>
              <a:rPr lang="en-US" sz="1400" b="1" baseline="30000" dirty="0" smtClean="0">
                <a:solidFill>
                  <a:schemeClr val="bg1"/>
                </a:solidFill>
              </a:rPr>
              <a:t>3</a:t>
            </a:r>
            <a:r>
              <a:rPr lang="en-US" sz="1400" b="1" dirty="0" smtClean="0">
                <a:solidFill>
                  <a:schemeClr val="bg1"/>
                </a:solidFill>
              </a:rPr>
              <a:t>).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352800" y="3105150"/>
            <a:ext cx="28956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ngũ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smtClean="0">
                <a:solidFill>
                  <a:srgbClr val="FFFF00"/>
                </a:solidFill>
              </a:rPr>
              <a:t>V = S </a:t>
            </a:r>
            <a:r>
              <a:rPr lang="en-US" sz="1400" b="1" dirty="0" smtClean="0">
                <a:solidFill>
                  <a:srgbClr val="FFFF00"/>
                </a:solidFill>
              </a:rPr>
              <a:t>.</a:t>
            </a:r>
            <a:r>
              <a:rPr lang="en-US" sz="1400" b="1" i="1" dirty="0" smtClean="0">
                <a:solidFill>
                  <a:srgbClr val="FFFF00"/>
                </a:solidFill>
              </a:rPr>
              <a:t> h </a:t>
            </a:r>
            <a:r>
              <a:rPr lang="en-US" sz="1400" b="1" i="1" dirty="0">
                <a:solidFill>
                  <a:srgbClr val="FFFF00"/>
                </a:solidFill>
              </a:rPr>
              <a:t>=</a:t>
            </a:r>
            <a:r>
              <a:rPr lang="en-US" sz="1400" b="1" dirty="0" smtClean="0">
                <a:solidFill>
                  <a:srgbClr val="FFFF00"/>
                </a:solidFill>
              </a:rPr>
              <a:t> 168 (cm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75455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6" grpId="0"/>
      <p:bldP spid="27" grpId="0"/>
      <p:bldP spid="28" grpId="0"/>
      <p:bldP spid="29" grpId="0"/>
      <p:bldP spid="8" grpId="0"/>
      <p:bldP spid="30" grpId="0"/>
      <p:bldP spid="31" grpId="0"/>
      <p:bldP spid="1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8602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2043" y="658457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43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575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5" grpId="0"/>
      <p:bldP spid="36" grpId="0"/>
      <p:bldP spid="3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54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2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128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Q’M’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554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06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Q’M’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NN’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1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Q’M’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NN’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NN’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PP’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QQ’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20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a) </a:t>
            </a:r>
            <a:r>
              <a:rPr lang="en-US" sz="2000" b="1" dirty="0" err="1" smtClean="0">
                <a:solidFill>
                  <a:schemeClr val="bg1"/>
                </a:solidFill>
              </a:rPr>
              <a:t>Hãy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tên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cạnh</a:t>
            </a:r>
            <a:r>
              <a:rPr lang="en-US" sz="2000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1352550"/>
            <a:ext cx="32385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6573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560076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P’Q’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Q’M’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302895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PQQ’P’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NN’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3511668"/>
            <a:ext cx="6631563" cy="3831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700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sz="1700" b="1" i="1" dirty="0" smtClean="0">
                <a:solidFill>
                  <a:schemeClr val="bg1"/>
                </a:solidFill>
                <a:sym typeface="Wingdings"/>
              </a:rPr>
              <a:t>M’N’P’Q’</a:t>
            </a:r>
            <a:r>
              <a:rPr lang="en-US" sz="1700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MM’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NN’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PP’</a:t>
            </a:r>
            <a:r>
              <a:rPr lang="en-US" sz="1700" b="1" dirty="0" smtClean="0">
                <a:solidFill>
                  <a:srgbClr val="FFFF00"/>
                </a:solidFill>
                <a:sym typeface="Wingdings"/>
              </a:rPr>
              <a:t>,</a:t>
            </a:r>
            <a:r>
              <a:rPr lang="en-US" sz="1700" b="1" i="1" dirty="0" smtClean="0">
                <a:solidFill>
                  <a:srgbClr val="FFFF00"/>
                </a:solidFill>
                <a:sym typeface="Wingdings"/>
              </a:rPr>
              <a:t> QQ’</a:t>
            </a:r>
            <a:endParaRPr lang="en-US" sz="1700" b="1" dirty="0" smtClean="0">
              <a:solidFill>
                <a:srgbClr val="FFFF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57200" y="2114550"/>
            <a:ext cx="6553200" cy="4016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Song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song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MQ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M’Q’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NP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N’P’</a:t>
            </a:r>
            <a:endParaRPr lang="en-US" b="1" dirty="0" smtClean="0">
              <a:solidFill>
                <a:srgbClr val="FFFF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57200" y="3951940"/>
            <a:ext cx="6553200" cy="372410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góc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với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(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NPP’N’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):  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MN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M’N’</a:t>
            </a:r>
            <a:endParaRPr lang="en-US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76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391400" cy="115262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1. Cho </a:t>
            </a:r>
            <a:r>
              <a:rPr lang="en-US" sz="2000" b="1" dirty="0" err="1" smtClean="0">
                <a:solidFill>
                  <a:schemeClr val="bg1"/>
                </a:solidFill>
              </a:rPr>
              <a:t>lăng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trụ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đứng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đáy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là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vuông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</a:t>
            </a:r>
          </a:p>
          <a:p>
            <a:pPr algn="just">
              <a:lnSpc>
                <a:spcPct val="110000"/>
              </a:lnSpc>
            </a:pPr>
            <a:r>
              <a:rPr lang="en-US" b="1" dirty="0">
                <a:solidFill>
                  <a:schemeClr val="bg1"/>
                </a:solidFill>
              </a:rPr>
              <a:t>b</a:t>
            </a:r>
            <a:r>
              <a:rPr lang="en-US" b="1" dirty="0" smtClean="0">
                <a:solidFill>
                  <a:schemeClr val="bg1"/>
                </a:solidFill>
              </a:rPr>
              <a:t>) </a:t>
            </a:r>
            <a:r>
              <a:rPr lang="en-US" b="1" dirty="0" err="1" smtClean="0">
                <a:solidFill>
                  <a:schemeClr val="bg1"/>
                </a:solidFill>
              </a:rPr>
              <a:t>Biết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chemeClr val="bg1"/>
                </a:solidFill>
              </a:rPr>
              <a:t>MQ </a:t>
            </a:r>
            <a:r>
              <a:rPr lang="en-US" b="1" dirty="0" smtClean="0">
                <a:solidFill>
                  <a:schemeClr val="bg1"/>
                </a:solidFill>
              </a:rPr>
              <a:t>=</a:t>
            </a:r>
            <a:r>
              <a:rPr lang="en-US" b="1" i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5cm, </a:t>
            </a:r>
            <a:r>
              <a:rPr lang="en-US" b="1" i="1" dirty="0" smtClean="0">
                <a:solidFill>
                  <a:schemeClr val="bg1"/>
                </a:solidFill>
              </a:rPr>
              <a:t>MN</a:t>
            </a:r>
            <a:r>
              <a:rPr lang="en-US" b="1" dirty="0" smtClean="0">
                <a:solidFill>
                  <a:schemeClr val="bg1"/>
                </a:solidFill>
              </a:rPr>
              <a:t> = 3cm, </a:t>
            </a:r>
            <a:r>
              <a:rPr lang="en-US" b="1" i="1" dirty="0" smtClean="0">
                <a:solidFill>
                  <a:schemeClr val="bg1"/>
                </a:solidFill>
              </a:rPr>
              <a:t>NP</a:t>
            </a:r>
            <a:r>
              <a:rPr lang="en-US" b="1" dirty="0" smtClean="0">
                <a:solidFill>
                  <a:schemeClr val="bg1"/>
                </a:solidFill>
              </a:rPr>
              <a:t> = 9cm, </a:t>
            </a:r>
            <a:r>
              <a:rPr lang="en-US" b="1" i="1" dirty="0" smtClean="0">
                <a:solidFill>
                  <a:schemeClr val="bg1"/>
                </a:solidFill>
              </a:rPr>
              <a:t>NN’</a:t>
            </a:r>
            <a:r>
              <a:rPr lang="en-US" b="1" dirty="0" smtClean="0">
                <a:solidFill>
                  <a:schemeClr val="bg1"/>
                </a:solidFill>
              </a:rPr>
              <a:t> = 4cm, </a:t>
            </a:r>
            <a:r>
              <a:rPr lang="en-US" b="1" dirty="0" err="1" smtClean="0">
                <a:solidFill>
                  <a:schemeClr val="bg1"/>
                </a:solidFill>
              </a:rPr>
              <a:t>hãy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tính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352550"/>
            <a:ext cx="2267077" cy="217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457200" y="1581150"/>
            <a:ext cx="33528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Độ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dài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cạnh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còn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MNPQ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7200" y="2008108"/>
            <a:ext cx="6553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7200" y="2465308"/>
            <a:ext cx="65532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199" y="2922032"/>
            <a:ext cx="6631563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iv)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lăng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trụ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đứng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810000" y="1520190"/>
            <a:ext cx="0" cy="310896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381000" y="3330773"/>
            <a:ext cx="35477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Kẻ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đường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cao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QH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đáy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MNPQ.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810000" y="1581150"/>
            <a:ext cx="2895600" cy="5638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Xét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tam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giác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QHP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vuông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  <a:sym typeface="Wingdings"/>
              </a:rPr>
              <a:t>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áp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dụng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định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lí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-ta-go: 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437110"/>
              </p:ext>
            </p:extLst>
          </p:nvPr>
        </p:nvGraphicFramePr>
        <p:xfrm>
          <a:off x="4114800" y="2190750"/>
          <a:ext cx="17526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8" name="Equation" r:id="rId5" imgW="1752480" imgH="304560" progId="Equation.DSMT4">
                  <p:embed/>
                </p:oleObj>
              </mc:Choice>
              <mc:Fallback>
                <p:oleObj name="Equation" r:id="rId5" imgW="1752480" imgH="304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14800" y="2190750"/>
                        <a:ext cx="175260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5791200" y="2202516"/>
            <a:ext cx="577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(cm)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0" y="2618350"/>
            <a:ext cx="2819400" cy="58631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  <a:p>
            <a:pPr algn="ctr">
              <a:lnSpc>
                <a:spcPct val="120000"/>
              </a:lnSpc>
            </a:pPr>
            <a:r>
              <a:rPr lang="en-US" sz="1400" b="1" i="1" dirty="0" err="1" smtClean="0">
                <a:solidFill>
                  <a:srgbClr val="FFFF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FF00"/>
                </a:solidFill>
              </a:rPr>
              <a:t>xq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 </a:t>
            </a:r>
            <a:r>
              <a:rPr lang="en-US" sz="1400" b="1" i="1" dirty="0" smtClean="0">
                <a:solidFill>
                  <a:schemeClr val="bg1"/>
                </a:solidFill>
              </a:rPr>
              <a:t>= </a:t>
            </a:r>
            <a:r>
              <a:rPr lang="en-US" sz="1400" b="1" dirty="0" smtClean="0">
                <a:solidFill>
                  <a:schemeClr val="bg1"/>
                </a:solidFill>
              </a:rPr>
              <a:t>(3 + 9 + 5 + 5) . 4 </a:t>
            </a:r>
            <a:r>
              <a:rPr lang="en-US" sz="1400" b="1" i="1" dirty="0" smtClean="0">
                <a:solidFill>
                  <a:srgbClr val="FFFF00"/>
                </a:solidFill>
              </a:rPr>
              <a:t>= </a:t>
            </a:r>
            <a:r>
              <a:rPr lang="en-US" sz="1400" b="1" dirty="0" smtClean="0">
                <a:solidFill>
                  <a:srgbClr val="FFFF00"/>
                </a:solidFill>
              </a:rPr>
              <a:t>88 (cm</a:t>
            </a:r>
            <a:r>
              <a:rPr lang="en-US" sz="1400" b="1" baseline="30000" dirty="0" smtClean="0">
                <a:solidFill>
                  <a:srgbClr val="FFFF00"/>
                </a:solidFill>
              </a:rPr>
              <a:t>2</a:t>
            </a:r>
            <a:r>
              <a:rPr lang="en-US" sz="1400" b="1" dirty="0" smtClean="0">
                <a:solidFill>
                  <a:srgbClr val="FFFF00"/>
                </a:solidFill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10000" y="3280836"/>
            <a:ext cx="28194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iii)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  <a:r>
              <a:rPr lang="en-US" sz="1400" b="1" i="1" dirty="0" smtClean="0">
                <a:solidFill>
                  <a:srgbClr val="FFFF00"/>
                </a:solidFill>
              </a:rPr>
              <a:t> 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714121"/>
              </p:ext>
            </p:extLst>
          </p:nvPr>
        </p:nvGraphicFramePr>
        <p:xfrm>
          <a:off x="4199115" y="3638550"/>
          <a:ext cx="18796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099" name="Equation" r:id="rId7" imgW="1879560" imgH="444240" progId="Equation.DSMT4">
                  <p:embed/>
                </p:oleObj>
              </mc:Choice>
              <mc:Fallback>
                <p:oleObj name="Equation" r:id="rId7" imgW="18795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9115" y="3638550"/>
                        <a:ext cx="18796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3810000" y="3671900"/>
            <a:ext cx="2847254" cy="3508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i="1" dirty="0">
                <a:solidFill>
                  <a:srgbClr val="FFFF00"/>
                </a:solidFill>
              </a:rPr>
              <a:t> </a:t>
            </a:r>
            <a:r>
              <a:rPr lang="en-US" sz="1400" b="1" i="1" dirty="0" err="1" smtClean="0">
                <a:solidFill>
                  <a:srgbClr val="FFFF00"/>
                </a:solidFill>
              </a:rPr>
              <a:t>S</a:t>
            </a:r>
            <a:r>
              <a:rPr lang="en-US" sz="1400" b="1" baseline="-25000" dirty="0" err="1" smtClean="0">
                <a:solidFill>
                  <a:srgbClr val="FFFF00"/>
                </a:solidFill>
              </a:rPr>
              <a:t>tp</a:t>
            </a:r>
            <a:r>
              <a:rPr lang="en-US" sz="1400" b="1" baseline="-25000" dirty="0" smtClean="0">
                <a:solidFill>
                  <a:srgbClr val="FFFF00"/>
                </a:solidFill>
              </a:rPr>
              <a:t>                                                     </a:t>
            </a:r>
            <a:r>
              <a:rPr lang="en-US" sz="1400" b="1" dirty="0" smtClean="0">
                <a:solidFill>
                  <a:srgbClr val="FFFF00"/>
                </a:solidFill>
              </a:rPr>
              <a:t>       (</a:t>
            </a:r>
            <a:r>
              <a:rPr lang="en-US" sz="1400" b="1" dirty="0">
                <a:solidFill>
                  <a:srgbClr val="FFFF00"/>
                </a:solidFill>
              </a:rPr>
              <a:t>cm</a:t>
            </a:r>
            <a:r>
              <a:rPr lang="en-US" sz="1400" b="1" baseline="30000" dirty="0">
                <a:solidFill>
                  <a:srgbClr val="FFFF00"/>
                </a:solidFill>
              </a:rPr>
              <a:t>2</a:t>
            </a:r>
            <a:r>
              <a:rPr lang="en-US" sz="1400" b="1" dirty="0">
                <a:solidFill>
                  <a:srgbClr val="FFFF00"/>
                </a:solidFill>
              </a:rPr>
              <a:t>)</a:t>
            </a:r>
            <a:r>
              <a:rPr lang="en-US" sz="14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10000" y="4242911"/>
            <a:ext cx="373380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iv)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                                   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(cm</a:t>
            </a:r>
            <a:r>
              <a:rPr lang="en-US" sz="1400" b="1" baseline="30000" dirty="0" smtClean="0">
                <a:solidFill>
                  <a:srgbClr val="FFFF00"/>
                </a:solidFill>
                <a:sym typeface="Wingdings"/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          </a:t>
            </a:r>
            <a:r>
              <a:rPr lang="en-US" sz="1400" b="1" i="1" dirty="0" smtClean="0">
                <a:solidFill>
                  <a:srgbClr val="FFFF00"/>
                </a:solidFill>
              </a:rPr>
              <a:t> </a:t>
            </a:r>
            <a:endParaRPr lang="en-US" sz="1400" b="1" dirty="0" smtClean="0">
              <a:solidFill>
                <a:srgbClr val="FFFF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1382401"/>
              </p:ext>
            </p:extLst>
          </p:nvPr>
        </p:nvGraphicFramePr>
        <p:xfrm>
          <a:off x="4876800" y="4184650"/>
          <a:ext cx="16002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100" name="Equation" r:id="rId9" imgW="1600200" imgH="444240" progId="Equation.DSMT4">
                  <p:embed/>
                </p:oleObj>
              </mc:Choice>
              <mc:Fallback>
                <p:oleObj name="Equation" r:id="rId9" imgW="160020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76800" y="4184650"/>
                        <a:ext cx="16002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832" name="Picture 1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155" y="3599931"/>
            <a:ext cx="2456889" cy="1105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37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3" grpId="0"/>
      <p:bldP spid="34" grpId="0"/>
      <p:bldP spid="35" grpId="0"/>
      <p:bldP spid="2" grpId="0"/>
      <p:bldP spid="21" grpId="0"/>
      <p:bldP spid="6" grpId="0"/>
      <p:bldP spid="25" grpId="0"/>
      <p:bldP spid="26" grpId="0"/>
      <p:bldP spid="8" grpId="0"/>
      <p:bldP spid="2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010400" cy="14911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ngoài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trời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Cần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nhiêu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mét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khối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đầy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ắp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8925" name="Picture 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9750"/>
            <a:ext cx="3979648" cy="23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5135880" y="3867150"/>
            <a:ext cx="731520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15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337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7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010400" cy="14911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ngoài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trời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Cần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nhiêu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mét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khối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đầy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ắp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35880" y="3867150"/>
            <a:ext cx="731520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9750"/>
            <a:ext cx="3979648" cy="23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57200" y="1885950"/>
            <a:ext cx="467868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minh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họa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bể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bơi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như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hình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sym typeface="Wingdings"/>
              </a:rPr>
              <a:t>vẽ</a:t>
            </a:r>
            <a:r>
              <a:rPr lang="en-US" sz="1400" b="1" dirty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9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21566"/>
            <a:ext cx="7010400" cy="149117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4. </a:t>
            </a:r>
            <a:r>
              <a:rPr lang="en-US" sz="2400" b="1" dirty="0" err="1" smtClean="0">
                <a:solidFill>
                  <a:srgbClr val="FFFF00"/>
                </a:solidFill>
              </a:rPr>
              <a:t>Luyện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tập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110000"/>
              </a:lnSpc>
            </a:pPr>
            <a:r>
              <a:rPr lang="en-US" sz="2000" b="1" dirty="0" err="1" smtClean="0">
                <a:solidFill>
                  <a:schemeClr val="bg1"/>
                </a:solidFill>
              </a:rPr>
              <a:t>Bài</a:t>
            </a:r>
            <a:r>
              <a:rPr lang="en-US" sz="2000" b="1" dirty="0" smtClean="0">
                <a:solidFill>
                  <a:schemeClr val="bg1"/>
                </a:solidFill>
              </a:rPr>
              <a:t> 2. </a:t>
            </a:r>
            <a:r>
              <a:rPr lang="en-US" sz="2000" b="1" dirty="0" err="1" smtClean="0">
                <a:solidFill>
                  <a:schemeClr val="bg1"/>
                </a:solidFill>
              </a:rPr>
              <a:t>Một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bơi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ngoài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trời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đang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trong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quá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trình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hoàn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thiện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có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các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kích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thước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như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hình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vẽ</a:t>
            </a:r>
            <a:r>
              <a:rPr lang="en-US" sz="2000" b="1" dirty="0" smtClean="0">
                <a:solidFill>
                  <a:schemeClr val="bg1"/>
                </a:solidFill>
              </a:rPr>
              <a:t>. </a:t>
            </a:r>
            <a:r>
              <a:rPr lang="en-US" sz="2000" b="1" dirty="0" err="1" smtClean="0">
                <a:solidFill>
                  <a:schemeClr val="bg1"/>
                </a:solidFill>
              </a:rPr>
              <a:t>Cần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bao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nhiêu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mét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khối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nước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để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đổ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đầy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ắp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</a:rPr>
              <a:t>bể</a:t>
            </a:r>
            <a:r>
              <a:rPr lang="en-US" sz="2000" b="1" dirty="0">
                <a:solidFill>
                  <a:schemeClr val="bg1"/>
                </a:solidFill>
              </a:rPr>
              <a:t>?</a:t>
            </a:r>
            <a:r>
              <a:rPr lang="en-US" sz="2000" b="1" dirty="0" smtClean="0">
                <a:solidFill>
                  <a:schemeClr val="bg1"/>
                </a:solidFill>
              </a:rPr>
              <a:t> 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5135880" y="3867150"/>
            <a:ext cx="731520" cy="0"/>
          </a:xfrm>
          <a:prstGeom prst="straightConnector1">
            <a:avLst/>
          </a:prstGeom>
          <a:ln>
            <a:solidFill>
              <a:srgbClr val="FFFF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57200" y="1885950"/>
            <a:ext cx="467868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Lời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rgbClr val="FFFF00"/>
                </a:solidFill>
                <a:sym typeface="Wingdings"/>
              </a:rPr>
              <a:t>giải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minh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họa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của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như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hình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vẽ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09750"/>
            <a:ext cx="3979648" cy="233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57200" y="2266474"/>
            <a:ext cx="4678680" cy="3277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có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chia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thành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hai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</a:t>
            </a: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57" y="2691243"/>
            <a:ext cx="1185943" cy="1221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91243"/>
            <a:ext cx="2709311" cy="122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57200" y="4148968"/>
            <a:ext cx="8229600" cy="30527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Ta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tính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được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bể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bơi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:   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V =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50.2.20 +                  </a:t>
            </a:r>
            <a:r>
              <a:rPr lang="en-US" sz="1400" b="1" i="1" dirty="0" smtClean="0">
                <a:solidFill>
                  <a:srgbClr val="FFFF00"/>
                </a:solidFill>
                <a:sym typeface="Wingdings"/>
              </a:rPr>
              <a:t>=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2200 (m</a:t>
            </a:r>
            <a:r>
              <a:rPr lang="en-US" sz="1400" b="1" baseline="30000" dirty="0" smtClean="0">
                <a:solidFill>
                  <a:srgbClr val="FFFF00"/>
                </a:solidFill>
                <a:sym typeface="Wingdings"/>
              </a:rPr>
              <a:t>3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)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  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Vậy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cần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tất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cả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smtClean="0">
                <a:solidFill>
                  <a:srgbClr val="FFFF00"/>
                </a:solidFill>
                <a:sym typeface="Wingdings"/>
              </a:rPr>
              <a:t>2200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mét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khối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sz="1400" b="1" dirty="0" err="1" smtClean="0">
                <a:solidFill>
                  <a:schemeClr val="bg1"/>
                </a:solidFill>
                <a:sym typeface="Wingdings"/>
              </a:rPr>
              <a:t>nước</a:t>
            </a:r>
            <a:r>
              <a:rPr lang="en-US" sz="1400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sz="1400" b="1" i="1" dirty="0" smtClean="0">
              <a:solidFill>
                <a:schemeClr val="bg1"/>
              </a:solidFill>
              <a:sym typeface="Wingdings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83516"/>
              </p:ext>
            </p:extLst>
          </p:nvPr>
        </p:nvGraphicFramePr>
        <p:xfrm>
          <a:off x="3822700" y="4090609"/>
          <a:ext cx="749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3" name="Equation" r:id="rId7" imgW="749160" imgH="444240" progId="Equation.DSMT4">
                  <p:embed/>
                </p:oleObj>
              </mc:Choice>
              <mc:Fallback>
                <p:oleObj name="Equation" r:id="rId7" imgW="74916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2700" y="4090609"/>
                        <a:ext cx="749300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Arrow Connector 17"/>
          <p:cNvCxnSpPr/>
          <p:nvPr/>
        </p:nvCxnSpPr>
        <p:spPr>
          <a:xfrm flipH="1">
            <a:off x="4419600" y="3289006"/>
            <a:ext cx="624840" cy="0"/>
          </a:xfrm>
          <a:prstGeom prst="straightConnector1">
            <a:avLst/>
          </a:prstGeom>
          <a:ln w="190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515150" y="3027396"/>
            <a:ext cx="3898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B0F0"/>
                </a:solidFill>
              </a:rPr>
              <a:t>+</a:t>
            </a:r>
            <a:endParaRPr lang="en-US" sz="2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4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8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914400"/>
            <a:ext cx="305752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TỔNG KẾT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971550"/>
            <a:ext cx="51054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</a:rPr>
              <a:t>Cho </a:t>
            </a: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lăng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trụ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chiều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cao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rgbClr val="FF0000"/>
                </a:solidFill>
              </a:rPr>
              <a:t>h</a:t>
            </a:r>
            <a:r>
              <a:rPr lang="en-US" b="1" dirty="0" smtClean="0">
                <a:solidFill>
                  <a:schemeClr val="bg1"/>
                </a:solidFill>
              </a:rPr>
              <a:t>, </a:t>
            </a:r>
            <a:r>
              <a:rPr lang="en-US" b="1" dirty="0" err="1" smtClean="0">
                <a:solidFill>
                  <a:schemeClr val="bg1"/>
                </a:solidFill>
              </a:rPr>
              <a:t>mặt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đáy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  </a:t>
            </a:r>
            <a:r>
              <a:rPr lang="en-US" b="1" dirty="0" err="1" smtClean="0">
                <a:solidFill>
                  <a:schemeClr val="bg1"/>
                </a:solidFill>
              </a:rPr>
              <a:t>nửa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chu</a:t>
            </a:r>
            <a:r>
              <a:rPr lang="en-US" b="1" dirty="0" smtClean="0">
                <a:solidFill>
                  <a:schemeClr val="bg1"/>
                </a:solidFill>
              </a:rPr>
              <a:t> vi </a:t>
            </a:r>
            <a:r>
              <a:rPr lang="en-US" b="1" i="1" dirty="0" smtClean="0">
                <a:solidFill>
                  <a:srgbClr val="00B050"/>
                </a:solidFill>
              </a:rPr>
              <a:t>p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và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diện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tích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smtClean="0">
                <a:solidFill>
                  <a:srgbClr val="00B0F0"/>
                </a:solidFill>
              </a:rPr>
              <a:t>S</a:t>
            </a:r>
            <a:r>
              <a:rPr lang="en-US" b="1" dirty="0" smtClean="0">
                <a:solidFill>
                  <a:schemeClr val="bg1"/>
                </a:solidFill>
              </a:rPr>
              <a:t>. </a:t>
            </a:r>
            <a:r>
              <a:rPr lang="en-US" b="1" dirty="0" err="1" smtClean="0">
                <a:solidFill>
                  <a:schemeClr val="bg1"/>
                </a:solidFill>
              </a:rPr>
              <a:t>Khi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 ta </a:t>
            </a:r>
            <a:r>
              <a:rPr lang="en-US" b="1" dirty="0" err="1" smtClean="0">
                <a:solidFill>
                  <a:schemeClr val="bg1"/>
                </a:solidFill>
              </a:rPr>
              <a:t>có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733550"/>
            <a:ext cx="5334000" cy="9187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xung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quanh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rgbClr val="FFFF00"/>
                </a:solidFill>
                <a:sym typeface="Wingdings"/>
              </a:rPr>
              <a:t>xq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00B050"/>
                </a:solidFill>
              </a:rPr>
              <a:t>2</a:t>
            </a:r>
            <a:r>
              <a:rPr lang="en-US" b="1" i="1" dirty="0" smtClean="0">
                <a:solidFill>
                  <a:srgbClr val="00B050"/>
                </a:solidFill>
              </a:rPr>
              <a:t>p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.</a:t>
            </a:r>
            <a:r>
              <a:rPr lang="en-US" b="1" i="1" dirty="0" smtClean="0">
                <a:solidFill>
                  <a:srgbClr val="FF0000"/>
                </a:solidFill>
              </a:rPr>
              <a:t> h</a:t>
            </a:r>
          </a:p>
          <a:p>
            <a:pPr algn="just">
              <a:lnSpc>
                <a:spcPct val="120000"/>
              </a:lnSpc>
            </a:pPr>
            <a:r>
              <a:rPr lang="en-US" sz="1400" b="1" i="1" dirty="0" err="1">
                <a:solidFill>
                  <a:schemeClr val="bg1"/>
                </a:solidFill>
              </a:rPr>
              <a:t>Diện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tích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xung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quanh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của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hình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lăng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trụ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đứng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bằng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chu</a:t>
            </a:r>
            <a:r>
              <a:rPr lang="en-US" sz="1400" b="1" i="1" dirty="0">
                <a:solidFill>
                  <a:schemeClr val="bg1"/>
                </a:solidFill>
              </a:rPr>
              <a:t> vi </a:t>
            </a:r>
            <a:r>
              <a:rPr lang="en-US" sz="1400" b="1" i="1" dirty="0" err="1">
                <a:solidFill>
                  <a:schemeClr val="bg1"/>
                </a:solidFill>
              </a:rPr>
              <a:t>đáy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nhân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với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chiều</a:t>
            </a:r>
            <a:r>
              <a:rPr lang="en-US" sz="1400" b="1" i="1" dirty="0">
                <a:solidFill>
                  <a:schemeClr val="bg1"/>
                </a:solidFill>
              </a:rPr>
              <a:t> </a:t>
            </a:r>
            <a:r>
              <a:rPr lang="en-US" sz="1400" b="1" i="1" dirty="0" err="1">
                <a:solidFill>
                  <a:schemeClr val="bg1"/>
                </a:solidFill>
              </a:rPr>
              <a:t>cao</a:t>
            </a:r>
            <a:endParaRPr lang="en-US" sz="1400" b="1" dirty="0" smtClean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2652263"/>
            <a:ext cx="5257800" cy="918713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Diện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toàn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phần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rgbClr val="FFFF00"/>
                </a:solidFill>
                <a:sym typeface="Wingdings"/>
              </a:rPr>
              <a:t>tp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= </a:t>
            </a:r>
            <a:r>
              <a:rPr lang="en-US" b="1" i="1" dirty="0" err="1" smtClean="0">
                <a:solidFill>
                  <a:srgbClr val="FFFF00"/>
                </a:solidFill>
                <a:sym typeface="Wingdings"/>
              </a:rPr>
              <a:t>S</a:t>
            </a:r>
            <a:r>
              <a:rPr lang="en-US" b="1" baseline="-25000" dirty="0" err="1" smtClean="0">
                <a:solidFill>
                  <a:srgbClr val="FFFF00"/>
                </a:solidFill>
                <a:sym typeface="Wingdings"/>
              </a:rPr>
              <a:t>xq</a:t>
            </a:r>
            <a:r>
              <a:rPr lang="en-US" b="1" baseline="-25000" dirty="0" smtClean="0">
                <a:solidFill>
                  <a:srgbClr val="FFFF00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+ 2.</a:t>
            </a:r>
            <a:r>
              <a:rPr lang="en-US" b="1" i="1" dirty="0" smtClean="0">
                <a:solidFill>
                  <a:srgbClr val="00B0F0"/>
                </a:solidFill>
              </a:rPr>
              <a:t>S</a:t>
            </a:r>
          </a:p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chemeClr val="bg1"/>
                </a:solidFill>
              </a:rPr>
              <a:t>Diện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toàn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phần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của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hình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lăng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trụ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đứng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bằng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tổng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của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diện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xung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quanh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và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diện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hai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đáy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3587969"/>
            <a:ext cx="5334000" cy="66018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Thể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tích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: </a:t>
            </a:r>
            <a:r>
              <a:rPr lang="en-US" b="1" i="1" dirty="0" smtClean="0">
                <a:solidFill>
                  <a:srgbClr val="FFFF00"/>
                </a:solidFill>
                <a:sym typeface="Wingdings"/>
              </a:rPr>
              <a:t>V = </a:t>
            </a:r>
            <a:r>
              <a:rPr lang="en-US" b="1" i="1" dirty="0" smtClean="0">
                <a:solidFill>
                  <a:srgbClr val="00B0F0"/>
                </a:solidFill>
                <a:sym typeface="Wingdings"/>
              </a:rPr>
              <a:t>S</a:t>
            </a:r>
            <a:r>
              <a:rPr lang="en-US" b="1" dirty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.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sym typeface="Wingdings"/>
              </a:rPr>
              <a:t>h</a:t>
            </a:r>
          </a:p>
          <a:p>
            <a:pPr algn="just">
              <a:lnSpc>
                <a:spcPct val="120000"/>
              </a:lnSpc>
            </a:pPr>
            <a:r>
              <a:rPr lang="en-US" sz="1400" b="1" i="1" dirty="0" err="1" smtClean="0">
                <a:solidFill>
                  <a:schemeClr val="bg1"/>
                </a:solidFill>
              </a:rPr>
              <a:t>Thể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hình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lăng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trụ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đứng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bằng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diện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tích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đáy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nhân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với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chiều</a:t>
            </a:r>
            <a:r>
              <a:rPr lang="en-US" sz="1400" b="1" i="1" dirty="0" smtClean="0">
                <a:solidFill>
                  <a:schemeClr val="bg1"/>
                </a:solidFill>
              </a:rPr>
              <a:t> </a:t>
            </a:r>
            <a:r>
              <a:rPr lang="en-US" sz="1400" b="1" i="1" dirty="0" err="1" smtClean="0">
                <a:solidFill>
                  <a:schemeClr val="bg1"/>
                </a:solidFill>
              </a:rPr>
              <a:t>cao</a:t>
            </a:r>
            <a:endParaRPr lang="en-US" sz="1400" b="1" i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795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121396"/>
            <a:ext cx="7010400" cy="2821954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HƯỚNG DẪN VỀ NHÀ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28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Làm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bài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tập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29, 30 (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139); 36, 37 (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142); 51, 54 (</a:t>
            </a:r>
            <a:r>
              <a:rPr lang="en-US" sz="2800" b="1" dirty="0" err="1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trang</a:t>
            </a:r>
            <a:r>
              <a:rPr lang="en-US" sz="2800" b="1" dirty="0" smtClean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 147) - SBT</a:t>
            </a:r>
            <a:endParaRPr lang="en-US" sz="2800" b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61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552755"/>
            <a:ext cx="7010400" cy="2101111"/>
          </a:xfrm>
          <a:prstGeom prst="horizontalScroll">
            <a:avLst/>
          </a:prstGeom>
          <a:solidFill>
            <a:srgbClr val="002060"/>
          </a:solidFill>
          <a:ln w="38100">
            <a:solidFill>
              <a:srgbClr val="E6E6E6"/>
            </a:solidFill>
          </a:ln>
        </p:spPr>
        <p:txBody>
          <a:bodyPr wrap="square" lIns="91436" tIns="45718" rIns="91436" bIns="45718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TRÂN TRỌNG CẢM ƠN </a:t>
            </a:r>
          </a:p>
          <a:p>
            <a:pPr algn="ctr">
              <a:lnSpc>
                <a:spcPct val="150000"/>
              </a:lnSpc>
              <a:spcAft>
                <a:spcPts val="1200"/>
              </a:spcAft>
            </a:pPr>
            <a:r>
              <a:rPr lang="en-US" sz="3200" b="1" dirty="0">
                <a:solidFill>
                  <a:srgbClr val="FFFF00"/>
                </a:solidFill>
                <a:latin typeface="+mj-lt"/>
                <a:cs typeface="Arial" panose="020B0604020202020204" pitchFamily="34" charset="0"/>
              </a:rPr>
              <a:t>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1314744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2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658458"/>
            <a:ext cx="355282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21566"/>
            <a:ext cx="7162800" cy="47378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smtClean="0">
                <a:solidFill>
                  <a:srgbClr val="FFFF00"/>
                </a:solidFill>
              </a:rPr>
              <a:t>1. </a:t>
            </a:r>
            <a:r>
              <a:rPr lang="en-US" sz="2400" b="1" dirty="0" err="1" smtClean="0">
                <a:solidFill>
                  <a:srgbClr val="FFFF00"/>
                </a:solidFill>
              </a:rPr>
              <a:t>Hình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lăng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trụ</a:t>
            </a:r>
            <a:r>
              <a:rPr lang="en-US" sz="2400" b="1" dirty="0" smtClean="0">
                <a:solidFill>
                  <a:srgbClr val="FFFF00"/>
                </a:solidFill>
              </a:rPr>
              <a:t> </a:t>
            </a:r>
            <a:r>
              <a:rPr lang="en-US" sz="2400" b="1" dirty="0" err="1" smtClean="0">
                <a:solidFill>
                  <a:srgbClr val="FFFF00"/>
                </a:solidFill>
              </a:rPr>
              <a:t>đứng</a:t>
            </a:r>
            <a:endParaRPr lang="en-US" sz="2400" b="1" dirty="0" smtClean="0">
              <a:solidFill>
                <a:srgbClr val="FFFF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895350"/>
            <a:ext cx="4876800" cy="734047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err="1" smtClean="0">
                <a:solidFill>
                  <a:schemeClr val="bg1"/>
                </a:solidFill>
              </a:rPr>
              <a:t>Hình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bên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một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hình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lăng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trụ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(</a:t>
            </a:r>
            <a:r>
              <a:rPr lang="en-US" b="1" dirty="0" err="1" smtClean="0">
                <a:solidFill>
                  <a:schemeClr val="bg1"/>
                </a:solidFill>
              </a:rPr>
              <a:t>còn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gọi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tắt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là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lăng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trụ</a:t>
            </a:r>
            <a:r>
              <a:rPr lang="en-US" b="1" i="1" dirty="0" smtClean="0">
                <a:solidFill>
                  <a:srgbClr val="FFFF00"/>
                </a:solidFill>
              </a:rPr>
              <a:t> </a:t>
            </a:r>
            <a:r>
              <a:rPr lang="en-US" b="1" i="1" dirty="0" err="1" smtClean="0">
                <a:solidFill>
                  <a:srgbClr val="FFFF00"/>
                </a:solidFill>
              </a:rPr>
              <a:t>đứng</a:t>
            </a:r>
            <a:r>
              <a:rPr lang="en-US" b="1" dirty="0" smtClean="0">
                <a:solidFill>
                  <a:schemeClr val="bg1"/>
                </a:solidFill>
              </a:rPr>
              <a:t>). </a:t>
            </a:r>
            <a:r>
              <a:rPr lang="en-US" b="1" dirty="0" err="1" smtClean="0">
                <a:solidFill>
                  <a:schemeClr val="bg1"/>
                </a:solidFill>
              </a:rPr>
              <a:t>Trong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đó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1657350"/>
            <a:ext cx="4876800" cy="372666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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B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 B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C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i="1" dirty="0" smtClean="0">
                <a:solidFill>
                  <a:schemeClr val="bg1"/>
                </a:solidFill>
                <a:sym typeface="Wingdings"/>
              </a:rPr>
              <a:t>D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1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là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các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</a:t>
            </a:r>
            <a:r>
              <a:rPr lang="en-US" b="1" dirty="0" err="1" smtClean="0">
                <a:solidFill>
                  <a:srgbClr val="FFFF00"/>
                </a:solidFill>
                <a:sym typeface="Wingdings"/>
              </a:rPr>
              <a:t>đỉnh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.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88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6003</TotalTime>
  <Words>4814</Words>
  <Application>Microsoft Office PowerPoint</Application>
  <PresentationFormat>On-screen Show (16:9)</PresentationFormat>
  <Paragraphs>461</Paragraphs>
  <Slides>64</Slides>
  <Notes>62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6" baseType="lpstr">
      <vt:lpstr>Office Theme</vt:lpstr>
      <vt:lpstr>Equation</vt:lpstr>
      <vt:lpstr>CHƯƠNG TRÌNH DẠY HỌC TRÊN TRUYỀN HÌNH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CHƯƠNG TRÌNH DẠY HỌC TRÊN TRUYỀN HÌNH</dc:title>
  <dc:creator>Admin</dc:creator>
  <cp:lastModifiedBy>K501</cp:lastModifiedBy>
  <cp:revision>1249</cp:revision>
  <dcterms:created xsi:type="dcterms:W3CDTF">2006-08-16T00:00:00Z</dcterms:created>
  <dcterms:modified xsi:type="dcterms:W3CDTF">2020-04-20T07:28:22Z</dcterms:modified>
</cp:coreProperties>
</file>