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8"/>
  </p:notesMasterIdLst>
  <p:sldIdLst>
    <p:sldId id="256" r:id="rId5"/>
    <p:sldId id="257" r:id="rId6"/>
    <p:sldId id="258" r:id="rId7"/>
    <p:sldId id="264" r:id="rId8"/>
    <p:sldId id="283" r:id="rId9"/>
    <p:sldId id="284" r:id="rId10"/>
    <p:sldId id="299" r:id="rId11"/>
    <p:sldId id="285" r:id="rId12"/>
    <p:sldId id="286" r:id="rId13"/>
    <p:sldId id="287" r:id="rId14"/>
    <p:sldId id="288" r:id="rId15"/>
    <p:sldId id="289" r:id="rId16"/>
    <p:sldId id="290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73" r:id="rId25"/>
    <p:sldId id="279" r:id="rId26"/>
    <p:sldId id="26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42A"/>
    <a:srgbClr val="FAED3B"/>
    <a:srgbClr val="70AD47"/>
    <a:srgbClr val="A7FDFF"/>
    <a:srgbClr val="3CDFE6"/>
    <a:srgbClr val="0C0D0E"/>
    <a:srgbClr val="1F4E79"/>
    <a:srgbClr val="ED7D31"/>
    <a:srgbClr val="C55A11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4954" autoAdjust="0"/>
  </p:normalViewPr>
  <p:slideViewPr>
    <p:cSldViewPr snapToGrid="0">
      <p:cViewPr>
        <p:scale>
          <a:sx n="66" d="100"/>
          <a:sy n="66" d="100"/>
        </p:scale>
        <p:origin x="462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447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0395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233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161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692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20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5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774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8289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924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878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8/4/2021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slide" Target="slide20.xml"/><Relationship Id="rId18" Type="http://schemas.openxmlformats.org/officeDocument/2006/relationships/image" Target="../media/image29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12" Type="http://schemas.microsoft.com/office/2007/relationships/hdphoto" Target="../media/hdphoto4.wdp"/><Relationship Id="rId17" Type="http://schemas.openxmlformats.org/officeDocument/2006/relationships/slide" Target="slide19.xml"/><Relationship Id="rId2" Type="http://schemas.openxmlformats.org/officeDocument/2006/relationships/image" Target="../media/image19.jpeg"/><Relationship Id="rId16" Type="http://schemas.microsoft.com/office/2007/relationships/hdphoto" Target="../media/hdphoto5.wdp"/><Relationship Id="rId20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slide" Target="slide18.xml"/><Relationship Id="rId15" Type="http://schemas.openxmlformats.org/officeDocument/2006/relationships/image" Target="../media/image28.png"/><Relationship Id="rId10" Type="http://schemas.openxmlformats.org/officeDocument/2006/relationships/image" Target="../media/image25.png"/><Relationship Id="rId19" Type="http://schemas.microsoft.com/office/2007/relationships/hdphoto" Target="../media/hdphoto6.wdp"/><Relationship Id="rId4" Type="http://schemas.microsoft.com/office/2007/relationships/hdphoto" Target="../media/hdphoto2.wdp"/><Relationship Id="rId9" Type="http://schemas.openxmlformats.org/officeDocument/2006/relationships/slide" Target="slide17.xml"/><Relationship Id="rId1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0.png"/><Relationship Id="rId7" Type="http://schemas.openxmlformats.org/officeDocument/2006/relationships/slide" Target="slide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31.png"/><Relationship Id="rId10" Type="http://schemas.openxmlformats.org/officeDocument/2006/relationships/slide" Target="slide16.xml"/><Relationship Id="rId4" Type="http://schemas.microsoft.com/office/2007/relationships/hdphoto" Target="../media/hdphoto7.wdp"/><Relationship Id="rId9" Type="http://schemas.microsoft.com/office/2007/relationships/hdphoto" Target="../media/hdphoto9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0.png"/><Relationship Id="rId7" Type="http://schemas.openxmlformats.org/officeDocument/2006/relationships/slide" Target="slide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31.png"/><Relationship Id="rId10" Type="http://schemas.openxmlformats.org/officeDocument/2006/relationships/slide" Target="slide16.xml"/><Relationship Id="rId4" Type="http://schemas.microsoft.com/office/2007/relationships/hdphoto" Target="../media/hdphoto7.wdp"/><Relationship Id="rId9" Type="http://schemas.microsoft.com/office/2007/relationships/hdphoto" Target="../media/hdphoto9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0.png"/><Relationship Id="rId7" Type="http://schemas.openxmlformats.org/officeDocument/2006/relationships/slide" Target="slide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31.png"/><Relationship Id="rId10" Type="http://schemas.openxmlformats.org/officeDocument/2006/relationships/slide" Target="slide16.xml"/><Relationship Id="rId4" Type="http://schemas.microsoft.com/office/2007/relationships/hdphoto" Target="../media/hdphoto7.wdp"/><Relationship Id="rId9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0.png"/><Relationship Id="rId7" Type="http://schemas.openxmlformats.org/officeDocument/2006/relationships/slide" Target="slide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31.png"/><Relationship Id="rId10" Type="http://schemas.openxmlformats.org/officeDocument/2006/relationships/slide" Target="slide16.xml"/><Relationship Id="rId4" Type="http://schemas.microsoft.com/office/2007/relationships/hdphoto" Target="../media/hdphoto7.wdp"/><Relationship Id="rId9" Type="http://schemas.microsoft.com/office/2007/relationships/hdphoto" Target="../media/hdphoto9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2,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 viên:……………………………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GD&amp;ĐT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………..</a:t>
            </a:r>
          </a:p>
          <a:p>
            <a:pPr algn="l"/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– 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C1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-T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505248" y="3486221"/>
            <a:ext cx="10866395" cy="31431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-32586" y="17065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 2, CHO 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5470" y="901753"/>
            <a:ext cx="5672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42" y="1386338"/>
            <a:ext cx="650778" cy="60166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29697" y="1988001"/>
            <a:ext cx="10841946" cy="1224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1981200" y="3570606"/>
            <a:ext cx="921688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5,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tron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1293; 3482; 1985; 379; 638; 2010?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vi-V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60" y="3629482"/>
            <a:ext cx="1220436" cy="48129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46195" y="4619087"/>
            <a:ext cx="110292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1985; 2010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vì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chúng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cùng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lần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lượt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5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5245" y="5590637"/>
            <a:ext cx="110292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1293; 3482; 379; 638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vì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chúng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cùng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phải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hoặc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02598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nimBg="1"/>
      <p:bldP spid="16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59132" y="3522584"/>
            <a:ext cx="11293462" cy="31431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-154506" y="17065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 2, CHO 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3550" y="901753"/>
            <a:ext cx="5672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22" y="1386338"/>
            <a:ext cx="650778" cy="60166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07777" y="1988001"/>
            <a:ext cx="10963866" cy="1224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1859281" y="3570606"/>
            <a:ext cx="926592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vi-V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03" y="3575525"/>
            <a:ext cx="912793" cy="96232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24275" y="4619087"/>
            <a:ext cx="110292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endParaRPr lang="en-US" altLang="en-US" sz="2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</a:t>
            </a:r>
            <a:endParaRPr lang="en-US" alt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-12192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03842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05248" y="3486221"/>
            <a:ext cx="10825935" cy="31431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-32586" y="17065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 2, CHO 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5470" y="901753"/>
            <a:ext cx="5672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42" y="1386338"/>
            <a:ext cx="650778" cy="60166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29697" y="1988001"/>
            <a:ext cx="10841946" cy="1224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6"/>
              <p:cNvSpPr>
                <a:spLocks noChangeArrowheads="1"/>
              </p:cNvSpPr>
              <p:nvPr/>
            </p:nvSpPr>
            <p:spPr bwMode="auto">
              <a:xfrm>
                <a:off x="714583" y="3555154"/>
                <a:ext cx="11145756" cy="1401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2800" b="1" i="0" u="sng" strike="noStrike" cap="none" normalizeH="0" baseline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kumimoji="0" lang="en-US" altLang="en-US" sz="2800" b="1" i="0" u="sng" strike="noStrike" cap="none" normalizeH="0" dirty="0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1" i="0" u="sng" strike="noStrike" cap="none" normalizeH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kumimoji="0" lang="en-US" altLang="en-US" sz="2800" b="1" i="0" u="sng" strike="noStrike" cap="none" normalizeH="0" dirty="0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1" i="0" u="sng" strike="noStrike" cap="none" normalizeH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2b</a:t>
                </a:r>
                <a:r>
                  <a:rPr kumimoji="0" lang="en-US" altLang="en-US" sz="2800" b="1" i="0" u="sng" strike="noStrike" cap="none" normalizeH="0" dirty="0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0" lang="en-US" altLang="en-US" sz="2800" b="1" i="0" u="sng" strike="noStrike" cap="none" normalizeH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sgk</a:t>
                </a:r>
                <a:endParaRPr kumimoji="0" lang="en-US" altLang="en-US" sz="2800" b="1" i="0" u="sng" strike="noStrike" cap="none" normalizeH="0" dirty="0" smtClean="0">
                  <a:ln>
                    <a:noFill/>
                  </a:ln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baseline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thích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dấu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*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212∗</m:t>
                        </m:r>
                      </m:e>
                    </m:acc>
                  </m:oMath>
                </a14:m>
                <a:r>
                  <a:rPr kumimoji="0" lang="en-US" altLang="en-US" sz="2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thỏa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điều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kiện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baseline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chia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5</a:t>
                </a:r>
                <a:endParaRPr kumimoji="0" lang="vi-VN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4583" y="3555154"/>
                <a:ext cx="11145756" cy="1401859"/>
              </a:xfrm>
              <a:prstGeom prst="rect">
                <a:avLst/>
              </a:prstGeom>
              <a:blipFill>
                <a:blip r:embed="rId4"/>
                <a:stretch>
                  <a:fillRect l="-1093" t="-3913" b="-1130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714583" y="5057810"/>
                <a:ext cx="11029258" cy="14018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Bài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sz="2800" dirty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212∗</m:t>
                        </m:r>
                      </m:e>
                    </m:acc>
                  </m:oMath>
                </a14:m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chia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∗ </m:t>
                    </m:r>
                    <m:r>
                      <a:rPr lang="en-US" altLang="en-US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0;5</m:t>
                        </m:r>
                      </m:e>
                    </m:d>
                  </m:oMath>
                </a14:m>
                <a:endParaRPr lang="en-US" altLang="en-US" sz="28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2120; 2125 chia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</a:t>
                </a:r>
                <a:endParaRPr lang="vi-VN" altLang="en-US" sz="28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583" y="5057810"/>
                <a:ext cx="11029258" cy="1401859"/>
              </a:xfrm>
              <a:prstGeom prst="rect">
                <a:avLst/>
              </a:prstGeom>
              <a:blipFill>
                <a:blip r:embed="rId5"/>
                <a:stretch>
                  <a:fillRect t="-4783" b="-10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32454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05248" y="3486221"/>
            <a:ext cx="10825935" cy="31431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-32586" y="17065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 2, CHO 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5470" y="901753"/>
            <a:ext cx="5672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42" y="1386338"/>
            <a:ext cx="650778" cy="60166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29697" y="1988001"/>
            <a:ext cx="10841946" cy="1224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6"/>
              <p:cNvSpPr>
                <a:spLocks noChangeArrowheads="1"/>
              </p:cNvSpPr>
              <p:nvPr/>
            </p:nvSpPr>
            <p:spPr bwMode="auto">
              <a:xfrm>
                <a:off x="714583" y="3555154"/>
                <a:ext cx="11145756" cy="1401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2800" b="1" i="0" u="sng" strike="noStrike" cap="none" normalizeH="0" baseline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kumimoji="0" lang="en-US" altLang="en-US" sz="2800" b="1" i="0" u="sng" strike="noStrike" cap="none" normalizeH="0" dirty="0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1" i="0" u="sng" strike="noStrike" cap="none" normalizeH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kumimoji="0" lang="en-US" altLang="en-US" sz="2800" b="1" i="0" u="sng" strike="noStrike" cap="none" normalizeH="0" dirty="0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1" i="0" u="sng" strike="noStrike" cap="none" normalizeH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2c</a:t>
                </a:r>
                <a:r>
                  <a:rPr kumimoji="0" lang="en-US" altLang="en-US" sz="2800" b="1" i="0" u="sng" strike="noStrike" cap="none" normalizeH="0" dirty="0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0" lang="en-US" altLang="en-US" sz="2800" b="1" i="0" u="sng" strike="noStrike" cap="none" normalizeH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sgk</a:t>
                </a:r>
                <a:endParaRPr kumimoji="0" lang="en-US" altLang="en-US" sz="2800" b="1" i="0" u="sng" strike="noStrike" cap="none" normalizeH="0" dirty="0" smtClean="0">
                  <a:ln>
                    <a:noFill/>
                  </a:ln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baseline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thích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dấu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*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212∗</m:t>
                        </m:r>
                      </m:e>
                    </m:acc>
                  </m:oMath>
                </a14:m>
                <a:r>
                  <a:rPr kumimoji="0" lang="en-US" altLang="en-US" sz="2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thỏa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điều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kiện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baseline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chia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5</a:t>
                </a:r>
                <a:endParaRPr kumimoji="0" lang="vi-VN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4583" y="3555154"/>
                <a:ext cx="11145756" cy="1401859"/>
              </a:xfrm>
              <a:prstGeom prst="rect">
                <a:avLst/>
              </a:prstGeom>
              <a:blipFill>
                <a:blip r:embed="rId4"/>
                <a:stretch>
                  <a:fillRect l="-1093" t="-3913" b="-1130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714583" y="5057810"/>
                <a:ext cx="11029258" cy="14018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Bài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sz="2800" dirty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212∗</m:t>
                        </m:r>
                      </m:e>
                    </m:acc>
                  </m:oMath>
                </a14:m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chia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tận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0</a:t>
                </a: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2120 chia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</a:t>
                </a:r>
                <a:endParaRPr lang="vi-VN" altLang="en-US" sz="28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583" y="5057810"/>
                <a:ext cx="11029258" cy="1401859"/>
              </a:xfrm>
              <a:prstGeom prst="rect">
                <a:avLst/>
              </a:prstGeom>
              <a:blipFill>
                <a:blip r:embed="rId5"/>
                <a:stretch>
                  <a:fillRect t="-4783" b="-10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46956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79106" y="-1274472"/>
            <a:ext cx="20350212" cy="940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06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39733" y="-1972524"/>
            <a:ext cx="17271465" cy="1080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61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an cho chay tron\PoolnoF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9200" y="0"/>
            <a:ext cx="134112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Kết quả hình ảnh cho American Eskimo cartoo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6304" y1="13218" x2="25543" y2="65517"/>
                        <a14:foregroundMark x1="12500" y1="24713" x2="11413" y2="66667"/>
                        <a14:foregroundMark x1="19022" y1="13793" x2="44022" y2="58621"/>
                        <a14:foregroundMark x1="29348" y1="24138" x2="79891" y2="59770"/>
                        <a14:foregroundMark x1="79348" y1="15517" x2="38587" y2="72989"/>
                        <a14:foregroundMark x1="38043" y1="55172" x2="38043" y2="91954"/>
                        <a14:foregroundMark x1="20109" y1="73563" x2="20652" y2="92529"/>
                        <a14:foregroundMark x1="8696" y1="23563" x2="7065" y2="34483"/>
                        <a14:foregroundMark x1="22283" y1="12644" x2="49457" y2="28161"/>
                        <a14:foregroundMark x1="71739" y1="14368" x2="84239" y2="64943"/>
                        <a14:foregroundMark x1="73370" y1="56897" x2="39674" y2="71839"/>
                        <a14:foregroundMark x1="67935" y1="63218" x2="70652" y2="90230"/>
                        <a14:foregroundMark x1="79891" y1="63793" x2="92391" y2="85632"/>
                        <a14:foregroundMark x1="80978" y1="15517" x2="91848" y2="64943"/>
                        <a14:foregroundMark x1="86957" y1="19540" x2="91304" y2="35057"/>
                        <a14:foregroundMark x1="9783" y1="16092" x2="6522" y2="28736"/>
                        <a14:foregroundMark x1="3804" y1="50575" x2="2717" y2="59195"/>
                        <a14:foregroundMark x1="3804" y1="58046" x2="4891" y2="65517"/>
                        <a14:foregroundMark x1="19565" y1="86782" x2="15761" y2="94253"/>
                        <a14:foregroundMark x1="37500" y1="87356" x2="29348" y2="94253"/>
                        <a14:foregroundMark x1="28261" y1="94828" x2="40217" y2="95977"/>
                        <a14:foregroundMark x1="50000" y1="71839" x2="41848" y2="92529"/>
                        <a14:foregroundMark x1="18478" y1="70115" x2="19022" y2="86782"/>
                        <a14:foregroundMark x1="19022" y1="89655" x2="13587" y2="94253"/>
                        <a14:foregroundMark x1="35870" y1="73563" x2="27174" y2="87931"/>
                        <a14:foregroundMark x1="70109" y1="62069" x2="49457" y2="79885"/>
                        <a14:foregroundMark x1="70109" y1="85632" x2="63587" y2="91379"/>
                        <a14:foregroundMark x1="80978" y1="67241" x2="75543" y2="88506"/>
                        <a14:foregroundMark x1="82609" y1="72989" x2="80978" y2="79885"/>
                        <a14:foregroundMark x1="86957" y1="77011" x2="90217" y2="86782"/>
                        <a14:foregroundMark x1="84239" y1="94253" x2="97283" y2="93678"/>
                        <a14:foregroundMark x1="93478" y1="45977" x2="97826" y2="63218"/>
                        <a14:foregroundMark x1="97283" y1="65517" x2="94022" y2="77011"/>
                        <a14:foregroundMark x1="67935" y1="7471" x2="58696" y2="14943"/>
                        <a14:foregroundMark x1="35326" y1="11494" x2="48370" y2="25287"/>
                        <a14:foregroundMark x1="15761" y1="6897" x2="21739" y2="6897"/>
                        <a14:foregroundMark x1="85870" y1="12644" x2="89674" y2="18966"/>
                      </a14:backgroundRemoval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0314" y="629058"/>
            <a:ext cx="1006087" cy="97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C:\Users\ADMIN\Desktop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691" y="303051"/>
            <a:ext cx="1685909" cy="146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C:\Users\ADMIN\Desktop\Dan cho chay tron\318767-1G20FT61680 (3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50" b="100000" l="4762" r="96742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49601" y="303051"/>
            <a:ext cx="1631951" cy="141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C:\Users\ADMIN\Desktop\Picture1 (2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613" y="107160"/>
            <a:ext cx="1946188" cy="169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C:\Users\ADMIN\Desktop\Dan cho chay tron\318767-1G20FT61680 (4)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152" b="100000" l="2000" r="98857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36375" y="1869982"/>
            <a:ext cx="1026076" cy="1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3" descr="C:\Users\ADMIN\Desktop\Picture1 (2)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795" y="1637520"/>
            <a:ext cx="1472605" cy="128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C:\Users\ADMIN\Desktop\Dan cho chay tron\Cartoon-puppies-vector (2)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99038"/>
                    </a14:imgEffect>
                    <a14:imgEffect>
                      <a14:sharpenSoften amount="25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025" y="1976659"/>
            <a:ext cx="1191683" cy="96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3" descr="C:\Users\ADMIN\Desktop\Picture1 (2)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795" y="1844581"/>
            <a:ext cx="1472605" cy="128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Untitleda (2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1707" b="100000" l="0" r="98922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20" y="755491"/>
            <a:ext cx="2372853" cy="21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Oval 20"/>
          <p:cNvSpPr/>
          <p:nvPr/>
        </p:nvSpPr>
        <p:spPr>
          <a:xfrm>
            <a:off x="3657600" y="381000"/>
            <a:ext cx="440267" cy="428736"/>
          </a:xfrm>
          <a:prstGeom prst="ellipse">
            <a:avLst/>
          </a:prstGeom>
          <a:solidFill>
            <a:srgbClr val="FFC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1</a:t>
            </a:r>
          </a:p>
        </p:txBody>
      </p:sp>
      <p:sp>
        <p:nvSpPr>
          <p:cNvPr id="22" name="Oval 21"/>
          <p:cNvSpPr/>
          <p:nvPr/>
        </p:nvSpPr>
        <p:spPr>
          <a:xfrm>
            <a:off x="7112000" y="482600"/>
            <a:ext cx="440267" cy="428736"/>
          </a:xfrm>
          <a:prstGeom prst="ellipse">
            <a:avLst/>
          </a:prstGeom>
          <a:solidFill>
            <a:srgbClr val="FFC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23" name="Oval 22"/>
          <p:cNvSpPr/>
          <p:nvPr/>
        </p:nvSpPr>
        <p:spPr>
          <a:xfrm>
            <a:off x="4470400" y="1803400"/>
            <a:ext cx="440267" cy="428736"/>
          </a:xfrm>
          <a:prstGeom prst="ellipse">
            <a:avLst/>
          </a:prstGeom>
          <a:solidFill>
            <a:srgbClr val="FFC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</a:t>
            </a:r>
          </a:p>
        </p:txBody>
      </p:sp>
      <p:sp>
        <p:nvSpPr>
          <p:cNvPr id="27" name="Oval 26"/>
          <p:cNvSpPr/>
          <p:nvPr/>
        </p:nvSpPr>
        <p:spPr>
          <a:xfrm>
            <a:off x="7112000" y="1679464"/>
            <a:ext cx="440267" cy="428736"/>
          </a:xfrm>
          <a:prstGeom prst="ellipse">
            <a:avLst/>
          </a:prstGeom>
          <a:solidFill>
            <a:srgbClr val="FFC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3" name="Notched Right Arrow 2">
            <a:hlinkClick r:id="rId20" action="ppaction://hlinksldjump"/>
          </p:cNvPr>
          <p:cNvSpPr/>
          <p:nvPr/>
        </p:nvSpPr>
        <p:spPr>
          <a:xfrm>
            <a:off x="4910668" y="5890020"/>
            <a:ext cx="2421466" cy="7874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Luyện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64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7.40741E-7 L 0.0599 -0.15617 C 0.0724 -0.18982 0.09149 -0.20957 0.11094 -0.20957 C 0.13351 -0.20957 0.15139 -0.18982 0.16406 -0.15617 L 0.225 7.40741E-7 " pathEditMode="relative" rAng="0" ptsTypes="FffFF">
                                      <p:cBhvr>
                                        <p:cTn id="3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10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5 -4.44444E-6 L 0.50834 -4.44444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22222E-6 L 0.32483 0.0120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3" y="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483 0.01204 L 0.37605 -0.11975 C 0.38698 -0.14907 0.40296 -0.16481 0.4198 -0.16481 C 0.43889 -0.16481 0.45417 -0.14907 0.46511 -0.11975 L 0.5165 0.01204 " pathEditMode="relative" rAng="0" ptsTypes="FffFF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-8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816 -2.22222E-6 L 0.75816 -2.22222E-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0.07066 -0.14815 C 0.08559 -0.18148 0.10764 -0.19908 0.13073 -0.19908 C 0.15712 -0.19908 0.17812 -0.18148 0.19305 -0.14815 L 0.26406 3.33333E-6 " pathEditMode="relative" rAng="0" ptsTypes="FffFF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4" y="-99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573 2.71605E-6 L 0.50573 2.71605E-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3.33333E-6 L 0.29896 -0.09507 C 0.3092 -0.11574 0.32465 -0.12686 0.34062 -0.12686 C 0.35902 -0.12686 0.37378 -0.11574 0.38402 -0.09507 L 0.43333 3.33333E-6 " pathEditMode="relative" rAng="0" ptsTypes="FffFF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6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639 -3.33333E-6 L 0.67639 -3.33333E-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an cho chay tron\PoolnoF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112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818" y="-29643"/>
            <a:ext cx="8846983" cy="467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090058" y="934818"/>
            <a:ext cx="782320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altLang="en-US" sz="39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82; 980; 5975; 49173; 756598 </a:t>
            </a:r>
          </a:p>
          <a:p>
            <a:pPr algn="ctr"/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smtClean="0">
                <a:solidFill>
                  <a:schemeClr val="bg1"/>
                </a:solidFill>
                <a:cs typeface="Arial" panose="020B0604020202020204" pitchFamily="34" charset="0"/>
              </a:rPr>
              <a:t>s</a:t>
            </a:r>
            <a:r>
              <a:rPr lang="vi-VN" altLang="en-US" sz="3900" dirty="0" smtClean="0">
                <a:solidFill>
                  <a:schemeClr val="bg1"/>
                </a:solidFill>
                <a:cs typeface="Arial" panose="020B0604020202020204" pitchFamily="34" charset="0"/>
              </a:rPr>
              <a:t>ố </a:t>
            </a:r>
            <a:r>
              <a:rPr lang="vi-VN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nào chia hết cho 5 nhưng không chia hết cho 2</a:t>
            </a:r>
          </a:p>
          <a:p>
            <a:pPr algn="ctr"/>
            <a:endParaRPr lang="en-US" sz="3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4" descr="Hình ảnh có liên qua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17" y="4241114"/>
            <a:ext cx="5189383" cy="274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860800" y="4919583"/>
            <a:ext cx="4164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alt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5975</a:t>
            </a:r>
            <a:endParaRPr lang="vi-VN" alt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0160000" y="4741109"/>
            <a:ext cx="2133600" cy="2116891"/>
            <a:chOff x="7373838" y="3333750"/>
            <a:chExt cx="1752600" cy="1752600"/>
          </a:xfrm>
        </p:grpSpPr>
        <p:pic>
          <p:nvPicPr>
            <p:cNvPr id="9" name="Picture 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390" b="97125" l="9744" r="89776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3838" y="3333750"/>
              <a:ext cx="1752600" cy="1752600"/>
            </a:xfrm>
            <a:prstGeom prst="rect">
              <a:avLst/>
            </a:prstGeom>
          </p:spPr>
        </p:pic>
        <p:sp>
          <p:nvSpPr>
            <p:cNvPr id="10" name="TextBox 9">
              <a:hlinkClick r:id="rId10" action="ppaction://hlinksldjump"/>
            </p:cNvPr>
            <p:cNvSpPr txBox="1"/>
            <p:nvPr/>
          </p:nvSpPr>
          <p:spPr>
            <a:xfrm rot="21190204">
              <a:off x="7736690" y="3597914"/>
              <a:ext cx="812699" cy="382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Trở</a:t>
              </a:r>
              <a:r>
                <a:rPr lang="en-US" sz="2400" b="1" dirty="0"/>
                <a:t> </a:t>
              </a:r>
              <a:r>
                <a:rPr lang="en-US" sz="2400" b="1" dirty="0" err="1"/>
                <a:t>về</a:t>
              </a:r>
              <a:endParaRPr 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7509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an cho chay tron\PoolnoF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112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818" y="-29643"/>
            <a:ext cx="8846983" cy="467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090058" y="934818"/>
            <a:ext cx="782320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altLang="en-US" sz="39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82; 980; 5975; 49173; 756598 </a:t>
            </a:r>
          </a:p>
          <a:p>
            <a:pPr algn="ctr"/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smtClean="0">
                <a:solidFill>
                  <a:schemeClr val="bg1"/>
                </a:solidFill>
                <a:cs typeface="Arial" panose="020B0604020202020204" pitchFamily="34" charset="0"/>
              </a:rPr>
              <a:t>s</a:t>
            </a:r>
            <a:r>
              <a:rPr lang="vi-VN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ố nào </a:t>
            </a:r>
            <a:r>
              <a:rPr lang="en-US" altLang="en-US" sz="3900" dirty="0" smtClean="0">
                <a:solidFill>
                  <a:schemeClr val="bg1"/>
                </a:solidFill>
                <a:cs typeface="Arial" panose="020B0604020202020204" pitchFamily="34" charset="0"/>
              </a:rPr>
              <a:t>c</a:t>
            </a:r>
            <a:r>
              <a:rPr lang="vi-VN" altLang="en-US" sz="3900" dirty="0" smtClean="0">
                <a:solidFill>
                  <a:schemeClr val="bg1"/>
                </a:solidFill>
                <a:cs typeface="Arial" panose="020B0604020202020204" pitchFamily="34" charset="0"/>
              </a:rPr>
              <a:t>hia </a:t>
            </a:r>
            <a:r>
              <a:rPr lang="vi-VN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hết cho 2 nhưng không chia hết cho 5</a:t>
            </a:r>
          </a:p>
          <a:p>
            <a:pPr algn="ctr"/>
            <a:endParaRPr lang="en-US" sz="3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4" descr="Hình ảnh có liên qua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17" y="4241114"/>
            <a:ext cx="5189383" cy="274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860800" y="4919583"/>
            <a:ext cx="4164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alt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82; 76598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0160000" y="4741109"/>
            <a:ext cx="2133600" cy="2116891"/>
            <a:chOff x="7373838" y="3333750"/>
            <a:chExt cx="1752600" cy="1752600"/>
          </a:xfrm>
        </p:grpSpPr>
        <p:pic>
          <p:nvPicPr>
            <p:cNvPr id="13" name="Picture 1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390" b="97125" l="9744" r="89776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3838" y="3333750"/>
              <a:ext cx="1752600" cy="1752600"/>
            </a:xfrm>
            <a:prstGeom prst="rect">
              <a:avLst/>
            </a:prstGeom>
          </p:spPr>
        </p:pic>
        <p:sp>
          <p:nvSpPr>
            <p:cNvPr id="14" name="TextBox 13">
              <a:hlinkClick r:id="rId10" action="ppaction://hlinksldjump"/>
            </p:cNvPr>
            <p:cNvSpPr txBox="1"/>
            <p:nvPr/>
          </p:nvSpPr>
          <p:spPr>
            <a:xfrm rot="21190204">
              <a:off x="7736690" y="3597914"/>
              <a:ext cx="812699" cy="382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Trở</a:t>
              </a:r>
              <a:r>
                <a:rPr lang="en-US" sz="2400" b="1" dirty="0"/>
                <a:t> </a:t>
              </a:r>
              <a:r>
                <a:rPr lang="en-US" sz="2400" b="1" dirty="0" err="1"/>
                <a:t>về</a:t>
              </a:r>
              <a:endParaRPr 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6424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an cho chay tron\PoolnoF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112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818" y="-29643"/>
            <a:ext cx="8846983" cy="467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090058" y="934818"/>
            <a:ext cx="782320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altLang="en-US" sz="39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82; 980; 5975; 49173; 756598 </a:t>
            </a:r>
          </a:p>
          <a:p>
            <a:pPr algn="ctr"/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số</a:t>
            </a:r>
            <a:r>
              <a:rPr lang="en-US" altLang="en-US" sz="39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900" dirty="0" err="1">
                <a:solidFill>
                  <a:schemeClr val="bg1"/>
                </a:solidFill>
                <a:cs typeface="Arial" panose="020B0604020202020204" pitchFamily="34" charset="0"/>
              </a:rPr>
              <a:t>nào</a:t>
            </a:r>
            <a:r>
              <a:rPr lang="en-US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900" dirty="0" err="1">
                <a:solidFill>
                  <a:schemeClr val="bg1"/>
                </a:solidFill>
                <a:cs typeface="Arial" panose="020B0604020202020204" pitchFamily="34" charset="0"/>
              </a:rPr>
              <a:t>không</a:t>
            </a:r>
            <a:r>
              <a:rPr lang="en-US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 chia </a:t>
            </a:r>
            <a:r>
              <a:rPr lang="en-US" altLang="en-US" sz="3900" dirty="0" err="1">
                <a:solidFill>
                  <a:schemeClr val="bg1"/>
                </a:solidFill>
                <a:cs typeface="Arial" panose="020B0604020202020204" pitchFamily="34" charset="0"/>
              </a:rPr>
              <a:t>hết</a:t>
            </a:r>
            <a:r>
              <a:rPr lang="en-US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900" dirty="0" err="1">
                <a:solidFill>
                  <a:schemeClr val="bg1"/>
                </a:solidFill>
                <a:cs typeface="Arial" panose="020B0604020202020204" pitchFamily="34" charset="0"/>
              </a:rPr>
              <a:t>cho</a:t>
            </a:r>
            <a:r>
              <a:rPr lang="en-US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 2 </a:t>
            </a:r>
            <a:r>
              <a:rPr lang="en-US" altLang="en-US" sz="3900" dirty="0" err="1">
                <a:solidFill>
                  <a:schemeClr val="bg1"/>
                </a:solidFill>
                <a:cs typeface="Arial" panose="020B0604020202020204" pitchFamily="34" charset="0"/>
              </a:rPr>
              <a:t>và</a:t>
            </a:r>
            <a:r>
              <a:rPr lang="en-US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900" dirty="0" err="1">
                <a:solidFill>
                  <a:schemeClr val="bg1"/>
                </a:solidFill>
                <a:cs typeface="Arial" panose="020B0604020202020204" pitchFamily="34" charset="0"/>
              </a:rPr>
              <a:t>không</a:t>
            </a:r>
            <a:r>
              <a:rPr lang="en-US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 chia </a:t>
            </a:r>
            <a:r>
              <a:rPr lang="en-US" altLang="en-US" sz="3900" dirty="0" err="1">
                <a:solidFill>
                  <a:schemeClr val="bg1"/>
                </a:solidFill>
                <a:cs typeface="Arial" panose="020B0604020202020204" pitchFamily="34" charset="0"/>
              </a:rPr>
              <a:t>hết</a:t>
            </a:r>
            <a:r>
              <a:rPr lang="en-US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900" dirty="0" err="1">
                <a:solidFill>
                  <a:schemeClr val="bg1"/>
                </a:solidFill>
                <a:cs typeface="Arial" panose="020B0604020202020204" pitchFamily="34" charset="0"/>
              </a:rPr>
              <a:t>cho</a:t>
            </a:r>
            <a:r>
              <a:rPr lang="en-US" altLang="en-US" sz="3900" dirty="0">
                <a:solidFill>
                  <a:schemeClr val="bg1"/>
                </a:solidFill>
                <a:cs typeface="Arial" panose="020B0604020202020204" pitchFamily="34" charset="0"/>
              </a:rPr>
              <a:t> 5</a:t>
            </a:r>
          </a:p>
          <a:p>
            <a:pPr algn="ctr"/>
            <a:endParaRPr lang="en-US" sz="3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4" descr="Hình ảnh có liên qua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17" y="4241114"/>
            <a:ext cx="5189383" cy="274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860800" y="4919583"/>
            <a:ext cx="4164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49713</a:t>
            </a:r>
            <a:endParaRPr lang="vi-VN" alt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160000" y="4741109"/>
            <a:ext cx="2133600" cy="2116891"/>
            <a:chOff x="7373838" y="3333750"/>
            <a:chExt cx="1752600" cy="1752600"/>
          </a:xfrm>
        </p:grpSpPr>
        <p:pic>
          <p:nvPicPr>
            <p:cNvPr id="15" name="Picture 14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390" b="97125" l="9744" r="89776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3838" y="3333750"/>
              <a:ext cx="1752600" cy="1752600"/>
            </a:xfrm>
            <a:prstGeom prst="rect">
              <a:avLst/>
            </a:prstGeom>
          </p:spPr>
        </p:pic>
        <p:sp>
          <p:nvSpPr>
            <p:cNvPr id="16" name="TextBox 15">
              <a:hlinkClick r:id="rId10" action="ppaction://hlinksldjump"/>
            </p:cNvPr>
            <p:cNvSpPr txBox="1"/>
            <p:nvPr/>
          </p:nvSpPr>
          <p:spPr>
            <a:xfrm rot="21190204">
              <a:off x="7736690" y="3597914"/>
              <a:ext cx="812699" cy="382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Trở</a:t>
              </a:r>
              <a:r>
                <a:rPr lang="en-US" sz="2400" b="1" dirty="0"/>
                <a:t> </a:t>
              </a:r>
              <a:r>
                <a:rPr lang="en-US" sz="2400" b="1" dirty="0" err="1"/>
                <a:t>về</a:t>
              </a:r>
              <a:endParaRPr 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6059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ular Callout 15"/>
          <p:cNvSpPr/>
          <p:nvPr/>
        </p:nvSpPr>
        <p:spPr>
          <a:xfrm>
            <a:off x="5486401" y="143797"/>
            <a:ext cx="6560456" cy="3483986"/>
          </a:xfrm>
          <a:prstGeom prst="wedgeRectCallout">
            <a:avLst>
              <a:gd name="adj1" fmla="val 38284"/>
              <a:gd name="adj2" fmla="val 9779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THCS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6A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6B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6D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6E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40, 45, 39, 44, 42.</a:t>
            </a:r>
          </a:p>
          <a:p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65" y="876300"/>
            <a:ext cx="4975736" cy="275148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>
            <a:extLst/>
          </a:blip>
          <a:srcRect l="82402" t="43516" r="10146" b="34304"/>
          <a:stretch/>
        </p:blipFill>
        <p:spPr>
          <a:xfrm>
            <a:off x="11222459" y="4955242"/>
            <a:ext cx="969541" cy="162249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" y="4955242"/>
            <a:ext cx="10001250" cy="181588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Các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lớp có thể xếp thành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hàng với số lượng học sinh ở mỗi hàng như nhau là lớp 6A (40hs); 6D (44hs) và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6E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42hs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Các lớp có thể xếp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hàng với số lượng học sinh ở mỗi hàng như nhau là lớp 6A (40hs); 6B (45hs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an cho chay tron\PoolnoF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112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818" y="-29643"/>
            <a:ext cx="8846983" cy="467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090058" y="934818"/>
            <a:ext cx="78232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0; 2; 5.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altLang="en-US" sz="3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9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3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3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4" descr="Hình ảnh có liên qua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17" y="4241114"/>
            <a:ext cx="5189383" cy="274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860800" y="4919583"/>
            <a:ext cx="4164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50; 52; 20</a:t>
            </a:r>
            <a:endParaRPr lang="vi-VN" alt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0160000" y="4741109"/>
            <a:ext cx="2133600" cy="2116891"/>
            <a:chOff x="7373838" y="3333750"/>
            <a:chExt cx="1752600" cy="1752600"/>
          </a:xfrm>
        </p:grpSpPr>
        <p:pic>
          <p:nvPicPr>
            <p:cNvPr id="12" name="Picture 11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390" b="97125" l="9744" r="89776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3838" y="3333750"/>
              <a:ext cx="1752600" cy="1752600"/>
            </a:xfrm>
            <a:prstGeom prst="rect">
              <a:avLst/>
            </a:prstGeom>
          </p:spPr>
        </p:pic>
        <p:sp>
          <p:nvSpPr>
            <p:cNvPr id="13" name="TextBox 12">
              <a:hlinkClick r:id="rId10" action="ppaction://hlinksldjump"/>
            </p:cNvPr>
            <p:cNvSpPr txBox="1"/>
            <p:nvPr/>
          </p:nvSpPr>
          <p:spPr>
            <a:xfrm rot="21190204">
              <a:off x="7736690" y="3597914"/>
              <a:ext cx="812699" cy="382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Trở</a:t>
              </a:r>
              <a:r>
                <a:rPr lang="en-US" sz="2400" b="1" dirty="0"/>
                <a:t> </a:t>
              </a:r>
              <a:r>
                <a:rPr lang="en-US" sz="2400" b="1" dirty="0" err="1"/>
                <a:t>về</a:t>
              </a:r>
              <a:endParaRPr 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3461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338467" y="99607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652954" y="989136"/>
            <a:ext cx="11005646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en-US" altLang="en-US" sz="28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r>
              <a:rPr lang="en-US" altLang="en-US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altLang="en-US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37: </a:t>
            </a:r>
            <a:endParaRPr lang="en-US" altLang="en-US" sz="28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Ở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múa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văn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nghệ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hát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tốp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ca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văn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nghệ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văn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nghệ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văn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nghệ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20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295835" y="1041689"/>
            <a:ext cx="11502875" cy="55877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295835" y="3573935"/>
                <a:ext cx="11502875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Bài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endParaRPr lang="en-US" altLang="en-US" sz="28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 chia hết </a:t>
                </a:r>
                <a:r>
                  <a:rPr lang="vi-VN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tận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</a:t>
                </a:r>
              </a:p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 người chia thành nhóm mỗi nhóm 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vi-VN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 đội văn nghệ còn thừa ra 3 </a:t>
                </a:r>
                <a:r>
                  <a:rPr lang="vi-VN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chia 5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dư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</a:t>
                </a:r>
              </a:p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vi-VN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Mà số người trong đội văn nghệ </a:t>
                </a:r>
                <a:r>
                  <a:rPr lang="vi-VN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15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20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Mà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15</m:t>
                    </m:r>
                    <m:r>
                      <a:rPr lang="en-US" altLang="en-US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  <m:r>
                      <a:rPr lang="en-US" alt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 người của đội văn nghệ </a:t>
                </a:r>
                <a:r>
                  <a:rPr lang="vi-VN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15 + 3 = 18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endParaRPr lang="vi-VN" altLang="en-US" sz="28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835" y="3573935"/>
                <a:ext cx="11502875" cy="2677656"/>
              </a:xfrm>
              <a:prstGeom prst="rect">
                <a:avLst/>
              </a:prstGeom>
              <a:blipFill>
                <a:blip r:embed="rId3"/>
                <a:stretch>
                  <a:fillRect l="-1113" t="-2273" b="-52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553614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156447" y="1757456"/>
            <a:ext cx="9153899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alt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Nắm</a:t>
            </a:r>
            <a:r>
              <a:rPr lang="en-US" alt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vững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ghi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nhớ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nội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dung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kiến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thức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về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dấu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hiệu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alt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2; </a:t>
            </a:r>
            <a:r>
              <a:rPr lang="en-US" altLang="en-US" sz="28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alt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tòi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rộng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37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3; 4; 5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sgk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36, 37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Làm các bài tập trong SBT có liên quan đến kiến thức đã học.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Chuẩn bị giờ sau: Đọc trước nội dung bài dấu hiệu chia hết </a:t>
            </a:r>
            <a:r>
              <a:rPr lang="vi-VN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3,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9</a:t>
            </a:r>
            <a:endParaRPr lang="vi-V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!!3" descr="Wondering | Grappige gezichten, Smiley, Grappige plaatjes">
            <a:extLst>
              <a:ext uri="{FF2B5EF4-FFF2-40B4-BE49-F238E27FC236}">
                <a16:creationId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283" y="3219897"/>
            <a:ext cx="2707878" cy="324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874253" y="1022865"/>
            <a:ext cx="10148422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vi-VN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 học sinh ở những lớp xếp được thành 2 hàng, 5 hàng với số lượng học sinh ở mỗi hàng là như nhau có chung đặc điểm gì?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874253" y="1062720"/>
            <a:ext cx="10148422" cy="20621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học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sinh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thỏa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mãn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yêu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cầu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chung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đặc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điểm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gì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</a:p>
          <a:p>
            <a:pPr algn="just"/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66012"/>
            <a:ext cx="1371481" cy="123433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-32586" y="17065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 2, CHO 5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5470" y="1019737"/>
            <a:ext cx="5672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797" b="59766" l="19546" r="38214">
                        <a14:foregroundMark x1="22840" y1="57161" x2="22840" y2="57161"/>
                      </a14:backgroundRemoval>
                    </a14:imgEffect>
                  </a14:imgLayer>
                </a14:imgProps>
              </a:ext>
            </a:extLst>
          </a:blip>
          <a:srcRect l="19839" t="42882" r="62494" b="40799"/>
          <a:stretch/>
        </p:blipFill>
        <p:spPr>
          <a:xfrm>
            <a:off x="375470" y="1710794"/>
            <a:ext cx="1158522" cy="601663"/>
          </a:xfrm>
          <a:prstGeom prst="rect">
            <a:avLst/>
          </a:prstGeom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1533992" y="1552419"/>
            <a:ext cx="3342747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Thực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phép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: 2 =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800" baseline="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baseline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2 =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54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 =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8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 =</a:t>
            </a:r>
            <a:endParaRPr lang="en-US" altLang="en-US" sz="28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 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845843" y="2781455"/>
            <a:ext cx="5615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2855368" y="3605780"/>
            <a:ext cx="8091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2864893" y="4464510"/>
            <a:ext cx="8091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874418" y="5323240"/>
            <a:ext cx="8091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2874418" y="6220070"/>
            <a:ext cx="8091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49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4953000" y="1767862"/>
            <a:ext cx="0" cy="45188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4953000" y="1767862"/>
            <a:ext cx="559070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Nêu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quan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hệ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10; 22; 54; 76; 98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với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2?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914870" y="2672193"/>
            <a:ext cx="64567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10; 22; 54; 76; 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98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4991130" y="4118897"/>
            <a:ext cx="559070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c)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Nêu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tận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cùng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10; 22; 54; 76; 98?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952999" y="5023228"/>
            <a:ext cx="61150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10; 22; 54; 76; 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98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tận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cùng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lần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lượt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0; 2; 4; 6; 8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8" name="Rounded Rectangle 37"/>
          <p:cNvSpPr/>
          <p:nvPr/>
        </p:nvSpPr>
        <p:spPr>
          <a:xfrm>
            <a:off x="505248" y="3486221"/>
            <a:ext cx="10920649" cy="31431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-32586" y="17065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 2, CHO 5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5470" y="901753"/>
            <a:ext cx="5672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42" y="1386338"/>
            <a:ext cx="650778" cy="601663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529697" y="1988001"/>
            <a:ext cx="10903437" cy="1224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0; 2; 4; 6; 8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6"/>
          <p:cNvSpPr>
            <a:spLocks noChangeArrowheads="1"/>
          </p:cNvSpPr>
          <p:nvPr/>
        </p:nvSpPr>
        <p:spPr bwMode="auto">
          <a:xfrm>
            <a:off x="1981201" y="3570606"/>
            <a:ext cx="900611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2,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tron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9 479; 38 634; 276; 123; 9 180; 52 871?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kumimoji="0" lang="vi-V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58" y="3629482"/>
            <a:ext cx="1298240" cy="481299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646195" y="4619087"/>
            <a:ext cx="106234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38 634; 276; 9 180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vì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chúng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cùng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lần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lượt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4; 6; 0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65245" y="5590637"/>
            <a:ext cx="94845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9 479; 123; 52 871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vì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chúng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cùng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lần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lượt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9; 3; 1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29667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5" grpId="0" animBg="1"/>
      <p:bldP spid="36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Rounded Rectangle 26"/>
          <p:cNvSpPr/>
          <p:nvPr/>
        </p:nvSpPr>
        <p:spPr>
          <a:xfrm>
            <a:off x="505248" y="3486221"/>
            <a:ext cx="10920649" cy="31431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-32586" y="17065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 2, CHO 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5470" y="901753"/>
            <a:ext cx="5672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42" y="1386338"/>
            <a:ext cx="650778" cy="601663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29697" y="1988001"/>
            <a:ext cx="10903437" cy="1224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0; 2; 4; 6; 8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1981200" y="3786049"/>
            <a:ext cx="93558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7210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7220 chia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2?</a:t>
            </a:r>
            <a:endParaRPr kumimoji="0" lang="vi-V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23" y="3709826"/>
            <a:ext cx="912793" cy="693722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682171" y="4619087"/>
            <a:ext cx="105875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endParaRPr lang="en-US" altLang="en-US" sz="2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7210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7220 chia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7210; 7212; 7214; 7216; 7218; 7220 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61264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Rounded Rectangle 26"/>
          <p:cNvSpPr/>
          <p:nvPr/>
        </p:nvSpPr>
        <p:spPr>
          <a:xfrm>
            <a:off x="505248" y="3486221"/>
            <a:ext cx="10920649" cy="31431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-32586" y="17065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 2, CHO 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5470" y="901753"/>
            <a:ext cx="5672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42" y="1386338"/>
            <a:ext cx="650778" cy="601663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29697" y="1988001"/>
            <a:ext cx="10903437" cy="1224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0; 2; 4; 6; 8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1981200" y="3570606"/>
            <a:ext cx="935584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1; 4; 8 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2?</a:t>
            </a:r>
            <a:endParaRPr kumimoji="0" lang="vi-V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23" y="3570606"/>
            <a:ext cx="912793" cy="972162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646195" y="4619087"/>
            <a:ext cx="106234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endParaRPr lang="en-US" altLang="en-US" sz="2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1; 4; 8  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14; 18; 48; 84</a:t>
            </a:r>
            <a:endParaRPr lang="vi-VN" alt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01508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05248" y="3486221"/>
            <a:ext cx="10866395" cy="31431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-32586" y="17065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 2, CHO 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5470" y="901753"/>
            <a:ext cx="5672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42" y="1386338"/>
            <a:ext cx="650778" cy="60166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29697" y="1988001"/>
            <a:ext cx="10841946" cy="1224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tận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0; 2; 4; 6; 8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6"/>
              <p:cNvSpPr>
                <a:spLocks noChangeArrowheads="1"/>
              </p:cNvSpPr>
              <p:nvPr/>
            </p:nvSpPr>
            <p:spPr bwMode="auto">
              <a:xfrm>
                <a:off x="714583" y="3555154"/>
                <a:ext cx="11145756" cy="1401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2800" b="1" i="0" u="sng" strike="noStrike" cap="none" normalizeH="0" baseline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kumimoji="0" lang="en-US" altLang="en-US" sz="2800" b="1" i="0" u="sng" strike="noStrike" cap="none" normalizeH="0" dirty="0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1" i="0" u="sng" strike="noStrike" cap="none" normalizeH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kumimoji="0" lang="en-US" altLang="en-US" sz="2800" b="1" i="0" u="sng" strike="noStrike" cap="none" normalizeH="0" dirty="0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1" i="0" u="sng" strike="noStrike" cap="none" normalizeH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2a</a:t>
                </a:r>
                <a:r>
                  <a:rPr kumimoji="0" lang="en-US" altLang="en-US" sz="2800" b="1" i="0" u="sng" strike="noStrike" cap="none" normalizeH="0" dirty="0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kumimoji="0" lang="en-US" altLang="en-US" sz="2800" b="1" i="0" u="sng" strike="noStrike" cap="none" normalizeH="0" dirty="0" err="1" smtClean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sgk</a:t>
                </a:r>
                <a:endParaRPr kumimoji="0" lang="en-US" altLang="en-US" sz="2800" b="1" i="0" u="sng" strike="noStrike" cap="none" normalizeH="0" dirty="0" smtClean="0">
                  <a:ln>
                    <a:noFill/>
                  </a:ln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baseline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thích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dấu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*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212∗</m:t>
                        </m:r>
                      </m:e>
                    </m:acc>
                  </m:oMath>
                </a14:m>
                <a:r>
                  <a:rPr kumimoji="0" lang="en-US" altLang="en-US" sz="2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thỏa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điều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kiện</a:t>
                </a:r>
                <a:r>
                  <a:rPr kumimoji="0" lang="en-US" alt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baseline="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chia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2</a:t>
                </a:r>
                <a:endParaRPr kumimoji="0" lang="vi-VN" alt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4583" y="3555154"/>
                <a:ext cx="11145756" cy="1401859"/>
              </a:xfrm>
              <a:prstGeom prst="rect">
                <a:avLst/>
              </a:prstGeom>
              <a:blipFill>
                <a:blip r:embed="rId4"/>
                <a:stretch>
                  <a:fillRect l="-1093" t="-3913" b="-1130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714583" y="4773420"/>
                <a:ext cx="10555109" cy="18327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Bài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n-US" altLang="en-US" sz="2800" dirty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212∗</m:t>
                        </m:r>
                      </m:e>
                    </m:acc>
                  </m:oMath>
                </a14:m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chia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∗ </m:t>
                    </m:r>
                    <m:r>
                      <a:rPr lang="en-US" altLang="en-US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0;2;4;6;8</m:t>
                        </m:r>
                      </m:e>
                    </m:d>
                  </m:oMath>
                </a14:m>
                <a:endParaRPr lang="en-US" altLang="en-US" sz="28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2120; 2122; 2124; 2126; 2128 chia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</a:t>
                </a:r>
                <a:endParaRPr lang="vi-VN" altLang="en-US" sz="28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583" y="4773420"/>
                <a:ext cx="10555109" cy="1832746"/>
              </a:xfrm>
              <a:prstGeom prst="rect">
                <a:avLst/>
              </a:prstGeom>
              <a:blipFill>
                <a:blip r:embed="rId5"/>
                <a:stretch>
                  <a:fillRect l="-1155" t="-3322" r="-1155" b="-79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53805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-32586" y="17065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 2, CHO 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5470" y="1019737"/>
            <a:ext cx="5672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61" y="1710794"/>
            <a:ext cx="922939" cy="601663"/>
          </a:xfrm>
          <a:prstGeom prst="rect">
            <a:avLst/>
          </a:prstGeom>
        </p:spPr>
      </p:pic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46678" y="2397889"/>
            <a:ext cx="5137824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</a:t>
            </a:r>
            <a:r>
              <a:rPr lang="en-US" alt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Thực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hiện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phép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1747536" y="3197248"/>
            <a:ext cx="9658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1747536" y="4037010"/>
            <a:ext cx="9658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5440680" y="1767862"/>
            <a:ext cx="0" cy="45188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5440680" y="1767862"/>
            <a:ext cx="559070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Nêu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quan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hệ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hết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50; 65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với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5?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02549" y="2672193"/>
            <a:ext cx="5442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50; 65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5478810" y="4118897"/>
            <a:ext cx="559070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c)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Nêu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tận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cùng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kumimoji="0" lang="en-US" altLang="en-US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28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50; 65?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440679" y="5023228"/>
            <a:ext cx="61150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50; 65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chữ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tận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cùng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lần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lượt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altLang="en-US" sz="28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0; 5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12537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purl.org/dc/terms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16c05727-aa75-4e4a-9b5f-8a80a1165891"/>
    <ds:schemaRef ds:uri="http://schemas.openxmlformats.org/package/2006/metadata/core-properties"/>
    <ds:schemaRef ds:uri="71af3243-3dd4-4a8d-8c0d-dd76da1f02a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598</TotalTime>
  <Words>1712</Words>
  <Application>Microsoft Office PowerPoint</Application>
  <PresentationFormat>Widescreen</PresentationFormat>
  <Paragraphs>172</Paragraphs>
  <Slides>23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Cambria Math</vt:lpstr>
      <vt:lpstr>Rockwell</vt:lpstr>
      <vt:lpstr>Tahoma</vt:lpstr>
      <vt:lpstr>Times New Roman</vt:lpstr>
      <vt:lpstr>Office Theme</vt:lpstr>
      <vt:lpstr> Dấu hiệu chia hết cho 2, cho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User</cp:lastModifiedBy>
  <cp:revision>64</cp:revision>
  <dcterms:created xsi:type="dcterms:W3CDTF">2021-06-07T13:44:30Z</dcterms:created>
  <dcterms:modified xsi:type="dcterms:W3CDTF">2021-08-04T04:36:40Z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