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49" r:id="rId3"/>
    <p:sldId id="302" r:id="rId4"/>
    <p:sldId id="292" r:id="rId5"/>
    <p:sldId id="414" r:id="rId6"/>
    <p:sldId id="415" r:id="rId7"/>
    <p:sldId id="333" r:id="rId8"/>
    <p:sldId id="385" r:id="rId9"/>
    <p:sldId id="386" r:id="rId10"/>
    <p:sldId id="336" r:id="rId11"/>
    <p:sldId id="404" r:id="rId12"/>
    <p:sldId id="390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335" r:id="rId21"/>
    <p:sldId id="394" r:id="rId22"/>
    <p:sldId id="345" r:id="rId23"/>
    <p:sldId id="370" r:id="rId24"/>
    <p:sldId id="412" r:id="rId25"/>
    <p:sldId id="397" r:id="rId26"/>
    <p:sldId id="315" r:id="rId27"/>
    <p:sldId id="413" r:id="rId28"/>
    <p:sldId id="367" r:id="rId29"/>
    <p:sldId id="331" r:id="rId30"/>
    <p:sldId id="398" r:id="rId31"/>
    <p:sldId id="329" r:id="rId32"/>
    <p:sldId id="34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7" autoAdjust="0"/>
    <p:restoredTop sz="94657"/>
  </p:normalViewPr>
  <p:slideViewPr>
    <p:cSldViewPr snapToGrid="0">
      <p:cViewPr varScale="1">
        <p:scale>
          <a:sx n="69" d="100"/>
          <a:sy n="69" d="100"/>
        </p:scale>
        <p:origin x="5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82365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Community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eduhome.com.vn/DHALesson?idGrade=9&amp;idSubject=1&amp;idSeries=32&amp;idTheme=399&amp;IdLevel=1&amp;idThemeServer=53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424" y="2521725"/>
            <a:ext cx="6560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Unit 6. Community Services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2.3: Pronunciation &amp; Speaking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51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77" y="285134"/>
            <a:ext cx="9085007" cy="6056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1985" y="3707014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" y="800483"/>
            <a:ext cx="11087100" cy="5520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6784" y="181417"/>
            <a:ext cx="481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Do</a:t>
            </a:r>
            <a:r>
              <a:rPr lang="en-US" sz="4400" b="1" dirty="0">
                <a:solidFill>
                  <a:srgbClr val="0070C0"/>
                </a:solidFill>
              </a:rPr>
              <a:t> or </a:t>
            </a:r>
            <a:r>
              <a:rPr lang="en-US" sz="4400" b="1" i="1" dirty="0">
                <a:solidFill>
                  <a:srgbClr val="0070C0"/>
                </a:solidFill>
              </a:rPr>
              <a:t>Don’t</a:t>
            </a:r>
            <a:endParaRPr lang="en-US" sz="4400" b="1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207" y="3031193"/>
            <a:ext cx="132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Don’t</a:t>
            </a:r>
            <a:endParaRPr lang="en-US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4116" y="3075911"/>
            <a:ext cx="132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Do</a:t>
            </a:r>
            <a:endParaRPr lang="en-US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349" y="3075911"/>
            <a:ext cx="132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Don’t</a:t>
            </a:r>
            <a:endParaRPr lang="en-US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3258" y="3075911"/>
            <a:ext cx="132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Do</a:t>
            </a:r>
            <a:endParaRPr lang="en-US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5888" y="5820031"/>
            <a:ext cx="132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Do</a:t>
            </a:r>
            <a:endParaRPr lang="en-US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1922" y="5820031"/>
            <a:ext cx="132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Don’t</a:t>
            </a:r>
            <a:endParaRPr lang="en-US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1393" y="5820030"/>
            <a:ext cx="132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</a:t>
            </a:r>
            <a:endParaRPr lang="en-US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8402" y="5833077"/>
            <a:ext cx="132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Do</a:t>
            </a:r>
            <a:endParaRPr lang="en-US" sz="3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49625" y="-208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2050" y="437546"/>
            <a:ext cx="1036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Take turns saying imperative sentences.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5295" y="5623044"/>
            <a:ext cx="4504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</a:rPr>
              <a:t>Don’t throw away trash.</a:t>
            </a:r>
          </a:p>
        </p:txBody>
      </p:sp>
      <p:pic>
        <p:nvPicPr>
          <p:cNvPr id="22" name="Picture 21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00" y="363210"/>
            <a:ext cx="1726649" cy="11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1443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6167" y="1464488"/>
            <a:ext cx="4259183" cy="42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49625" y="-208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2050" y="437546"/>
            <a:ext cx="1036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Take turns saying imperative sentences.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3757" y="5584910"/>
            <a:ext cx="483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+mj-lt"/>
              </a:rPr>
              <a:t>Recycle glass bottles.</a:t>
            </a:r>
          </a:p>
        </p:txBody>
      </p:sp>
      <p:pic>
        <p:nvPicPr>
          <p:cNvPr id="22" name="Picture 21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00" y="363210"/>
            <a:ext cx="1726649" cy="11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1443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4824" y="1586551"/>
            <a:ext cx="4248150" cy="40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49625" y="-208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2050" y="437546"/>
            <a:ext cx="1036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Take turns saying imperative sentences.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1500" y="5618998"/>
            <a:ext cx="1036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Don’t throw away plastic bottles.</a:t>
            </a:r>
          </a:p>
        </p:txBody>
      </p:sp>
      <p:pic>
        <p:nvPicPr>
          <p:cNvPr id="22" name="Picture 21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00" y="363210"/>
            <a:ext cx="1726649" cy="11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1443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523" y="1534181"/>
            <a:ext cx="4081099" cy="419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49625" y="-208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2050" y="437546"/>
            <a:ext cx="1036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Take turns saying imperative sentences.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3150" y="5548954"/>
            <a:ext cx="1036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Reuse plastic bags.</a:t>
            </a:r>
          </a:p>
        </p:txBody>
      </p:sp>
      <p:pic>
        <p:nvPicPr>
          <p:cNvPr id="22" name="Picture 21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00" y="363210"/>
            <a:ext cx="1726649" cy="11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1443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4824" y="1357252"/>
            <a:ext cx="4152900" cy="43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49625" y="-208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2050" y="437546"/>
            <a:ext cx="1036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Take turns saying imperative sentences.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3150" y="5512513"/>
            <a:ext cx="1036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Reuse glass bottles.</a:t>
            </a:r>
          </a:p>
        </p:txBody>
      </p:sp>
      <p:pic>
        <p:nvPicPr>
          <p:cNvPr id="22" name="Picture 21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00" y="363210"/>
            <a:ext cx="1726649" cy="11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1443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9550" y="1271754"/>
            <a:ext cx="4152900" cy="43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49625" y="-208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2050" y="437546"/>
            <a:ext cx="1036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Take turns saying imperative sentences.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9625" y="5491146"/>
            <a:ext cx="664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Don’t throw away old clothes.</a:t>
            </a:r>
          </a:p>
        </p:txBody>
      </p:sp>
      <p:pic>
        <p:nvPicPr>
          <p:cNvPr id="22" name="Picture 21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00" y="363210"/>
            <a:ext cx="1726649" cy="11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1443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4824" y="1366587"/>
            <a:ext cx="4004826" cy="42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49625" y="-208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2050" y="437546"/>
            <a:ext cx="1036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Take turns saying imperative sentences.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4824" y="5653289"/>
            <a:ext cx="1036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Recycle old newspapers.</a:t>
            </a:r>
          </a:p>
        </p:txBody>
      </p:sp>
      <p:pic>
        <p:nvPicPr>
          <p:cNvPr id="22" name="Picture 21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00" y="363210"/>
            <a:ext cx="1726649" cy="11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1443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8342" y="1594915"/>
            <a:ext cx="3933158" cy="41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49625" y="-208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2050" y="437546"/>
            <a:ext cx="1036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Take turns saying imperative sentences.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0550" y="5573528"/>
            <a:ext cx="443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Pick up plastic bottles.</a:t>
            </a:r>
          </a:p>
        </p:txBody>
      </p:sp>
      <p:pic>
        <p:nvPicPr>
          <p:cNvPr id="22" name="Picture 21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00" y="363210"/>
            <a:ext cx="1726649" cy="11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1443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0550" y="1464487"/>
            <a:ext cx="4000500" cy="41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5181" y="132494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15847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74619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300067" y="561711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298266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87618" y="385352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271" y="4941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1" y="373626"/>
            <a:ext cx="8505836" cy="6033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4419" y="2773924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5296" y="584266"/>
            <a:ext cx="139743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Practice with your own ideas.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sz="3200">
              <a:solidFill>
                <a:srgbClr val="0070C0"/>
              </a:solidFill>
            </a:endParaRPr>
          </a:p>
          <a:p>
            <a:r>
              <a:rPr lang="en-US" sz="3200">
                <a:solidFill>
                  <a:srgbClr val="0070C0"/>
                </a:solidFill>
              </a:rPr>
              <a:t/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525" y="359875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09" y="359875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457922" y="211287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What should we do to protect the environment?</a:t>
            </a:r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349831" y="21128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Recycle old papers. </a:t>
            </a:r>
            <a:endParaRPr lang="en-US" sz="3200" b="1" dirty="0"/>
          </a:p>
        </p:txBody>
      </p:sp>
      <p:sp>
        <p:nvSpPr>
          <p:cNvPr id="9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630744" y="28277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433152" y="39133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What shouldn’t we do? </a:t>
            </a:r>
          </a:p>
        </p:txBody>
      </p:sp>
      <p:sp>
        <p:nvSpPr>
          <p:cNvPr id="11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292557" y="39133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Throw away plastic bags.</a:t>
            </a:r>
            <a:endParaRPr lang="en-US" sz="3200" b="1" dirty="0">
              <a:solidFill>
                <a:srgbClr val="242021"/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630745" y="42490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033923" y="15281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686798" y="15281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10117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9" y="314632"/>
            <a:ext cx="9178226" cy="6079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8590" y="2939040"/>
            <a:ext cx="32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Pre-Speaking</a:t>
            </a:r>
          </a:p>
        </p:txBody>
      </p:sp>
      <p:pic>
        <p:nvPicPr>
          <p:cNvPr id="10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09" y="877626"/>
            <a:ext cx="1264359" cy="8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7121" y="5022800"/>
            <a:ext cx="107066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An article about how to protect the Earth. </a:t>
            </a:r>
            <a:endParaRPr lang="en-US" sz="30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121" y="5486023"/>
            <a:ext cx="8139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What are you going to do?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384" y="5968507"/>
            <a:ext cx="11757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Discuss and choose six tips to add to your notes.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6790" y="32677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8024" y="320456"/>
            <a:ext cx="7714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You want to write an article about how to protect the Earth. Work in pairs. Discuss and choose six 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tips to add to your notes.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7121" y="4497494"/>
            <a:ext cx="12215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What do you want to write?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97377" y="1684049"/>
            <a:ext cx="6915150" cy="2939645"/>
            <a:chOff x="2297377" y="1684049"/>
            <a:chExt cx="6915150" cy="293964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7377" y="1861534"/>
              <a:ext cx="6915150" cy="276216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748024" y="1684049"/>
              <a:ext cx="723862" cy="452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73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650"/>
            <a:ext cx="3822533" cy="2324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883" y="533400"/>
            <a:ext cx="8369467" cy="651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1. ___________________________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___________________________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/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___________________________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/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___________________________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/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5. </a:t>
            </a:r>
            <a:r>
              <a:rPr lang="en-US" sz="3600" dirty="0">
                <a:solidFill>
                  <a:srgbClr val="242021"/>
                </a:solidFill>
              </a:rPr>
              <a:t>___________________________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/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6. </a:t>
            </a:r>
            <a:r>
              <a:rPr lang="en-US" sz="3600" dirty="0">
                <a:solidFill>
                  <a:srgbClr val="242021"/>
                </a:solidFill>
              </a:rPr>
              <a:t>___________________________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/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7. </a:t>
            </a:r>
            <a:r>
              <a:rPr lang="en-US" sz="3600" dirty="0">
                <a:solidFill>
                  <a:srgbClr val="242021"/>
                </a:solidFill>
              </a:rPr>
              <a:t>___________________________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/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8. </a:t>
            </a:r>
            <a:r>
              <a:rPr lang="en-US" sz="3600" dirty="0">
                <a:solidFill>
                  <a:srgbClr val="242021"/>
                </a:solidFill>
              </a:rPr>
              <a:t>___________________________</a:t>
            </a: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650" y="6864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</a:rPr>
              <a:t>Pick up trash. </a:t>
            </a:r>
            <a:br>
              <a:rPr lang="en-US" sz="3600">
                <a:solidFill>
                  <a:srgbClr val="FF0000"/>
                </a:solidFill>
                <a:latin typeface="+mj-lt"/>
              </a:rPr>
            </a:b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8650" y="14016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</a:rPr>
              <a:t>Recycle newspapers.</a:t>
            </a:r>
            <a:br>
              <a:rPr lang="en-US" sz="3600">
                <a:solidFill>
                  <a:srgbClr val="FF0000"/>
                </a:solidFill>
                <a:latin typeface="+mj-lt"/>
              </a:rPr>
            </a:b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8650" y="2114371"/>
            <a:ext cx="638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</a:rPr>
              <a:t>Don’t throw away old clothes.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8650" y="2815665"/>
            <a:ext cx="570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Reuse plastic bags.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8650" y="3542257"/>
            <a:ext cx="5708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</a:rPr>
              <a:t>Recycle glass.</a:t>
            </a:r>
            <a:br>
              <a:rPr lang="en-US" sz="3600">
                <a:solidFill>
                  <a:srgbClr val="FF0000"/>
                </a:solidFill>
                <a:latin typeface="+mj-lt"/>
              </a:rPr>
            </a:b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8650" y="4239347"/>
            <a:ext cx="570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Reuse water bottles.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38650" y="4938229"/>
            <a:ext cx="5708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</a:rPr>
              <a:t>Don’t litter.</a:t>
            </a:r>
            <a:br>
              <a:rPr lang="en-US" sz="3600">
                <a:solidFill>
                  <a:srgbClr val="FF0000"/>
                </a:solidFill>
                <a:latin typeface="+mj-lt"/>
              </a:rPr>
            </a:b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8650" y="5676269"/>
            <a:ext cx="570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</a:rPr>
              <a:t>Reduce plastic bags.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94884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>
                <a:solidFill>
                  <a:srgbClr val="0070C0"/>
                </a:solidFill>
              </a:rPr>
              <a:t>Discuss and choose six </a:t>
            </a:r>
          </a:p>
          <a:p>
            <a:pPr lvl="0"/>
            <a:r>
              <a:rPr lang="en-US" sz="2800" dirty="0">
                <a:solidFill>
                  <a:srgbClr val="0070C0"/>
                </a:solidFill>
              </a:rPr>
              <a:t>tips to add to your notes.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156" y="331921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val="34056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1668"/>
            <a:ext cx="21133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Post-Speaking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5351" y="305187"/>
            <a:ext cx="9696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+mj-lt"/>
              </a:rPr>
              <a:t>Share your ideas with another pair. Now, discuss and choose three things you can do in your home or school.</a:t>
            </a:r>
            <a:endParaRPr lang="en-US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419350"/>
            <a:ext cx="6130390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452" y="2495549"/>
            <a:ext cx="4693349" cy="2028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113386" y="1884744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766261" y="1884743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25227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2946" y="442496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829550" y="442496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130115"/>
            <a:ext cx="10058400" cy="51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2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2433" y="1419053"/>
            <a:ext cx="1091464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about what you can do to protect the environment.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Write about 60-80 words.</a:t>
            </a: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4128"/>
            <a:ext cx="8904748" cy="60714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Pronounce /</a:t>
            </a:r>
            <a:r>
              <a:rPr lang="en-US" sz="3600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/ sound correctly.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Ask and answer the way to protect the environment.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about how to protect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5" y="1381472"/>
            <a:ext cx="10832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Pronounce /</a:t>
            </a:r>
            <a:r>
              <a:rPr lang="en-US" sz="3600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/ sound correctly.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Ask and answer the way to protect the environment.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about how to protect the environment.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8752" y="75022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3768712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600" y="1646758"/>
            <a:ext cx="1193800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grammar point in the lesson.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pronouncing /</a:t>
            </a:r>
            <a:r>
              <a:rPr lang="en-US" sz="3600" i="1" dirty="0">
                <a:solidFill>
                  <a:srgbClr val="FF0000"/>
                </a:solidFill>
              </a:rPr>
              <a:t>l</a:t>
            </a:r>
            <a:r>
              <a:rPr lang="en-US" sz="3600" i="1" dirty="0">
                <a:solidFill>
                  <a:srgbClr val="0070C0"/>
                </a:solidFill>
              </a:rPr>
              <a:t>/ sound correctly.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52 -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88"/>
            <a:ext cx="8917857" cy="60803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400452"/>
            <a:ext cx="12055117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1. A. dessert		B. plastic	 	C. fashion 		D. station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2. A. computer		B. customer	C. library		D. hospital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3. A. asleep 		B. funny	 	C. naughty 	D. heavy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501" y="337523"/>
            <a:ext cx="1083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828923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44103" y="159463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4103" y="302624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446" y="452500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6637" y="1833983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/dɪˈzɜːt/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60079" y="1885922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/ˈplæstɪk/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6339" y="1922381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/ˈfæʃən/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10097" y="197445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/ˈsteɪʃən/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241" y="3355968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/kəmˈpju:tə/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33021" y="3326198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/ˈkʌstəmə/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76339" y="3377470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/ˈlaɪbreri/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0096" y="3429543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en-US" sz="3200" dirty="0" err="1">
                <a:solidFill>
                  <a:srgbClr val="FF0000"/>
                </a:solidFill>
              </a:rPr>
              <a:t>ɑː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spɪtəl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1018" y="4789526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əˈsliːp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00797" y="4844893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/ˈfʌni/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72120" y="4814216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3200" dirty="0" err="1">
                <a:solidFill>
                  <a:srgbClr val="FF0000"/>
                </a:solidFill>
              </a:rPr>
              <a:t>ɑː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ti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468384" y="478452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hevi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435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3" y="1051247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>
                <a:latin typeface="+mj-lt"/>
              </a:rPr>
              <a:t>A. t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pper		B. 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ffice		C. h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stel		D. c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wboy</a:t>
            </a:r>
            <a:endParaRPr lang="en-US" sz="3200" u="sng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2. A. pl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stic		B. t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lent 		C. c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ndy		D. st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tion</a:t>
            </a: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3. A. gl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ss			B. c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n		C. sn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ck		D. b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9259526" y="140629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257404" y="334095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9257599" y="530869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3720" y="1774397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3200" dirty="0" err="1">
                <a:solidFill>
                  <a:srgbClr val="FF0000"/>
                </a:solidFill>
              </a:rPr>
              <a:t>ɑː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pə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31104" y="1751118"/>
            <a:ext cx="2511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ɑː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fɪs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11532" y="1751118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en-US" sz="3200" dirty="0" err="1">
                <a:solidFill>
                  <a:srgbClr val="FF0000"/>
                </a:solidFill>
              </a:rPr>
              <a:t>ɑː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stl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383200" y="178734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kaʊbɔɪ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6616" y="365477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plæstɪk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31637" y="365477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/ˈkændi/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16399" y="361795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tælənt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76373" y="360266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/ˈsteɪʃən/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3211" y="5666844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/ɡlæs/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79754" y="559998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kæn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88435" y="5633472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/ˈsnæk/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358654" y="5601334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bɑːr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9263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4969"/>
            <a:ext cx="9188244" cy="6125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4197" y="3957489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3840" y="3350618"/>
            <a:ext cx="1181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242021"/>
                </a:solidFill>
              </a:rPr>
              <a:t>b. Listen to the words and focus on the underlined letters.</a:t>
            </a:r>
          </a:p>
          <a:p>
            <a:r>
              <a:rPr lang="en-US" sz="3600">
                <a:solidFill>
                  <a:srgbClr val="242021"/>
                </a:solidFill>
              </a:rPr>
              <a:t>recyc</a:t>
            </a:r>
            <a:r>
              <a:rPr lang="en-US" sz="3600" u="sng">
                <a:solidFill>
                  <a:srgbClr val="242021"/>
                </a:solidFill>
              </a:rPr>
              <a:t>l</a:t>
            </a:r>
            <a:r>
              <a:rPr lang="en-US" sz="3600">
                <a:solidFill>
                  <a:srgbClr val="242021"/>
                </a:solidFill>
              </a:rPr>
              <a:t>e, bott</a:t>
            </a:r>
            <a:r>
              <a:rPr lang="en-US" sz="3600" u="sng">
                <a:solidFill>
                  <a:srgbClr val="242021"/>
                </a:solidFill>
              </a:rPr>
              <a:t>l</a:t>
            </a:r>
            <a:r>
              <a:rPr lang="en-US" sz="3600">
                <a:solidFill>
                  <a:srgbClr val="242021"/>
                </a:solidFill>
              </a:rPr>
              <a:t>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" y="494789"/>
            <a:ext cx="6643688" cy="2088016"/>
          </a:xfrm>
          <a:prstGeom prst="rect">
            <a:avLst/>
          </a:prstGeom>
        </p:spPr>
      </p:pic>
      <p:pic>
        <p:nvPicPr>
          <p:cNvPr id="12" name="CD2-TRACK 0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3916" y="4048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08514"/>
            <a:ext cx="12410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242021"/>
                </a:solidFill>
              </a:rPr>
              <a:t>c. Listen and repeat.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283322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242021"/>
                </a:solidFill>
              </a:rPr>
              <a:t>d. Read the words with the correct sound to a partner.</a:t>
            </a:r>
          </a:p>
        </p:txBody>
      </p:sp>
      <p:pic>
        <p:nvPicPr>
          <p:cNvPr id="19" name="CD2-TRACK 0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1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708514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A7ED6C-46B1-DC83-D292-666E13560D7A}"/>
              </a:ext>
            </a:extLst>
          </p:cNvPr>
          <p:cNvSpPr/>
          <p:nvPr/>
        </p:nvSpPr>
        <p:spPr>
          <a:xfrm>
            <a:off x="1360259" y="1586200"/>
            <a:ext cx="1181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recyc</a:t>
            </a:r>
            <a:r>
              <a:rPr lang="en-US" sz="3600" u="sng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FF0000"/>
                </a:solidFill>
              </a:rPr>
              <a:t>e, bott</a:t>
            </a:r>
            <a:r>
              <a:rPr lang="en-US" sz="3600" u="sng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</TotalTime>
  <Words>673</Words>
  <Application>Microsoft Office PowerPoint</Application>
  <PresentationFormat>Widescreen</PresentationFormat>
  <Paragraphs>157</Paragraphs>
  <Slides>32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268</cp:revision>
  <dcterms:created xsi:type="dcterms:W3CDTF">2020-12-08T03:17:05Z</dcterms:created>
  <dcterms:modified xsi:type="dcterms:W3CDTF">2023-07-29T03:53:43Z</dcterms:modified>
</cp:coreProperties>
</file>