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81" r:id="rId5"/>
    <p:sldId id="259" r:id="rId6"/>
    <p:sldId id="275" r:id="rId7"/>
    <p:sldId id="276" r:id="rId8"/>
    <p:sldId id="277" r:id="rId9"/>
    <p:sldId id="278" r:id="rId10"/>
    <p:sldId id="279" r:id="rId11"/>
    <p:sldId id="269" r:id="rId12"/>
    <p:sldId id="260" r:id="rId13"/>
    <p:sldId id="272" r:id="rId14"/>
    <p:sldId id="270" r:id="rId15"/>
    <p:sldId id="282" r:id="rId16"/>
    <p:sldId id="283" r:id="rId17"/>
    <p:sldId id="261" r:id="rId18"/>
    <p:sldId id="284" r:id="rId19"/>
    <p:sldId id="285" r:id="rId20"/>
    <p:sldId id="287" r:id="rId21"/>
    <p:sldId id="286" r:id="rId22"/>
    <p:sldId id="289" r:id="rId23"/>
    <p:sldId id="288" r:id="rId24"/>
    <p:sldId id="271" r:id="rId25"/>
    <p:sldId id="280" r:id="rId26"/>
  </p:sldIdLst>
  <p:sldSz cx="18288000" cy="10287000"/>
  <p:notesSz cx="6858000" cy="9144000"/>
  <p:embeddedFontLst>
    <p:embeddedFont>
      <p:font typeface="Calibri" pitchFamily="34" charset="0"/>
      <p:regular r:id="rId27"/>
      <p:bold r:id="rId28"/>
      <p:italic r:id="rId29"/>
      <p:boldItalic r:id="rId30"/>
    </p:embeddedFont>
    <p:embeddedFont>
      <p:font typeface="Roboto"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1" d="100"/>
          <a:sy n="21" d="100"/>
        </p:scale>
        <p:origin x="-2196" y="-9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20" Type="http://schemas.openxmlformats.org/officeDocument/2006/relationships/image" Target="../media/image17.jpeg"/><Relationship Id="rId1" Type="http://schemas.openxmlformats.org/officeDocument/2006/relationships/slideLayout" Target="../slideLayouts/slideLayout7.xml"/><Relationship Id="rId19" Type="http://schemas.openxmlformats.org/officeDocument/2006/relationships/image" Target="../media/image44.sv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8" Type="http://schemas.openxmlformats.org/officeDocument/2006/relationships/image" Target="../media/image17.sv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144000" y="0"/>
            <a:ext cx="9134588" cy="10287000"/>
          </a:xfrm>
          <a:prstGeom prst="rect">
            <a:avLst/>
          </a:prstGeom>
          <a:solidFill>
            <a:srgbClr val="F5A700"/>
          </a:solidFill>
        </p:spPr>
      </p:sp>
      <p:sp>
        <p:nvSpPr>
          <p:cNvPr id="4" name="TextBox 4"/>
          <p:cNvSpPr txBox="1"/>
          <p:nvPr/>
        </p:nvSpPr>
        <p:spPr>
          <a:xfrm>
            <a:off x="10287225" y="6112631"/>
            <a:ext cx="6650106" cy="500137"/>
          </a:xfrm>
          <a:prstGeom prst="rect">
            <a:avLst/>
          </a:prstGeom>
        </p:spPr>
        <p:txBody>
          <a:bodyPr lIns="0" tIns="0" rIns="0" bIns="0" rtlCol="0" anchor="t">
            <a:spAutoFit/>
          </a:bodyPr>
          <a:lstStyle/>
          <a:p>
            <a:pPr marL="0" lvl="0" indent="0" algn="l">
              <a:lnSpc>
                <a:spcPts val="3920"/>
              </a:lnSpc>
              <a:spcBef>
                <a:spcPct val="0"/>
              </a:spcBef>
            </a:pPr>
            <a:r>
              <a:rPr lang="en-US" sz="3600" u="none" smtClean="0">
                <a:solidFill>
                  <a:srgbClr val="14110F"/>
                </a:solidFill>
                <a:latin typeface="Arial" pitchFamily="34" charset="0"/>
                <a:cs typeface="Arial" pitchFamily="34" charset="0"/>
              </a:rPr>
              <a:t>Giáo viên:</a:t>
            </a:r>
            <a:endParaRPr lang="en-US" sz="3600" u="none">
              <a:solidFill>
                <a:srgbClr val="14110F"/>
              </a:solidFill>
              <a:latin typeface="Arial" pitchFamily="34" charset="0"/>
              <a:cs typeface="Arial" pitchFamily="34" charset="0"/>
            </a:endParaRPr>
          </a:p>
        </p:txBody>
      </p:sp>
      <p:sp>
        <p:nvSpPr>
          <p:cNvPr id="5" name="TextBox 5"/>
          <p:cNvSpPr txBox="1"/>
          <p:nvPr/>
        </p:nvSpPr>
        <p:spPr>
          <a:xfrm>
            <a:off x="10260452" y="2150231"/>
            <a:ext cx="6901683" cy="3206006"/>
          </a:xfrm>
          <a:prstGeom prst="rect">
            <a:avLst/>
          </a:prstGeom>
        </p:spPr>
        <p:txBody>
          <a:bodyPr wrap="square" lIns="0" tIns="0" rIns="0" bIns="0" rtlCol="0" anchor="t">
            <a:spAutoFit/>
          </a:bodyPr>
          <a:lstStyle/>
          <a:p>
            <a:pPr algn="just">
              <a:lnSpc>
                <a:spcPts val="12480"/>
              </a:lnSpc>
            </a:pPr>
            <a:r>
              <a:rPr lang="en-US" sz="6000" b="1" spc="-208">
                <a:solidFill>
                  <a:srgbClr val="14110F"/>
                </a:solidFill>
                <a:latin typeface="Arial" pitchFamily="34" charset="0"/>
                <a:cs typeface="Arial" pitchFamily="34" charset="0"/>
              </a:rPr>
              <a:t>CHÀO MỪNG THẦY CÔ VÀ CÁC EM</a:t>
            </a:r>
          </a:p>
        </p:txBody>
      </p:sp>
      <p:pic>
        <p:nvPicPr>
          <p:cNvPr id="1026" name="Picture 2" descr="20210517082313_wm_shs-hoat-dong-trai-nghiem-huong-nghiep-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11079"/>
            <a:ext cx="7620000" cy="946484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l="16722" t="39881" r="46371" b="40256"/>
          <a:stretch>
            <a:fillRect/>
          </a:stretch>
        </p:blipFill>
        <p:spPr>
          <a:xfrm>
            <a:off x="10668000" y="485003"/>
            <a:ext cx="6983734" cy="4671096"/>
          </a:xfrm>
          <a:prstGeom prst="rect">
            <a:avLst/>
          </a:prstGeom>
        </p:spPr>
      </p:pic>
      <p:pic>
        <p:nvPicPr>
          <p:cNvPr id="3" name="Picture 4"/>
          <p:cNvPicPr>
            <a:picLocks noChangeAspect="1"/>
          </p:cNvPicPr>
          <p:nvPr/>
        </p:nvPicPr>
        <p:blipFill>
          <a:blip r:embed="rId2"/>
          <a:srcRect l="54102" t="40031" r="9202" b="40145"/>
          <a:stretch>
            <a:fillRect/>
          </a:stretch>
        </p:blipFill>
        <p:spPr>
          <a:xfrm>
            <a:off x="1676400" y="5156097"/>
            <a:ext cx="7391400" cy="4852089"/>
          </a:xfrm>
          <a:prstGeom prst="rect">
            <a:avLst/>
          </a:prstGeom>
        </p:spPr>
      </p:pic>
      <p:grpSp>
        <p:nvGrpSpPr>
          <p:cNvPr id="4" name="Group 3"/>
          <p:cNvGrpSpPr/>
          <p:nvPr/>
        </p:nvGrpSpPr>
        <p:grpSpPr>
          <a:xfrm>
            <a:off x="10402021" y="6134100"/>
            <a:ext cx="7032024" cy="3581400"/>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0668000" y="6363712"/>
            <a:ext cx="6553200" cy="3046988"/>
          </a:xfrm>
          <a:prstGeom prst="rect">
            <a:avLst/>
          </a:prstGeom>
        </p:spPr>
        <p:txBody>
          <a:bodyPr wrap="square">
            <a:spAutoFit/>
          </a:bodyPr>
          <a:lstStyle/>
          <a:p>
            <a:pPr algn="just">
              <a:lnSpc>
                <a:spcPct val="150000"/>
              </a:lnSpc>
            </a:pPr>
            <a:r>
              <a:rPr lang="vi-VN" sz="3200"/>
              <a:t>Gốm Bát Tràng thuộc </a:t>
            </a:r>
            <a:r>
              <a:rPr lang="vi-VN" sz="3200" smtClean="0"/>
              <a:t>xã Bát Tràng, huyện Gia Lâm, Hà Nội nổi tiếng với các sản phẩm gốm sứ và hoạt động trải nghiệm tại xưởng</a:t>
            </a:r>
            <a:endParaRPr lang="vi-VN" sz="3200"/>
          </a:p>
        </p:txBody>
      </p:sp>
      <p:grpSp>
        <p:nvGrpSpPr>
          <p:cNvPr id="7" name="Group 6"/>
          <p:cNvGrpSpPr/>
          <p:nvPr/>
        </p:nvGrpSpPr>
        <p:grpSpPr>
          <a:xfrm>
            <a:off x="1856088" y="914139"/>
            <a:ext cx="7032024" cy="327558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2181779" y="1104900"/>
            <a:ext cx="6303709" cy="3046988"/>
          </a:xfrm>
          <a:prstGeom prst="rect">
            <a:avLst/>
          </a:prstGeom>
        </p:spPr>
        <p:txBody>
          <a:bodyPr wrap="square">
            <a:spAutoFit/>
          </a:bodyPr>
          <a:lstStyle/>
          <a:p>
            <a:pPr algn="just">
              <a:lnSpc>
                <a:spcPct val="150000"/>
              </a:lnSpc>
            </a:pPr>
            <a:r>
              <a:rPr lang="en-US" sz="3200" smtClean="0">
                <a:latin typeface="Arial" pitchFamily="34" charset="0"/>
                <a:cs typeface="Arial" pitchFamily="34" charset="0"/>
              </a:rPr>
              <a:t>Làng hoa Tây Lựu ở Hà Nội </a:t>
            </a:r>
            <a:r>
              <a:rPr lang="vi-VN" sz="3200"/>
              <a:t>với đa dạng nhiều loại hoa như: Hồng, cúc, đồng tiền, hoa ly, cẩm chướng, hoa loa kèn...</a:t>
            </a:r>
            <a:endParaRPr lang="vi-VN" sz="3200">
              <a:latin typeface="Arial" pitchFamily="34" charset="0"/>
              <a:cs typeface="Arial" pitchFamily="34" charset="0"/>
            </a:endParaRPr>
          </a:p>
        </p:txBody>
      </p:sp>
    </p:spTree>
    <p:extLst>
      <p:ext uri="{BB962C8B-B14F-4D97-AF65-F5344CB8AC3E}">
        <p14:creationId xmlns:p14="http://schemas.microsoft.com/office/powerpoint/2010/main" val="4345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072619" y="0"/>
            <a:ext cx="9215381" cy="10287000"/>
          </a:xfrm>
          <a:prstGeom prst="rect">
            <a:avLst/>
          </a:prstGeom>
          <a:solidFill>
            <a:srgbClr val="F5A700"/>
          </a:solidFill>
        </p:spPr>
      </p:sp>
      <p:grpSp>
        <p:nvGrpSpPr>
          <p:cNvPr id="3" name="Group 3"/>
          <p:cNvGrpSpPr/>
          <p:nvPr/>
        </p:nvGrpSpPr>
        <p:grpSpPr>
          <a:xfrm>
            <a:off x="7681648" y="627263"/>
            <a:ext cx="9486734" cy="1952277"/>
            <a:chOff x="0" y="0"/>
            <a:chExt cx="2678387" cy="660400"/>
          </a:xfrm>
        </p:grpSpPr>
        <p:sp>
          <p:nvSpPr>
            <p:cNvPr id="4" name="Freeform 4"/>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5" name="Group 5"/>
          <p:cNvGrpSpPr/>
          <p:nvPr/>
        </p:nvGrpSpPr>
        <p:grpSpPr>
          <a:xfrm>
            <a:off x="7681648" y="3012788"/>
            <a:ext cx="9486734" cy="1952277"/>
            <a:chOff x="0" y="0"/>
            <a:chExt cx="2678387" cy="660400"/>
          </a:xfrm>
        </p:grpSpPr>
        <p:sp>
          <p:nvSpPr>
            <p:cNvPr id="6" name="Freeform 6"/>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7" name="Group 7"/>
          <p:cNvGrpSpPr/>
          <p:nvPr/>
        </p:nvGrpSpPr>
        <p:grpSpPr>
          <a:xfrm>
            <a:off x="7681648" y="5295900"/>
            <a:ext cx="9486734" cy="1952277"/>
            <a:chOff x="0" y="0"/>
            <a:chExt cx="2678387" cy="660400"/>
          </a:xfrm>
        </p:grpSpPr>
        <p:sp>
          <p:nvSpPr>
            <p:cNvPr id="8" name="Freeform 8"/>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grpSp>
        <p:nvGrpSpPr>
          <p:cNvPr id="9" name="Group 9"/>
          <p:cNvGrpSpPr/>
          <p:nvPr/>
        </p:nvGrpSpPr>
        <p:grpSpPr>
          <a:xfrm>
            <a:off x="7681648" y="7575924"/>
            <a:ext cx="9486734" cy="2444376"/>
            <a:chOff x="0" y="0"/>
            <a:chExt cx="2678387" cy="660400"/>
          </a:xfrm>
        </p:grpSpPr>
        <p:sp>
          <p:nvSpPr>
            <p:cNvPr id="10" name="Freeform 10"/>
            <p:cNvSpPr/>
            <p:nvPr/>
          </p:nvSpPr>
          <p:spPr>
            <a:xfrm>
              <a:off x="0" y="0"/>
              <a:ext cx="2678387" cy="660400"/>
            </a:xfrm>
            <a:custGeom>
              <a:avLst/>
              <a:gdLst/>
              <a:ahLst/>
              <a:cxnLst/>
              <a:rect l="l" t="t" r="r" b="b"/>
              <a:pathLst>
                <a:path w="2678387" h="660400">
                  <a:moveTo>
                    <a:pt x="2553927" y="660400"/>
                  </a:moveTo>
                  <a:lnTo>
                    <a:pt x="124460" y="660400"/>
                  </a:lnTo>
                  <a:cubicBezTo>
                    <a:pt x="55880" y="660400"/>
                    <a:pt x="0" y="604520"/>
                    <a:pt x="0" y="535940"/>
                  </a:cubicBezTo>
                  <a:lnTo>
                    <a:pt x="0" y="124460"/>
                  </a:lnTo>
                  <a:cubicBezTo>
                    <a:pt x="0" y="55880"/>
                    <a:pt x="55880" y="0"/>
                    <a:pt x="124460" y="0"/>
                  </a:cubicBezTo>
                  <a:lnTo>
                    <a:pt x="2553927" y="0"/>
                  </a:lnTo>
                  <a:cubicBezTo>
                    <a:pt x="2622507" y="0"/>
                    <a:pt x="2678387" y="55880"/>
                    <a:pt x="2678387" y="124460"/>
                  </a:cubicBezTo>
                  <a:lnTo>
                    <a:pt x="2678387" y="535940"/>
                  </a:lnTo>
                  <a:cubicBezTo>
                    <a:pt x="2678387" y="604520"/>
                    <a:pt x="2622507" y="660400"/>
                    <a:pt x="2553927" y="660400"/>
                  </a:cubicBezTo>
                  <a:close/>
                </a:path>
              </a:pathLst>
            </a:custGeom>
            <a:solidFill>
              <a:srgbClr val="FFFFFF"/>
            </a:solidFill>
          </p:spPr>
        </p:sp>
      </p:grpSp>
      <p:sp>
        <p:nvSpPr>
          <p:cNvPr id="15" name="TextBox 15"/>
          <p:cNvSpPr txBox="1"/>
          <p:nvPr/>
        </p:nvSpPr>
        <p:spPr>
          <a:xfrm>
            <a:off x="1225843" y="2963419"/>
            <a:ext cx="5784557" cy="1015663"/>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solidFill>
                  <a:srgbClr val="FF0000"/>
                </a:solidFill>
                <a:latin typeface="Arial" pitchFamily="34" charset="0"/>
                <a:cs typeface="Arial" pitchFamily="34" charset="0"/>
              </a:rPr>
              <a:t>THẢO LUẬN NHÓM</a:t>
            </a:r>
            <a:endParaRPr lang="en-US" sz="4400" b="1" spc="-72">
              <a:solidFill>
                <a:srgbClr val="FF0000"/>
              </a:solidFill>
              <a:latin typeface="Arial" pitchFamily="34" charset="0"/>
              <a:cs typeface="Arial" pitchFamily="34" charset="0"/>
            </a:endParaRPr>
          </a:p>
        </p:txBody>
      </p:sp>
      <p:sp>
        <p:nvSpPr>
          <p:cNvPr id="16" name="TextBox 16"/>
          <p:cNvSpPr txBox="1"/>
          <p:nvPr/>
        </p:nvSpPr>
        <p:spPr>
          <a:xfrm>
            <a:off x="8103695" y="1147614"/>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1</a:t>
            </a:r>
          </a:p>
        </p:txBody>
      </p:sp>
      <p:sp>
        <p:nvSpPr>
          <p:cNvPr id="17" name="TextBox 17"/>
          <p:cNvSpPr txBox="1"/>
          <p:nvPr/>
        </p:nvSpPr>
        <p:spPr>
          <a:xfrm>
            <a:off x="9304688" y="800100"/>
            <a:ext cx="7535512"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Kể tên các nghề truyền thống ở nước ta mà </a:t>
            </a:r>
            <a:r>
              <a:rPr lang="nl-NL" sz="3600">
                <a:latin typeface="Arial" pitchFamily="34" charset="0"/>
                <a:cs typeface="Arial" pitchFamily="34" charset="0"/>
              </a:rPr>
              <a:t>em </a:t>
            </a:r>
            <a:r>
              <a:rPr lang="nl-NL" sz="3600" smtClean="0">
                <a:latin typeface="Arial" pitchFamily="34" charset="0"/>
                <a:cs typeface="Arial" pitchFamily="34" charset="0"/>
              </a:rPr>
              <a:t>biết (Phiếu học tập)</a:t>
            </a:r>
            <a:endParaRPr lang="en-US" sz="4000" b="1" spc="56">
              <a:solidFill>
                <a:srgbClr val="14110F"/>
              </a:solidFill>
              <a:latin typeface="Arial" pitchFamily="34" charset="0"/>
              <a:cs typeface="Arial" pitchFamily="34" charset="0"/>
            </a:endParaRPr>
          </a:p>
        </p:txBody>
      </p:sp>
      <p:sp>
        <p:nvSpPr>
          <p:cNvPr id="18" name="TextBox 18"/>
          <p:cNvSpPr txBox="1"/>
          <p:nvPr/>
        </p:nvSpPr>
        <p:spPr>
          <a:xfrm>
            <a:off x="8103695" y="3533456"/>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2</a:t>
            </a:r>
          </a:p>
        </p:txBody>
      </p:sp>
      <p:sp>
        <p:nvSpPr>
          <p:cNvPr id="19" name="TextBox 19"/>
          <p:cNvSpPr txBox="1"/>
          <p:nvPr/>
        </p:nvSpPr>
        <p:spPr>
          <a:xfrm>
            <a:off x="9270060" y="3162300"/>
            <a:ext cx="6948657" cy="1559338"/>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những hoạt động đặc trưng nào?</a:t>
            </a:r>
            <a:endParaRPr lang="en-US" sz="3600" b="1" spc="55">
              <a:solidFill>
                <a:srgbClr val="14110F"/>
              </a:solidFill>
              <a:latin typeface="Arial" pitchFamily="34" charset="0"/>
              <a:cs typeface="Arial" pitchFamily="34" charset="0"/>
            </a:endParaRPr>
          </a:p>
        </p:txBody>
      </p:sp>
      <p:sp>
        <p:nvSpPr>
          <p:cNvPr id="20" name="TextBox 20"/>
          <p:cNvSpPr txBox="1"/>
          <p:nvPr/>
        </p:nvSpPr>
        <p:spPr>
          <a:xfrm>
            <a:off x="8103695" y="5816568"/>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3</a:t>
            </a:r>
          </a:p>
        </p:txBody>
      </p:sp>
      <p:sp>
        <p:nvSpPr>
          <p:cNvPr id="21" name="TextBox 21"/>
          <p:cNvSpPr txBox="1"/>
          <p:nvPr/>
        </p:nvSpPr>
        <p:spPr>
          <a:xfrm>
            <a:off x="9270060" y="5382165"/>
            <a:ext cx="7570140" cy="1661993"/>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như thế nào đối với người dân và xã hội?</a:t>
            </a:r>
            <a:endParaRPr lang="en-US" sz="3600" b="1" spc="55">
              <a:solidFill>
                <a:srgbClr val="14110F"/>
              </a:solidFill>
              <a:latin typeface="Arial" pitchFamily="34" charset="0"/>
              <a:cs typeface="Arial" pitchFamily="34" charset="0"/>
            </a:endParaRPr>
          </a:p>
        </p:txBody>
      </p:sp>
      <p:sp>
        <p:nvSpPr>
          <p:cNvPr id="22" name="TextBox 22"/>
          <p:cNvSpPr txBox="1"/>
          <p:nvPr/>
        </p:nvSpPr>
        <p:spPr>
          <a:xfrm>
            <a:off x="8103695" y="8096592"/>
            <a:ext cx="734521" cy="936154"/>
          </a:xfrm>
          <a:prstGeom prst="rect">
            <a:avLst/>
          </a:prstGeom>
        </p:spPr>
        <p:txBody>
          <a:bodyPr wrap="square" lIns="0" tIns="0" rIns="0" bIns="0" rtlCol="0" anchor="t">
            <a:spAutoFit/>
          </a:bodyPr>
          <a:lstStyle/>
          <a:p>
            <a:pPr marL="0" lvl="0" indent="0" algn="l">
              <a:lnSpc>
                <a:spcPts val="7280"/>
              </a:lnSpc>
              <a:spcBef>
                <a:spcPct val="0"/>
              </a:spcBef>
            </a:pPr>
            <a:r>
              <a:rPr lang="en-US" sz="5600" spc="-56">
                <a:solidFill>
                  <a:srgbClr val="14110F">
                    <a:alpha val="29804"/>
                  </a:srgbClr>
                </a:solidFill>
                <a:latin typeface="Roboto"/>
              </a:rPr>
              <a:t>4</a:t>
            </a:r>
          </a:p>
        </p:txBody>
      </p:sp>
      <p:sp>
        <p:nvSpPr>
          <p:cNvPr id="23" name="TextBox 23"/>
          <p:cNvSpPr txBox="1"/>
          <p:nvPr/>
        </p:nvSpPr>
        <p:spPr>
          <a:xfrm>
            <a:off x="9304688" y="7705051"/>
            <a:ext cx="7535512" cy="2124749"/>
          </a:xfrm>
          <a:prstGeom prst="rect">
            <a:avLst/>
          </a:prstGeom>
        </p:spPr>
        <p:txBody>
          <a:bodyPr wrap="square" lIns="0" tIns="0" rIns="0" bIns="0" rtlCol="0" anchor="t">
            <a:spAutoFit/>
          </a:bodyPr>
          <a:lstStyle/>
          <a:p>
            <a:pPr lvl="0" algn="just">
              <a:lnSpc>
                <a:spcPct val="150000"/>
              </a:lnSpc>
            </a:pPr>
            <a:r>
              <a:rPr lang="nl-NL" sz="3200">
                <a:latin typeface="Arial" pitchFamily="34" charset="0"/>
                <a:cs typeface="Arial" pitchFamily="34" charset="0"/>
              </a:rPr>
              <a:t>Dựa vào hoạt động đặc trưng của nghề truyền thống, em nhận thấy ở địa phương em có những nghề truyền thống nào?</a:t>
            </a:r>
            <a:endParaRPr lang="en-US" sz="3200" b="1" spc="55">
              <a:solidFill>
                <a:srgbClr val="14110F"/>
              </a:solidFill>
              <a:latin typeface="Arial" pitchFamily="34" charset="0"/>
              <a:cs typeface="Arial" pitchFamily="34" charset="0"/>
            </a:endParaRPr>
          </a:p>
        </p:txBody>
      </p:sp>
      <p:sp>
        <p:nvSpPr>
          <p:cNvPr id="24" name="TextBox 23"/>
          <p:cNvSpPr txBox="1"/>
          <p:nvPr/>
        </p:nvSpPr>
        <p:spPr>
          <a:xfrm>
            <a:off x="628236" y="4332786"/>
            <a:ext cx="6382164" cy="3785652"/>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và chia sẻ về những </a:t>
            </a:r>
            <a:r>
              <a:rPr lang="en-US" sz="4000" b="1" smtClean="0">
                <a:latin typeface="Arial" pitchFamily="34" charset="0"/>
                <a:cs typeface="Arial" pitchFamily="34" charset="0"/>
              </a:rPr>
              <a:t>nghề </a:t>
            </a:r>
            <a:r>
              <a:rPr lang="en-US" sz="4000" b="1" smtClean="0">
                <a:latin typeface="Arial" pitchFamily="34" charset="0"/>
                <a:cs typeface="Arial" pitchFamily="34" charset="0"/>
              </a:rPr>
              <a:t>truyền </a:t>
            </a:r>
            <a:r>
              <a:rPr lang="en-US" sz="4000" b="1" smtClean="0">
                <a:latin typeface="Arial" pitchFamily="34" charset="0"/>
                <a:cs typeface="Arial" pitchFamily="34" charset="0"/>
              </a:rPr>
              <a:t>thống theo các gợi ý sau:</a:t>
            </a:r>
            <a:endParaRPr lang="vi-VN" sz="4000" b="1">
              <a:latin typeface="Arial" pitchFamily="34" charset="0"/>
              <a:cs typeface="Arial" pitchFamily="34" charset="0"/>
            </a:endParaRPr>
          </a:p>
        </p:txBody>
      </p:sp>
      <p:pic>
        <p:nvPicPr>
          <p:cNvPr id="2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778459" y="1147614"/>
            <a:ext cx="2081718" cy="14231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1000"/>
                                        <p:tgtEl>
                                          <p:spTgt spid="20"/>
                                        </p:tgtEl>
                                      </p:cBhvr>
                                    </p:animEffect>
                                    <p:anim calcmode="lin" valueType="num">
                                      <p:cBhvr>
                                        <p:cTn id="64" dur="1000" fill="hold"/>
                                        <p:tgtEl>
                                          <p:spTgt spid="20"/>
                                        </p:tgtEl>
                                        <p:attrNameLst>
                                          <p:attrName>ppt_x</p:attrName>
                                        </p:attrNameLst>
                                      </p:cBhvr>
                                      <p:tavLst>
                                        <p:tav tm="0">
                                          <p:val>
                                            <p:strVal val="#ppt_x"/>
                                          </p:val>
                                        </p:tav>
                                        <p:tav tm="100000">
                                          <p:val>
                                            <p:strVal val="#ppt_x"/>
                                          </p:val>
                                        </p:tav>
                                      </p:tavLst>
                                    </p:anim>
                                    <p:anim calcmode="lin" valueType="num">
                                      <p:cBhvr>
                                        <p:cTn id="65" dur="1000" fill="hold"/>
                                        <p:tgtEl>
                                          <p:spTgt spid="2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1000"/>
                                        <p:tgtEl>
                                          <p:spTgt spid="7"/>
                                        </p:tgtEl>
                                      </p:cBhvr>
                                    </p:animEffect>
                                    <p:anim calcmode="lin" valueType="num">
                                      <p:cBhvr>
                                        <p:cTn id="69" dur="1000" fill="hold"/>
                                        <p:tgtEl>
                                          <p:spTgt spid="7"/>
                                        </p:tgtEl>
                                        <p:attrNameLst>
                                          <p:attrName>ppt_x</p:attrName>
                                        </p:attrNameLst>
                                      </p:cBhvr>
                                      <p:tavLst>
                                        <p:tav tm="0">
                                          <p:val>
                                            <p:strVal val="#ppt_x"/>
                                          </p:val>
                                        </p:tav>
                                        <p:tav tm="100000">
                                          <p:val>
                                            <p:strVal val="#ppt_x"/>
                                          </p:val>
                                        </p:tav>
                                      </p:tavLst>
                                    </p:anim>
                                    <p:anim calcmode="lin" valueType="num">
                                      <p:cBhvr>
                                        <p:cTn id="7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4770867"/>
              </p:ext>
            </p:extLst>
          </p:nvPr>
        </p:nvGraphicFramePr>
        <p:xfrm>
          <a:off x="1981200" y="2324100"/>
          <a:ext cx="14554199" cy="6629400"/>
        </p:xfrm>
        <a:graphic>
          <a:graphicData uri="http://schemas.openxmlformats.org/drawingml/2006/table">
            <a:tbl>
              <a:tblPr firstRow="1" firstCol="1" bandRow="1">
                <a:tableStyleId>{5C22544A-7EE6-4342-B048-85BDC9FD1C3A}</a:tableStyleId>
              </a:tblPr>
              <a:tblGrid>
                <a:gridCol w="2235762"/>
                <a:gridCol w="4268909"/>
                <a:gridCol w="3658877"/>
                <a:gridCol w="4390651"/>
              </a:tblGrid>
              <a:tr h="1121683">
                <a:tc gridSpan="4">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Nhóm:................................</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hMerge="1">
                  <a:txBody>
                    <a:bodyPr/>
                    <a:lstStyle/>
                    <a:p>
                      <a:endParaRPr lang="vi-VN"/>
                    </a:p>
                  </a:txBody>
                  <a:tcPr/>
                </a:tc>
                <a:tc hMerge="1">
                  <a:txBody>
                    <a:bodyPr/>
                    <a:lstStyle/>
                    <a:p>
                      <a:endParaRPr lang="vi-VN"/>
                    </a:p>
                  </a:txBody>
                  <a:tcPr/>
                </a:tc>
                <a:tc hMerge="1">
                  <a:txBody>
                    <a:bodyPr/>
                    <a:lstStyle/>
                    <a:p>
                      <a:endParaRPr lang="vi-VN"/>
                    </a:p>
                  </a:txBody>
                  <a:tcPr/>
                </a:tc>
              </a:tr>
              <a:tr h="1175532">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STT</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Nghề truyền thống</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b="1">
                          <a:solidFill>
                            <a:schemeClr val="tx1"/>
                          </a:solidFill>
                          <a:effectLst/>
                          <a:latin typeface="Arial" pitchFamily="34" charset="0"/>
                          <a:cs typeface="Arial" pitchFamily="34" charset="0"/>
                        </a:rPr>
                        <a:t>Tên địa danh</a:t>
                      </a:r>
                      <a:endParaRPr lang="vi-VN" sz="2400" b="1">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en-US" sz="3200" b="1" smtClean="0">
                          <a:solidFill>
                            <a:schemeClr val="tx1"/>
                          </a:solidFill>
                          <a:effectLst/>
                          <a:latin typeface="Arial" pitchFamily="34" charset="0"/>
                          <a:ea typeface="Calibri"/>
                          <a:cs typeface="Arial" pitchFamily="34" charset="0"/>
                        </a:rPr>
                        <a:t>Đặc</a:t>
                      </a:r>
                      <a:r>
                        <a:rPr lang="en-US" sz="3200" b="1" baseline="0" smtClean="0">
                          <a:solidFill>
                            <a:schemeClr val="tx1"/>
                          </a:solidFill>
                          <a:effectLst/>
                          <a:latin typeface="Arial" pitchFamily="34" charset="0"/>
                          <a:ea typeface="Calibri"/>
                          <a:cs typeface="Arial" pitchFamily="34" charset="0"/>
                        </a:rPr>
                        <a:t> trưng</a:t>
                      </a:r>
                      <a:endParaRPr lang="vi-VN" sz="3200" b="1">
                        <a:solidFill>
                          <a:schemeClr val="tx1"/>
                        </a:solidFill>
                        <a:effectLst/>
                        <a:latin typeface="Arial" pitchFamily="34" charset="0"/>
                        <a:ea typeface="Calibri"/>
                        <a:cs typeface="Arial" pitchFamily="34" charset="0"/>
                      </a:endParaRPr>
                    </a:p>
                  </a:txBody>
                  <a:tcPr marL="68580" marR="68580" marT="0" marB="0">
                    <a:solidFill>
                      <a:srgbClr val="FFC000"/>
                    </a:solidFill>
                  </a:tcPr>
                </a:tc>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1</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2</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3</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4</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r>
              <a:tr h="866437">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5</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c>
                  <a:txBody>
                    <a:bodyPr/>
                    <a:lstStyle/>
                    <a:p>
                      <a:pPr algn="ctr">
                        <a:lnSpc>
                          <a:spcPct val="150000"/>
                        </a:lnSpc>
                        <a:spcBef>
                          <a:spcPts val="600"/>
                        </a:spcBef>
                        <a:spcAft>
                          <a:spcPts val="600"/>
                        </a:spcAft>
                      </a:pPr>
                      <a:r>
                        <a:rPr lang="nl-NL" sz="3200">
                          <a:solidFill>
                            <a:schemeClr val="tx1"/>
                          </a:solidFill>
                          <a:effectLst/>
                          <a:latin typeface="Arial" pitchFamily="34" charset="0"/>
                          <a:cs typeface="Arial" pitchFamily="34" charset="0"/>
                        </a:rPr>
                        <a:t> </a:t>
                      </a:r>
                      <a:endParaRPr lang="vi-VN" sz="2400">
                        <a:solidFill>
                          <a:schemeClr val="tx1"/>
                        </a:solidFill>
                        <a:effectLst/>
                        <a:latin typeface="Arial" pitchFamily="34" charset="0"/>
                        <a:ea typeface="Calibri"/>
                        <a:cs typeface="Arial" pitchFamily="34" charset="0"/>
                      </a:endParaRPr>
                    </a:p>
                  </a:txBody>
                  <a:tcPr marL="68580" marR="68580" marT="0" marB="0">
                    <a:solidFill>
                      <a:srgbClr val="FFC000"/>
                    </a:solidFill>
                  </a:tcPr>
                </a:tc>
              </a:tr>
            </a:tbl>
          </a:graphicData>
        </a:graphic>
      </p:graphicFrame>
      <p:sp>
        <p:nvSpPr>
          <p:cNvPr id="3" name="TextBox 2"/>
          <p:cNvSpPr txBox="1"/>
          <p:nvPr/>
        </p:nvSpPr>
        <p:spPr>
          <a:xfrm>
            <a:off x="7086600" y="1219030"/>
            <a:ext cx="3767057" cy="646331"/>
          </a:xfrm>
          <a:prstGeom prst="rect">
            <a:avLst/>
          </a:prstGeom>
          <a:noFill/>
        </p:spPr>
        <p:txBody>
          <a:bodyPr wrap="none" rtlCol="0">
            <a:spAutoFit/>
          </a:bodyPr>
          <a:lstStyle/>
          <a:p>
            <a:r>
              <a:rPr lang="en-US" sz="3600" b="1" smtClean="0">
                <a:latin typeface="Arial" pitchFamily="34" charset="0"/>
                <a:cs typeface="Arial" pitchFamily="34" charset="0"/>
              </a:rPr>
              <a:t>PHIẾU HỌC TẬP</a:t>
            </a:r>
            <a:endParaRPr lang="vi-VN" sz="3600" b="1">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grpSp>
        <p:nvGrpSpPr>
          <p:cNvPr id="3" name="Group 3"/>
          <p:cNvGrpSpPr/>
          <p:nvPr/>
        </p:nvGrpSpPr>
        <p:grpSpPr>
          <a:xfrm>
            <a:off x="2613659" y="2309822"/>
            <a:ext cx="13235939" cy="6110278"/>
            <a:chOff x="0" y="0"/>
            <a:chExt cx="17647918" cy="4276695"/>
          </a:xfrm>
        </p:grpSpPr>
        <p:grpSp>
          <p:nvGrpSpPr>
            <p:cNvPr id="4" name="Group 4"/>
            <p:cNvGrpSpPr/>
            <p:nvPr/>
          </p:nvGrpSpPr>
          <p:grpSpPr>
            <a:xfrm>
              <a:off x="0" y="0"/>
              <a:ext cx="17647918" cy="4276695"/>
              <a:chOff x="0" y="0"/>
              <a:chExt cx="4477342" cy="1085014"/>
            </a:xfrm>
          </p:grpSpPr>
          <p:sp>
            <p:nvSpPr>
              <p:cNvPr id="5" name="Freeform 5"/>
              <p:cNvSpPr/>
              <p:nvPr/>
            </p:nvSpPr>
            <p:spPr>
              <a:xfrm>
                <a:off x="0" y="0"/>
                <a:ext cx="4477342" cy="1085014"/>
              </a:xfrm>
              <a:custGeom>
                <a:avLst/>
                <a:gdLst/>
                <a:ahLst/>
                <a:cxnLst/>
                <a:rect l="l" t="t" r="r" b="b"/>
                <a:pathLst>
                  <a:path w="4029203" h="942324">
                    <a:moveTo>
                      <a:pt x="3904743" y="942324"/>
                    </a:moveTo>
                    <a:lnTo>
                      <a:pt x="124460" y="942324"/>
                    </a:lnTo>
                    <a:cubicBezTo>
                      <a:pt x="55880" y="942324"/>
                      <a:pt x="0" y="886444"/>
                      <a:pt x="0" y="817864"/>
                    </a:cubicBezTo>
                    <a:lnTo>
                      <a:pt x="0" y="124460"/>
                    </a:lnTo>
                    <a:cubicBezTo>
                      <a:pt x="0" y="55880"/>
                      <a:pt x="55880" y="0"/>
                      <a:pt x="124460" y="0"/>
                    </a:cubicBezTo>
                    <a:lnTo>
                      <a:pt x="3904743" y="0"/>
                    </a:lnTo>
                    <a:cubicBezTo>
                      <a:pt x="3973323" y="0"/>
                      <a:pt x="4029203" y="55880"/>
                      <a:pt x="4029203" y="124460"/>
                    </a:cubicBezTo>
                    <a:lnTo>
                      <a:pt x="4029203" y="817864"/>
                    </a:lnTo>
                    <a:cubicBezTo>
                      <a:pt x="4029203" y="886444"/>
                      <a:pt x="3973323" y="942324"/>
                      <a:pt x="3904743" y="942324"/>
                    </a:cubicBezTo>
                    <a:close/>
                  </a:path>
                </a:pathLst>
              </a:custGeom>
              <a:solidFill>
                <a:srgbClr val="FFFFFF"/>
              </a:solidFill>
            </p:spPr>
          </p:sp>
        </p:grpSp>
        <p:sp>
          <p:nvSpPr>
            <p:cNvPr id="6" name="TextBox 6"/>
            <p:cNvSpPr txBox="1"/>
            <p:nvPr/>
          </p:nvSpPr>
          <p:spPr>
            <a:xfrm>
              <a:off x="634977" y="305618"/>
              <a:ext cx="16200142" cy="3855023"/>
            </a:xfrm>
            <a:prstGeom prst="rect">
              <a:avLst/>
            </a:prstGeom>
          </p:spPr>
          <p:txBody>
            <a:bodyPr wrap="square" lIns="0" tIns="0" rIns="0" bIns="0" rtlCol="0" anchor="t">
              <a:spAutoFit/>
            </a:bodyPr>
            <a:lstStyle/>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Nghề truyền thống đó ở đâu</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Kể tên các sản phẩm 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Nêu những giá trị về kinh tế, văn hóa - xã hội,…của nghề truyền thống đó</a:t>
              </a:r>
            </a:p>
            <a:p>
              <a:pPr marL="572135" lvl="1" indent="-286068" algn="just">
                <a:lnSpc>
                  <a:spcPct val="150000"/>
                </a:lnSpc>
                <a:buFont typeface="Arial"/>
                <a:buChar char="•"/>
              </a:pPr>
              <a:r>
                <a:rPr lang="en-US" sz="4000" spc="53" smtClean="0">
                  <a:solidFill>
                    <a:srgbClr val="14110F"/>
                  </a:solidFill>
                  <a:latin typeface="Arial" pitchFamily="34" charset="0"/>
                  <a:cs typeface="Arial" pitchFamily="34" charset="0"/>
                </a:rPr>
                <a:t>Thảo luận và trình bày kết quả dưới dạng sơ đồ tư duy hoặc sử dụng tranh ảnh</a:t>
              </a:r>
              <a:endParaRPr lang="en-US" sz="4000" spc="53">
                <a:solidFill>
                  <a:srgbClr val="14110F"/>
                </a:solidFill>
                <a:latin typeface="Arial" pitchFamily="34" charset="0"/>
                <a:cs typeface="Arial" pitchFamily="34" charset="0"/>
              </a:endParaRPr>
            </a:p>
          </p:txBody>
        </p:sp>
      </p:grpSp>
      <p:sp>
        <p:nvSpPr>
          <p:cNvPr id="7" name="TextBox 7"/>
          <p:cNvSpPr txBox="1"/>
          <p:nvPr/>
        </p:nvSpPr>
        <p:spPr>
          <a:xfrm>
            <a:off x="5832372" y="762521"/>
            <a:ext cx="6632667" cy="1246495"/>
          </a:xfrm>
          <a:prstGeom prst="rect">
            <a:avLst/>
          </a:prstGeom>
        </p:spPr>
        <p:txBody>
          <a:bodyPr wrap="square" lIns="0" tIns="0" rIns="0" bIns="0" rtlCol="0" anchor="t">
            <a:spAutoFit/>
          </a:bodyPr>
          <a:lstStyle/>
          <a:p>
            <a:pPr marL="0" lvl="0" indent="0" algn="just">
              <a:lnSpc>
                <a:spcPct val="150000"/>
              </a:lnSpc>
              <a:spcBef>
                <a:spcPct val="0"/>
              </a:spcBef>
            </a:pPr>
            <a:r>
              <a:rPr lang="en-US" sz="5400" b="1" spc="-72" smtClean="0">
                <a:solidFill>
                  <a:srgbClr val="14110F"/>
                </a:solidFill>
                <a:latin typeface="Arial" pitchFamily="34" charset="0"/>
                <a:cs typeface="Arial" pitchFamily="34" charset="0"/>
              </a:rPr>
              <a:t>Nội dung yêu cầu</a:t>
            </a:r>
            <a:endParaRPr lang="en-US" sz="5400" b="1" spc="-72">
              <a:solidFill>
                <a:srgbClr val="14110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5" name="AutoShape 5"/>
          <p:cNvSpPr/>
          <p:nvPr/>
        </p:nvSpPr>
        <p:spPr>
          <a:xfrm>
            <a:off x="9412" y="8870247"/>
            <a:ext cx="18278588" cy="1416753"/>
          </a:xfrm>
          <a:prstGeom prst="rect">
            <a:avLst/>
          </a:prstGeom>
          <a:solidFill>
            <a:srgbClr val="F5A700"/>
          </a:solidFill>
        </p:spPr>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7" name="Rectangle 6"/>
          <p:cNvSpPr/>
          <p:nvPr/>
        </p:nvSpPr>
        <p:spPr>
          <a:xfrm>
            <a:off x="2819400" y="2019300"/>
            <a:ext cx="13499403" cy="6441572"/>
          </a:xfrm>
          <a:prstGeom prst="rect">
            <a:avLst/>
          </a:prstGeom>
        </p:spPr>
        <p:txBody>
          <a:bodyPr wrap="square">
            <a:spAutoFit/>
          </a:bodyPr>
          <a:lstStyle/>
          <a:p>
            <a:pPr marL="457200" indent="-457200" algn="just">
              <a:lnSpc>
                <a:spcPct val="150000"/>
              </a:lnSpc>
              <a:buFontTx/>
              <a:buChar char="-"/>
            </a:pPr>
            <a:r>
              <a:rPr lang="nl-NL" sz="4000" smtClean="0">
                <a:latin typeface="Arial" pitchFamily="34" charset="0"/>
                <a:cs typeface="Arial" pitchFamily="34" charset="0"/>
              </a:rPr>
              <a:t>Nghề </a:t>
            </a:r>
            <a:r>
              <a:rPr lang="nl-NL" sz="4000">
                <a:latin typeface="Arial" pitchFamily="34" charset="0"/>
                <a:cs typeface="Arial" pitchFamily="34" charset="0"/>
              </a:rPr>
              <a:t>truyền thống là nghề có từ lâu đời, được truyền từ thế hệ này sang thế hệ khác và thường </a:t>
            </a:r>
            <a:r>
              <a:rPr lang="vi-VN" sz="4000">
                <a:latin typeface="Arial" pitchFamily="34" charset="0"/>
                <a:cs typeface="Arial" pitchFamily="34" charset="0"/>
              </a:rPr>
              <a:t>g</a:t>
            </a:r>
            <a:r>
              <a:rPr lang="nl-NL" sz="4000">
                <a:latin typeface="Arial" pitchFamily="34" charset="0"/>
                <a:cs typeface="Arial" pitchFamily="34" charset="0"/>
              </a:rPr>
              <a:t>ắn với tên của địa phương - nơi có nghề truy</a:t>
            </a:r>
            <a:r>
              <a:rPr lang="vi-VN" sz="4000">
                <a:latin typeface="Arial" pitchFamily="34" charset="0"/>
                <a:cs typeface="Arial" pitchFamily="34" charset="0"/>
              </a:rPr>
              <a:t>ề</a:t>
            </a:r>
            <a:r>
              <a:rPr lang="nl-NL" sz="4000">
                <a:latin typeface="Arial" pitchFamily="34" charset="0"/>
                <a:cs typeface="Arial" pitchFamily="34" charset="0"/>
              </a:rPr>
              <a:t>n thống hoặc ông/ bà tổ của nghề, sản phẩm của nghề mang đậm bản sắc văn hoá </a:t>
            </a:r>
            <a:r>
              <a:rPr lang="vi-VN" sz="4000">
                <a:latin typeface="Arial" pitchFamily="34" charset="0"/>
                <a:cs typeface="Arial" pitchFamily="34" charset="0"/>
              </a:rPr>
              <a:t>d</a:t>
            </a:r>
            <a:r>
              <a:rPr lang="nl-NL" sz="4000">
                <a:latin typeface="Arial" pitchFamily="34" charset="0"/>
                <a:cs typeface="Arial" pitchFamily="34" charset="0"/>
              </a:rPr>
              <a:t>ân </a:t>
            </a:r>
            <a:r>
              <a:rPr lang="nl-NL" sz="4000">
                <a:latin typeface="Arial" pitchFamily="34" charset="0"/>
                <a:cs typeface="Arial" pitchFamily="34" charset="0"/>
              </a:rPr>
              <a:t>tộc</a:t>
            </a:r>
            <a:r>
              <a:rPr lang="nl-NL" sz="4000" smtClean="0">
                <a:latin typeface="Arial" pitchFamily="34" charset="0"/>
                <a:cs typeface="Arial" pitchFamily="34" charset="0"/>
              </a:rPr>
              <a:t>.</a:t>
            </a:r>
          </a:p>
          <a:p>
            <a:pPr marL="457200" indent="-457200" algn="just">
              <a:lnSpc>
                <a:spcPct val="150000"/>
              </a:lnSpc>
              <a:buFontTx/>
              <a:buChar char="-"/>
            </a:pPr>
            <a:r>
              <a:rPr lang="nl-NL" sz="4000">
                <a:latin typeface="Arial" pitchFamily="34" charset="0"/>
                <a:cs typeface="Arial" pitchFamily="34" charset="0"/>
              </a:rPr>
              <a:t>Nước ta có rất nhi</a:t>
            </a:r>
            <a:r>
              <a:rPr lang="vi-VN" sz="4000">
                <a:latin typeface="Arial" pitchFamily="34" charset="0"/>
                <a:cs typeface="Arial" pitchFamily="34" charset="0"/>
              </a:rPr>
              <a:t>ề</a:t>
            </a:r>
            <a:r>
              <a:rPr lang="nl-NL" sz="4000">
                <a:latin typeface="Arial" pitchFamily="34" charset="0"/>
                <a:cs typeface="Arial" pitchFamily="34" charset="0"/>
              </a:rPr>
              <a:t>u nghề truyền thống. Hầu như ở địa phương nào của nước ta cũng có nghề truyền </a:t>
            </a:r>
            <a:r>
              <a:rPr lang="nl-NL" sz="4000">
                <a:latin typeface="Arial" pitchFamily="34" charset="0"/>
                <a:cs typeface="Arial" pitchFamily="34" charset="0"/>
              </a:rPr>
              <a:t>thống</a:t>
            </a:r>
            <a:r>
              <a:rPr lang="nl-NL" sz="4000" smtClean="0">
                <a:latin typeface="Arial" pitchFamily="34" charset="0"/>
                <a:cs typeface="Arial" pitchFamily="34" charset="0"/>
              </a:rPr>
              <a:t>.</a:t>
            </a:r>
            <a:endParaRPr lang="vi-VN" sz="4000">
              <a:latin typeface="Arial" pitchFamily="34" charset="0"/>
              <a:cs typeface="Arial"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4691232" y="534291"/>
            <a:ext cx="8914947" cy="1092543"/>
          </a:xfrm>
          <a:prstGeom prst="rect">
            <a:avLst/>
          </a:prstGeom>
        </p:spPr>
        <p:txBody>
          <a:bodyPr wrap="square" lIns="0" tIns="0" rIns="0" bIns="0" rtlCol="0" anchor="t">
            <a:spAutoFit/>
          </a:bodyPr>
          <a:lstStyle/>
          <a:p>
            <a:pPr marL="0" lvl="0" indent="0" algn="ctr">
              <a:lnSpc>
                <a:spcPct val="150000"/>
              </a:lnSpc>
              <a:spcBef>
                <a:spcPct val="0"/>
              </a:spcBef>
            </a:pPr>
            <a:r>
              <a:rPr lang="en-US" sz="54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5" name="TextBox 31"/>
          <p:cNvSpPr txBox="1"/>
          <p:nvPr/>
        </p:nvSpPr>
        <p:spPr>
          <a:xfrm>
            <a:off x="3238500" y="2350703"/>
            <a:ext cx="12801600" cy="5816977"/>
          </a:xfrm>
          <a:prstGeom prst="rect">
            <a:avLst/>
          </a:prstGeom>
        </p:spPr>
        <p:txBody>
          <a:bodyPr wrap="square" lIns="0" tIns="0" rIns="0" bIns="0" rtlCol="0" anchor="t">
            <a:spAutoFit/>
          </a:bodyPr>
          <a:lstStyle/>
          <a:p>
            <a:pPr lvl="0" algn="just">
              <a:lnSpc>
                <a:spcPct val="150000"/>
              </a:lnSpc>
            </a:pPr>
            <a:r>
              <a:rPr lang="nl-NL" sz="3600">
                <a:latin typeface="Arial" pitchFamily="34" charset="0"/>
                <a:cs typeface="Arial" pitchFamily="34" charset="0"/>
              </a:rPr>
              <a:t>Nghề truyền thống có vai trò rất quan trọng đối với xã hội vì nghề truyền thống không chỉ giải quyết công ăn, việc làm cho người lao động mà còn góp phần xoá đói, giảm nghèo, bảo tồn và phát huy bản sắc văn hoá dân tộc. Mỗi chúng ta hãy tìm hiểu, khám phá để có được nhi</a:t>
            </a:r>
            <a:r>
              <a:rPr lang="vi-VN" sz="3600">
                <a:latin typeface="Arial" pitchFamily="34" charset="0"/>
                <a:cs typeface="Arial" pitchFamily="34" charset="0"/>
              </a:rPr>
              <a:t>ề</a:t>
            </a:r>
            <a:r>
              <a:rPr lang="nl-NL" sz="3600">
                <a:latin typeface="Arial" pitchFamily="34" charset="0"/>
                <a:cs typeface="Arial" pitchFamily="34" charset="0"/>
              </a:rPr>
              <a:t>u hiểu biết, trải nghiệm thú vị về </a:t>
            </a:r>
            <a:r>
              <a:rPr lang="nl-NL" sz="3600">
                <a:latin typeface="Arial" pitchFamily="34" charset="0"/>
                <a:cs typeface="Arial" pitchFamily="34" charset="0"/>
              </a:rPr>
              <a:t>nghề </a:t>
            </a:r>
            <a:r>
              <a:rPr lang="nl-NL" sz="3600" smtClean="0">
                <a:latin typeface="Arial" pitchFamily="34" charset="0"/>
                <a:cs typeface="Arial" pitchFamily="34" charset="0"/>
              </a:rPr>
              <a:t>truyền </a:t>
            </a:r>
            <a:r>
              <a:rPr lang="nl-NL" sz="3600">
                <a:latin typeface="Arial" pitchFamily="34" charset="0"/>
                <a:cs typeface="Arial" pitchFamily="34" charset="0"/>
              </a:rPr>
              <a:t>thống và giới thiệu cho mọi người t</a:t>
            </a:r>
            <a:r>
              <a:rPr lang="vi-VN" sz="3600">
                <a:latin typeface="Arial" pitchFamily="34" charset="0"/>
                <a:cs typeface="Arial" pitchFamily="34" charset="0"/>
              </a:rPr>
              <a:t>i</a:t>
            </a:r>
            <a:r>
              <a:rPr lang="nl-NL" sz="3600">
                <a:latin typeface="Arial" pitchFamily="34" charset="0"/>
                <a:cs typeface="Arial" pitchFamily="34" charset="0"/>
              </a:rPr>
              <a:t>nh hoa văn hoá của Việt Nam.</a:t>
            </a:r>
            <a:endParaRPr lang="en-US" sz="3600" b="1" spc="-4">
              <a:latin typeface="Arial" pitchFamily="34" charset="0"/>
              <a:cs typeface="Arial" pitchFamily="34" charset="0"/>
            </a:endParaRPr>
          </a:p>
        </p:txBody>
      </p:sp>
    </p:spTree>
    <p:extLst>
      <p:ext uri="{BB962C8B-B14F-4D97-AF65-F5344CB8AC3E}">
        <p14:creationId xmlns:p14="http://schemas.microsoft.com/office/powerpoint/2010/main" val="17780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3"/>
          <p:cNvSpPr txBox="1"/>
          <p:nvPr/>
        </p:nvSpPr>
        <p:spPr>
          <a:xfrm>
            <a:off x="5022591" y="210000"/>
            <a:ext cx="8914947" cy="971100"/>
          </a:xfrm>
          <a:prstGeom prst="rect">
            <a:avLst/>
          </a:prstGeom>
        </p:spPr>
        <p:txBody>
          <a:bodyPr wrap="square" lIns="0" tIns="0" rIns="0" bIns="0" rtlCol="0" anchor="t">
            <a:spAutoFit/>
          </a:bodyPr>
          <a:lstStyle/>
          <a:p>
            <a:pPr marL="0" lvl="0" indent="0" algn="ctr">
              <a:lnSpc>
                <a:spcPct val="150000"/>
              </a:lnSpc>
              <a:spcBef>
                <a:spcPct val="0"/>
              </a:spcBef>
            </a:pPr>
            <a:r>
              <a:rPr lang="en-US" sz="4800" b="1" spc="-127">
                <a:solidFill>
                  <a:srgbClr val="14110F"/>
                </a:solidFill>
                <a:latin typeface="Arial" pitchFamily="34" charset="0"/>
                <a:cs typeface="Arial" pitchFamily="34" charset="0"/>
              </a:rPr>
              <a:t>KẾT LUẬN</a:t>
            </a:r>
          </a:p>
        </p:txBody>
      </p:sp>
      <p:sp>
        <p:nvSpPr>
          <p:cNvPr id="3" name="AutoShape 5"/>
          <p:cNvSpPr/>
          <p:nvPr/>
        </p:nvSpPr>
        <p:spPr>
          <a:xfrm>
            <a:off x="9412" y="8870247"/>
            <a:ext cx="18278588" cy="1416753"/>
          </a:xfrm>
          <a:prstGeom prst="rect">
            <a:avLst/>
          </a:prstGeom>
          <a:solidFill>
            <a:srgbClr val="F5A700"/>
          </a:solidFill>
        </p:spPr>
      </p:sp>
      <p:pic>
        <p:nvPicPr>
          <p:cNvPr id="4"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30649" y="616224"/>
            <a:ext cx="1412813" cy="1854528"/>
          </a:xfrm>
          <a:prstGeom prst="rect">
            <a:avLst/>
          </a:prstGeom>
        </p:spPr>
      </p:pic>
      <p:sp>
        <p:nvSpPr>
          <p:cNvPr id="5" name="Rectangle 4"/>
          <p:cNvSpPr/>
          <p:nvPr/>
        </p:nvSpPr>
        <p:spPr>
          <a:xfrm>
            <a:off x="2474821" y="1332452"/>
            <a:ext cx="14673206" cy="7468648"/>
          </a:xfrm>
          <a:prstGeom prst="rect">
            <a:avLst/>
          </a:prstGeom>
        </p:spPr>
        <p:txBody>
          <a:bodyPr wrap="square">
            <a:spAutoFit/>
          </a:bodyPr>
          <a:lstStyle/>
          <a:p>
            <a:pPr algn="just">
              <a:lnSpc>
                <a:spcPct val="150000"/>
              </a:lnSpc>
            </a:pPr>
            <a:r>
              <a:rPr lang="nl-NL" sz="3600">
                <a:latin typeface="Arial" pitchFamily="34" charset="0"/>
                <a:cs typeface="Arial" pitchFamily="34" charset="0"/>
              </a:rPr>
              <a:t>Mỗi nghề truyền thống đều có những hoạt động đặc trưng riêng, nhưng tất cả các nghề truyền thống đều có những hoạt động đặc trưng chung sau đây</a:t>
            </a:r>
            <a:r>
              <a:rPr lang="nl-NL" sz="3600">
                <a:latin typeface="Arial" pitchFamily="34" charset="0"/>
                <a:cs typeface="Arial" pitchFamily="34" charset="0"/>
              </a:rPr>
              <a:t>: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Người </a:t>
            </a:r>
            <a:r>
              <a:rPr lang="nl-NL" sz="3600">
                <a:latin typeface="Arial" pitchFamily="34" charset="0"/>
                <a:cs typeface="Arial" pitchFamily="34" charset="0"/>
              </a:rPr>
              <a:t>thợ thủ công làm các sản phẩm thủ công bằng đôi tay khéo léo từ những nguyên liệu tự nhiên của địa </a:t>
            </a:r>
            <a:r>
              <a:rPr lang="nl-NL" sz="3600">
                <a:latin typeface="Arial" pitchFamily="34" charset="0"/>
                <a:cs typeface="Arial" pitchFamily="34" charset="0"/>
              </a:rPr>
              <a:t>phương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được truyền t</a:t>
            </a:r>
            <a:r>
              <a:rPr lang="vi-VN" sz="3600">
                <a:latin typeface="Arial" pitchFamily="34" charset="0"/>
                <a:cs typeface="Arial" pitchFamily="34" charset="0"/>
              </a:rPr>
              <a:t>ừ</a:t>
            </a:r>
            <a:r>
              <a:rPr lang="nl-NL" sz="3600">
                <a:latin typeface="Arial" pitchFamily="34" charset="0"/>
                <a:cs typeface="Arial" pitchFamily="34" charset="0"/>
              </a:rPr>
              <a:t> thế hệ này sang thế hệ khác theo phương thức truyền </a:t>
            </a:r>
            <a:r>
              <a:rPr lang="nl-NL" sz="3600">
                <a:latin typeface="Arial" pitchFamily="34" charset="0"/>
                <a:cs typeface="Arial" pitchFamily="34" charset="0"/>
              </a:rPr>
              <a:t>nghề </a:t>
            </a:r>
            <a:r>
              <a:rPr lang="nl-NL" sz="3600" smtClean="0">
                <a:latin typeface="Arial" pitchFamily="34" charset="0"/>
                <a:cs typeface="Arial" pitchFamily="34" charset="0"/>
              </a:rPr>
              <a:t>từ </a:t>
            </a:r>
            <a:r>
              <a:rPr lang="nl-NL" sz="3600">
                <a:latin typeface="Arial" pitchFamily="34" charset="0"/>
                <a:cs typeface="Arial" pitchFamily="34" charset="0"/>
              </a:rPr>
              <a:t>những người nghệ nhân hoặc thợ lành nghề</a:t>
            </a:r>
            <a:r>
              <a:rPr lang="nl-NL" sz="3600">
                <a:latin typeface="Arial" pitchFamily="34" charset="0"/>
                <a:cs typeface="Arial" pitchFamily="34" charset="0"/>
              </a:rPr>
              <a:t>. </a:t>
            </a:r>
            <a:endParaRPr lang="nl-NL" sz="3600" smtClean="0">
              <a:latin typeface="Arial" pitchFamily="34" charset="0"/>
              <a:cs typeface="Arial" pitchFamily="34" charset="0"/>
            </a:endParaRPr>
          </a:p>
          <a:p>
            <a:pPr algn="just">
              <a:lnSpc>
                <a:spcPct val="150000"/>
              </a:lnSpc>
            </a:pPr>
            <a:r>
              <a:rPr lang="nl-NL" sz="3600" smtClean="0">
                <a:latin typeface="Arial" pitchFamily="34" charset="0"/>
                <a:cs typeface="Arial" pitchFamily="34" charset="0"/>
              </a:rPr>
              <a:t>- Nghề </a:t>
            </a:r>
            <a:r>
              <a:rPr lang="nl-NL" sz="3600">
                <a:latin typeface="Arial" pitchFamily="34" charset="0"/>
                <a:cs typeface="Arial" pitchFamily="34" charset="0"/>
              </a:rPr>
              <a:t>truyền thống còn có hoạt động đặc trưng là giới thiệu sản phẩm thủ công của quê hương đến mọi người.</a:t>
            </a:r>
            <a:endParaRPr lang="vi-VN" sz="3600">
              <a:latin typeface="Arial" pitchFamily="34" charset="0"/>
              <a:cs typeface="Arial" pitchFamily="34" charset="0"/>
            </a:endParaRPr>
          </a:p>
        </p:txBody>
      </p:sp>
    </p:spTree>
    <p:extLst>
      <p:ext uri="{BB962C8B-B14F-4D97-AF65-F5344CB8AC3E}">
        <p14:creationId xmlns:p14="http://schemas.microsoft.com/office/powerpoint/2010/main" val="4407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additive="base">
                                        <p:cTn id="3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 calcmode="lin" valueType="num">
                                      <p:cBhvr additive="base">
                                        <p:cTn id="3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p:cNvSpPr/>
          <p:nvPr/>
        </p:nvSpPr>
        <p:spPr>
          <a:xfrm>
            <a:off x="9412" y="7581901"/>
            <a:ext cx="18278588" cy="2705100"/>
          </a:xfrm>
          <a:prstGeom prst="rect">
            <a:avLst/>
          </a:prstGeom>
          <a:solidFill>
            <a:srgbClr val="F5A700"/>
          </a:solidFill>
        </p:spPr>
      </p:sp>
      <p:sp>
        <p:nvSpPr>
          <p:cNvPr id="9" name="TextBox 7"/>
          <p:cNvSpPr txBox="1"/>
          <p:nvPr/>
        </p:nvSpPr>
        <p:spPr>
          <a:xfrm>
            <a:off x="237982" y="7636405"/>
            <a:ext cx="17297400" cy="2215991"/>
          </a:xfrm>
          <a:prstGeom prst="rect">
            <a:avLst/>
          </a:prstGeom>
        </p:spPr>
        <p:txBody>
          <a:bodyPr wrap="square" lIns="0" tIns="0" rIns="0" bIns="0" rtlCol="0" anchor="t">
            <a:spAutoFit/>
          </a:bodyPr>
          <a:lstStyle/>
          <a:p>
            <a:pPr algn="ctr">
              <a:lnSpc>
                <a:spcPct val="150000"/>
              </a:lnSpc>
            </a:pPr>
            <a:r>
              <a:rPr lang="en-US" sz="4800" b="1" smtClean="0">
                <a:solidFill>
                  <a:schemeClr val="accent5">
                    <a:lumMod val="50000"/>
                  </a:schemeClr>
                </a:solidFill>
                <a:latin typeface="Arial" pitchFamily="34" charset="0"/>
                <a:cs typeface="Arial" pitchFamily="34" charset="0"/>
              </a:rPr>
              <a:t>HOẠT ĐỘNG 2: </a:t>
            </a:r>
            <a:endParaRPr lang="vi-VN" sz="4800" b="1" smtClean="0">
              <a:solidFill>
                <a:schemeClr val="accent5">
                  <a:lumMod val="50000"/>
                </a:schemeClr>
              </a:solidFill>
              <a:latin typeface="Arial" pitchFamily="34" charset="0"/>
              <a:cs typeface="Arial" pitchFamily="34" charset="0"/>
            </a:endParaRPr>
          </a:p>
          <a:p>
            <a:pPr algn="ctr">
              <a:lnSpc>
                <a:spcPct val="150000"/>
              </a:lnSpc>
            </a:pPr>
            <a:r>
              <a:rPr lang="vi-VN" sz="4800" b="1" smtClean="0">
                <a:solidFill>
                  <a:schemeClr val="accent5">
                    <a:lumMod val="50000"/>
                  </a:schemeClr>
                </a:solidFill>
              </a:rPr>
              <a:t>LẬP KẾ HOẠCH TÌM HIỂU NGHỀ TRUYỀN THỐNG</a:t>
            </a:r>
            <a:endParaRPr lang="en-US" sz="4800" b="1">
              <a:solidFill>
                <a:schemeClr val="accent5">
                  <a:lumMod val="50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7311">
            <a:off x="12219426" y="481545"/>
            <a:ext cx="6981825"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p:cNvPicPr>
          <p:nvPr/>
        </p:nvPicPr>
        <p:blipFill>
          <a:blip r:embed="rId3"/>
          <a:srcRect/>
          <a:stretch>
            <a:fillRect/>
          </a:stretch>
        </p:blipFill>
        <p:spPr>
          <a:xfrm rot="1285540">
            <a:off x="12646911" y="5359964"/>
            <a:ext cx="4923709" cy="738556"/>
          </a:xfrm>
          <a:prstGeom prst="rect">
            <a:avLst/>
          </a:prstGeom>
        </p:spPr>
      </p:pic>
      <p:pic>
        <p:nvPicPr>
          <p:cNvPr id="12" name="Picture 4"/>
          <p:cNvPicPr>
            <a:picLocks noChangeAspect="1"/>
          </p:cNvPicPr>
          <p:nvPr/>
        </p:nvPicPr>
        <p:blipFill>
          <a:blip r:embed="rId4"/>
          <a:srcRect/>
          <a:stretch>
            <a:fillRect/>
          </a:stretch>
        </p:blipFill>
        <p:spPr>
          <a:xfrm rot="1477871">
            <a:off x="13342867" y="-774067"/>
            <a:ext cx="6693443" cy="2409640"/>
          </a:xfrm>
          <a:prstGeom prst="rect">
            <a:avLst/>
          </a:prstGeom>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8733" y="1651226"/>
            <a:ext cx="5331267" cy="394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p:cNvPicPr>
          <p:nvPr/>
        </p:nvPicPr>
        <p:blipFill>
          <a:blip r:embed="rId6"/>
          <a:srcRect/>
          <a:stretch>
            <a:fillRect/>
          </a:stretch>
        </p:blipFill>
        <p:spPr>
          <a:xfrm>
            <a:off x="7965701" y="1028700"/>
            <a:ext cx="1841962" cy="1031499"/>
          </a:xfrm>
          <a:prstGeom prst="rect">
            <a:avLst/>
          </a:prstGeom>
        </p:spPr>
      </p:pic>
      <p:pic>
        <p:nvPicPr>
          <p:cNvPr id="15" name="Picture 10"/>
          <p:cNvPicPr>
            <a:picLocks noChangeAspect="1"/>
          </p:cNvPicPr>
          <p:nvPr/>
        </p:nvPicPr>
        <p:blipFill>
          <a:blip r:embed="rId7"/>
          <a:srcRect/>
          <a:stretch>
            <a:fillRect/>
          </a:stretch>
        </p:blipFill>
        <p:spPr>
          <a:xfrm>
            <a:off x="6006189" y="5538176"/>
            <a:ext cx="3137811" cy="611873"/>
          </a:xfrm>
          <a:prstGeom prst="rect">
            <a:avLst/>
          </a:prstGeom>
        </p:spPr>
      </p:pic>
      <p:pic>
        <p:nvPicPr>
          <p:cNvPr id="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233530">
            <a:off x="-526598" y="2034783"/>
            <a:ext cx="6078694" cy="4048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p:cNvPicPr>
          <p:nvPr/>
        </p:nvPicPr>
        <p:blipFill>
          <a:blip r:embed="rId9"/>
          <a:srcRect/>
          <a:stretch>
            <a:fillRect/>
          </a:stretch>
        </p:blipFill>
        <p:spPr>
          <a:xfrm rot="-1378621">
            <a:off x="636138" y="1471581"/>
            <a:ext cx="2703229" cy="959646"/>
          </a:xfrm>
          <a:prstGeom prst="rect">
            <a:avLst/>
          </a:prstGeom>
        </p:spPr>
      </p:pic>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5"/>
          <p:cNvSpPr txBox="1"/>
          <p:nvPr/>
        </p:nvSpPr>
        <p:spPr>
          <a:xfrm>
            <a:off x="6189298" y="2119098"/>
            <a:ext cx="5784557" cy="728341"/>
          </a:xfrm>
          <a:prstGeom prst="rect">
            <a:avLst/>
          </a:prstGeom>
        </p:spPr>
        <p:txBody>
          <a:bodyPr wrap="square" lIns="0" tIns="0" rIns="0" bIns="0" rtlCol="0" anchor="t">
            <a:spAutoFit/>
          </a:bodyPr>
          <a:lstStyle/>
          <a:p>
            <a:pPr marL="0" lvl="0" indent="0" algn="ctr">
              <a:lnSpc>
                <a:spcPct val="150000"/>
              </a:lnSpc>
              <a:spcBef>
                <a:spcPct val="0"/>
              </a:spcBef>
            </a:pPr>
            <a:r>
              <a:rPr lang="en-US" sz="3600" b="1" spc="-72" smtClean="0">
                <a:solidFill>
                  <a:srgbClr val="FF0000"/>
                </a:solidFill>
                <a:latin typeface="Arial" pitchFamily="34" charset="0"/>
                <a:cs typeface="Arial" pitchFamily="34" charset="0"/>
              </a:rPr>
              <a:t>THẢO LUẬN NHÓM</a:t>
            </a:r>
            <a:endParaRPr lang="en-US" sz="3600" b="1" spc="-72">
              <a:solidFill>
                <a:srgbClr val="FF0000"/>
              </a:solidFill>
              <a:latin typeface="Arial" pitchFamily="34" charset="0"/>
              <a:cs typeface="Arial" pitchFamily="34" charset="0"/>
            </a:endParaRPr>
          </a:p>
        </p:txBody>
      </p:sp>
      <p:sp>
        <p:nvSpPr>
          <p:cNvPr id="3" name="TextBox 2"/>
          <p:cNvSpPr txBox="1"/>
          <p:nvPr/>
        </p:nvSpPr>
        <p:spPr>
          <a:xfrm>
            <a:off x="870303" y="2847439"/>
            <a:ext cx="16592964" cy="1323439"/>
          </a:xfrm>
          <a:prstGeom prst="rect">
            <a:avLst/>
          </a:prstGeom>
          <a:noFill/>
        </p:spPr>
        <p:txBody>
          <a:bodyPr wrap="square" rtlCol="0">
            <a:spAutoFit/>
          </a:bodyPr>
          <a:lstStyle/>
          <a:p>
            <a:pPr algn="just">
              <a:lnSpc>
                <a:spcPct val="200000"/>
              </a:lnSpc>
            </a:pPr>
            <a:r>
              <a:rPr lang="en-US" sz="4000" b="1" smtClean="0">
                <a:latin typeface="Arial" pitchFamily="34" charset="0"/>
                <a:cs typeface="Arial" pitchFamily="34" charset="0"/>
              </a:rPr>
              <a:t>Thảo luận </a:t>
            </a:r>
            <a:r>
              <a:rPr lang="en-US" sz="4000" b="1" smtClean="0">
                <a:latin typeface="Arial" pitchFamily="34" charset="0"/>
                <a:cs typeface="Arial" pitchFamily="34" charset="0"/>
              </a:rPr>
              <a:t>và lập kế hoạch tìm hiểu nghề truyền thống theo gợi ý:</a:t>
            </a:r>
            <a:endParaRPr lang="vi-VN" sz="4000" b="1">
              <a:latin typeface="Arial" pitchFamily="34" charset="0"/>
              <a:cs typeface="Arial" pitchFamily="34" charset="0"/>
            </a:endParaRPr>
          </a:p>
        </p:txBody>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125926" y="268925"/>
            <a:ext cx="2081718" cy="1423137"/>
          </a:xfrm>
          <a:prstGeom prst="rect">
            <a:avLst/>
          </a:prstGeom>
        </p:spPr>
      </p:pic>
      <p:pic>
        <p:nvPicPr>
          <p:cNvPr id="2050" name="Picture 2" descr="20210517082313_wm_shs-hoat-dong-trai-nghiem-huong-nghiep-6"/>
          <p:cNvPicPr>
            <a:picLocks noChangeAspect="1" noChangeArrowheads="1"/>
          </p:cNvPicPr>
          <p:nvPr/>
        </p:nvPicPr>
        <p:blipFill rotWithShape="1">
          <a:blip r:embed="rId20">
            <a:extLst>
              <a:ext uri="{28A0092B-C50C-407E-A947-70E740481C1C}">
                <a14:useLocalDpi xmlns:a14="http://schemas.microsoft.com/office/drawing/2010/main" val="0"/>
              </a:ext>
            </a:extLst>
          </a:blip>
          <a:srcRect l="8743" t="75663" r="9631" b="7500"/>
          <a:stretch/>
        </p:blipFill>
        <p:spPr bwMode="auto">
          <a:xfrm>
            <a:off x="699888" y="4557486"/>
            <a:ext cx="16763379" cy="5158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9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4879" y="1659173"/>
            <a:ext cx="5149322" cy="32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rcRect/>
          <a:stretch>
            <a:fillRect/>
          </a:stretch>
        </p:blipFill>
        <p:spPr>
          <a:xfrm rot="5611515">
            <a:off x="10173197" y="4150537"/>
            <a:ext cx="4270832" cy="5582786"/>
          </a:xfrm>
          <a:prstGeom prst="rect">
            <a:avLst/>
          </a:prstGeom>
        </p:spPr>
      </p:pic>
      <p:pic>
        <p:nvPicPr>
          <p:cNvPr id="4" name="Picture 4"/>
          <p:cNvPicPr>
            <a:picLocks noChangeAspect="1"/>
          </p:cNvPicPr>
          <p:nvPr/>
        </p:nvPicPr>
        <p:blipFill>
          <a:blip r:embed="rId4"/>
          <a:srcRect/>
          <a:stretch>
            <a:fillRect/>
          </a:stretch>
        </p:blipFill>
        <p:spPr>
          <a:xfrm rot="792292">
            <a:off x="12927159" y="950027"/>
            <a:ext cx="3100704" cy="1100750"/>
          </a:xfrm>
          <a:prstGeom prst="rect">
            <a:avLst/>
          </a:prstGeom>
        </p:spPr>
      </p:pic>
      <p:grpSp>
        <p:nvGrpSpPr>
          <p:cNvPr id="5" name="Group 6"/>
          <p:cNvGrpSpPr/>
          <p:nvPr/>
        </p:nvGrpSpPr>
        <p:grpSpPr>
          <a:xfrm>
            <a:off x="1828800" y="2019300"/>
            <a:ext cx="6261841" cy="1784224"/>
            <a:chOff x="460967" y="-210289"/>
            <a:chExt cx="8349122" cy="2378965"/>
          </a:xfrm>
        </p:grpSpPr>
        <p:grpSp>
          <p:nvGrpSpPr>
            <p:cNvPr id="6" name="Group 7"/>
            <p:cNvGrpSpPr/>
            <p:nvPr/>
          </p:nvGrpSpPr>
          <p:grpSpPr>
            <a:xfrm>
              <a:off x="1972174" y="1656361"/>
              <a:ext cx="3887066" cy="512315"/>
              <a:chOff x="0" y="0"/>
              <a:chExt cx="4336113" cy="571500"/>
            </a:xfrm>
          </p:grpSpPr>
          <p:sp>
            <p:nvSpPr>
              <p:cNvPr id="8" name="Freeform 8"/>
              <p:cNvSpPr/>
              <p:nvPr/>
            </p:nvSpPr>
            <p:spPr>
              <a:xfrm>
                <a:off x="0" y="255270"/>
                <a:ext cx="4336113" cy="69850"/>
              </a:xfrm>
              <a:custGeom>
                <a:avLst/>
                <a:gdLst/>
                <a:ahLst/>
                <a:cxnLst/>
                <a:rect l="l" t="t" r="r" b="b"/>
                <a:pathLst>
                  <a:path w="4336113" h="69850">
                    <a:moveTo>
                      <a:pt x="4045283" y="0"/>
                    </a:moveTo>
                    <a:lnTo>
                      <a:pt x="0" y="0"/>
                    </a:lnTo>
                    <a:lnTo>
                      <a:pt x="0" y="69850"/>
                    </a:lnTo>
                    <a:lnTo>
                      <a:pt x="4336113" y="69850"/>
                    </a:lnTo>
                    <a:lnTo>
                      <a:pt x="4336113" y="0"/>
                    </a:lnTo>
                    <a:close/>
                  </a:path>
                </a:pathLst>
              </a:custGeom>
              <a:solidFill>
                <a:srgbClr val="D3B973"/>
              </a:solidFill>
            </p:spPr>
          </p:sp>
        </p:grpSp>
        <p:sp>
          <p:nvSpPr>
            <p:cNvPr id="7" name="TextBox 9"/>
            <p:cNvSpPr txBox="1"/>
            <p:nvPr/>
          </p:nvSpPr>
          <p:spPr>
            <a:xfrm>
              <a:off x="460967" y="-210289"/>
              <a:ext cx="8349122" cy="1282744"/>
            </a:xfrm>
            <a:prstGeom prst="rect">
              <a:avLst/>
            </a:prstGeom>
          </p:spPr>
          <p:txBody>
            <a:bodyPr lIns="0" tIns="0" rIns="0" bIns="0" rtlCol="0" anchor="t">
              <a:spAutoFit/>
            </a:bodyPr>
            <a:lstStyle/>
            <a:p>
              <a:pPr>
                <a:lnSpc>
                  <a:spcPts val="7999"/>
                </a:lnSpc>
              </a:pPr>
              <a:r>
                <a:rPr lang="en-US" sz="6600" b="1" smtClean="0">
                  <a:solidFill>
                    <a:srgbClr val="FFC000"/>
                  </a:solidFill>
                  <a:latin typeface="Arial" pitchFamily="34" charset="0"/>
                  <a:cs typeface="Arial" pitchFamily="34" charset="0"/>
                </a:rPr>
                <a:t>HOẠT ĐỘNG 3</a:t>
              </a:r>
              <a:endParaRPr lang="en-US" sz="6600" b="1">
                <a:solidFill>
                  <a:srgbClr val="FFC000"/>
                </a:solidFill>
                <a:latin typeface="Arial" pitchFamily="34" charset="0"/>
                <a:cs typeface="Arial" pitchFamily="34" charset="0"/>
              </a:endParaRPr>
            </a:p>
          </p:txBody>
        </p:sp>
      </p:grpSp>
      <p:pic>
        <p:nvPicPr>
          <p:cNvPr id="9" name="Picture 11"/>
          <p:cNvPicPr>
            <a:picLocks noChangeAspect="1"/>
          </p:cNvPicPr>
          <p:nvPr/>
        </p:nvPicPr>
        <p:blipFill>
          <a:blip r:embed="rId5"/>
          <a:srcRect/>
          <a:stretch>
            <a:fillRect/>
          </a:stretch>
        </p:blipFill>
        <p:spPr>
          <a:xfrm>
            <a:off x="11843657" y="729784"/>
            <a:ext cx="1841962" cy="1031499"/>
          </a:xfrm>
          <a:prstGeom prst="rect">
            <a:avLst/>
          </a:prstGeom>
        </p:spPr>
      </p:pic>
      <p:sp>
        <p:nvSpPr>
          <p:cNvPr id="10" name="TextBox 12"/>
          <p:cNvSpPr txBox="1"/>
          <p:nvPr/>
        </p:nvSpPr>
        <p:spPr>
          <a:xfrm>
            <a:off x="727796" y="4116313"/>
            <a:ext cx="7772400" cy="2858731"/>
          </a:xfrm>
          <a:prstGeom prst="rect">
            <a:avLst/>
          </a:prstGeom>
        </p:spPr>
        <p:txBody>
          <a:bodyPr wrap="square" lIns="0" tIns="0" rIns="0" bIns="0" rtlCol="0" anchor="t">
            <a:spAutoFit/>
          </a:bodyPr>
          <a:lstStyle/>
          <a:p>
            <a:pPr algn="ctr">
              <a:lnSpc>
                <a:spcPct val="150000"/>
              </a:lnSpc>
            </a:pPr>
            <a:r>
              <a:rPr lang="en-US" sz="6600" b="1" smtClean="0">
                <a:solidFill>
                  <a:srgbClr val="FFC000"/>
                </a:solidFill>
                <a:latin typeface="Arial" pitchFamily="34" charset="0"/>
                <a:cs typeface="Arial" pitchFamily="34" charset="0"/>
              </a:rPr>
              <a:t>THIẾT KẾ PHIẾU PHỎNG VẤN</a:t>
            </a:r>
            <a:endParaRPr lang="en-US" sz="6600" b="1">
              <a:solidFill>
                <a:srgbClr val="FFC000"/>
              </a:solidFill>
              <a:latin typeface="Arial" pitchFamily="34" charset="0"/>
              <a:cs typeface="Arial" pitchFamily="34" charset="0"/>
            </a:endParaRPr>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30707">
            <a:off x="11171097" y="4895286"/>
            <a:ext cx="6102298" cy="4046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p:cNvPicPr>
          <p:nvPr/>
        </p:nvPicPr>
        <p:blipFill>
          <a:blip r:embed="rId7"/>
          <a:srcRect/>
          <a:stretch>
            <a:fillRect/>
          </a:stretch>
        </p:blipFill>
        <p:spPr>
          <a:xfrm rot="-623593">
            <a:off x="11881495" y="4431745"/>
            <a:ext cx="4460178" cy="825133"/>
          </a:xfrm>
          <a:prstGeom prst="rect">
            <a:avLst/>
          </a:prstGeom>
        </p:spPr>
      </p:pic>
    </p:spTree>
    <p:extLst>
      <p:ext uri="{BB962C8B-B14F-4D97-AF65-F5344CB8AC3E}">
        <p14:creationId xmlns:p14="http://schemas.microsoft.com/office/powerpoint/2010/main" val="116052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FC000"/>
          </a:solidFill>
        </p:spPr>
      </p:sp>
      <p:sp>
        <p:nvSpPr>
          <p:cNvPr id="3" name="TextBox 3"/>
          <p:cNvSpPr txBox="1"/>
          <p:nvPr/>
        </p:nvSpPr>
        <p:spPr>
          <a:xfrm>
            <a:off x="7315200" y="3527638"/>
            <a:ext cx="8458200" cy="2708434"/>
          </a:xfrm>
          <a:prstGeom prst="rect">
            <a:avLst/>
          </a:prstGeom>
        </p:spPr>
        <p:txBody>
          <a:bodyPr wrap="square" lIns="0" tIns="0" rIns="0" bIns="0" rtlCol="0" anchor="t">
            <a:spAutoFit/>
          </a:bodyPr>
          <a:lstStyle/>
          <a:p>
            <a:pPr algn="ctr">
              <a:lnSpc>
                <a:spcPct val="200000"/>
              </a:lnSpc>
            </a:pPr>
            <a:r>
              <a:rPr lang="en-US" sz="4400" b="1" spc="-32">
                <a:solidFill>
                  <a:srgbClr val="14110F"/>
                </a:solidFill>
                <a:latin typeface="Arial" pitchFamily="34" charset="0"/>
                <a:cs typeface="Arial" pitchFamily="34" charset="0"/>
              </a:rPr>
              <a:t>Kể tên một số làng nghề truyền thống nổi tiếng mà em biết</a:t>
            </a:r>
          </a:p>
        </p:txBody>
      </p:sp>
      <p:pic>
        <p:nvPicPr>
          <p:cNvPr id="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9200" y="5759386"/>
            <a:ext cx="2590800" cy="2355273"/>
          </a:xfrm>
          <a:prstGeom prst="rect">
            <a:avLst/>
          </a:prstGeom>
        </p:spPr>
      </p:pic>
      <p:sp>
        <p:nvSpPr>
          <p:cNvPr id="5" name="TextBox 4"/>
          <p:cNvSpPr txBox="1"/>
          <p:nvPr/>
        </p:nvSpPr>
        <p:spPr>
          <a:xfrm>
            <a:off x="8610600" y="1717596"/>
            <a:ext cx="5137945" cy="1107996"/>
          </a:xfrm>
          <a:prstGeom prst="rect">
            <a:avLst/>
          </a:prstGeom>
          <a:noFill/>
        </p:spPr>
        <p:txBody>
          <a:bodyPr wrap="none" rtlCol="0">
            <a:spAutoFit/>
          </a:bodyPr>
          <a:lstStyle/>
          <a:p>
            <a:r>
              <a:rPr lang="en-US" sz="6600" b="1" smtClean="0">
                <a:solidFill>
                  <a:srgbClr val="FF0000"/>
                </a:solidFill>
                <a:latin typeface="Arial" pitchFamily="34" charset="0"/>
                <a:cs typeface="Arial" pitchFamily="34" charset="0"/>
              </a:rPr>
              <a:t>KHỞI ĐỘNG</a:t>
            </a:r>
            <a:endParaRPr lang="vi-VN" sz="6600" b="1">
              <a:solidFill>
                <a:srgbClr val="FF0000"/>
              </a:solidFill>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39013E-6 L 0.1625 -0.40832 " pathEditMode="relative" rAng="0" ptsTypes="AA">
                                      <p:cBhvr>
                                        <p:cTn id="6" dur="2000" fill="hold"/>
                                        <p:tgtEl>
                                          <p:spTgt spid="4"/>
                                        </p:tgtEl>
                                        <p:attrNameLst>
                                          <p:attrName>ppt_x</p:attrName>
                                          <p:attrName>ppt_y</p:attrName>
                                        </p:attrNameLst>
                                      </p:cBhvr>
                                      <p:rCtr x="8125" y="-20416"/>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48075" y="5818490"/>
            <a:ext cx="4385930" cy="4114800"/>
          </a:xfrm>
          <a:prstGeom prst="rect">
            <a:avLst/>
          </a:prstGeom>
        </p:spPr>
      </p:pic>
      <p:sp>
        <p:nvSpPr>
          <p:cNvPr id="3" name="Rectangle 2"/>
          <p:cNvSpPr/>
          <p:nvPr/>
        </p:nvSpPr>
        <p:spPr>
          <a:xfrm>
            <a:off x="1310640" y="647700"/>
            <a:ext cx="15316200" cy="2585323"/>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Phỏng </a:t>
            </a:r>
            <a:r>
              <a:rPr lang="nl-NL" sz="3600">
                <a:latin typeface="Arial" pitchFamily="34" charset="0"/>
                <a:cs typeface="Arial" pitchFamily="34" charset="0"/>
              </a:rPr>
              <a:t>vấn người lao động là cách thu thập thông tin nhanh, thực tế và hữu hiệu vì người lao động là những người trực tiếp tham gia vào các công đoạn sản xuất.</a:t>
            </a:r>
            <a:endParaRPr lang="vi-VN" sz="3600">
              <a:latin typeface="Arial" pitchFamily="34" charset="0"/>
              <a:cs typeface="Arial" pitchFamily="34" charset="0"/>
            </a:endParaRPr>
          </a:p>
        </p:txBody>
      </p:sp>
      <p:sp>
        <p:nvSpPr>
          <p:cNvPr id="4" name="Rectangle 3"/>
          <p:cNvSpPr/>
          <p:nvPr/>
        </p:nvSpPr>
        <p:spPr>
          <a:xfrm>
            <a:off x="1295400" y="3215843"/>
            <a:ext cx="11811000" cy="6740307"/>
          </a:xfrm>
          <a:prstGeom prst="rect">
            <a:avLst/>
          </a:prstGeom>
        </p:spPr>
        <p:txBody>
          <a:bodyPr wrap="square">
            <a:spAutoFit/>
          </a:bodyPr>
          <a:lstStyle/>
          <a:p>
            <a:pPr algn="just">
              <a:lnSpc>
                <a:spcPct val="150000"/>
              </a:lnSpc>
            </a:pPr>
            <a:r>
              <a:rPr lang="nl-NL" sz="3600" smtClean="0">
                <a:latin typeface="Arial" pitchFamily="34" charset="0"/>
                <a:cs typeface="Arial" pitchFamily="34" charset="0"/>
              </a:rPr>
              <a:t>- Họ </a:t>
            </a:r>
            <a:r>
              <a:rPr lang="nl-NL" sz="3600">
                <a:latin typeface="Arial" pitchFamily="34" charset="0"/>
                <a:cs typeface="Arial" pitchFamily="34" charset="0"/>
              </a:rPr>
              <a:t>hiểu rõ những vấn để liên quan đến lao động nghề nghiệp, như: các hoạt động của nghề, trang thiết bị lao động, những yêu cầu của nghề đối với người lao động, vấn để an toàn trong lao động. Muốn phỏng vấn đạt mục đích, yêu cầu của việc tìm hiểu nghề, trước hết cần phải chuẩn bị những điều sẽ hỏi người lao động. Tốt nhất là thiết kế phiếu phỏng vấn và coi đây là công cụ thu thập thông tin khi tìm hiểu nghề.</a:t>
            </a:r>
            <a:endParaRPr lang="vi-VN" sz="3600">
              <a:latin typeface="Arial" pitchFamily="34" charset="0"/>
              <a:cs typeface="Arial" pitchFamily="34" charset="0"/>
            </a:endParaRPr>
          </a:p>
        </p:txBody>
      </p:sp>
    </p:spTree>
    <p:extLst>
      <p:ext uri="{BB962C8B-B14F-4D97-AF65-F5344CB8AC3E}">
        <p14:creationId xmlns:p14="http://schemas.microsoft.com/office/powerpoint/2010/main" val="3885902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57141" y="3958608"/>
            <a:ext cx="3400459" cy="5495692"/>
          </a:xfrm>
          <a:prstGeom prst="rect">
            <a:avLst/>
          </a:prstGeom>
        </p:spPr>
      </p:pic>
      <p:pic>
        <p:nvPicPr>
          <p:cNvPr id="3074" name="Picture 2" descr="20210517082313_wm_shs-hoat-dong-trai-nghiem-huong-nghiep-6"/>
          <p:cNvPicPr>
            <a:picLocks noChangeAspect="1" noChangeArrowheads="1"/>
          </p:cNvPicPr>
          <p:nvPr/>
        </p:nvPicPr>
        <p:blipFill rotWithShape="1">
          <a:blip r:embed="rId3">
            <a:extLst>
              <a:ext uri="{28A0092B-C50C-407E-A947-70E740481C1C}">
                <a14:useLocalDpi xmlns:a14="http://schemas.microsoft.com/office/drawing/2010/main" val="0"/>
              </a:ext>
            </a:extLst>
          </a:blip>
          <a:srcRect l="9403" t="13350" r="8070" b="63759"/>
          <a:stretch/>
        </p:blipFill>
        <p:spPr bwMode="auto">
          <a:xfrm>
            <a:off x="4191000" y="3699842"/>
            <a:ext cx="13688959" cy="57544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8240" y="1180965"/>
            <a:ext cx="11494010" cy="1824923"/>
          </a:xfrm>
          <a:prstGeom prst="rect">
            <a:avLst/>
          </a:prstGeom>
          <a:noFill/>
        </p:spPr>
        <p:txBody>
          <a:bodyPr wrap="square" rtlCol="0">
            <a:spAutoFit/>
          </a:bodyPr>
          <a:lstStyle/>
          <a:p>
            <a:pPr algn="ctr">
              <a:lnSpc>
                <a:spcPct val="150000"/>
              </a:lnSpc>
            </a:pPr>
            <a:r>
              <a:rPr lang="en-US" sz="4000" b="1" smtClean="0">
                <a:latin typeface="Arial" pitchFamily="34" charset="0"/>
                <a:cs typeface="Arial" pitchFamily="34" charset="0"/>
              </a:rPr>
              <a:t>Thảo luận để thiết kế phiếu phỏng vấn người làm nghề truyền thống theo gợi ý sau:</a:t>
            </a:r>
            <a:endParaRPr lang="vi-VN" sz="4000" b="1">
              <a:latin typeface="Arial" pitchFamily="34" charset="0"/>
              <a:cs typeface="Arial" pitchFamily="34" charset="0"/>
            </a:endParaRPr>
          </a:p>
        </p:txBody>
      </p:sp>
    </p:spTree>
    <p:extLst>
      <p:ext uri="{BB962C8B-B14F-4D97-AF65-F5344CB8AC3E}">
        <p14:creationId xmlns:p14="http://schemas.microsoft.com/office/powerpoint/2010/main" val="3646388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AutoShape 2"/>
          <p:cNvSpPr/>
          <p:nvPr/>
        </p:nvSpPr>
        <p:spPr>
          <a:xfrm>
            <a:off x="7679136" y="0"/>
            <a:ext cx="10608864" cy="10287000"/>
          </a:xfrm>
          <a:prstGeom prst="rect">
            <a:avLst/>
          </a:prstGeom>
          <a:solidFill>
            <a:srgbClr val="F5A700"/>
          </a:solidFill>
        </p:spPr>
      </p:sp>
      <p:sp>
        <p:nvSpPr>
          <p:cNvPr id="4" name="TextBox 15"/>
          <p:cNvSpPr txBox="1"/>
          <p:nvPr/>
        </p:nvSpPr>
        <p:spPr>
          <a:xfrm>
            <a:off x="1641460" y="5750461"/>
            <a:ext cx="5784557" cy="1335237"/>
          </a:xfrm>
          <a:prstGeom prst="rect">
            <a:avLst/>
          </a:prstGeom>
        </p:spPr>
        <p:txBody>
          <a:bodyPr wrap="square" lIns="0" tIns="0" rIns="0" bIns="0" rtlCol="0" anchor="t">
            <a:spAutoFit/>
          </a:bodyPr>
          <a:lstStyle/>
          <a:p>
            <a:pPr marL="0" lvl="0" indent="0" algn="just">
              <a:lnSpc>
                <a:spcPct val="150000"/>
              </a:lnSpc>
              <a:spcBef>
                <a:spcPct val="0"/>
              </a:spcBef>
            </a:pPr>
            <a:r>
              <a:rPr lang="en-US" sz="6600" b="1" spc="-72" smtClean="0">
                <a:solidFill>
                  <a:srgbClr val="FF0000"/>
                </a:solidFill>
                <a:latin typeface="Arial" pitchFamily="34" charset="0"/>
                <a:cs typeface="Arial" pitchFamily="34" charset="0"/>
              </a:rPr>
              <a:t>VẬN DỤNG</a:t>
            </a:r>
            <a:endParaRPr lang="en-US" sz="6600" b="1" spc="-72">
              <a:solidFill>
                <a:srgbClr val="FF0000"/>
              </a:solidFill>
              <a:latin typeface="Arial" pitchFamily="34" charset="0"/>
              <a:cs typeface="Arial" pitchFamily="34" charset="0"/>
            </a:endParaRPr>
          </a:p>
        </p:txBody>
      </p:sp>
      <p:sp>
        <p:nvSpPr>
          <p:cNvPr id="2" name="Rectangle 1"/>
          <p:cNvSpPr/>
          <p:nvPr/>
        </p:nvSpPr>
        <p:spPr>
          <a:xfrm>
            <a:off x="8259168" y="1046269"/>
            <a:ext cx="9448800" cy="8288231"/>
          </a:xfrm>
          <a:prstGeom prst="rect">
            <a:avLst/>
          </a:prstGeom>
        </p:spPr>
        <p:txBody>
          <a:bodyPr wrap="square">
            <a:spAutoFit/>
          </a:bodyPr>
          <a:lstStyle/>
          <a:p>
            <a:pPr algn="just">
              <a:lnSpc>
                <a:spcPct val="150000"/>
              </a:lnSpc>
            </a:pPr>
            <a:r>
              <a:rPr lang="vi-VN" sz="4000">
                <a:solidFill>
                  <a:schemeClr val="bg1"/>
                </a:solidFill>
              </a:rPr>
              <a:t>- Tìm hiểu một nghề truyền thống mà em yêu thích theo kế hoạch đã lập. Có thể tìm</a:t>
            </a:r>
          </a:p>
          <a:p>
            <a:pPr algn="just">
              <a:lnSpc>
                <a:spcPct val="150000"/>
              </a:lnSpc>
            </a:pPr>
            <a:r>
              <a:rPr lang="vi-VN" sz="4000">
                <a:solidFill>
                  <a:schemeClr val="bg1"/>
                </a:solidFill>
              </a:rPr>
              <a:t>hiểu qua sách báo, Internet, hỏi người làm nghề,... và thực hiện theo nhóm/ tổ.</a:t>
            </a:r>
          </a:p>
          <a:p>
            <a:pPr algn="just">
              <a:lnSpc>
                <a:spcPct val="150000"/>
              </a:lnSpc>
            </a:pPr>
            <a:r>
              <a:rPr lang="vi-VN" sz="4000">
                <a:solidFill>
                  <a:schemeClr val="bg1"/>
                </a:solidFill>
              </a:rPr>
              <a:t>- Thiết kế phiếu phỏng vấn (nếu chưa hoàn thành ở lớp).</a:t>
            </a:r>
          </a:p>
          <a:p>
            <a:pPr algn="just">
              <a:lnSpc>
                <a:spcPct val="150000"/>
              </a:lnSpc>
            </a:pPr>
            <a:r>
              <a:rPr lang="vi-VN" sz="4000">
                <a:solidFill>
                  <a:schemeClr val="bg1"/>
                </a:solidFill>
              </a:rPr>
              <a:t>- Ghi chép thông tin và lưu lại hình ảnh của nghề (nếu có).</a:t>
            </a:r>
          </a:p>
        </p:txBody>
      </p:sp>
      <p:pic>
        <p:nvPicPr>
          <p:cNvPr id="6"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570746" y="1873581"/>
            <a:ext cx="2216111" cy="3330223"/>
          </a:xfrm>
          <a:prstGeom prst="rect">
            <a:avLst/>
          </a:prstGeom>
        </p:spPr>
      </p:pic>
    </p:spTree>
    <p:extLst>
      <p:ext uri="{BB962C8B-B14F-4D97-AF65-F5344CB8AC3E}">
        <p14:creationId xmlns:p14="http://schemas.microsoft.com/office/powerpoint/2010/main" val="301452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1676400" y="1790700"/>
            <a:ext cx="14706600" cy="7543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p:cNvSpPr/>
          <p:nvPr/>
        </p:nvSpPr>
        <p:spPr>
          <a:xfrm>
            <a:off x="2514600" y="2247900"/>
            <a:ext cx="12877800" cy="6637651"/>
          </a:xfrm>
          <a:prstGeom prst="rect">
            <a:avLst/>
          </a:prstGeom>
        </p:spPr>
        <p:txBody>
          <a:bodyPr wrap="square">
            <a:spAutoFit/>
          </a:bodyPr>
          <a:lstStyle/>
          <a:p>
            <a:pPr algn="just">
              <a:lnSpc>
                <a:spcPct val="150000"/>
              </a:lnSpc>
            </a:pPr>
            <a:r>
              <a:rPr lang="vi-VN" sz="3600"/>
              <a:t>Nghề truyền thống là những nghề có từ lâu đời, được truyền từ thế hệ này sang thế hệ khác và mang đậm bản sắc văn hoá dân tộc. Nghề truyền thống có những hoạt động đặc trưng rất thú vị, hấp dẫn và đem lại nhiêu lợi ích cho xã hội cũng như các địa phương. Mỗi chúng ta cần tìm hiểu nhiêu hơn nữa về nghề truyễn thống để có thể giới thiệu với bạn bè trong nước và quốc tế về nghề truyễn thống của đất nước, quê hương. Chúng ta tự hào về nghề truyền thống của đất nước Việt Nam.</a:t>
            </a:r>
          </a:p>
        </p:txBody>
      </p:sp>
      <p:sp>
        <p:nvSpPr>
          <p:cNvPr id="4" name="TextBox 15"/>
          <p:cNvSpPr txBox="1"/>
          <p:nvPr/>
        </p:nvSpPr>
        <p:spPr>
          <a:xfrm>
            <a:off x="6061221" y="419100"/>
            <a:ext cx="5784557" cy="890180"/>
          </a:xfrm>
          <a:prstGeom prst="rect">
            <a:avLst/>
          </a:prstGeom>
        </p:spPr>
        <p:txBody>
          <a:bodyPr wrap="square" lIns="0" tIns="0" rIns="0" bIns="0" rtlCol="0" anchor="t">
            <a:spAutoFit/>
          </a:bodyPr>
          <a:lstStyle/>
          <a:p>
            <a:pPr marL="0" lvl="0" indent="0" algn="just">
              <a:lnSpc>
                <a:spcPct val="150000"/>
              </a:lnSpc>
              <a:spcBef>
                <a:spcPct val="0"/>
              </a:spcBef>
            </a:pPr>
            <a:r>
              <a:rPr lang="en-US" sz="4400" b="1" spc="-72" smtClean="0">
                <a:latin typeface="Arial" pitchFamily="34" charset="0"/>
                <a:cs typeface="Arial" pitchFamily="34" charset="0"/>
              </a:rPr>
              <a:t>KẾT LUẬN CHUNG</a:t>
            </a:r>
            <a:endParaRPr lang="en-US" sz="4400" b="1" spc="-72">
              <a:latin typeface="Arial" pitchFamily="34" charset="0"/>
              <a:cs typeface="Arial" pitchFamily="34" charset="0"/>
            </a:endParaRPr>
          </a:p>
        </p:txBody>
      </p:sp>
    </p:spTree>
    <p:extLst>
      <p:ext uri="{BB962C8B-B14F-4D97-AF65-F5344CB8AC3E}">
        <p14:creationId xmlns:p14="http://schemas.microsoft.com/office/powerpoint/2010/main" val="134534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4" name="TextBox 2"/>
          <p:cNvSpPr txBox="1"/>
          <p:nvPr/>
        </p:nvSpPr>
        <p:spPr>
          <a:xfrm>
            <a:off x="10210800" y="4076700"/>
            <a:ext cx="6422210" cy="971100"/>
          </a:xfrm>
          <a:prstGeom prst="rect">
            <a:avLst/>
          </a:prstGeom>
        </p:spPr>
        <p:txBody>
          <a:bodyPr wrap="square" lIns="0" tIns="0" rIns="0" bIns="0" rtlCol="0" anchor="t">
            <a:spAutoFit/>
          </a:bodyPr>
          <a:lstStyle/>
          <a:p>
            <a:pPr marL="0" lvl="0" indent="0">
              <a:lnSpc>
                <a:spcPct val="150000"/>
              </a:lnSpc>
            </a:pPr>
            <a:r>
              <a:rPr lang="en-US" sz="4800" b="1" smtClean="0">
                <a:solidFill>
                  <a:srgbClr val="3D2E12"/>
                </a:solidFill>
                <a:latin typeface="Arial" pitchFamily="34" charset="0"/>
                <a:cs typeface="Arial" pitchFamily="34" charset="0"/>
              </a:rPr>
              <a:t>HƯỚNG DẪN VỀ NHÀ</a:t>
            </a:r>
            <a:endParaRPr lang="en-US" sz="4800" b="1">
              <a:solidFill>
                <a:srgbClr val="3D2E12"/>
              </a:solidFill>
              <a:latin typeface="Arial" pitchFamily="34" charset="0"/>
              <a:cs typeface="Arial" pitchFamily="34" charset="0"/>
            </a:endParaRPr>
          </a:p>
        </p:txBody>
      </p:sp>
      <p:grpSp>
        <p:nvGrpSpPr>
          <p:cNvPr id="15" name="Group 9"/>
          <p:cNvGrpSpPr/>
          <p:nvPr/>
        </p:nvGrpSpPr>
        <p:grpSpPr>
          <a:xfrm>
            <a:off x="1028700" y="647700"/>
            <a:ext cx="3646627" cy="5097197"/>
            <a:chOff x="0" y="0"/>
            <a:chExt cx="4862170" cy="6796262"/>
          </a:xfrm>
        </p:grpSpPr>
        <p:pic>
          <p:nvPicPr>
            <p:cNvPr id="16" name="Picture 10"/>
            <p:cNvPicPr>
              <a:picLocks noChangeAspect="1"/>
            </p:cNvPicPr>
            <p:nvPr/>
          </p:nvPicPr>
          <p:blipFill>
            <a:blip r:embed="rId2"/>
            <a:srcRect t="3407" b="3407"/>
            <a:stretch>
              <a:fillRect/>
            </a:stretch>
          </p:blipFill>
          <p:spPr>
            <a:xfrm>
              <a:off x="0" y="0"/>
              <a:ext cx="4862170" cy="6796262"/>
            </a:xfrm>
            <a:prstGeom prst="rect">
              <a:avLst/>
            </a:prstGeom>
          </p:spPr>
        </p:pic>
      </p:grpSp>
      <p:grpSp>
        <p:nvGrpSpPr>
          <p:cNvPr id="17" name="Group 13"/>
          <p:cNvGrpSpPr/>
          <p:nvPr/>
        </p:nvGrpSpPr>
        <p:grpSpPr>
          <a:xfrm>
            <a:off x="5216865" y="647700"/>
            <a:ext cx="3646627" cy="5097197"/>
            <a:chOff x="0" y="0"/>
            <a:chExt cx="4862170" cy="6796262"/>
          </a:xfrm>
        </p:grpSpPr>
        <p:pic>
          <p:nvPicPr>
            <p:cNvPr id="18" name="Picture 14"/>
            <p:cNvPicPr>
              <a:picLocks noChangeAspect="1"/>
            </p:cNvPicPr>
            <p:nvPr/>
          </p:nvPicPr>
          <p:blipFill>
            <a:blip r:embed="rId3"/>
            <a:srcRect l="26152" r="26152"/>
            <a:stretch>
              <a:fillRect/>
            </a:stretch>
          </p:blipFill>
          <p:spPr>
            <a:xfrm>
              <a:off x="0" y="0"/>
              <a:ext cx="4862170" cy="6796262"/>
            </a:xfrm>
            <a:prstGeom prst="rect">
              <a:avLst/>
            </a:prstGeom>
          </p:spPr>
        </p:pic>
      </p:grpSp>
      <p:sp>
        <p:nvSpPr>
          <p:cNvPr id="19" name="Rectangle 18"/>
          <p:cNvSpPr/>
          <p:nvPr/>
        </p:nvSpPr>
        <p:spPr>
          <a:xfrm>
            <a:off x="1028700" y="6256972"/>
            <a:ext cx="14575610" cy="3139321"/>
          </a:xfrm>
          <a:prstGeom prst="rect">
            <a:avLst/>
          </a:prstGeom>
        </p:spPr>
        <p:txBody>
          <a:bodyPr wrap="square">
            <a:spAutoFit/>
          </a:bodyPr>
          <a:lstStyle/>
          <a:p>
            <a:pPr marL="571500" lvl="0" indent="-571500" algn="just">
              <a:lnSpc>
                <a:spcPct val="150000"/>
              </a:lnSpc>
              <a:buFontTx/>
              <a:buChar char="-"/>
            </a:pPr>
            <a:r>
              <a:rPr lang="en-US" sz="4400" smtClean="0">
                <a:latin typeface="Arial" pitchFamily="34" charset="0"/>
                <a:cs typeface="Arial" pitchFamily="34" charset="0"/>
              </a:rPr>
              <a:t>Tìm hiểu thêm các làng nghề truyền thống ở địa phương em</a:t>
            </a:r>
          </a:p>
          <a:p>
            <a:pPr marL="571500" lvl="0" indent="-571500" algn="just">
              <a:lnSpc>
                <a:spcPct val="150000"/>
              </a:lnSpc>
              <a:buFontTx/>
              <a:buChar char="-"/>
            </a:pPr>
            <a:r>
              <a:rPr lang="en-US" sz="4400" smtClean="0">
                <a:latin typeface="Arial" pitchFamily="34" charset="0"/>
                <a:cs typeface="Arial" pitchFamily="34" charset="0"/>
              </a:rPr>
              <a:t>Chuẩn bị </a:t>
            </a:r>
            <a:r>
              <a:rPr lang="en-US" sz="4400" smtClean="0">
                <a:latin typeface="Arial" pitchFamily="34" charset="0"/>
                <a:cs typeface="Arial" pitchFamily="34" charset="0"/>
              </a:rPr>
              <a:t>tiết học sau: Trải nghiệm nghề truyền thống</a:t>
            </a:r>
            <a:endParaRPr lang="vi-VN" sz="4400">
              <a:latin typeface="Arial" pitchFamily="34" charset="0"/>
              <a:cs typeface="Arial"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61600"/>
          </a:xfrm>
          <a:prstGeom prst="rect">
            <a:avLst/>
          </a:prstGeom>
        </p:spPr>
      </p:pic>
    </p:spTree>
    <p:extLst>
      <p:ext uri="{BB962C8B-B14F-4D97-AF65-F5344CB8AC3E}">
        <p14:creationId xmlns:p14="http://schemas.microsoft.com/office/powerpoint/2010/main" val="32964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9412" y="8870247"/>
            <a:ext cx="18278588" cy="1416753"/>
          </a:xfrm>
          <a:prstGeom prst="rect">
            <a:avLst/>
          </a:prstGeom>
          <a:solidFill>
            <a:srgbClr val="F5A700"/>
          </a:solidFill>
        </p:spPr>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58" y="926973"/>
            <a:ext cx="8517548"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3"/>
          <p:cNvSpPr txBox="1"/>
          <p:nvPr/>
        </p:nvSpPr>
        <p:spPr>
          <a:xfrm>
            <a:off x="9666586" y="2719120"/>
            <a:ext cx="7546162" cy="3502305"/>
          </a:xfrm>
          <a:prstGeom prst="rect">
            <a:avLst/>
          </a:prstGeom>
        </p:spPr>
        <p:txBody>
          <a:bodyPr wrap="square" lIns="0" tIns="0" rIns="0" bIns="0" rtlCol="0" anchor="t">
            <a:spAutoFit/>
          </a:bodyPr>
          <a:lstStyle/>
          <a:p>
            <a:pPr algn="ctr">
              <a:lnSpc>
                <a:spcPct val="200000"/>
              </a:lnSpc>
            </a:pPr>
            <a:r>
              <a:rPr lang="vi-VN" sz="4000" b="1"/>
              <a:t>TUẦN 30 - TIẾT 2</a:t>
            </a:r>
            <a:r>
              <a:rPr lang="vi-VN" sz="4000" b="1"/>
              <a:t>: </a:t>
            </a:r>
            <a:endParaRPr lang="vi-VN" sz="4000" b="1" smtClean="0"/>
          </a:p>
          <a:p>
            <a:pPr algn="ctr">
              <a:lnSpc>
                <a:spcPct val="200000"/>
              </a:lnSpc>
            </a:pPr>
            <a:r>
              <a:rPr lang="vi-VN" sz="4000" b="1" smtClean="0"/>
              <a:t>KHÁM </a:t>
            </a:r>
            <a:r>
              <a:rPr lang="vi-VN" sz="4000" b="1"/>
              <a:t>PHÁ NGHỀ TRUYỀN THỐNG Ở NƯỚC TA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ng Nghề Truyền Thống Hà Nội Nổi Tiếng Hàng Trăm Năm - Halo Trav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04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48600" y="4838700"/>
            <a:ext cx="9877322" cy="5078313"/>
          </a:xfrm>
          <a:prstGeom prst="rect">
            <a:avLst/>
          </a:prstGeom>
        </p:spPr>
        <p:txBody>
          <a:bodyPr wrap="square">
            <a:spAutoFit/>
          </a:bodyPr>
          <a:lstStyle/>
          <a:p>
            <a:pPr algn="ctr">
              <a:lnSpc>
                <a:spcPct val="150000"/>
              </a:lnSpc>
            </a:pPr>
            <a:r>
              <a:rPr lang="nl-NL" sz="5400" b="1" smtClean="0">
                <a:solidFill>
                  <a:schemeClr val="bg1"/>
                </a:solidFill>
                <a:latin typeface="Arial" pitchFamily="34" charset="0"/>
                <a:cs typeface="Arial" pitchFamily="34" charset="0"/>
              </a:rPr>
              <a:t>HOẠT ĐỘNG 1: </a:t>
            </a:r>
            <a:endParaRPr lang="vi-VN" sz="5400" b="1" smtClean="0">
              <a:solidFill>
                <a:schemeClr val="bg1"/>
              </a:solidFill>
              <a:latin typeface="Arial" pitchFamily="34" charset="0"/>
              <a:cs typeface="Arial" pitchFamily="34" charset="0"/>
            </a:endParaRPr>
          </a:p>
          <a:p>
            <a:pPr algn="ctr">
              <a:lnSpc>
                <a:spcPct val="150000"/>
              </a:lnSpc>
            </a:pPr>
            <a:r>
              <a:rPr lang="nl-NL" sz="5400" b="1" smtClean="0">
                <a:solidFill>
                  <a:schemeClr val="bg1"/>
                </a:solidFill>
                <a:latin typeface="Arial" pitchFamily="34" charset="0"/>
                <a:cs typeface="Arial" pitchFamily="34" charset="0"/>
              </a:rPr>
              <a:t>TÌM HIỂU HOẠT ĐỘNG ĐẶC TRƯNG VÀ VAI TRÒ CỦA NGHỀ TRUYỀN THỐNG</a:t>
            </a:r>
            <a:endParaRPr lang="vi-VN" sz="54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71432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0"/>
          </a:xfrm>
          <a:prstGeom prst="rect">
            <a:avLst/>
          </a:prstGeom>
          <a:solidFill>
            <a:srgbClr val="F5A700"/>
          </a:solidFill>
        </p:spPr>
      </p:sp>
      <p:grpSp>
        <p:nvGrpSpPr>
          <p:cNvPr id="3" name="Group 3"/>
          <p:cNvGrpSpPr/>
          <p:nvPr/>
        </p:nvGrpSpPr>
        <p:grpSpPr>
          <a:xfrm>
            <a:off x="3481118" y="2450314"/>
            <a:ext cx="11814717" cy="5386371"/>
            <a:chOff x="0" y="0"/>
            <a:chExt cx="3996583" cy="1822056"/>
          </a:xfrm>
        </p:grpSpPr>
        <p:sp>
          <p:nvSpPr>
            <p:cNvPr id="4" name="Freeform 4"/>
            <p:cNvSpPr/>
            <p:nvPr/>
          </p:nvSpPr>
          <p:spPr>
            <a:xfrm>
              <a:off x="0" y="0"/>
              <a:ext cx="3996584" cy="1822056"/>
            </a:xfrm>
            <a:custGeom>
              <a:avLst/>
              <a:gdLst/>
              <a:ahLst/>
              <a:cxnLst/>
              <a:rect l="l" t="t" r="r" b="b"/>
              <a:pathLst>
                <a:path w="3996584" h="1822056">
                  <a:moveTo>
                    <a:pt x="3872123" y="1822056"/>
                  </a:moveTo>
                  <a:lnTo>
                    <a:pt x="124460" y="1822056"/>
                  </a:lnTo>
                  <a:cubicBezTo>
                    <a:pt x="55880" y="1822056"/>
                    <a:pt x="0" y="1766176"/>
                    <a:pt x="0" y="1697596"/>
                  </a:cubicBezTo>
                  <a:lnTo>
                    <a:pt x="0" y="124460"/>
                  </a:lnTo>
                  <a:cubicBezTo>
                    <a:pt x="0" y="55880"/>
                    <a:pt x="55880" y="0"/>
                    <a:pt x="124460" y="0"/>
                  </a:cubicBezTo>
                  <a:lnTo>
                    <a:pt x="3872123" y="0"/>
                  </a:lnTo>
                  <a:cubicBezTo>
                    <a:pt x="3940704" y="0"/>
                    <a:pt x="3996584" y="55880"/>
                    <a:pt x="3996584" y="124460"/>
                  </a:cubicBezTo>
                  <a:lnTo>
                    <a:pt x="3996584" y="1697597"/>
                  </a:lnTo>
                  <a:cubicBezTo>
                    <a:pt x="3996584" y="1766176"/>
                    <a:pt x="3940704" y="1822056"/>
                    <a:pt x="3872123" y="1822056"/>
                  </a:cubicBezTo>
                  <a:close/>
                </a:path>
              </a:pathLst>
            </a:custGeom>
            <a:solidFill>
              <a:srgbClr val="FFFFFF"/>
            </a:solidFill>
          </p:spPr>
        </p:sp>
      </p:grpSp>
      <p:sp>
        <p:nvSpPr>
          <p:cNvPr id="6" name="TextBox 6"/>
          <p:cNvSpPr txBox="1"/>
          <p:nvPr/>
        </p:nvSpPr>
        <p:spPr>
          <a:xfrm>
            <a:off x="4389606" y="2987172"/>
            <a:ext cx="9859794" cy="4431983"/>
          </a:xfrm>
          <a:prstGeom prst="rect">
            <a:avLst/>
          </a:prstGeom>
        </p:spPr>
        <p:txBody>
          <a:bodyPr wrap="square" lIns="0" tIns="0" rIns="0" bIns="0" rtlCol="0" anchor="t">
            <a:spAutoFit/>
          </a:bodyPr>
          <a:lstStyle/>
          <a:p>
            <a:pPr algn="ctr">
              <a:lnSpc>
                <a:spcPct val="150000"/>
              </a:lnSpc>
              <a:spcBef>
                <a:spcPct val="0"/>
              </a:spcBef>
            </a:pPr>
            <a:r>
              <a:rPr lang="nl-NL" sz="4800" b="1" smtClean="0">
                <a:latin typeface="Arial" pitchFamily="34" charset="0"/>
                <a:cs typeface="Arial" pitchFamily="34" charset="0"/>
              </a:rPr>
              <a:t>Kể lại những điều đã trải nghiệm qua hoạt động tìm hiểu các làng nghề truyền thống ở tiết sinh hoạt dưới cờ đầu tuần.</a:t>
            </a:r>
            <a:endParaRPr lang="en-US" sz="4800" b="1" spc="-30">
              <a:solidFill>
                <a:srgbClr val="14110F"/>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62000" y="6816909"/>
            <a:ext cx="7620000" cy="3125518"/>
            <a:chOff x="0" y="0"/>
            <a:chExt cx="1563189" cy="1219235"/>
          </a:xfrm>
        </p:grpSpPr>
        <p:sp>
          <p:nvSpPr>
            <p:cNvPr id="8"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pic>
        <p:nvPicPr>
          <p:cNvPr id="2" name="Picture 2"/>
          <p:cNvPicPr>
            <a:picLocks noChangeAspect="1"/>
          </p:cNvPicPr>
          <p:nvPr/>
        </p:nvPicPr>
        <p:blipFill>
          <a:blip r:embed="rId2"/>
          <a:srcRect l="53301" t="15236" r="8851" b="66883"/>
          <a:stretch>
            <a:fillRect/>
          </a:stretch>
        </p:blipFill>
        <p:spPr>
          <a:xfrm>
            <a:off x="10022465" y="1926710"/>
            <a:ext cx="6777469" cy="4343386"/>
          </a:xfrm>
          <a:prstGeom prst="rect">
            <a:avLst/>
          </a:prstGeom>
        </p:spPr>
      </p:pic>
      <p:pic>
        <p:nvPicPr>
          <p:cNvPr id="3" name="Picture 3"/>
          <p:cNvPicPr>
            <a:picLocks noChangeAspect="1"/>
          </p:cNvPicPr>
          <p:nvPr/>
        </p:nvPicPr>
        <p:blipFill>
          <a:blip r:embed="rId2"/>
          <a:srcRect l="16451" t="16000" r="47410" b="67800"/>
          <a:stretch>
            <a:fillRect/>
          </a:stretch>
        </p:blipFill>
        <p:spPr>
          <a:xfrm>
            <a:off x="1377921" y="1926710"/>
            <a:ext cx="6540557" cy="4114800"/>
          </a:xfrm>
          <a:prstGeom prst="rect">
            <a:avLst/>
          </a:prstGeom>
        </p:spPr>
      </p:pic>
      <p:sp>
        <p:nvSpPr>
          <p:cNvPr id="6" name="Rectangle 5"/>
          <p:cNvSpPr/>
          <p:nvPr/>
        </p:nvSpPr>
        <p:spPr>
          <a:xfrm>
            <a:off x="990600" y="7254776"/>
            <a:ext cx="7239000" cy="2308324"/>
          </a:xfrm>
          <a:prstGeom prst="rect">
            <a:avLst/>
          </a:prstGeom>
        </p:spPr>
        <p:txBody>
          <a:bodyPr wrap="square">
            <a:spAutoFit/>
          </a:bodyPr>
          <a:lstStyle/>
          <a:p>
            <a:pPr lvl="0" algn="just">
              <a:lnSpc>
                <a:spcPct val="150000"/>
              </a:lnSpc>
            </a:pPr>
            <a:r>
              <a:rPr lang="nl-NL" sz="3200">
                <a:latin typeface="Arial" pitchFamily="34" charset="0"/>
                <a:cs typeface="Arial" pitchFamily="34" charset="0"/>
              </a:rPr>
              <a:t>Nghề làm tranh khắc gỗ dân gian Đông Hồ ở </a:t>
            </a:r>
            <a:r>
              <a:rPr lang="nl-NL" sz="3200" smtClean="0">
                <a:latin typeface="Arial" pitchFamily="34" charset="0"/>
                <a:cs typeface="Arial" pitchFamily="34" charset="0"/>
              </a:rPr>
              <a:t>Thuận </a:t>
            </a:r>
            <a:r>
              <a:rPr lang="nl-NL" sz="3200">
                <a:latin typeface="Arial" pitchFamily="34" charset="0"/>
                <a:cs typeface="Arial" pitchFamily="34" charset="0"/>
              </a:rPr>
              <a:t>thành, Bắc Ninh với sản </a:t>
            </a:r>
            <a:r>
              <a:rPr lang="nl-NL" sz="3200" smtClean="0">
                <a:latin typeface="Arial" pitchFamily="34" charset="0"/>
                <a:cs typeface="Arial" pitchFamily="34" charset="0"/>
              </a:rPr>
              <a:t>phẩm: </a:t>
            </a:r>
            <a:r>
              <a:rPr lang="nl-NL" sz="3200">
                <a:latin typeface="Arial" pitchFamily="34" charset="0"/>
                <a:cs typeface="Arial" pitchFamily="34" charset="0"/>
              </a:rPr>
              <a:t>tranh nghệ thuật dân gian.</a:t>
            </a:r>
            <a:endParaRPr lang="vi-VN" sz="3200">
              <a:latin typeface="Arial" pitchFamily="34" charset="0"/>
              <a:cs typeface="Arial" pitchFamily="34" charset="0"/>
            </a:endParaRPr>
          </a:p>
        </p:txBody>
      </p:sp>
      <p:grpSp>
        <p:nvGrpSpPr>
          <p:cNvPr id="9" name="Group 7"/>
          <p:cNvGrpSpPr/>
          <p:nvPr/>
        </p:nvGrpSpPr>
        <p:grpSpPr>
          <a:xfrm>
            <a:off x="9895188" y="6893151"/>
            <a:ext cx="7032024" cy="3049276"/>
            <a:chOff x="0" y="34816"/>
            <a:chExt cx="1563189" cy="1219235"/>
          </a:xfrm>
        </p:grpSpPr>
        <p:sp>
          <p:nvSpPr>
            <p:cNvPr id="10" name="Freeform 8"/>
            <p:cNvSpPr/>
            <p:nvPr/>
          </p:nvSpPr>
          <p:spPr>
            <a:xfrm>
              <a:off x="0" y="34816"/>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10395690" y="7322682"/>
            <a:ext cx="6031017" cy="2482667"/>
          </a:xfrm>
          <a:prstGeom prst="rect">
            <a:avLst/>
          </a:prstGeom>
        </p:spPr>
        <p:txBody>
          <a:bodyPr wrap="square">
            <a:spAutoFit/>
          </a:bodyPr>
          <a:lstStyle/>
          <a:p>
            <a:pPr algn="just">
              <a:lnSpc>
                <a:spcPct val="150000"/>
              </a:lnSpc>
            </a:pPr>
            <a:r>
              <a:rPr lang="nl-NL" sz="3600">
                <a:latin typeface="Arial" pitchFamily="34" charset="0"/>
                <a:cs typeface="Arial" pitchFamily="34" charset="0"/>
              </a:rPr>
              <a:t>Nghề nặn tò he ở Phú Xuyên, Hà Nội với sản phẩm : tò he</a:t>
            </a:r>
            <a:endParaRPr lang="vi-VN" sz="3600">
              <a:latin typeface="Arial" pitchFamily="34" charset="0"/>
              <a:cs typeface="Arial" pitchFamily="34" charset="0"/>
            </a:endParaRPr>
          </a:p>
        </p:txBody>
      </p:sp>
      <p:sp>
        <p:nvSpPr>
          <p:cNvPr id="4" name="TextBox 3"/>
          <p:cNvSpPr txBox="1"/>
          <p:nvPr/>
        </p:nvSpPr>
        <p:spPr>
          <a:xfrm>
            <a:off x="3581400" y="495300"/>
            <a:ext cx="11533607" cy="646331"/>
          </a:xfrm>
          <a:prstGeom prst="rect">
            <a:avLst/>
          </a:prstGeom>
          <a:noFill/>
        </p:spPr>
        <p:txBody>
          <a:bodyPr wrap="none" rtlCol="0">
            <a:spAutoFit/>
          </a:bodyPr>
          <a:lstStyle/>
          <a:p>
            <a:r>
              <a:rPr lang="en-US" sz="3600" b="1">
                <a:solidFill>
                  <a:srgbClr val="FF0000"/>
                </a:solidFill>
                <a:latin typeface="Arial" pitchFamily="34" charset="0"/>
                <a:cs typeface="Arial" pitchFamily="34" charset="0"/>
              </a:rPr>
              <a:t>M</a:t>
            </a:r>
            <a:r>
              <a:rPr lang="en-US" sz="3600" b="1" smtClean="0">
                <a:solidFill>
                  <a:srgbClr val="FF0000"/>
                </a:solidFill>
                <a:latin typeface="Arial" pitchFamily="34" charset="0"/>
                <a:cs typeface="Arial" pitchFamily="34" charset="0"/>
              </a:rPr>
              <a:t>ột số làng nghề truyền thống nổi tiếng ở Việt Nam</a:t>
            </a:r>
            <a:endParaRPr lang="vi-VN" sz="36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6463585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033" t="41653" r="47558" b="41883"/>
          <a:stretch>
            <a:fillRect/>
          </a:stretch>
        </p:blipFill>
        <p:spPr>
          <a:xfrm>
            <a:off x="9507858" y="576649"/>
            <a:ext cx="6655064" cy="4223635"/>
          </a:xfrm>
          <a:prstGeom prst="rect">
            <a:avLst/>
          </a:prstGeom>
        </p:spPr>
      </p:pic>
      <p:pic>
        <p:nvPicPr>
          <p:cNvPr id="3" name="Picture 5"/>
          <p:cNvPicPr>
            <a:picLocks noChangeAspect="1"/>
          </p:cNvPicPr>
          <p:nvPr/>
        </p:nvPicPr>
        <p:blipFill>
          <a:blip r:embed="rId2"/>
          <a:srcRect l="53311" t="41782" r="9863" b="41420"/>
          <a:stretch>
            <a:fillRect/>
          </a:stretch>
        </p:blipFill>
        <p:spPr>
          <a:xfrm>
            <a:off x="9507858" y="5448809"/>
            <a:ext cx="6731373" cy="4309202"/>
          </a:xfrm>
          <a:prstGeom prst="rect">
            <a:avLst/>
          </a:prstGeom>
        </p:spPr>
      </p:pic>
      <p:grpSp>
        <p:nvGrpSpPr>
          <p:cNvPr id="4" name="Group 7"/>
          <p:cNvGrpSpPr/>
          <p:nvPr/>
        </p:nvGrpSpPr>
        <p:grpSpPr>
          <a:xfrm>
            <a:off x="1066800" y="1562100"/>
            <a:ext cx="7032024" cy="2669948"/>
            <a:chOff x="0" y="0"/>
            <a:chExt cx="1563189" cy="1219235"/>
          </a:xfrm>
        </p:grpSpPr>
        <p:sp>
          <p:nvSpPr>
            <p:cNvPr id="5"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1544891" y="1782666"/>
            <a:ext cx="6031017"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nón làng Chuông ở Thanh Oai, Hà Nội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nón lá.</a:t>
            </a:r>
            <a:endParaRPr lang="vi-VN" sz="3200">
              <a:latin typeface="Arial" pitchFamily="34" charset="0"/>
              <a:cs typeface="Arial" pitchFamily="34" charset="0"/>
            </a:endParaRPr>
          </a:p>
        </p:txBody>
      </p:sp>
      <p:grpSp>
        <p:nvGrpSpPr>
          <p:cNvPr id="8" name="Group 7"/>
          <p:cNvGrpSpPr/>
          <p:nvPr/>
        </p:nvGrpSpPr>
        <p:grpSpPr>
          <a:xfrm>
            <a:off x="1219200" y="5905500"/>
            <a:ext cx="7032024" cy="2669948"/>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0" name="Rectangle 9"/>
          <p:cNvSpPr/>
          <p:nvPr/>
        </p:nvSpPr>
        <p:spPr>
          <a:xfrm>
            <a:off x="1544891" y="6134100"/>
            <a:ext cx="6303709"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dệt thổ cẩm ở Mai Châu, Hòa Bình với sản </a:t>
            </a:r>
            <a:r>
              <a:rPr lang="nl-NL" sz="3200" smtClean="0">
                <a:latin typeface="Arial" pitchFamily="34" charset="0"/>
                <a:cs typeface="Arial" pitchFamily="34" charset="0"/>
              </a:rPr>
              <a:t>phẩm</a:t>
            </a:r>
            <a:r>
              <a:rPr lang="nl-NL" sz="3200">
                <a:latin typeface="Arial" pitchFamily="34" charset="0"/>
                <a:cs typeface="Arial" pitchFamily="34" charset="0"/>
              </a:rPr>
              <a:t>:</a:t>
            </a:r>
            <a:r>
              <a:rPr lang="nl-NL" sz="3200" smtClean="0">
                <a:latin typeface="Arial" pitchFamily="34" charset="0"/>
                <a:cs typeface="Arial" pitchFamily="34" charset="0"/>
              </a:rPr>
              <a:t> </a:t>
            </a:r>
            <a:r>
              <a:rPr lang="nl-NL" sz="3200">
                <a:latin typeface="Arial" pitchFamily="34" charset="0"/>
                <a:cs typeface="Arial" pitchFamily="34" charset="0"/>
              </a:rPr>
              <a:t>quần áo, khăn, mũ thổ cẩm,…</a:t>
            </a:r>
            <a:endParaRPr lang="vi-VN" sz="3200">
              <a:latin typeface="Arial" pitchFamily="34" charset="0"/>
              <a:cs typeface="Arial" pitchFamily="34" charset="0"/>
            </a:endParaRPr>
          </a:p>
        </p:txBody>
      </p:sp>
    </p:spTree>
    <p:extLst>
      <p:ext uri="{BB962C8B-B14F-4D97-AF65-F5344CB8AC3E}">
        <p14:creationId xmlns:p14="http://schemas.microsoft.com/office/powerpoint/2010/main" val="127409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762" t="67827" r="47015" b="16114"/>
          <a:stretch>
            <a:fillRect/>
          </a:stretch>
        </p:blipFill>
        <p:spPr>
          <a:xfrm>
            <a:off x="824883" y="511191"/>
            <a:ext cx="7366223" cy="4460204"/>
          </a:xfrm>
          <a:prstGeom prst="rect">
            <a:avLst/>
          </a:prstGeom>
        </p:spPr>
      </p:pic>
      <p:pic>
        <p:nvPicPr>
          <p:cNvPr id="3" name="Picture 3"/>
          <p:cNvPicPr>
            <a:picLocks noChangeAspect="1"/>
          </p:cNvPicPr>
          <p:nvPr/>
        </p:nvPicPr>
        <p:blipFill>
          <a:blip r:embed="rId2"/>
          <a:srcRect l="52949" t="67569" r="10642" b="15967"/>
          <a:stretch>
            <a:fillRect/>
          </a:stretch>
        </p:blipFill>
        <p:spPr>
          <a:xfrm>
            <a:off x="9144000" y="511191"/>
            <a:ext cx="7027819" cy="4460204"/>
          </a:xfrm>
          <a:prstGeom prst="rect">
            <a:avLst/>
          </a:prstGeom>
        </p:spPr>
      </p:pic>
      <p:grpSp>
        <p:nvGrpSpPr>
          <p:cNvPr id="5" name="Group 4"/>
          <p:cNvGrpSpPr/>
          <p:nvPr/>
        </p:nvGrpSpPr>
        <p:grpSpPr>
          <a:xfrm>
            <a:off x="991982" y="6163235"/>
            <a:ext cx="6629400" cy="2669948"/>
            <a:chOff x="0" y="0"/>
            <a:chExt cx="1563189" cy="1219235"/>
          </a:xfrm>
        </p:grpSpPr>
        <p:sp>
          <p:nvSpPr>
            <p:cNvPr id="6" name="Freeform 5"/>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7" name="Rectangle 6"/>
          <p:cNvSpPr/>
          <p:nvPr/>
        </p:nvSpPr>
        <p:spPr>
          <a:xfrm>
            <a:off x="1487973" y="6344047"/>
            <a:ext cx="5637418" cy="2308324"/>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trồng chè tại Tân Cương, Thái Nguyên với sản phẩm chè khô.</a:t>
            </a:r>
            <a:endParaRPr lang="vi-VN" sz="3200">
              <a:latin typeface="Arial" pitchFamily="34" charset="0"/>
              <a:cs typeface="Arial" pitchFamily="34" charset="0"/>
            </a:endParaRPr>
          </a:p>
        </p:txBody>
      </p:sp>
      <p:grpSp>
        <p:nvGrpSpPr>
          <p:cNvPr id="8" name="Group 7"/>
          <p:cNvGrpSpPr/>
          <p:nvPr/>
        </p:nvGrpSpPr>
        <p:grpSpPr>
          <a:xfrm>
            <a:off x="9210724" y="5927606"/>
            <a:ext cx="7032024" cy="3141205"/>
            <a:chOff x="0" y="0"/>
            <a:chExt cx="1563189" cy="1219235"/>
          </a:xfrm>
        </p:grpSpPr>
        <p:sp>
          <p:nvSpPr>
            <p:cNvPr id="9" name="Freeform 8"/>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11" name="Rectangle 10"/>
          <p:cNvSpPr/>
          <p:nvPr/>
        </p:nvSpPr>
        <p:spPr>
          <a:xfrm>
            <a:off x="9598980" y="6083931"/>
            <a:ext cx="6188553" cy="2955746"/>
          </a:xfrm>
          <a:prstGeom prst="rect">
            <a:avLst/>
          </a:prstGeom>
        </p:spPr>
        <p:txBody>
          <a:bodyPr wrap="square">
            <a:spAutoFit/>
          </a:bodyPr>
          <a:lstStyle/>
          <a:p>
            <a:pPr algn="just">
              <a:lnSpc>
                <a:spcPct val="150000"/>
              </a:lnSpc>
            </a:pPr>
            <a:r>
              <a:rPr lang="vi-VN" sz="3200">
                <a:latin typeface="Arial" pitchFamily="34" charset="0"/>
                <a:cs typeface="Arial" pitchFamily="34" charset="0"/>
              </a:rPr>
              <a:t>Nước mắm Phú Quốc có bề dày lịch sử lên tới 200 </a:t>
            </a:r>
            <a:r>
              <a:rPr lang="vi-VN" sz="3200" smtClean="0">
                <a:latin typeface="Arial" pitchFamily="34" charset="0"/>
                <a:cs typeface="Arial" pitchFamily="34" charset="0"/>
              </a:rPr>
              <a:t>năm</a:t>
            </a:r>
            <a:r>
              <a:rPr lang="vi-VN" sz="3200">
                <a:latin typeface="Arial" pitchFamily="34" charset="0"/>
                <a:cs typeface="Arial" pitchFamily="34" charset="0"/>
              </a:rPr>
              <a:t> </a:t>
            </a:r>
            <a:r>
              <a:rPr lang="vi-VN" sz="3200" smtClean="0">
                <a:latin typeface="Arial" pitchFamily="34" charset="0"/>
                <a:cs typeface="Arial" pitchFamily="34" charset="0"/>
              </a:rPr>
              <a:t>nổi tiếng với hương vị nước mắm đậm dà và quy trình sản xuất cao cấp</a:t>
            </a:r>
            <a:endParaRPr lang="vi-VN" sz="3200">
              <a:latin typeface="Arial" pitchFamily="34" charset="0"/>
              <a:cs typeface="Arial" pitchFamily="34" charset="0"/>
            </a:endParaRPr>
          </a:p>
        </p:txBody>
      </p:sp>
    </p:spTree>
    <p:extLst>
      <p:ext uri="{BB962C8B-B14F-4D97-AF65-F5344CB8AC3E}">
        <p14:creationId xmlns:p14="http://schemas.microsoft.com/office/powerpoint/2010/main" val="2955486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2"/>
          <a:srcRect l="16154" t="8665" r="46146" b="71884"/>
          <a:stretch>
            <a:fillRect/>
          </a:stretch>
        </p:blipFill>
        <p:spPr>
          <a:xfrm>
            <a:off x="1002006" y="1110693"/>
            <a:ext cx="7150606" cy="4347177"/>
          </a:xfrm>
          <a:prstGeom prst="rect">
            <a:avLst/>
          </a:prstGeom>
        </p:spPr>
      </p:pic>
      <p:pic>
        <p:nvPicPr>
          <p:cNvPr id="3" name="Picture 2"/>
          <p:cNvPicPr>
            <a:picLocks noChangeAspect="1"/>
          </p:cNvPicPr>
          <p:nvPr/>
        </p:nvPicPr>
        <p:blipFill>
          <a:blip r:embed="rId2"/>
          <a:srcRect l="53469" t="7529" r="7421" b="72694"/>
          <a:stretch>
            <a:fillRect/>
          </a:stretch>
        </p:blipFill>
        <p:spPr>
          <a:xfrm>
            <a:off x="9220200" y="4914900"/>
            <a:ext cx="7406199" cy="4654165"/>
          </a:xfrm>
          <a:prstGeom prst="rect">
            <a:avLst/>
          </a:prstGeom>
        </p:spPr>
      </p:pic>
      <p:grpSp>
        <p:nvGrpSpPr>
          <p:cNvPr id="4" name="Group 3"/>
          <p:cNvGrpSpPr/>
          <p:nvPr/>
        </p:nvGrpSpPr>
        <p:grpSpPr>
          <a:xfrm>
            <a:off x="9354603" y="1660160"/>
            <a:ext cx="7032024" cy="2669948"/>
            <a:chOff x="0" y="0"/>
            <a:chExt cx="1563189" cy="1219235"/>
          </a:xfrm>
        </p:grpSpPr>
        <p:sp>
          <p:nvSpPr>
            <p:cNvPr id="5" name="Freeform 4"/>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6" name="Rectangle 5"/>
          <p:cNvSpPr/>
          <p:nvPr/>
        </p:nvSpPr>
        <p:spPr>
          <a:xfrm>
            <a:off x="9680294" y="188876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làm gốm Thanh Hà ở Hội An với sản phẩm đồ gia dụng và nghệ thuật bằng gốm.</a:t>
            </a:r>
            <a:endParaRPr lang="vi-VN" sz="3200">
              <a:latin typeface="Arial" pitchFamily="34" charset="0"/>
              <a:cs typeface="Arial" pitchFamily="34" charset="0"/>
            </a:endParaRPr>
          </a:p>
        </p:txBody>
      </p:sp>
      <p:grpSp>
        <p:nvGrpSpPr>
          <p:cNvPr id="7" name="Group 6"/>
          <p:cNvGrpSpPr/>
          <p:nvPr/>
        </p:nvGrpSpPr>
        <p:grpSpPr>
          <a:xfrm>
            <a:off x="1249687" y="6362700"/>
            <a:ext cx="7032024" cy="2669948"/>
            <a:chOff x="0" y="0"/>
            <a:chExt cx="1563189" cy="1219235"/>
          </a:xfrm>
        </p:grpSpPr>
        <p:sp>
          <p:nvSpPr>
            <p:cNvPr id="8" name="Freeform 7"/>
            <p:cNvSpPr/>
            <p:nvPr/>
          </p:nvSpPr>
          <p:spPr>
            <a:xfrm>
              <a:off x="0" y="0"/>
              <a:ext cx="1563189" cy="1219235"/>
            </a:xfrm>
            <a:custGeom>
              <a:avLst/>
              <a:gdLst/>
              <a:ahLst/>
              <a:cxnLst/>
              <a:rect l="l" t="t" r="r" b="b"/>
              <a:pathLst>
                <a:path w="1563189" h="1219235">
                  <a:moveTo>
                    <a:pt x="1438729" y="1219235"/>
                  </a:moveTo>
                  <a:lnTo>
                    <a:pt x="124460" y="1219235"/>
                  </a:lnTo>
                  <a:cubicBezTo>
                    <a:pt x="55880" y="1219235"/>
                    <a:pt x="0" y="1163355"/>
                    <a:pt x="0" y="1094775"/>
                  </a:cubicBezTo>
                  <a:lnTo>
                    <a:pt x="0" y="124460"/>
                  </a:lnTo>
                  <a:cubicBezTo>
                    <a:pt x="0" y="55880"/>
                    <a:pt x="55880" y="0"/>
                    <a:pt x="124460" y="0"/>
                  </a:cubicBezTo>
                  <a:lnTo>
                    <a:pt x="1438729" y="0"/>
                  </a:lnTo>
                  <a:cubicBezTo>
                    <a:pt x="1507309" y="0"/>
                    <a:pt x="1563189" y="55880"/>
                    <a:pt x="1563189" y="124460"/>
                  </a:cubicBezTo>
                  <a:lnTo>
                    <a:pt x="1563189" y="1094775"/>
                  </a:lnTo>
                  <a:cubicBezTo>
                    <a:pt x="1563189" y="1163355"/>
                    <a:pt x="1507309" y="1219235"/>
                    <a:pt x="1438729" y="1219235"/>
                  </a:cubicBezTo>
                  <a:close/>
                </a:path>
              </a:pathLst>
            </a:custGeom>
            <a:solidFill>
              <a:srgbClr val="F6F6F6"/>
            </a:solidFill>
          </p:spPr>
        </p:sp>
      </p:grpSp>
      <p:sp>
        <p:nvSpPr>
          <p:cNvPr id="9" name="Rectangle 8"/>
          <p:cNvSpPr/>
          <p:nvPr/>
        </p:nvSpPr>
        <p:spPr>
          <a:xfrm>
            <a:off x="1575378" y="6591300"/>
            <a:ext cx="6303709" cy="2228815"/>
          </a:xfrm>
          <a:prstGeom prst="rect">
            <a:avLst/>
          </a:prstGeom>
        </p:spPr>
        <p:txBody>
          <a:bodyPr wrap="square">
            <a:spAutoFit/>
          </a:bodyPr>
          <a:lstStyle/>
          <a:p>
            <a:pPr algn="just">
              <a:lnSpc>
                <a:spcPct val="150000"/>
              </a:lnSpc>
            </a:pPr>
            <a:r>
              <a:rPr lang="nl-NL" sz="3200">
                <a:latin typeface="Arial" pitchFamily="34" charset="0"/>
                <a:cs typeface="Arial" pitchFamily="34" charset="0"/>
              </a:rPr>
              <a:t>Nghề mây tre đan ở Khoái Châu, Hưng Yên với sản phẩm đồ gia dụng và sản phẩm mây tre đan</a:t>
            </a:r>
            <a:endParaRPr lang="vi-VN" sz="3200">
              <a:latin typeface="Arial" pitchFamily="34" charset="0"/>
              <a:cs typeface="Arial" pitchFamily="34" charset="0"/>
            </a:endParaRPr>
          </a:p>
        </p:txBody>
      </p:sp>
    </p:spTree>
    <p:extLst>
      <p:ext uri="{BB962C8B-B14F-4D97-AF65-F5344CB8AC3E}">
        <p14:creationId xmlns:p14="http://schemas.microsoft.com/office/powerpoint/2010/main" val="23741913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1163</Words>
  <PresentationFormat>Custom</PresentationFormat>
  <Paragraphs>90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2021-09-25T05:31:40Z</dcterms:modified>
  <dc:identifier>DAEniEUGZDI</dc:identifier>
</cp:coreProperties>
</file>