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tags/tag1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  <p:sldMasterId id="2147483672" r:id="rId2"/>
    <p:sldMasterId id="2147483684" r:id="rId3"/>
  </p:sldMasterIdLst>
  <p:notesMasterIdLst>
    <p:notesMasterId r:id="rId21"/>
  </p:notesMasterIdLst>
  <p:sldIdLst>
    <p:sldId id="256" r:id="rId4"/>
    <p:sldId id="313" r:id="rId5"/>
    <p:sldId id="312" r:id="rId6"/>
    <p:sldId id="465" r:id="rId7"/>
    <p:sldId id="387" r:id="rId8"/>
    <p:sldId id="388" r:id="rId9"/>
    <p:sldId id="466" r:id="rId10"/>
    <p:sldId id="442" r:id="rId11"/>
    <p:sldId id="441" r:id="rId12"/>
    <p:sldId id="431" r:id="rId13"/>
    <p:sldId id="432" r:id="rId14"/>
    <p:sldId id="464" r:id="rId15"/>
    <p:sldId id="467" r:id="rId16"/>
    <p:sldId id="263" r:id="rId17"/>
    <p:sldId id="270" r:id="rId18"/>
    <p:sldId id="279" r:id="rId19"/>
    <p:sldId id="336" r:id="rId20"/>
  </p:sldIdLst>
  <p:sldSz cx="12192000" cy="6858000"/>
  <p:notesSz cx="6858000" cy="9144000"/>
  <p:embeddedFontLst>
    <p:embeddedFont>
      <p:font typeface="Calibri" panose="020F0502020204030204" pitchFamily="34" charset="0"/>
      <p:regular r:id="rId22"/>
      <p:bold r:id="rId23"/>
      <p:italic r:id="rId24"/>
      <p:boldItalic r:id="rId25"/>
    </p:embeddedFont>
    <p:embeddedFont>
      <p:font typeface="Calibri Light" panose="020F0302020204030204" pitchFamily="34" charset="0"/>
      <p:regular r:id="rId26"/>
      <p:italic r:id="rId27"/>
    </p:embeddedFont>
    <p:embeddedFont>
      <p:font typeface="UTM Avo" panose="02040603050506020204" pitchFamily="18" charset="0"/>
      <p:regular r:id="rId28"/>
      <p:bold r:id="rId29"/>
      <p:italic r:id="rId30"/>
      <p:boldItalic r:id="rId31"/>
    </p:embeddedFont>
  </p:embeddedFontLst>
  <p:photoAlbum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AF7"/>
    <a:srgbClr val="DBF1EA"/>
    <a:srgbClr val="FFE5E5"/>
    <a:srgbClr val="FFCCCC"/>
    <a:srgbClr val="333289"/>
    <a:srgbClr val="FFD944"/>
    <a:srgbClr val="310A0D"/>
    <a:srgbClr val="123C12"/>
    <a:srgbClr val="FF7C80"/>
    <a:srgbClr val="99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3557" autoAdjust="0"/>
  </p:normalViewPr>
  <p:slideViewPr>
    <p:cSldViewPr snapToGrid="0">
      <p:cViewPr varScale="1">
        <p:scale>
          <a:sx n="71" d="100"/>
          <a:sy n="71" d="100"/>
        </p:scale>
        <p:origin x="54" y="88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font" Target="fonts/font5.fntdata"/><Relationship Id="rId3" Type="http://schemas.openxmlformats.org/officeDocument/2006/relationships/slideMaster" Target="slideMasters/slideMaster3.xml"/><Relationship Id="rId21" Type="http://schemas.openxmlformats.org/officeDocument/2006/relationships/notesMaster" Target="notesMasters/notesMaster1.xml"/><Relationship Id="rId34" Type="http://schemas.openxmlformats.org/officeDocument/2006/relationships/theme" Target="theme/theme1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font" Target="fonts/font4.fntdata"/><Relationship Id="rId33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font" Target="fonts/font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font" Target="fonts/font3.fntdata"/><Relationship Id="rId32" Type="http://schemas.openxmlformats.org/officeDocument/2006/relationships/presProps" Target="presProp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font" Target="fonts/font2.fntdata"/><Relationship Id="rId28" Type="http://schemas.openxmlformats.org/officeDocument/2006/relationships/font" Target="fonts/font7.fntdata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font" Target="fonts/font10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font" Target="fonts/font1.fntdata"/><Relationship Id="rId27" Type="http://schemas.openxmlformats.org/officeDocument/2006/relationships/font" Target="fonts/font6.fntdata"/><Relationship Id="rId30" Type="http://schemas.openxmlformats.org/officeDocument/2006/relationships/font" Target="fonts/font9.fntdata"/><Relationship Id="rId35" Type="http://schemas.openxmlformats.org/officeDocument/2006/relationships/tableStyles" Target="tableStyles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0DE79C56-6DAA-494A-B0B7-71F262502AD6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92B2F3-1DE3-42E0-A402-B4826F0D7F2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103904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ECB359-C368-FAAB-58D5-0D02FBB3D6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C032F6F-935E-C66B-8985-FCC117989D0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0EBAB38-F9B1-12E8-4194-CD76A9D9AD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510F5B9-0BBA-6237-AA41-7C8A68FB5B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F73F7DC-A0D2-2B59-3108-A6C6969B3DF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89702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BB10C0-86E6-71B8-02C1-6ADF112455A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049FDAF7-A048-683D-CCCC-A63BA5B51F13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48BC5C8-39F6-6DD7-9FBA-7C02F011CA7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ADA172-8CFC-0C43-AABF-1121A5E1CD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95E851D-8129-DE77-B672-9040F1A251D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286692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A20A3BDA-1EAA-353D-F8DE-1FA3FAC2538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7114AA8-3789-CBC3-5C55-CAEDF3B88E1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9B3290-4B06-5823-1D14-C03BE4FA6A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47E6A11-9C61-AEB0-DA00-C59F4DD3A1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AC08BEB-E646-E98F-031B-DAA706C808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4824386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253730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738927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2349387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046384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49840261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9414456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2828119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1880894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1DD68C-4EF3-3E93-F0E4-7A1EAF30AE1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5CA9882-3F56-BADC-45F5-A1FA9E28468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EE2AE65-1C31-E61D-C80A-17679EA4FBF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217C64-8BD3-3E2A-43D6-03E9842166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09A8E1E-00B5-FF84-1631-BE2FDBC685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2942173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201530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9523881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548119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C163EA-5E16-0164-3BF7-EC6193188E1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6C76C1A5-D051-8CD0-E385-04A1BB9C46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A5E8B92-5EBB-861C-F641-232B78583B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7DE1FA5-F0E9-920C-9617-20FF0411F8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B35CBFB-D74C-A513-032C-49C669C55A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4594335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01F5FB1-B7B6-E690-03F9-2334931133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5A55743-94AF-F71F-6977-BA5AC7FF252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935840-7275-07FB-4ECD-6A47C5E26F4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0F6FB95-8616-2719-0EF2-AD6DA12AD8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7D52DA1-4EAA-5B92-2E1E-54F03167DA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04331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0C35860-AEC1-F21E-9439-AC5E985F83E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F516979-79D4-4C8A-C601-95DC67AF07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E0C1366-F510-43D2-F98E-965A52513E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28A0301-AFD1-A01E-9432-7C0E9BEA62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9AA5184-EEF7-EE92-A5D4-839DE873B3C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0493174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8AB18EF-B2D9-B1BE-C161-D13DE689740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2CEA824-C61F-1EF0-F51E-18319AA1BC2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894C721-113D-8B59-E65F-84AE609CA16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402189D-BD29-274B-72ED-B84764A073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FECB693-E414-2C0A-CAA5-15C4CB3F70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57725BF-2EEF-84C6-2BB1-729C28E20F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4936951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3096D48-1528-BF8A-2F89-D761D88DBF8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93901AC-E4A8-58D0-A52E-5CADBFB11D8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9DA3EE9-7C77-EEFC-CE78-00E89BAE885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9B90C92-E471-B5F7-6BEC-2CE3E1408214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E400897-423C-07E1-A10A-7C59F23AA41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9D8E054-52BB-9483-E1EB-D05C5880E8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39EC79F0-876F-DCD2-6992-E25F90C2DAB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E089AE4E-2FE4-95BC-1725-EACD29A4E5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9762339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A3D625-FC08-D663-FF18-8710C7E8A00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814C6F2-7565-5AD1-9625-7F784BA6240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418EB37D-3164-F74D-30C0-A3CF9C906BD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BFD8DA1A-C6DA-15F4-F28F-12A6846DE7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883338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0373B0-FE23-81C5-1342-81A7DE13F6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1A0B33B-6F6D-08CE-F79B-EDC97DD9C09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9C02294D-94A1-C185-CA85-2DE03FE4CC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788365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6B7DA0A-999E-F79D-3D7B-BC0F80AB91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7D93E550-A2B2-1FD4-FC5E-0155D7D380B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D7FD8D4-E3E9-3387-ECDD-20703B5339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5FE3999-2E2F-4649-76D3-B231DD6528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F73A913-02D6-7024-9DDD-B530DE88D33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5145619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B85DBE-06F2-A90E-2773-94F8464192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8090A59-53B7-5DAD-4D2D-46531514AE1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6C06CDE-6ADF-3AE3-6DFD-D9A0EC8BB56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6B2EB0-C857-5536-3D6F-AEB2489AF9A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3D6DA25-59E1-8576-4DDB-60DD5B5CB1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B9E5CBE-DCE2-C05B-F325-632066928E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5801720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7F5A1A3-C002-BE74-93F5-FDB4A1AC850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4077B58-B74F-002B-32B6-14E76C63AD2A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8F11DC5D-FF3E-4100-4F80-E4D1073F84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DEA2486-3500-0000-44B3-599E88FABF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95029E0-8C18-D056-9955-D030C24E875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AA773AE-FB84-2633-7C9E-CF58AF68EAD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08162946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47393D7-77AB-6883-3786-975512956D1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748A89-586A-D3F5-2955-B2C04E3398B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D291DF-C5C3-9C6D-FABE-2704A8FE99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4A8887F-0F21-1832-AFB6-2C135249C3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1075050-4C27-476B-843C-DD44B93ADC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0046447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CEFA051-CA26-FA49-A07B-5EA4E5FC910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B17C35-63EA-6A66-24CE-146DFB58568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7B6019F-AA6A-078D-9D2E-AB27C7AAC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438E183-218B-EC4C-402E-8CFDF480ACF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413DF49-864D-94D6-0F01-4C5F95F2896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467955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F8A10D7-43E2-27E6-B52B-80214C7A821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D3B1AF0-1660-95CB-8909-C7079FB0B444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1E2CF109-C42D-ABD0-92C8-8E04F6898BA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643B5F6-C21A-532C-A7A0-20FFA9B88B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6C4B400-062F-F623-23E7-2F390EBF36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83765A9-6170-524F-1675-81BB3793209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07065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A7FFF5-B0CD-4F13-AC32-B2D3C699DEC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4D59DCE-D1E5-36F7-3C1C-28022F721B1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BDAE6A7-B025-35F2-355E-7BB5EAA869E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054B650-45FF-38E4-C8D8-C877757FA33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69899E66-9168-3AF3-51A1-AC9160720B2D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453256E-39DB-9C33-4E7F-391F27F04C4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62B8C339-1E2E-D100-3748-06F1DA82AFC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C6C3A0B-C84F-EB4D-66BA-36B5DCDD791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7761370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AE26ED7-C03A-95E1-BC49-5FD53FCD97B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28AF172-E041-99AC-255A-8B5AB21FC19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2AC00131-E27D-75AB-A7EA-C5355539F7D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C567D31-2DC5-DB2A-29BF-E0835B1015D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72014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66801730-6A3E-18EC-47DD-A614769CD0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F14E3FDD-3A6C-B024-AEC6-BED99AB03C8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8FCE5AC-7F66-41A2-B146-4000CBB93B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801929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C3546-C49D-9798-0C37-F80C193528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1DCA46A-6FFF-8B45-A293-C794CFBD62C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4469AA1-2D1A-3054-CDD6-567969990EA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B22BBB5-2CDF-8FC1-981F-4A0C5518ABC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1DFD70F-5533-0BBF-9AEF-91CAC5B0FEC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E28F2FB-2DEE-F0A1-465D-C673D13972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22010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56939B4-E217-B28D-30FF-2C0AB0D7599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7743FFDC-E88F-1F0C-ECF0-7AA21FFA7170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CBE10CB-D284-A341-F846-78EED0D97BA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0D62789-07EF-DBB0-122A-BEA8179E60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B35F583-0148-4553-964E-C48E0D09F0A7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75C2917-4D78-E2C5-B240-2C83A2A028B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B4E6FDF-BCDB-7F7A-F813-4FDA4DCAD79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5E96640-AC40-4FB1-869D-32BD2614E6D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1177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6CE697A-28CD-EDD6-6415-D3C701EC59E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70A0CBA-D392-B3C6-11C8-2B7A43CDAA0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D2FCAAC-A88B-1C44-0137-1A638B2A3BBC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9B35F583-0148-4553-964E-C48E0D09F0A7}" type="datetimeFigureOut">
              <a:rPr lang="en-US" smtClean="0"/>
              <a:pPr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98EEFD4-4D1A-FAD6-8C8F-648DA608DED3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0BC7197-0211-521E-ABF8-E35EA0FC831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latin typeface="UTM Avo" panose="02040603050506020204" pitchFamily="18" charset="0"/>
              </a:defRPr>
            </a:lvl1pPr>
          </a:lstStyle>
          <a:p>
            <a:fld id="{E5E96640-AC40-4FB1-869D-32BD2614E6D2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12896742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UTM Avo" panose="02040603050506020204" pitchFamily="18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UTM Avo" panose="02040603050506020204" pitchFamily="18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4949BE-1264-40E4-BDA5-77919F8C2881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8676ABB-7A76-4521-92C4-E4A5C9A8EA5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260955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9Slide.vn - 2019">
            <a:extLst>
              <a:ext uri="{FF2B5EF4-FFF2-40B4-BE49-F238E27FC236}">
                <a16:creationId xmlns:a16="http://schemas.microsoft.com/office/drawing/2014/main" id="{CB8E471B-AE77-BA89-2C2C-3C1B3FFC444A}"/>
              </a:ext>
            </a:extLst>
          </p:cNvPr>
          <p:cNvSpPr txBox="1"/>
          <p:nvPr userDrawn="1"/>
        </p:nvSpPr>
        <p:spPr>
          <a:xfrm>
            <a:off x="0" y="-27349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D2C8457-2C65-AECF-4226-BAA6D30A47D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605DB20-E44C-5BFC-4FA7-C96AFFC9824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0A4B673-F1CA-CC81-D3CF-2EA41B43D8D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DEAE1-69FA-42CF-B65D-944C8BD08CC2}" type="datetimeFigureOut">
              <a:rPr lang="en-US" smtClean="0"/>
              <a:t>2/26/2024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25DDE0-5353-BD71-71EC-BEA2574C6655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CE4915A-B8CD-FCF9-59A0-649E8CB8487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2FCAD0A-DAF0-46D1-BC9F-C74D800057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78610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80/" TargetMode="External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9/" TargetMode="External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8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7" Type="http://schemas.openxmlformats.org/officeDocument/2006/relationships/image" Target="../media/image25.png"/><Relationship Id="rId2" Type="http://schemas.openxmlformats.org/officeDocument/2006/relationships/slideLayout" Target="../slideLayouts/slideLayout23.xml"/><Relationship Id="rId1" Type="http://schemas.openxmlformats.org/officeDocument/2006/relationships/tags" Target="../tags/tag1.xml"/><Relationship Id="rId6" Type="http://schemas.microsoft.com/office/2007/relationships/hdphoto" Target="../media/hdphoto2.wdp"/><Relationship Id="rId5" Type="http://schemas.openxmlformats.org/officeDocument/2006/relationships/image" Target="../media/image24.png"/><Relationship Id="rId4" Type="http://schemas.openxmlformats.org/officeDocument/2006/relationships/hyperlink" Target="https://www.facebook.com/groups/hoc10donghanhcunggiaovientieuhoc" TargetMode="Externa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9/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hyperlink" Target="https://hoc10.vn/doc-sach/tieng-viet-4-tap-2/1/388/79/" TargetMode="External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5" Type="http://schemas.microsoft.com/office/2007/relationships/hdphoto" Target="../media/hdphoto1.wdp"/><Relationship Id="rId4" Type="http://schemas.openxmlformats.org/officeDocument/2006/relationships/image" Target="../media/image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C83A7158-F256-0F37-DC68-7D8AA6BFCB04}"/>
              </a:ext>
            </a:extLst>
          </p:cNvPr>
          <p:cNvSpPr txBox="1"/>
          <p:nvPr/>
        </p:nvSpPr>
        <p:spPr>
          <a:xfrm>
            <a:off x="8910084" y="141514"/>
            <a:ext cx="328191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36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TIẾNG VIỆT 4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824A85AF-B5D2-9AE2-F443-FFA2E121B5BA}"/>
              </a:ext>
            </a:extLst>
          </p:cNvPr>
          <p:cNvSpPr/>
          <p:nvPr/>
        </p:nvSpPr>
        <p:spPr>
          <a:xfrm>
            <a:off x="10994960" y="730646"/>
            <a:ext cx="99097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Tập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 </a:t>
            </a:r>
            <a:r>
              <a:rPr lang="en-US" sz="2400" kern="0" dirty="0">
                <a:solidFill>
                  <a:srgbClr val="FFFF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UTM Avo" panose="02040603050506020204" pitchFamily="18" charset="0"/>
                <a:cs typeface="Arial" panose="020B0604020202020204" pitchFamily="34" charset="0"/>
                <a:sym typeface="Arial"/>
              </a:rPr>
              <a:t>2</a:t>
            </a:r>
            <a:endParaRPr kumimoji="0" lang="en-US" sz="24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Arial"/>
            </a:endParaRP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E2DA8A9E-0953-ED8C-7BAC-84F79CDCD854}"/>
              </a:ext>
            </a:extLst>
          </p:cNvPr>
          <p:cNvSpPr txBox="1">
            <a:spLocks/>
          </p:cNvSpPr>
          <p:nvPr/>
        </p:nvSpPr>
        <p:spPr>
          <a:xfrm>
            <a:off x="0" y="1790012"/>
            <a:ext cx="12192000" cy="327797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Font typeface="Arial"/>
              <a:buNone/>
              <a:defRPr sz="18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990"/>
              <a:buFont typeface="Arial"/>
              <a:buNone/>
              <a:tabLst/>
              <a:defRPr/>
            </a:pPr>
            <a:r>
              <a:rPr kumimoji="0" lang="en-US" sz="4800" b="1" i="0" u="none" strike="noStrike" kern="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Tuần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Avo" panose="02040603050506020204" pitchFamily="18" charset="0"/>
                <a:cs typeface="Calibri"/>
                <a:sym typeface="Calibri"/>
              </a:rPr>
              <a:t> </a:t>
            </a:r>
            <a:r>
              <a:rPr lang="en-US" sz="4800" b="1" kern="0" dirty="0">
                <a:solidFill>
                  <a:srgbClr val="002060"/>
                </a:solidFill>
                <a:latin typeface="UTM Avo" panose="02040603050506020204" pitchFamily="18" charset="0"/>
              </a:rPr>
              <a:t>29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Bài viết 3: Viết hướng dẫn</a:t>
            </a:r>
            <a:endParaRPr kumimoji="0" lang="en-US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Arial" panose="020B0604020202020204" pitchFamily="34" charset="0"/>
              <a:sym typeface="Calibri"/>
            </a:endParaRPr>
          </a:p>
          <a:p>
            <a:pPr marL="0" marR="0" lvl="0" indent="0" algn="ctr" defTabSz="914377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4400"/>
              <a:buFont typeface="Calibri"/>
              <a:buNone/>
              <a:tabLst/>
              <a:defRPr/>
            </a:pP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thực</a:t>
            </a:r>
            <a:r>
              <a:rPr kumimoji="0" lang="en-US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 </a:t>
            </a:r>
            <a:r>
              <a:rPr kumimoji="0" lang="vi-VN" sz="48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UTM Avo" panose="02040603050506020204" pitchFamily="18" charset="0"/>
                <a:cs typeface="Arial" panose="020B0604020202020204" pitchFamily="34" charset="0"/>
                <a:sym typeface="Calibri"/>
              </a:rPr>
              <a:t>hiện một công việc</a:t>
            </a:r>
            <a:endParaRPr kumimoji="0" lang="vi-VN" sz="48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UTM Avo" panose="02040603050506020204" pitchFamily="18" charset="0"/>
              <a:cs typeface="Calibri"/>
              <a:sym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43816245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8525C29F-5CE3-9357-88BB-4569E6857563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243494D0-5601-6A19-548B-8C8B9ADAB12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5" name="TextBox 4">
              <a:extLst>
                <a:ext uri="{FF2B5EF4-FFF2-40B4-BE49-F238E27FC236}">
                  <a16:creationId xmlns:a16="http://schemas.microsoft.com/office/drawing/2014/main" id="{32559605-1376-2FC4-1B04-4437BFECCA4B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37420156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512C5D13-D4B3-9916-1D31-A2961165161F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93;p13">
            <a:extLst>
              <a:ext uri="{FF2B5EF4-FFF2-40B4-BE49-F238E27FC236}">
                <a16:creationId xmlns:a16="http://schemas.microsoft.com/office/drawing/2014/main" id="{CC061965-9C51-C946-B1AD-4FC6F4BB123B}"/>
              </a:ext>
            </a:extLst>
          </p:cNvPr>
          <p:cNvSpPr/>
          <p:nvPr/>
        </p:nvSpPr>
        <p:spPr>
          <a:xfrm>
            <a:off x="946150" y="1225781"/>
            <a:ext cx="10299700" cy="2540000"/>
          </a:xfrm>
          <a:prstGeom prst="roundRect">
            <a:avLst>
              <a:gd name="adj" fmla="val 0"/>
            </a:avLst>
          </a:prstGeom>
          <a:noFill/>
          <a:ln>
            <a:noFill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Em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thực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hiện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yêu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cầu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en-US" sz="2400" b="1" kern="0" dirty="0" err="1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lang="en-US" sz="2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:</a:t>
            </a:r>
          </a:p>
          <a:p>
            <a:pPr algn="ctr">
              <a:lnSpc>
                <a:spcPct val="150000"/>
              </a:lnSpc>
              <a:buClr>
                <a:srgbClr val="000000"/>
              </a:buClr>
              <a:buFont typeface="Arial"/>
              <a:buNone/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Bạn Lâm dự định viết một bản hướng dẫn trồng cây hoàn toàn bằng lời nhưng mới viết được nội dung bước 2. Dựa vào bản hướng dẫn ở bài tập 2, em hãy giúp bạn hoàn thành bản hướng dẫn.</a:t>
            </a:r>
          </a:p>
        </p:txBody>
      </p:sp>
      <p:pic>
        <p:nvPicPr>
          <p:cNvPr id="7" name="Google Shape;194;p13">
            <a:extLst>
              <a:ext uri="{FF2B5EF4-FFF2-40B4-BE49-F238E27FC236}">
                <a16:creationId xmlns:a16="http://schemas.microsoft.com/office/drawing/2014/main" id="{AD1D9F96-9D58-21D8-0AD3-D2E8BA7F815C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4184650" y="3765781"/>
            <a:ext cx="3822700" cy="2951289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7066448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C201AC07-E80B-562E-6526-D1C97D21DEF1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201;p14">
            <a:extLst>
              <a:ext uri="{FF2B5EF4-FFF2-40B4-BE49-F238E27FC236}">
                <a16:creationId xmlns:a16="http://schemas.microsoft.com/office/drawing/2014/main" id="{51E2C1F7-8515-16BA-2EA1-A216A9A8863A}"/>
              </a:ext>
            </a:extLst>
          </p:cNvPr>
          <p:cNvSpPr/>
          <p:nvPr/>
        </p:nvSpPr>
        <p:spPr>
          <a:xfrm>
            <a:off x="355600" y="1792145"/>
            <a:ext cx="8724900" cy="4023463"/>
          </a:xfrm>
          <a:prstGeom prst="roundRect">
            <a:avLst>
              <a:gd name="adj" fmla="val 5934"/>
            </a:avLst>
          </a:prstGeom>
          <a:solidFill>
            <a:srgbClr val="FFFFFF"/>
          </a:solidFill>
          <a:ln w="38100" cap="flat" cmpd="sng">
            <a:solidFill>
              <a:srgbClr val="5A93C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TRỒNG CÂY XANH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495325" marR="0" lvl="0" indent="-495325" algn="just" defTabSz="91440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Arial"/>
              <a:buAutoNum type="arabicPeriod"/>
              <a:tabLst/>
              <a:defRPr/>
            </a:pP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Chuẩn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bị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Muốn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phải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chuẩn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Ngoài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ra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chuẩn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phân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bón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bón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lót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cuốc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xẻng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đào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hố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chống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tránh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;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bình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pic>
        <p:nvPicPr>
          <p:cNvPr id="3" name="Google Shape;202;p14">
            <a:extLst>
              <a:ext uri="{FF2B5EF4-FFF2-40B4-BE49-F238E27FC236}">
                <a16:creationId xmlns:a16="http://schemas.microsoft.com/office/drawing/2014/main" id="{15CF69DD-FAEC-85A0-A129-17061F71AF50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 flipH="1">
            <a:off x="9194800" y="2294190"/>
            <a:ext cx="2861262" cy="4560857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45810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BA605F4F-4B8D-37FA-B641-9C3C8D63E946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Google Shape;209;p15">
            <a:extLst>
              <a:ext uri="{FF2B5EF4-FFF2-40B4-BE49-F238E27FC236}">
                <a16:creationId xmlns:a16="http://schemas.microsoft.com/office/drawing/2014/main" id="{C264BFA7-6BD9-7E6D-7DDF-5E4B2012381C}"/>
              </a:ext>
            </a:extLst>
          </p:cNvPr>
          <p:cNvSpPr/>
          <p:nvPr/>
        </p:nvSpPr>
        <p:spPr>
          <a:xfrm>
            <a:off x="323850" y="1778000"/>
            <a:ext cx="11544299" cy="4851400"/>
          </a:xfrm>
          <a:prstGeom prst="roundRect">
            <a:avLst>
              <a:gd name="adj" fmla="val 5934"/>
            </a:avLst>
          </a:prstGeom>
          <a:solidFill>
            <a:srgbClr val="FFFFFF"/>
          </a:solidFill>
          <a:ln w="38100" cap="flat" cmpd="sng">
            <a:solidFill>
              <a:srgbClr val="5A93CF"/>
            </a:solidFill>
            <a:prstDash val="dash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marL="0" marR="0" lvl="0" indent="0" algn="ctr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HƯỚNG DẪN TRỒNG CÂY XANH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muốn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hãy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làm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các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sau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2.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Trước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hết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cần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đặt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thẳng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đứng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giữa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Sau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đó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xẻng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đeo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găng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tay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bón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phân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hố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và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lấp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Cuối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,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bạn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xẻng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nện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hoặc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dùng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chân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giẫm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đất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xung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quanh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gốc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cho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chắc</a:t>
            </a:r>
            <a:r>
              <a:rPr kumimoji="0" lang="en-US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.</a:t>
            </a:r>
            <a:endParaRPr kumimoji="0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UTM Avo" panose="02040603050506020204" pitchFamily="18" charset="0"/>
              <a:cs typeface="Arial"/>
              <a:sym typeface="Arial"/>
            </a:endParaRPr>
          </a:p>
          <a:p>
            <a:pPr marL="0" marR="0" lvl="0" indent="0" algn="just" defTabSz="914400" eaLnBrk="1" fontAlgn="auto" latinLnBrk="0" hangingPunct="1">
              <a:lnSpc>
                <a:spcPct val="125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3.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Bảo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vệ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cây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mới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kumimoji="0" lang="en-US" sz="2400" b="1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trồng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UTM Avo" panose="02040603050506020204" pitchFamily="18" charset="0"/>
                <a:cs typeface="Arial"/>
                <a:sym typeface="Arial"/>
              </a:rPr>
              <a:t>: 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Sau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đã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được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trồng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cần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cắm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một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cách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gốc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khoảng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5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xăng-ti-mét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Tiếp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theo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dây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buộc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cọc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với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thân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để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gió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không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bị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đổ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Cuối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cùng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,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bạn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nhớ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tưới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nước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cho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 </a:t>
            </a:r>
            <a:r>
              <a:rPr lang="en-US" sz="2400" kern="0" dirty="0" err="1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cây</a:t>
            </a:r>
            <a:r>
              <a:rPr lang="en-US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Calibri"/>
              </a:rPr>
              <a:t>.</a:t>
            </a:r>
            <a:endParaRPr sz="2400" kern="0" dirty="0">
              <a:solidFill>
                <a:srgbClr val="0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7919998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655D5945-BF34-D8BE-1C11-BC491B946EC6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5112A37F-2BA0-FAD0-AFF1-042282DB72B8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591D56B9-179B-92B6-72C4-76ABDF621811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40220651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656;p20">
            <a:extLst>
              <a:ext uri="{FF2B5EF4-FFF2-40B4-BE49-F238E27FC236}">
                <a16:creationId xmlns:a16="http://schemas.microsoft.com/office/drawing/2014/main" id="{7B95E557-39BF-7326-A7BB-05CF427DC60C}"/>
              </a:ext>
            </a:extLst>
          </p:cNvPr>
          <p:cNvSpPr/>
          <p:nvPr/>
        </p:nvSpPr>
        <p:spPr>
          <a:xfrm>
            <a:off x="1382012" y="1965080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  <a:defRPr/>
            </a:pPr>
            <a:r>
              <a:rPr lang="vi-VN" sz="2400" kern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Ôn tập kiến thức đã học</a:t>
            </a:r>
            <a:endParaRPr lang="vi-VN" sz="2400" kern="0" dirty="0">
              <a:solidFill>
                <a:schemeClr val="bg1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8" name="Google Shape;657;p20">
            <a:extLst>
              <a:ext uri="{FF2B5EF4-FFF2-40B4-BE49-F238E27FC236}">
                <a16:creationId xmlns:a16="http://schemas.microsoft.com/office/drawing/2014/main" id="{793DD1C3-6BB7-C8BF-2C95-71A6ED31FCE7}"/>
              </a:ext>
            </a:extLst>
          </p:cNvPr>
          <p:cNvSpPr/>
          <p:nvPr/>
        </p:nvSpPr>
        <p:spPr>
          <a:xfrm>
            <a:off x="5931434" y="1965079"/>
            <a:ext cx="4406366" cy="2370664"/>
          </a:xfrm>
          <a:prstGeom prst="rect">
            <a:avLst/>
          </a:prstGeom>
          <a:solidFill>
            <a:srgbClr val="FFFFFF"/>
          </a:solidFill>
          <a:ln w="25400" cap="flat" cmpd="sng">
            <a:solidFill>
              <a:srgbClr val="BA9461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121900" tIns="60933" rIns="121900" bIns="60933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Chuẩn bị Trao đổi</a:t>
            </a:r>
          </a:p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b="1" kern="0" dirty="0">
                <a:solidFill>
                  <a:schemeClr val="bg1"/>
                </a:solidFill>
                <a:latin typeface="UTM Avo" panose="02040603050506020204" pitchFamily="18" charset="0"/>
                <a:cs typeface="Arial"/>
                <a:sym typeface="Arial"/>
              </a:rPr>
              <a:t> Em đọc sách báo</a:t>
            </a:r>
          </a:p>
        </p:txBody>
      </p:sp>
      <p:pic>
        <p:nvPicPr>
          <p:cNvPr id="9" name="Google Shape;658;p20">
            <a:extLst>
              <a:ext uri="{FF2B5EF4-FFF2-40B4-BE49-F238E27FC236}">
                <a16:creationId xmlns:a16="http://schemas.microsoft.com/office/drawing/2014/main" id="{BBD011D8-837F-4E1B-8824-D894F3125C3D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3119738" y="4553997"/>
            <a:ext cx="5952524" cy="226940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15493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94541600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ACB027CB-33A2-DB8E-FDCD-11D3E26EE0D0}"/>
              </a:ext>
            </a:extLst>
          </p:cNvPr>
          <p:cNvSpPr/>
          <p:nvPr/>
        </p:nvSpPr>
        <p:spPr>
          <a:xfrm>
            <a:off x="4775418" y="3585180"/>
            <a:ext cx="2944537" cy="2958470"/>
          </a:xfrm>
          <a:prstGeom prst="roundRect">
            <a:avLst/>
          </a:prstGeom>
          <a:solidFill>
            <a:schemeClr val="accent2"/>
          </a:solidFill>
          <a:ln>
            <a:noFill/>
          </a:ln>
          <a:effectLst>
            <a:outerShdw blurRad="44450" dist="27940" dir="5400000" algn="ctr">
              <a:srgbClr val="000000">
                <a:alpha val="32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8700000"/>
            </a:lightRig>
          </a:scene3d>
          <a:sp3d>
            <a:bevelT w="190500" h="38100"/>
          </a:sp3d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3EB4BD1-2902-EC4A-0F38-79BCCA9B2602}"/>
              </a:ext>
            </a:extLst>
          </p:cNvPr>
          <p:cNvSpPr txBox="1"/>
          <p:nvPr/>
        </p:nvSpPr>
        <p:spPr>
          <a:xfrm>
            <a:off x="454403" y="574846"/>
            <a:ext cx="11367083" cy="14119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Để kết nối cộng đồng giáo viên và nhận thêm nhiều tài liệu giảng dạy,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mời quý thầy cô tham gia Group Facebook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theo đường link:  </a:t>
            </a:r>
          </a:p>
        </p:txBody>
      </p:sp>
      <p:sp>
        <p:nvSpPr>
          <p:cNvPr id="11" name="Rectangle: Rounded Corners 10">
            <a:extLst>
              <a:ext uri="{FF2B5EF4-FFF2-40B4-BE49-F238E27FC236}">
                <a16:creationId xmlns:a16="http://schemas.microsoft.com/office/drawing/2014/main" id="{277F7C17-E574-9332-676F-7B4FC88CD262}"/>
              </a:ext>
            </a:extLst>
          </p:cNvPr>
          <p:cNvSpPr/>
          <p:nvPr/>
        </p:nvSpPr>
        <p:spPr>
          <a:xfrm>
            <a:off x="2441908" y="2000034"/>
            <a:ext cx="7407478" cy="46166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0" name="TextBox 9">
            <a:hlinkClick r:id="rId4"/>
            <a:extLst>
              <a:ext uri="{FF2B5EF4-FFF2-40B4-BE49-F238E27FC236}">
                <a16:creationId xmlns:a16="http://schemas.microsoft.com/office/drawing/2014/main" id="{EEDCC7DA-65BA-6B5F-4904-487E49566583}"/>
              </a:ext>
            </a:extLst>
          </p:cNvPr>
          <p:cNvSpPr txBox="1"/>
          <p:nvPr/>
        </p:nvSpPr>
        <p:spPr>
          <a:xfrm>
            <a:off x="2644617" y="2000034"/>
            <a:ext cx="7122253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400" b="1" i="0" u="sng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Hoc10 – Đồng hành cùng giáo viên tiểu học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7B892AE-66B0-F635-0B83-4AD3E5525730}"/>
              </a:ext>
            </a:extLst>
          </p:cNvPr>
          <p:cNvSpPr txBox="1"/>
          <p:nvPr/>
        </p:nvSpPr>
        <p:spPr>
          <a:xfrm>
            <a:off x="4011326" y="2381351"/>
            <a:ext cx="4321723" cy="488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>
                <a:ln>
                  <a:noFill/>
                </a:ln>
                <a:solidFill>
                  <a:srgbClr val="ED7D31">
                    <a:lumMod val="50000"/>
                  </a:srgbClr>
                </a:solidFill>
                <a:effectLst/>
                <a:uLnTx/>
                <a:uFillTx/>
                <a:latin typeface="UTM Avo" panose="02040603050506020204" pitchFamily="18" charset="0"/>
                <a:ea typeface="+mn-ea"/>
                <a:cs typeface="+mn-cs"/>
              </a:rPr>
              <a:t>Hoặc truy cập qua QR code</a:t>
            </a:r>
          </a:p>
        </p:txBody>
      </p:sp>
      <p:pic>
        <p:nvPicPr>
          <p:cNvPr id="1026" name="Picture 2" descr="Ngón Trỏ, ngón tay, Máy tính Biểu tượng Tay - tay png tải về - Miễn phí  trong suốt Tay png Tải về.">
            <a:extLst>
              <a:ext uri="{FF2B5EF4-FFF2-40B4-BE49-F238E27FC236}">
                <a16:creationId xmlns:a16="http://schemas.microsoft.com/office/drawing/2014/main" id="{7E39AE3B-04ED-AC20-C486-F5B9A97F62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5679086" y="2851979"/>
            <a:ext cx="1053311" cy="74902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F832875A-4427-A797-26A3-6FCDC20AC81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905420" y="3722149"/>
            <a:ext cx="2684532" cy="2684532"/>
          </a:xfrm>
          <a:prstGeom prst="roundRect">
            <a:avLst>
              <a:gd name="adj" fmla="val 12957"/>
            </a:avLst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75335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mph" presetSubtype="2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>
                                        <p:cTn id="11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to>
                                        <a:srgbClr val="C5E0B3"/>
                                      </p:to>
                                    </p:animClr>
                                    <p:set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  <p:set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fill.on</p:attrName>
                                        </p:attrNameLst>
                                      </p:cBhvr>
                                      <p:to>
                                        <p:strVal val="tru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21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0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>
            <a:extLst>
              <a:ext uri="{FF2B5EF4-FFF2-40B4-BE49-F238E27FC236}">
                <a16:creationId xmlns:a16="http://schemas.microsoft.com/office/drawing/2014/main" id="{CA166504-DDEE-2D48-2E46-DF9F50AFB92A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6" name="Picture 5">
              <a:hlinkClick r:id="rId3"/>
              <a:extLst>
                <a:ext uri="{FF2B5EF4-FFF2-40B4-BE49-F238E27FC236}">
                  <a16:creationId xmlns:a16="http://schemas.microsoft.com/office/drawing/2014/main" id="{12AEAF4A-A829-16AE-2A4E-682E4DBC7FEC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7" name="TextBox 6">
              <a:extLst>
                <a:ext uri="{FF2B5EF4-FFF2-40B4-BE49-F238E27FC236}">
                  <a16:creationId xmlns:a16="http://schemas.microsoft.com/office/drawing/2014/main" id="{B3CAF9F0-FF9C-3EE7-0E0F-A991231D78D5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64040740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07;p3">
            <a:extLst>
              <a:ext uri="{FF2B5EF4-FFF2-40B4-BE49-F238E27FC236}">
                <a16:creationId xmlns:a16="http://schemas.microsoft.com/office/drawing/2014/main" id="{C37A2324-7F53-CC3C-7734-10E8BC7503E1}"/>
              </a:ext>
            </a:extLst>
          </p:cNvPr>
          <p:cNvSpPr/>
          <p:nvPr/>
        </p:nvSpPr>
        <p:spPr>
          <a:xfrm flipH="1">
            <a:off x="11144469" y="961885"/>
            <a:ext cx="910427" cy="1080693"/>
          </a:xfrm>
          <a:custGeom>
            <a:avLst/>
            <a:gdLst/>
            <a:ahLst/>
            <a:cxnLst/>
            <a:rect l="l" t="t" r="r" b="b"/>
            <a:pathLst>
              <a:path w="2829600" h="3170421" extrusionOk="0">
                <a:moveTo>
                  <a:pt x="2829600" y="0"/>
                </a:moveTo>
                <a:lnTo>
                  <a:pt x="0" y="0"/>
                </a:lnTo>
                <a:lnTo>
                  <a:pt x="0" y="3170421"/>
                </a:lnTo>
                <a:lnTo>
                  <a:pt x="2829600" y="3170421"/>
                </a:lnTo>
                <a:lnTo>
                  <a:pt x="2829600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grpSp>
        <p:nvGrpSpPr>
          <p:cNvPr id="7" name="Google Shape;110;p3">
            <a:extLst>
              <a:ext uri="{FF2B5EF4-FFF2-40B4-BE49-F238E27FC236}">
                <a16:creationId xmlns:a16="http://schemas.microsoft.com/office/drawing/2014/main" id="{F204360B-D3E5-601E-96B5-6B1E96E91CB6}"/>
              </a:ext>
            </a:extLst>
          </p:cNvPr>
          <p:cNvGrpSpPr/>
          <p:nvPr/>
        </p:nvGrpSpPr>
        <p:grpSpPr>
          <a:xfrm>
            <a:off x="809253" y="2042578"/>
            <a:ext cx="10155944" cy="3917444"/>
            <a:chOff x="1437705" y="1724771"/>
            <a:chExt cx="15233916" cy="5876166"/>
          </a:xfrm>
        </p:grpSpPr>
        <p:sp>
          <p:nvSpPr>
            <p:cNvPr id="8" name="Google Shape;111;p3">
              <a:extLst>
                <a:ext uri="{FF2B5EF4-FFF2-40B4-BE49-F238E27FC236}">
                  <a16:creationId xmlns:a16="http://schemas.microsoft.com/office/drawing/2014/main" id="{02ADBDA5-457E-39B9-AEF1-BA1419F14184}"/>
                </a:ext>
              </a:extLst>
            </p:cNvPr>
            <p:cNvSpPr/>
            <p:nvPr/>
          </p:nvSpPr>
          <p:spPr>
            <a:xfrm>
              <a:off x="1437705" y="1724771"/>
              <a:ext cx="15233916" cy="5876166"/>
            </a:xfrm>
            <a:custGeom>
              <a:avLst/>
              <a:gdLst/>
              <a:ahLst/>
              <a:cxnLst/>
              <a:rect l="l" t="t" r="r" b="b"/>
              <a:pathLst>
                <a:path w="5580189" h="4443226" extrusionOk="0">
                  <a:moveTo>
                    <a:pt x="0" y="0"/>
                  </a:moveTo>
                  <a:lnTo>
                    <a:pt x="5580189" y="0"/>
                  </a:lnTo>
                  <a:lnTo>
                    <a:pt x="5580189" y="4443226"/>
                  </a:lnTo>
                  <a:lnTo>
                    <a:pt x="0" y="4443226"/>
                  </a:lnTo>
                  <a:lnTo>
                    <a:pt x="0" y="0"/>
                  </a:lnTo>
                  <a:close/>
                </a:path>
              </a:pathLst>
            </a:custGeom>
            <a:blipFill rotWithShape="1">
              <a:blip r:embed="rId4">
                <a:alphaModFix/>
              </a:blip>
              <a:stretch>
                <a:fillRect/>
              </a:stretch>
            </a:blipFill>
            <a:ln>
              <a:noFill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9" name="Google Shape;112;p3">
              <a:extLst>
                <a:ext uri="{FF2B5EF4-FFF2-40B4-BE49-F238E27FC236}">
                  <a16:creationId xmlns:a16="http://schemas.microsoft.com/office/drawing/2014/main" id="{65100B64-15AB-CDF7-2696-107C65570AB0}"/>
                </a:ext>
              </a:extLst>
            </p:cNvPr>
            <p:cNvSpPr txBox="1"/>
            <p:nvPr/>
          </p:nvSpPr>
          <p:spPr>
            <a:xfrm>
              <a:off x="2890751" y="2933701"/>
              <a:ext cx="12333908" cy="3139281"/>
            </a:xfrm>
            <a:prstGeom prst="rect">
              <a:avLst/>
            </a:prstGeom>
            <a:noFill/>
            <a:ln>
              <a:noFill/>
            </a:ln>
          </p:spPr>
          <p:txBody>
            <a:bodyPr spcFirstLastPara="1" wrap="square" lIns="60950" tIns="30467" rIns="60950" bIns="30467" anchor="t" anchorCtr="0">
              <a:spAutoFit/>
            </a:bodyPr>
            <a:lstStyle/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0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Game</a:t>
              </a:r>
              <a:endParaRPr sz="5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  <a:p>
              <a:pPr algn="ctr">
                <a:lnSpc>
                  <a:spcPct val="150000"/>
                </a:lnSpc>
                <a:buClr>
                  <a:srgbClr val="000000"/>
                </a:buClr>
                <a:buFont typeface="Arial"/>
                <a:buNone/>
              </a:pPr>
              <a:r>
                <a:rPr lang="en-US" sz="4400" b="1" kern="0" dirty="0">
                  <a:solidFill>
                    <a:srgbClr val="C00000"/>
                  </a:solidFill>
                  <a:latin typeface="UTM Avo" panose="02040603050506020204" pitchFamily="18" charset="0"/>
                  <a:cs typeface="Arial"/>
                  <a:sym typeface="Arial"/>
                </a:rPr>
                <a:t>NẾU … THÌ</a:t>
              </a:r>
              <a:endParaRPr sz="44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endParaRPr>
            </a:p>
          </p:txBody>
        </p:sp>
      </p:grpSp>
      <p:sp>
        <p:nvSpPr>
          <p:cNvPr id="6" name="Google Shape;108;p3">
            <a:extLst>
              <a:ext uri="{FF2B5EF4-FFF2-40B4-BE49-F238E27FC236}">
                <a16:creationId xmlns:a16="http://schemas.microsoft.com/office/drawing/2014/main" id="{233B7264-7CDD-2AFF-E887-FB59ECAABADB}"/>
              </a:ext>
            </a:extLst>
          </p:cNvPr>
          <p:cNvSpPr/>
          <p:nvPr/>
        </p:nvSpPr>
        <p:spPr>
          <a:xfrm rot="-106861">
            <a:off x="31294" y="4882176"/>
            <a:ext cx="2617175" cy="2054483"/>
          </a:xfrm>
          <a:custGeom>
            <a:avLst/>
            <a:gdLst/>
            <a:ahLst/>
            <a:cxnLst/>
            <a:rect l="l" t="t" r="r" b="b"/>
            <a:pathLst>
              <a:path w="3925763" h="3081724" extrusionOk="0">
                <a:moveTo>
                  <a:pt x="0" y="0"/>
                </a:moveTo>
                <a:lnTo>
                  <a:pt x="3925763" y="0"/>
                </a:lnTo>
                <a:lnTo>
                  <a:pt x="3925763" y="3081724"/>
                </a:lnTo>
                <a:lnTo>
                  <a:pt x="0" y="3081724"/>
                </a:lnTo>
                <a:lnTo>
                  <a:pt x="0" y="0"/>
                </a:lnTo>
                <a:close/>
              </a:path>
            </a:pathLst>
          </a:custGeom>
          <a:blipFill rotWithShape="1">
            <a:blip r:embed="rId5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5831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3DB4E57-8C5F-F14D-FF28-A2FED15D6EFC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18;p4">
            <a:extLst>
              <a:ext uri="{FF2B5EF4-FFF2-40B4-BE49-F238E27FC236}">
                <a16:creationId xmlns:a16="http://schemas.microsoft.com/office/drawing/2014/main" id="{DEC04080-178C-F9F9-4119-052725C9B90F}"/>
              </a:ext>
            </a:extLst>
          </p:cNvPr>
          <p:cNvSpPr/>
          <p:nvPr/>
        </p:nvSpPr>
        <p:spPr>
          <a:xfrm rot="-405636" flipH="1">
            <a:off x="10473598" y="883959"/>
            <a:ext cx="1571638" cy="1052814"/>
          </a:xfrm>
          <a:custGeom>
            <a:avLst/>
            <a:gdLst/>
            <a:ahLst/>
            <a:cxnLst/>
            <a:rect l="l" t="t" r="r" b="b"/>
            <a:pathLst>
              <a:path w="4183962" h="2806741" extrusionOk="0">
                <a:moveTo>
                  <a:pt x="4183962" y="0"/>
                </a:moveTo>
                <a:lnTo>
                  <a:pt x="0" y="0"/>
                </a:lnTo>
                <a:lnTo>
                  <a:pt x="0" y="2806741"/>
                </a:lnTo>
                <a:lnTo>
                  <a:pt x="4183962" y="2806741"/>
                </a:lnTo>
                <a:lnTo>
                  <a:pt x="4183962" y="0"/>
                </a:lnTo>
                <a:close/>
              </a:path>
            </a:pathLst>
          </a:custGeom>
          <a:blipFill rotWithShape="1">
            <a:blip r:embed="rId3">
              <a:alphaModFix/>
            </a:blip>
            <a:stretch>
              <a:fillRect/>
            </a:stretch>
          </a:blipFill>
          <a:ln>
            <a:noFill/>
          </a:ln>
        </p:spPr>
        <p:txBody>
          <a:bodyPr/>
          <a:lstStyle/>
          <a:p>
            <a:endParaRPr lang="en-US"/>
          </a:p>
        </p:txBody>
      </p:sp>
      <p:sp>
        <p:nvSpPr>
          <p:cNvPr id="5" name="Google Shape;119;p4">
            <a:extLst>
              <a:ext uri="{FF2B5EF4-FFF2-40B4-BE49-F238E27FC236}">
                <a16:creationId xmlns:a16="http://schemas.microsoft.com/office/drawing/2014/main" id="{2F60165A-9827-7B4A-6D8E-26A52AB646A2}"/>
              </a:ext>
            </a:extLst>
          </p:cNvPr>
          <p:cNvSpPr txBox="1"/>
          <p:nvPr/>
        </p:nvSpPr>
        <p:spPr>
          <a:xfrm>
            <a:off x="4044208" y="1270740"/>
            <a:ext cx="39116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/>
            <a:r>
              <a:rPr lang="en-US" sz="2800" b="1" dirty="0">
                <a:solidFill>
                  <a:srgbClr val="C00000"/>
                </a:solidFill>
                <a:latin typeface="UTM Avo" panose="02040603050506020204" pitchFamily="18" charset="0"/>
              </a:rPr>
              <a:t>THỂ LỆ TRÒ CHƠI</a:t>
            </a:r>
            <a:endParaRPr sz="2800" b="1" dirty="0">
              <a:solidFill>
                <a:srgbClr val="C00000"/>
              </a:solidFill>
              <a:latin typeface="UTM Avo" panose="02040603050506020204" pitchFamily="18" charset="0"/>
            </a:endParaRPr>
          </a:p>
        </p:txBody>
      </p:sp>
      <p:grpSp>
        <p:nvGrpSpPr>
          <p:cNvPr id="10" name="Google Shape;120;p4">
            <a:extLst>
              <a:ext uri="{FF2B5EF4-FFF2-40B4-BE49-F238E27FC236}">
                <a16:creationId xmlns:a16="http://schemas.microsoft.com/office/drawing/2014/main" id="{8119C3BA-B1B6-86D2-5C12-32FEF5342F52}"/>
              </a:ext>
            </a:extLst>
          </p:cNvPr>
          <p:cNvGrpSpPr/>
          <p:nvPr/>
        </p:nvGrpSpPr>
        <p:grpSpPr>
          <a:xfrm>
            <a:off x="586859" y="3247244"/>
            <a:ext cx="2771834" cy="3484889"/>
            <a:chOff x="990600" y="3065411"/>
            <a:chExt cx="5867400" cy="6957804"/>
          </a:xfrm>
        </p:grpSpPr>
        <p:pic>
          <p:nvPicPr>
            <p:cNvPr id="11" name="Google Shape;121;p4">
              <a:extLst>
                <a:ext uri="{FF2B5EF4-FFF2-40B4-BE49-F238E27FC236}">
                  <a16:creationId xmlns:a16="http://schemas.microsoft.com/office/drawing/2014/main" id="{2C16CB4F-023E-1332-520D-75C71513A5EA}"/>
                </a:ext>
              </a:extLst>
            </p:cNvPr>
            <p:cNvPicPr preferRelativeResize="0"/>
            <p:nvPr/>
          </p:nvPicPr>
          <p:blipFill rotWithShape="1">
            <a:blip r:embed="rId4">
              <a:alphaModFix/>
            </a:blip>
            <a:srcRect/>
            <a:stretch/>
          </p:blipFill>
          <p:spPr>
            <a:xfrm>
              <a:off x="990600" y="3065411"/>
              <a:ext cx="5867400" cy="6373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2" name="Google Shape;122;p4">
              <a:extLst>
                <a:ext uri="{FF2B5EF4-FFF2-40B4-BE49-F238E27FC236}">
                  <a16:creationId xmlns:a16="http://schemas.microsoft.com/office/drawing/2014/main" id="{5BF218D6-25F1-F45A-F358-570C145C1AF8}"/>
                </a:ext>
              </a:extLst>
            </p:cNvPr>
            <p:cNvSpPr/>
            <p:nvPr/>
          </p:nvSpPr>
          <p:spPr>
            <a:xfrm>
              <a:off x="1960140" y="8853621"/>
              <a:ext cx="3928320" cy="1169594"/>
            </a:xfrm>
            <a:prstGeom prst="roundRect">
              <a:avLst>
                <a:gd name="adj" fmla="val 9889"/>
              </a:avLst>
            </a:prstGeom>
            <a:solidFill>
              <a:schemeClr val="lt1"/>
            </a:solidFill>
            <a:ln w="38100" cap="flat" cmpd="sng">
              <a:solidFill>
                <a:srgbClr val="5A93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chemeClr val="dk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nam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grpSp>
        <p:nvGrpSpPr>
          <p:cNvPr id="13" name="Google Shape;123;p4">
            <a:extLst>
              <a:ext uri="{FF2B5EF4-FFF2-40B4-BE49-F238E27FC236}">
                <a16:creationId xmlns:a16="http://schemas.microsoft.com/office/drawing/2014/main" id="{DE73B0C2-1E65-7E11-18E6-E73122AC313F}"/>
              </a:ext>
            </a:extLst>
          </p:cNvPr>
          <p:cNvGrpSpPr/>
          <p:nvPr/>
        </p:nvGrpSpPr>
        <p:grpSpPr>
          <a:xfrm>
            <a:off x="3660523" y="3622083"/>
            <a:ext cx="2478359" cy="3110050"/>
            <a:chOff x="11334134" y="3065411"/>
            <a:chExt cx="6039466" cy="6957804"/>
          </a:xfrm>
        </p:grpSpPr>
        <p:pic>
          <p:nvPicPr>
            <p:cNvPr id="14" name="Google Shape;124;p4">
              <a:extLst>
                <a:ext uri="{FF2B5EF4-FFF2-40B4-BE49-F238E27FC236}">
                  <a16:creationId xmlns:a16="http://schemas.microsoft.com/office/drawing/2014/main" id="{AF378DD6-396C-1883-BAC9-6F3BA58FB9FB}"/>
                </a:ext>
              </a:extLst>
            </p:cNvPr>
            <p:cNvPicPr preferRelativeResize="0"/>
            <p:nvPr/>
          </p:nvPicPr>
          <p:blipFill rotWithShape="1">
            <a:blip r:embed="rId5">
              <a:alphaModFix/>
            </a:blip>
            <a:srcRect/>
            <a:stretch/>
          </p:blipFill>
          <p:spPr>
            <a:xfrm>
              <a:off x="11334134" y="3065411"/>
              <a:ext cx="6039466" cy="6373007"/>
            </a:xfrm>
            <a:prstGeom prst="rect">
              <a:avLst/>
            </a:prstGeom>
            <a:noFill/>
            <a:ln>
              <a:noFill/>
            </a:ln>
          </p:spPr>
        </p:pic>
        <p:sp>
          <p:nvSpPr>
            <p:cNvPr id="15" name="Google Shape;125;p4">
              <a:extLst>
                <a:ext uri="{FF2B5EF4-FFF2-40B4-BE49-F238E27FC236}">
                  <a16:creationId xmlns:a16="http://schemas.microsoft.com/office/drawing/2014/main" id="{854333A7-8E91-03BC-1471-0D6A2CD28772}"/>
                </a:ext>
              </a:extLst>
            </p:cNvPr>
            <p:cNvSpPr/>
            <p:nvPr/>
          </p:nvSpPr>
          <p:spPr>
            <a:xfrm>
              <a:off x="12389707" y="8853621"/>
              <a:ext cx="3928320" cy="1169594"/>
            </a:xfrm>
            <a:prstGeom prst="roundRect">
              <a:avLst>
                <a:gd name="adj" fmla="val 9889"/>
              </a:avLst>
            </a:prstGeom>
            <a:solidFill>
              <a:schemeClr val="lt1"/>
            </a:solidFill>
            <a:ln w="38100" cap="flat" cmpd="sng">
              <a:solidFill>
                <a:srgbClr val="5A93C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60950" tIns="30467" rIns="60950" bIns="30467" anchor="ctr" anchorCtr="0">
              <a:noAutofit/>
            </a:bodyPr>
            <a:lstStyle/>
            <a:p>
              <a:pPr algn="ctr"/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Bạn</a:t>
              </a:r>
              <a:r>
                <a:rPr lang="en-US" sz="2400" b="1" dirty="0">
                  <a:solidFill>
                    <a:schemeClr val="dk1"/>
                  </a:solidFill>
                  <a:latin typeface="UTM Avo" panose="02040603050506020204" pitchFamily="18" charset="0"/>
                </a:rPr>
                <a:t> </a:t>
              </a:r>
              <a:r>
                <a:rPr lang="en-US" sz="2400" b="1" dirty="0" err="1">
                  <a:solidFill>
                    <a:schemeClr val="dk1"/>
                  </a:solidFill>
                  <a:latin typeface="UTM Avo" panose="02040603050506020204" pitchFamily="18" charset="0"/>
                </a:rPr>
                <a:t>nữ</a:t>
              </a:r>
              <a:endParaRPr sz="2400" dirty="0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endParaRPr>
            </a:p>
          </p:txBody>
        </p:sp>
      </p:grpSp>
      <p:sp>
        <p:nvSpPr>
          <p:cNvPr id="16" name="Google Shape;126;p4">
            <a:extLst>
              <a:ext uri="{FF2B5EF4-FFF2-40B4-BE49-F238E27FC236}">
                <a16:creationId xmlns:a16="http://schemas.microsoft.com/office/drawing/2014/main" id="{0D2C5E4D-9AED-248A-6F01-849D32E587DF}"/>
              </a:ext>
            </a:extLst>
          </p:cNvPr>
          <p:cNvSpPr/>
          <p:nvPr/>
        </p:nvSpPr>
        <p:spPr>
          <a:xfrm>
            <a:off x="28978" y="2405528"/>
            <a:ext cx="1943798" cy="868998"/>
          </a:xfrm>
          <a:prstGeom prst="wedgeEllipseCallout">
            <a:avLst>
              <a:gd name="adj1" fmla="val 35647"/>
              <a:gd name="adj2" fmla="val 6250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“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Nếu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…”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127;p4">
            <a:extLst>
              <a:ext uri="{FF2B5EF4-FFF2-40B4-BE49-F238E27FC236}">
                <a16:creationId xmlns:a16="http://schemas.microsoft.com/office/drawing/2014/main" id="{5399642D-9E96-0344-1B27-165D8A48B549}"/>
              </a:ext>
            </a:extLst>
          </p:cNvPr>
          <p:cNvSpPr/>
          <p:nvPr/>
        </p:nvSpPr>
        <p:spPr>
          <a:xfrm>
            <a:off x="4920531" y="2783154"/>
            <a:ext cx="1938278" cy="838929"/>
          </a:xfrm>
          <a:prstGeom prst="wedgeEllipseCallout">
            <a:avLst>
              <a:gd name="adj1" fmla="val -54876"/>
              <a:gd name="adj2" fmla="val 45000"/>
            </a:avLst>
          </a:prstGeom>
          <a:solidFill>
            <a:schemeClr val="lt1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“</a:t>
            </a:r>
            <a:r>
              <a:rPr lang="en-US" sz="2400" i="1" dirty="0" err="1">
                <a:solidFill>
                  <a:schemeClr val="dk1"/>
                </a:solidFill>
                <a:latin typeface="UTM Avo" panose="02040603050506020204" pitchFamily="18" charset="0"/>
              </a:rPr>
              <a:t>Thì</a:t>
            </a:r>
            <a:r>
              <a:rPr lang="en-US" sz="2400" i="1" dirty="0">
                <a:solidFill>
                  <a:schemeClr val="dk1"/>
                </a:solidFill>
                <a:latin typeface="UTM Avo" panose="02040603050506020204" pitchFamily="18" charset="0"/>
              </a:rPr>
              <a:t>…”</a:t>
            </a:r>
            <a:endParaRPr sz="2400" i="1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Google Shape;128;p4">
            <a:extLst>
              <a:ext uri="{FF2B5EF4-FFF2-40B4-BE49-F238E27FC236}">
                <a16:creationId xmlns:a16="http://schemas.microsoft.com/office/drawing/2014/main" id="{053E2C80-A52F-C3B9-4103-EE2DC14463E1}"/>
              </a:ext>
            </a:extLst>
          </p:cNvPr>
          <p:cNvSpPr txBox="1"/>
          <p:nvPr/>
        </p:nvSpPr>
        <p:spPr>
          <a:xfrm>
            <a:off x="6858809" y="2025621"/>
            <a:ext cx="5396142" cy="390511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60950" rIns="60950" bIns="60950" anchor="t" anchorCtr="0">
            <a:noAutofit/>
          </a:bodyPr>
          <a:lstStyle/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Một đội đưa ra vế “Nếu…” (Các điều kiện/nguyên nhân ảnh hưởng đến quá trình phát triển của 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cây)</a:t>
            </a:r>
            <a:r>
              <a:rPr lang="en-US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  <a:endParaRPr lang="vi-VN" sz="20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Đội còn lại đưa ra vế “Thì…” (Kết quả của vế “</a:t>
            </a:r>
            <a:r>
              <a:rPr lang="vi-VN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Nếu…”)</a:t>
            </a:r>
            <a:r>
              <a:rPr lang="en-US" sz="200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.</a:t>
            </a:r>
            <a:endParaRPr lang="vi-VN" sz="2000" dirty="0">
              <a:solidFill>
                <a:schemeClr val="dk1"/>
              </a:solidFill>
              <a:latin typeface="UTM Avo" panose="02040603050506020204" pitchFamily="18" charset="0"/>
              <a:ea typeface="Calibri"/>
              <a:cs typeface="Calibri"/>
              <a:sym typeface="Calibri"/>
            </a:endParaRPr>
          </a:p>
          <a:p>
            <a:pPr marL="304815" indent="-287881">
              <a:lnSpc>
                <a:spcPct val="150000"/>
              </a:lnSpc>
              <a:buClr>
                <a:schemeClr val="dk1"/>
              </a:buClr>
              <a:buSzPct val="100000"/>
              <a:buFont typeface="Calibri"/>
              <a:buChar char="-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Ví dụ:</a:t>
            </a:r>
          </a:p>
          <a:p>
            <a:pPr marL="359834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Nếu có đủ ánh sáng.</a:t>
            </a:r>
          </a:p>
          <a:p>
            <a:pPr marL="359834" indent="-342900">
              <a:lnSpc>
                <a:spcPct val="150000"/>
              </a:lnSpc>
              <a:buClr>
                <a:schemeClr val="dk1"/>
              </a:buClr>
              <a:buSzPct val="100000"/>
              <a:buFont typeface="Arial" panose="020B0604020202020204" pitchFamily="34" charset="0"/>
              <a:buChar char="•"/>
            </a:pPr>
            <a:r>
              <a:rPr lang="vi-VN" sz="2000" dirty="0">
                <a:solidFill>
                  <a:schemeClr val="dk1"/>
                </a:solidFill>
                <a:latin typeface="UTM Avo" panose="02040603050506020204" pitchFamily="18" charset="0"/>
                <a:ea typeface="Calibri"/>
                <a:cs typeface="Calibri"/>
                <a:sym typeface="Calibri"/>
              </a:rPr>
              <a:t>Thì cây sẽ phát triển bình thường.</a:t>
            </a:r>
          </a:p>
        </p:txBody>
      </p:sp>
    </p:spTree>
    <p:extLst>
      <p:ext uri="{BB962C8B-B14F-4D97-AF65-F5344CB8AC3E}">
        <p14:creationId xmlns:p14="http://schemas.microsoft.com/office/powerpoint/2010/main" val="26411387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">
            <a:extLst>
              <a:ext uri="{FF2B5EF4-FFF2-40B4-BE49-F238E27FC236}">
                <a16:creationId xmlns:a16="http://schemas.microsoft.com/office/drawing/2014/main" id="{77F81EC8-E7C9-E5B7-623C-DA10DFB58390}"/>
              </a:ext>
            </a:extLst>
          </p:cNvPr>
          <p:cNvGrpSpPr/>
          <p:nvPr/>
        </p:nvGrpSpPr>
        <p:grpSpPr>
          <a:xfrm>
            <a:off x="10807666" y="746200"/>
            <a:ext cx="1216041" cy="1432566"/>
            <a:chOff x="930253" y="1555705"/>
            <a:chExt cx="1279160" cy="1432566"/>
          </a:xfrm>
        </p:grpSpPr>
        <p:pic>
          <p:nvPicPr>
            <p:cNvPr id="3" name="Picture 2">
              <a:hlinkClick r:id="rId3"/>
              <a:extLst>
                <a:ext uri="{FF2B5EF4-FFF2-40B4-BE49-F238E27FC236}">
                  <a16:creationId xmlns:a16="http://schemas.microsoft.com/office/drawing/2014/main" id="{BDBF3E11-5A85-52CC-4819-1D8792D93FF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BEBA8EAE-BF5A-486C-A8C5-ECC9F3942E4B}">
                  <a14:imgProps xmlns:a14="http://schemas.microsoft.com/office/drawing/2010/main">
                    <a14:imgLayer r:embed="rId5">
                      <a14:imgEffect>
                        <a14:backgroundRemoval t="10000" b="90000" l="10000" r="90000"/>
                      </a14:imgEffect>
                    </a14:imgLayer>
                  </a14:imgProps>
                </a:ext>
              </a:extLst>
            </a:blip>
            <a:srcRect l="7499" t="15368" r="7236" b="7264"/>
            <a:stretch/>
          </p:blipFill>
          <p:spPr>
            <a:xfrm>
              <a:off x="1064544" y="1555705"/>
              <a:ext cx="1010579" cy="917007"/>
            </a:xfrm>
            <a:prstGeom prst="rect">
              <a:avLst/>
            </a:prstGeom>
          </p:spPr>
        </p:pic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B8ED24A4-2A45-A636-608F-4A15E62D490F}"/>
                </a:ext>
              </a:extLst>
            </p:cNvPr>
            <p:cNvSpPr txBox="1"/>
            <p:nvPr/>
          </p:nvSpPr>
          <p:spPr>
            <a:xfrm>
              <a:off x="930253" y="2526606"/>
              <a:ext cx="1279160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Ấn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để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đến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trang</a:t>
              </a:r>
              <a:r>
                <a:rPr lang="en-US" sz="1200" b="1" dirty="0">
                  <a:solidFill>
                    <a:schemeClr val="accent2"/>
                  </a:solidFill>
                  <a:latin typeface="UTM Avo" panose="02040603050506020204" pitchFamily="18" charset="0"/>
                </a:rPr>
                <a:t> </a:t>
              </a:r>
              <a:r>
                <a:rPr lang="en-US" sz="1200" b="1" dirty="0" err="1">
                  <a:solidFill>
                    <a:schemeClr val="accent2"/>
                  </a:solidFill>
                  <a:latin typeface="UTM Avo" panose="02040603050506020204" pitchFamily="18" charset="0"/>
                </a:rPr>
                <a:t>sách</a:t>
              </a:r>
              <a:endParaRPr lang="en-US" sz="1200" b="1" dirty="0">
                <a:solidFill>
                  <a:schemeClr val="accent2"/>
                </a:solidFill>
                <a:latin typeface="UTM Avo" panose="020406030505060202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954991907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Google Shape;135;p7">
            <a:extLst>
              <a:ext uri="{FF2B5EF4-FFF2-40B4-BE49-F238E27FC236}">
                <a16:creationId xmlns:a16="http://schemas.microsoft.com/office/drawing/2014/main" id="{221AE198-2FE0-3399-D87A-F9E1006ACDB0}"/>
              </a:ext>
            </a:extLst>
          </p:cNvPr>
          <p:cNvSpPr txBox="1"/>
          <p:nvPr/>
        </p:nvSpPr>
        <p:spPr>
          <a:xfrm>
            <a:off x="4076700" y="1651000"/>
            <a:ext cx="4038600" cy="492416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60950" tIns="30467" rIns="60950" bIns="30467" anchor="t" anchorCtr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800" b="1" kern="0" dirty="0">
                <a:solidFill>
                  <a:srgbClr val="C00000"/>
                </a:solidFill>
                <a:latin typeface="UTM Avo" panose="02040603050506020204" pitchFamily="18" charset="0"/>
                <a:cs typeface="Arial"/>
                <a:sym typeface="Arial"/>
              </a:rPr>
              <a:t>HOẠT ĐỘNG NHÓM</a:t>
            </a:r>
            <a:endParaRPr sz="2800" b="1" kern="0" dirty="0">
              <a:solidFill>
                <a:srgbClr val="C00000"/>
              </a:solidFill>
              <a:latin typeface="UTM Avo" panose="02040603050506020204" pitchFamily="18" charset="0"/>
              <a:cs typeface="Arial"/>
              <a:sym typeface="Arial"/>
            </a:endParaRPr>
          </a:p>
        </p:txBody>
      </p:sp>
      <p:sp>
        <p:nvSpPr>
          <p:cNvPr id="3" name="Google Shape;136;p7">
            <a:extLst>
              <a:ext uri="{FF2B5EF4-FFF2-40B4-BE49-F238E27FC236}">
                <a16:creationId xmlns:a16="http://schemas.microsoft.com/office/drawing/2014/main" id="{FF11FC03-EDD1-0F2A-FBED-58ECE7DE1D24}"/>
              </a:ext>
            </a:extLst>
          </p:cNvPr>
          <p:cNvSpPr/>
          <p:nvPr/>
        </p:nvSpPr>
        <p:spPr>
          <a:xfrm>
            <a:off x="4658408" y="2806700"/>
            <a:ext cx="6593791" cy="1397000"/>
          </a:xfrm>
          <a:prstGeom prst="wedgeRoundRectCallout">
            <a:avLst>
              <a:gd name="adj1" fmla="val -62409"/>
              <a:gd name="adj2" fmla="val 50808"/>
              <a:gd name="adj3" fmla="val 16667"/>
            </a:avLst>
          </a:prstGeom>
          <a:solidFill>
            <a:srgbClr val="FFFFFF"/>
          </a:solidFill>
          <a:ln w="38100" cap="flat" cmpd="sng">
            <a:solidFill>
              <a:srgbClr val="C00000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lvl="0" algn="ctr">
              <a:lnSpc>
                <a:spcPct val="150000"/>
              </a:lnSpc>
              <a:buClr>
                <a:srgbClr val="000000"/>
              </a:buClr>
            </a:pP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Mỗi em đọc bản hướng dẫn có hình ảnh 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ở m</a:t>
            </a:r>
            <a:r>
              <a:rPr lang="en-US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ỗi</a:t>
            </a:r>
            <a:r>
              <a:rPr lang="vi-VN" sz="2400" kern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 </a:t>
            </a:r>
            <a:r>
              <a:rPr lang="vi-VN" sz="2400" kern="0" dirty="0">
                <a:solidFill>
                  <a:srgbClr val="000000"/>
                </a:solidFill>
                <a:latin typeface="UTM Avo" panose="02040603050506020204" pitchFamily="18" charset="0"/>
                <a:cs typeface="Arial"/>
                <a:sym typeface="Arial"/>
              </a:rPr>
              <a:t>bước (bước 1, 2, 3), sau đó đổi lại.</a:t>
            </a:r>
          </a:p>
        </p:txBody>
      </p:sp>
      <p:pic>
        <p:nvPicPr>
          <p:cNvPr id="4" name="Google Shape;137;p7">
            <a:extLst>
              <a:ext uri="{FF2B5EF4-FFF2-40B4-BE49-F238E27FC236}">
                <a16:creationId xmlns:a16="http://schemas.microsoft.com/office/drawing/2014/main" id="{A0347D9B-6C41-EF7A-D36B-B8279B0931C9}"/>
              </a:ext>
            </a:extLst>
          </p:cNvPr>
          <p:cNvPicPr preferRelativeResize="0"/>
          <p:nvPr/>
        </p:nvPicPr>
        <p:blipFill rotWithShape="1">
          <a:blip r:embed="rId3">
            <a:alphaModFix/>
          </a:blip>
          <a:srcRect/>
          <a:stretch/>
        </p:blipFill>
        <p:spPr>
          <a:xfrm>
            <a:off x="1219200" y="2590800"/>
            <a:ext cx="2540052" cy="386883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406837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44194B52-FFFD-8412-8DC0-C8AEB8A22DC9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C91FED5E-54F8-930D-6664-FB562CA83397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72332"/>
          <a:stretch/>
        </p:blipFill>
        <p:spPr>
          <a:xfrm>
            <a:off x="270930" y="1694148"/>
            <a:ext cx="11650139" cy="3873501"/>
          </a:xfrm>
          <a:prstGeom prst="rect">
            <a:avLst/>
          </a:prstGeom>
        </p:spPr>
      </p:pic>
      <p:sp>
        <p:nvSpPr>
          <p:cNvPr id="2" name="Google Shape;148;p9">
            <a:extLst>
              <a:ext uri="{FF2B5EF4-FFF2-40B4-BE49-F238E27FC236}">
                <a16:creationId xmlns:a16="http://schemas.microsoft.com/office/drawing/2014/main" id="{51ABF2A2-9174-1F32-EB49-AC4BE316AD39}"/>
              </a:ext>
            </a:extLst>
          </p:cNvPr>
          <p:cNvSpPr/>
          <p:nvPr/>
        </p:nvSpPr>
        <p:spPr>
          <a:xfrm>
            <a:off x="732709" y="5567649"/>
            <a:ext cx="2827914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giống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3" name="Google Shape;149;p9">
            <a:extLst>
              <a:ext uri="{FF2B5EF4-FFF2-40B4-BE49-F238E27FC236}">
                <a16:creationId xmlns:a16="http://schemas.microsoft.com/office/drawing/2014/main" id="{FF3CA81C-CA5A-B172-1DFC-2E5774188C20}"/>
              </a:ext>
            </a:extLst>
          </p:cNvPr>
          <p:cNvSpPr/>
          <p:nvPr/>
        </p:nvSpPr>
        <p:spPr>
          <a:xfrm>
            <a:off x="4165966" y="5567649"/>
            <a:ext cx="2827914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Phân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bón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4" name="Google Shape;150;p9">
            <a:extLst>
              <a:ext uri="{FF2B5EF4-FFF2-40B4-BE49-F238E27FC236}">
                <a16:creationId xmlns:a16="http://schemas.microsoft.com/office/drawing/2014/main" id="{406E0145-5FA1-A91C-DC48-686D7B6C2F28}"/>
              </a:ext>
            </a:extLst>
          </p:cNvPr>
          <p:cNvSpPr/>
          <p:nvPr/>
        </p:nvSpPr>
        <p:spPr>
          <a:xfrm>
            <a:off x="8575040" y="5567649"/>
            <a:ext cx="3201751" cy="868648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1.3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Cuốc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xẻng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dây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bình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tưới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95070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865EDCEF-71F7-AA4A-8F05-158F96A3710D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>
            <a:extLst>
              <a:ext uri="{FF2B5EF4-FFF2-40B4-BE49-F238E27FC236}">
                <a16:creationId xmlns:a16="http://schemas.microsoft.com/office/drawing/2014/main" id="{B21640D8-7806-DC43-C6AD-24630618F87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981" t="31840" r="981" b="39404"/>
          <a:stretch/>
        </p:blipFill>
        <p:spPr>
          <a:xfrm>
            <a:off x="270930" y="1714499"/>
            <a:ext cx="11650139" cy="4025901"/>
          </a:xfrm>
          <a:prstGeom prst="rect">
            <a:avLst/>
          </a:prstGeom>
        </p:spPr>
      </p:pic>
      <p:sp>
        <p:nvSpPr>
          <p:cNvPr id="16" name="Google Shape;161;p10">
            <a:extLst>
              <a:ext uri="{FF2B5EF4-FFF2-40B4-BE49-F238E27FC236}">
                <a16:creationId xmlns:a16="http://schemas.microsoft.com/office/drawing/2014/main" id="{40BD67DE-C0F8-7900-F0EE-0520165C921C}"/>
              </a:ext>
            </a:extLst>
          </p:cNvPr>
          <p:cNvSpPr/>
          <p:nvPr/>
        </p:nvSpPr>
        <p:spPr>
          <a:xfrm>
            <a:off x="1092590" y="5740400"/>
            <a:ext cx="2761860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Đặt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thẳng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đứng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giữa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hố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7" name="Google Shape;162;p10">
            <a:extLst>
              <a:ext uri="{FF2B5EF4-FFF2-40B4-BE49-F238E27FC236}">
                <a16:creationId xmlns:a16="http://schemas.microsoft.com/office/drawing/2014/main" id="{0E59C384-EC88-4070-6E72-C31B23110926}"/>
              </a:ext>
            </a:extLst>
          </p:cNvPr>
          <p:cNvSpPr/>
          <p:nvPr/>
        </p:nvSpPr>
        <p:spPr>
          <a:xfrm>
            <a:off x="4676110" y="5740400"/>
            <a:ext cx="2661978" cy="868680"/>
          </a:xfrm>
          <a:prstGeom prst="roundRect">
            <a:avLst>
              <a:gd name="adj" fmla="val 16667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Bón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phân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18" name="Google Shape;163;p10">
            <a:extLst>
              <a:ext uri="{FF2B5EF4-FFF2-40B4-BE49-F238E27FC236}">
                <a16:creationId xmlns:a16="http://schemas.microsoft.com/office/drawing/2014/main" id="{F7674552-F5AB-3C4F-004F-E9A712597C93}"/>
              </a:ext>
            </a:extLst>
          </p:cNvPr>
          <p:cNvSpPr/>
          <p:nvPr/>
        </p:nvSpPr>
        <p:spPr>
          <a:xfrm>
            <a:off x="8996091" y="5740400"/>
            <a:ext cx="2548209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2.3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Lấp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đất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,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nện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đất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cho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chắc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7218876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>
          <a:extLst>
            <a:ext uri="{FF2B5EF4-FFF2-40B4-BE49-F238E27FC236}">
              <a16:creationId xmlns:a16="http://schemas.microsoft.com/office/drawing/2014/main" id="{F2FCA22A-FD1C-5ADB-5461-2B963FE9669B}"/>
            </a:ext>
          </a:extLst>
        </p:cNvPr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A3AA0A74-2AAC-3A1C-7AFA-141FD1FBD514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7037" b="6565"/>
          <a:stretch/>
        </p:blipFill>
        <p:spPr>
          <a:xfrm>
            <a:off x="270930" y="1828799"/>
            <a:ext cx="11650139" cy="3695701"/>
          </a:xfrm>
          <a:prstGeom prst="rect">
            <a:avLst/>
          </a:prstGeom>
        </p:spPr>
      </p:pic>
      <p:sp>
        <p:nvSpPr>
          <p:cNvPr id="6" name="Google Shape;176;p11">
            <a:extLst>
              <a:ext uri="{FF2B5EF4-FFF2-40B4-BE49-F238E27FC236}">
                <a16:creationId xmlns:a16="http://schemas.microsoft.com/office/drawing/2014/main" id="{8D29D67A-5FA6-7FFB-B053-DF9BFFC7EA50}"/>
              </a:ext>
            </a:extLst>
          </p:cNvPr>
          <p:cNvSpPr/>
          <p:nvPr/>
        </p:nvSpPr>
        <p:spPr>
          <a:xfrm>
            <a:off x="1084834" y="5649648"/>
            <a:ext cx="3277393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3.1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Cắm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cách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gốc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khoảng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5cm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7" name="Google Shape;177;p11">
            <a:extLst>
              <a:ext uri="{FF2B5EF4-FFF2-40B4-BE49-F238E27FC236}">
                <a16:creationId xmlns:a16="http://schemas.microsoft.com/office/drawing/2014/main" id="{5DE59967-2640-5400-AD81-584A9A82246B}"/>
              </a:ext>
            </a:extLst>
          </p:cNvPr>
          <p:cNvSpPr/>
          <p:nvPr/>
        </p:nvSpPr>
        <p:spPr>
          <a:xfrm>
            <a:off x="4939499" y="5649648"/>
            <a:ext cx="2672352" cy="868680"/>
          </a:xfrm>
          <a:prstGeom prst="roundRect">
            <a:avLst>
              <a:gd name="adj" fmla="val 6718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3.2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Buộc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cọc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với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thân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cây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  <p:sp>
        <p:nvSpPr>
          <p:cNvPr id="8" name="Google Shape;178;p11">
            <a:extLst>
              <a:ext uri="{FF2B5EF4-FFF2-40B4-BE49-F238E27FC236}">
                <a16:creationId xmlns:a16="http://schemas.microsoft.com/office/drawing/2014/main" id="{11521F84-D3B3-75AE-7D78-D311E722C02A}"/>
              </a:ext>
            </a:extLst>
          </p:cNvPr>
          <p:cNvSpPr/>
          <p:nvPr/>
        </p:nvSpPr>
        <p:spPr>
          <a:xfrm>
            <a:off x="8620922" y="5524500"/>
            <a:ext cx="2796377" cy="868680"/>
          </a:xfrm>
          <a:prstGeom prst="roundRect">
            <a:avLst>
              <a:gd name="adj" fmla="val 9902"/>
            </a:avLst>
          </a:prstGeom>
          <a:solidFill>
            <a:schemeClr val="lt1"/>
          </a:solidFill>
          <a:ln w="38100" cap="flat" cmpd="sng">
            <a:solidFill>
              <a:srgbClr val="5A93CF"/>
            </a:solidFill>
            <a:prstDash val="solid"/>
            <a:round/>
            <a:headEnd type="none" w="sm" len="sm"/>
            <a:tailEnd type="none" w="sm" len="sm"/>
          </a:ln>
        </p:spPr>
        <p:txBody>
          <a:bodyPr spcFirstLastPara="1" wrap="square" lIns="60950" tIns="30467" rIns="60950" bIns="30467" anchor="ctr" anchorCtr="0">
            <a:noAutofit/>
          </a:bodyPr>
          <a:lstStyle/>
          <a:p>
            <a:pPr algn="ctr">
              <a:lnSpc>
                <a:spcPct val="150000"/>
              </a:lnSpc>
            </a:pP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Bước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3.3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Tưới</a:t>
            </a:r>
            <a:r>
              <a:rPr lang="en-US" sz="2000" dirty="0">
                <a:solidFill>
                  <a:schemeClr val="dk1"/>
                </a:solidFill>
                <a:latin typeface="UTM Avo" panose="02040603050506020204" pitchFamily="18" charset="0"/>
              </a:rPr>
              <a:t> </a:t>
            </a:r>
            <a:r>
              <a:rPr lang="en-US" sz="2000" dirty="0" err="1">
                <a:solidFill>
                  <a:schemeClr val="dk1"/>
                </a:solidFill>
                <a:latin typeface="UTM Avo" panose="02040603050506020204" pitchFamily="18" charset="0"/>
              </a:rPr>
              <a:t>nước</a:t>
            </a:r>
            <a:endParaRPr sz="2000" dirty="0">
              <a:solidFill>
                <a:schemeClr val="dk1"/>
              </a:solidFill>
              <a:latin typeface="UTM Avo" panose="0204060305050602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116061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noFill/>
        <a:ln>
          <a:noFill/>
        </a:ln>
      </a:spPr>
      <a:bodyPr spcFirstLastPara="1" wrap="square" lIns="121900" tIns="60933" rIns="121900" bIns="60933" anchor="t" anchorCtr="0">
        <a:spAutoFit/>
      </a:bodyPr>
      <a:lstStyle>
        <a:defPPr algn="ctr">
          <a:buClr>
            <a:srgbClr val="000000"/>
          </a:buClr>
          <a:buFont typeface="Arial"/>
          <a:buNone/>
          <a:defRPr sz="4800" b="1" kern="0" dirty="0">
            <a:solidFill>
              <a:srgbClr val="530E0E"/>
            </a:solidFill>
            <a:cs typeface="Arial"/>
            <a:sym typeface="Arial"/>
          </a:defRPr>
        </a:defPPr>
      </a:lst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Presentation2" id="{F6ED58AA-6044-4063-A2D9-5C566FADBD0E}" vid="{6929B544-CFDD-4290-A91C-DFD0546A7D38}"/>
    </a:ext>
  </a:extLst>
</a:theme>
</file>

<file path=ppt/theme/theme3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Tuần 29 - Bài đọc 4. Mùa xuân em đi trồng cây</Template>
  <TotalTime>21</TotalTime>
  <Words>529</Words>
  <PresentationFormat>Widescreen</PresentationFormat>
  <Paragraphs>49</Paragraphs>
  <Slides>17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17</vt:i4>
      </vt:variant>
    </vt:vector>
  </HeadingPairs>
  <TitlesOfParts>
    <vt:vector size="24" baseType="lpstr">
      <vt:lpstr>Calibri Light</vt:lpstr>
      <vt:lpstr>UTM Avo</vt:lpstr>
      <vt:lpstr>Calibri</vt:lpstr>
      <vt:lpstr>Arial</vt:lpstr>
      <vt:lpstr>Office Theme</vt:lpstr>
      <vt:lpstr>2_Office Theme</vt:lpstr>
      <vt:lpstr>1_Office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2024-02-23T11:06:05Z</dcterms:created>
  <dcterms:modified xsi:type="dcterms:W3CDTF">2024-02-26T09:45:56Z</dcterms:modified>
</cp:coreProperties>
</file>