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0" r:id="rId3"/>
    <p:sldId id="281" r:id="rId4"/>
    <p:sldId id="257" r:id="rId5"/>
    <p:sldId id="287" r:id="rId6"/>
    <p:sldId id="278" r:id="rId7"/>
    <p:sldId id="407" r:id="rId8"/>
    <p:sldId id="271" r:id="rId9"/>
    <p:sldId id="284" r:id="rId10"/>
    <p:sldId id="280" r:id="rId11"/>
    <p:sldId id="420" r:id="rId12"/>
    <p:sldId id="434" r:id="rId13"/>
    <p:sldId id="408" r:id="rId14"/>
    <p:sldId id="316" r:id="rId15"/>
    <p:sldId id="409" r:id="rId16"/>
    <p:sldId id="293" r:id="rId17"/>
    <p:sldId id="435" r:id="rId18"/>
    <p:sldId id="276" r:id="rId19"/>
    <p:sldId id="442" r:id="rId20"/>
    <p:sldId id="279" r:id="rId21"/>
    <p:sldId id="384" r:id="rId22"/>
    <p:sldId id="424" r:id="rId23"/>
    <p:sldId id="390" r:id="rId24"/>
    <p:sldId id="391" r:id="rId25"/>
    <p:sldId id="389" r:id="rId26"/>
    <p:sldId id="392" r:id="rId27"/>
    <p:sldId id="425" r:id="rId28"/>
    <p:sldId id="345" r:id="rId29"/>
    <p:sldId id="304" r:id="rId30"/>
    <p:sldId id="429" r:id="rId31"/>
    <p:sldId id="438" r:id="rId32"/>
    <p:sldId id="439" r:id="rId33"/>
    <p:sldId id="307" r:id="rId34"/>
    <p:sldId id="433" r:id="rId35"/>
    <p:sldId id="441" r:id="rId36"/>
    <p:sldId id="258" r:id="rId37"/>
    <p:sldId id="269"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12"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1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0.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46.png"/><Relationship Id="rId2" Type="http://schemas.openxmlformats.org/officeDocument/2006/relationships/image" Target="../media/image11.png"/><Relationship Id="rId20"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1"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12"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svg"/><Relationship Id="rId7" Type="http://schemas.openxmlformats.org/officeDocument/2006/relationships/image" Target="../media/image5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1" Type="http://schemas.openxmlformats.org/officeDocument/2006/relationships/image" Target="../media/image6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7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7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2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26.xml.rels><?xml version="1.0" encoding="UTF-8" standalone="yes"?>
<Relationships xmlns="http://schemas.openxmlformats.org/package/2006/relationships"><Relationship Id="rId8" Type="http://schemas.openxmlformats.org/officeDocument/2006/relationships/image" Target="../media/image25.svg"/><Relationship Id="rId3" Type="http://schemas.microsoft.com/office/2007/relationships/media" Target="../media/media2.mp3"/><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71.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25.svg"/><Relationship Id="rId12" Type="http://schemas.openxmlformats.org/officeDocument/2006/relationships/image" Target="../media/image8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79.png"/><Relationship Id="rId5" Type="http://schemas.openxmlformats.org/officeDocument/2006/relationships/slideLayout" Target="../slideLayouts/slideLayout7.xml"/><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2.svg"/><Relationship Id="rId7" Type="http://schemas.openxmlformats.org/officeDocument/2006/relationships/image" Target="../media/image8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8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83.sv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png"/><Relationship Id="rId20" Type="http://schemas.openxmlformats.org/officeDocument/2006/relationships/image" Target="../media/image89.png"/><Relationship Id="rId1" Type="http://schemas.openxmlformats.org/officeDocument/2006/relationships/slideLayout" Target="../slideLayouts/slideLayout7.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png"/><Relationship Id="rId20" Type="http://schemas.openxmlformats.org/officeDocument/2006/relationships/image" Target="../media/image90.png"/><Relationship Id="rId1" Type="http://schemas.openxmlformats.org/officeDocument/2006/relationships/slideLayout" Target="../slideLayouts/slideLayout7.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91.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svg"/><Relationship Id="rId7" Type="http://schemas.openxmlformats.org/officeDocument/2006/relationships/image" Target="../media/image93.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2.svg"/></Relationships>
</file>

<file path=ppt/slides/_rels/slide3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svg"/><Relationship Id="rId7" Type="http://schemas.openxmlformats.org/officeDocument/2006/relationships/image" Target="../media/image39.sv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2.svg"/><Relationship Id="rId5" Type="http://schemas.openxmlformats.org/officeDocument/2006/relationships/image" Target="../media/image98.svg"/><Relationship Id="rId10" Type="http://schemas.openxmlformats.org/officeDocument/2006/relationships/image" Target="../media/image21.png"/><Relationship Id="rId4" Type="http://schemas.openxmlformats.org/officeDocument/2006/relationships/image" Target="../media/image97.png"/><Relationship Id="rId9" Type="http://schemas.openxmlformats.org/officeDocument/2006/relationships/image" Target="../media/image100.sv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svg"/><Relationship Id="rId7" Type="http://schemas.openxmlformats.org/officeDocument/2006/relationships/image" Target="../media/image22.svg"/><Relationship Id="rId2" Type="http://schemas.openxmlformats.org/officeDocument/2006/relationships/image" Target="../media/image29.png"/><Relationship Id="rId29"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21.png"/><Relationship Id="rId32"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35.png"/><Relationship Id="rId10" Type="http://schemas.openxmlformats.org/officeDocument/2006/relationships/image" Target="../media/image290.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10.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1" Type="http://schemas.openxmlformats.org/officeDocument/2006/relationships/image" Target="../media/image350.png"/><Relationship Id="rId2" Type="http://schemas.openxmlformats.org/officeDocument/2006/relationships/image" Target="../media/image16.png"/><Relationship Id="rId20" Type="http://schemas.openxmlformats.org/officeDocument/2006/relationships/image" Target="../media/image340.png"/><Relationship Id="rId1" Type="http://schemas.openxmlformats.org/officeDocument/2006/relationships/slideLayout" Target="../slideLayouts/slideLayout7.xml"/><Relationship Id="rId9" Type="http://schemas.openxmlformats.org/officeDocument/2006/relationships/image" Target="../media/image330.png"/><Relationship Id="rId2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CÁC EM ĐẾN VỚI BÀI HỌC MỚI!</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76726" y="266700"/>
            <a:ext cx="17783049" cy="9753600"/>
          </a:xfrm>
          <a:prstGeom prst="rect">
            <a:avLst/>
          </a:prstGeom>
          <a:solidFill>
            <a:schemeClr val="bg1"/>
          </a:solidFill>
          <a:ln>
            <a:solidFill>
              <a:schemeClr val="bg1"/>
            </a:solidFill>
          </a:ln>
        </p:spPr>
      </p:sp>
      <p:pic>
        <p:nvPicPr>
          <p:cNvPr id="14"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78502" y="114300"/>
            <a:ext cx="1733298" cy="1842076"/>
          </a:xfrm>
          <a:prstGeom prst="rect">
            <a:avLst/>
          </a:prstGeom>
        </p:spPr>
      </p:pic>
      <p:sp>
        <p:nvSpPr>
          <p:cNvPr id="2" name="Rectangle 1"/>
          <p:cNvSpPr/>
          <p:nvPr/>
        </p:nvSpPr>
        <p:spPr>
          <a:xfrm>
            <a:off x="522428" y="2019300"/>
            <a:ext cx="17308372"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Arial" panose="020B0604020202020204" pitchFamily="34" charset="0"/>
              </a:rPr>
              <a:t>Trong các tam giác được vẽ trên ô lưới vuông, có một cặp tam giác đồng dạng. Hãy chỉ ra cặp tam giác đó, viết đúng kí hiệu đồng dạng và tìm tỉ số đồng dạng của chúng.</a:t>
            </a:r>
          </a:p>
        </p:txBody>
      </p:sp>
      <p:sp>
        <p:nvSpPr>
          <p:cNvPr id="12" name="Rounded Rectangle 11"/>
          <p:cNvSpPr/>
          <p:nvPr/>
        </p:nvSpPr>
        <p:spPr>
          <a:xfrm>
            <a:off x="522428" y="534292"/>
            <a:ext cx="396154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300" b="1">
                <a:latin typeface="Arial" panose="020B0604020202020204" pitchFamily="34" charset="0"/>
                <a:cs typeface="Arial" panose="020B0604020202020204" pitchFamily="34" charset="0"/>
              </a:rPr>
              <a:t>Luyện tập 1</a:t>
            </a:r>
            <a:endParaRPr lang="en-US" sz="4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30449" y="5131631"/>
            <a:ext cx="9982200" cy="406379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0865045" y="5131631"/>
                <a:ext cx="6906501" cy="411625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Hoặc: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65045" y="5131631"/>
                <a:ext cx="6906501" cy="4116255"/>
              </a:xfrm>
              <a:prstGeom prst="rect">
                <a:avLst/>
              </a:prstGeom>
              <a:blipFill>
                <a:blip r:embed="rId11"/>
                <a:stretch>
                  <a:fillRect l="-2913" r="-2913"/>
                </a:stretch>
              </a:blipFill>
            </p:spPr>
            <p:txBody>
              <a:bodyPr/>
              <a:lstStyle/>
              <a:p>
                <a:r>
                  <a:rPr lang="en-US">
                    <a:noFill/>
                  </a:rPr>
                  <a:t> </a:t>
                </a:r>
              </a:p>
            </p:txBody>
          </p:sp>
        </mc:Fallback>
      </mc:AlternateContent>
      <p:sp>
        <p:nvSpPr>
          <p:cNvPr id="9" name="Rectangle 8"/>
          <p:cNvSpPr/>
          <p:nvPr/>
        </p:nvSpPr>
        <p:spPr>
          <a:xfrm>
            <a:off x="13685749" y="4229100"/>
            <a:ext cx="1265091" cy="677108"/>
          </a:xfrm>
          <a:prstGeom prst="rect">
            <a:avLst/>
          </a:prstGeom>
        </p:spPr>
        <p:txBody>
          <a:bodyPr wrap="none">
            <a:spAutoFit/>
          </a:bodyPr>
          <a:lstStyle/>
          <a:p>
            <a:pPr lvl="0" algn="ctr"/>
            <a:r>
              <a:rPr lang="en-US" sz="3800" b="1" i="1" u="sng">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rot="2836841" flipH="1">
            <a:off x="17284956" y="8795738"/>
            <a:ext cx="973180" cy="1108188"/>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587939">
            <a:off x="14142215" y="-1207866"/>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sp>
        <p:nvSpPr>
          <p:cNvPr id="13" name="Rounded Rectangle 12"/>
          <p:cNvSpPr/>
          <p:nvPr/>
        </p:nvSpPr>
        <p:spPr>
          <a:xfrm>
            <a:off x="1143000" y="1028700"/>
            <a:ext cx="5181600" cy="1219200"/>
          </a:xfrm>
          <a:prstGeom prst="round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300" b="1">
                <a:solidFill>
                  <a:srgbClr val="FFFFA7"/>
                </a:solidFill>
                <a:latin typeface="Arial" panose="020B0604020202020204" pitchFamily="34" charset="0"/>
                <a:cs typeface="Arial" panose="020B0604020202020204" pitchFamily="34" charset="0"/>
              </a:rPr>
              <a:t>THỬ THÁCH NHỎ</a:t>
            </a:r>
            <a:endParaRPr lang="en-US" sz="4300" b="1" dirty="0">
              <a:solidFill>
                <a:srgbClr val="FFFFA7"/>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2400300"/>
                <a:ext cx="14019115" cy="2820644"/>
              </a:xfrm>
              <a:prstGeom prst="rect">
                <a:avLst/>
              </a:prstGeom>
            </p:spPr>
            <p:txBody>
              <a:bodyPr wrap="square">
                <a:spAutoFit/>
              </a:bodyPr>
              <a:lstStyle/>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a) Nếu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cân tại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m:t>
                    </m:r>
                  </m:oMath>
                </a14:m>
                <a:r>
                  <a:rPr lang="en-US" sz="3800">
                    <a:solidFill>
                      <a:srgbClr val="000000"/>
                    </a:solidFill>
                    <a:latin typeface="Arial" panose="020B0604020202020204" pitchFamily="34" charset="0"/>
                    <a:cs typeface="Arial" panose="020B0604020202020204" pitchFamily="34" charset="0"/>
                  </a:rPr>
                  <a:t> thì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cân tại đỉnh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r>
                      <a:rPr lang="en-US" sz="3800" b="0" i="0"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b) Nếu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đều thì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đều;</a:t>
                </a: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c) Nếu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𝐴𝐶</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𝐵𝐶</m:t>
                    </m:r>
                  </m:oMath>
                </a14:m>
                <a:r>
                  <a:rPr lang="en-US" sz="3800">
                    <a:solidFill>
                      <a:srgbClr val="000000"/>
                    </a:solidFill>
                    <a:latin typeface="Arial" panose="020B0604020202020204" pitchFamily="34" charset="0"/>
                    <a:cs typeface="Arial" panose="020B0604020202020204" pitchFamily="34" charset="0"/>
                  </a:rPr>
                  <a:t> thì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𝑀𝑃</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𝑁𝑃</m:t>
                    </m:r>
                    <m:r>
                      <a:rPr lang="en-US" sz="3800" b="0" i="1"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2400300"/>
                <a:ext cx="14019115" cy="2820644"/>
              </a:xfrm>
              <a:prstGeom prst="rect">
                <a:avLst/>
              </a:prstGeom>
              <a:blipFill>
                <a:blip r:embed="rId5"/>
                <a:stretch>
                  <a:fillRect l="-1435" b="-7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553200" y="1153552"/>
                <a:ext cx="8760219" cy="969496"/>
              </a:xfrm>
              <a:prstGeom prst="rect">
                <a:avLst/>
              </a:prstGeom>
            </p:spPr>
            <p:txBody>
              <a:bodyPr wrap="none">
                <a:spAutoFit/>
              </a:bodyPr>
              <a:lstStyle/>
              <a:p>
                <a:pPr lvl="0">
                  <a:lnSpc>
                    <a:spcPct val="150000"/>
                  </a:lnSpc>
                </a:pPr>
                <a:r>
                  <a:rPr lang="en-US" sz="3800">
                    <a:solidFill>
                      <a:srgbClr val="000000"/>
                    </a:solidFill>
                    <a:latin typeface="Arial" panose="020B0604020202020204" pitchFamily="34" charset="0"/>
                    <a:cs typeface="Arial" panose="020B0604020202020204" pitchFamily="34" charset="0"/>
                  </a:rPr>
                  <a:t>Cho </a:t>
                </a: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𝑀𝑁𝑃</m:t>
                    </m:r>
                  </m:oMath>
                </a14:m>
                <a:r>
                  <a:rPr lang="el-GR" sz="380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Chứng minh rằng:</a:t>
                </a:r>
              </a:p>
            </p:txBody>
          </p:sp>
        </mc:Choice>
        <mc:Fallback xmlns="">
          <p:sp>
            <p:nvSpPr>
              <p:cNvPr id="18" name="Rectangle 17"/>
              <p:cNvSpPr>
                <a:spLocks noRot="1" noChangeAspect="1" noMove="1" noResize="1" noEditPoints="1" noAdjustHandles="1" noChangeArrowheads="1" noChangeShapeType="1" noTextEdit="1"/>
              </p:cNvSpPr>
              <p:nvPr/>
            </p:nvSpPr>
            <p:spPr>
              <a:xfrm>
                <a:off x="6553200" y="1153552"/>
                <a:ext cx="8760219" cy="969496"/>
              </a:xfrm>
              <a:prstGeom prst="rect">
                <a:avLst/>
              </a:prstGeom>
              <a:blipFill>
                <a:blip r:embed="rId6"/>
                <a:stretch>
                  <a:fillRect l="-2296" r="-1322" b="-13836"/>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5044378" y="2933700"/>
            <a:ext cx="2786422" cy="2667000"/>
          </a:xfrm>
          <a:prstGeom prst="rect">
            <a:avLst/>
          </a:prstGeom>
        </p:spPr>
      </p:pic>
      <p:grpSp>
        <p:nvGrpSpPr>
          <p:cNvPr id="20" name="Group 19"/>
          <p:cNvGrpSpPr/>
          <p:nvPr/>
        </p:nvGrpSpPr>
        <p:grpSpPr>
          <a:xfrm>
            <a:off x="2759142" y="5858099"/>
            <a:ext cx="1657263" cy="1344045"/>
            <a:chOff x="1325197" y="904240"/>
            <a:chExt cx="1999951" cy="1607460"/>
          </a:xfrm>
        </p:grpSpPr>
        <p:pic>
          <p:nvPicPr>
            <p:cNvPr id="21"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3" name="Rectangle 22"/>
              <p:cNvSpPr/>
              <p:nvPr/>
            </p:nvSpPr>
            <p:spPr>
              <a:xfrm>
                <a:off x="4909392" y="6352305"/>
                <a:ext cx="9144000" cy="3091103"/>
              </a:xfrm>
              <a:prstGeom prst="rect">
                <a:avLst/>
              </a:prstGeom>
            </p:spPr>
            <p:txBody>
              <a:bodyPr>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nl-NL" sz="3800" i="1">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909392" y="6352305"/>
                <a:ext cx="9144000" cy="3091103"/>
              </a:xfrm>
              <a:prstGeom prst="rect">
                <a:avLst/>
              </a:prstGeom>
              <a:blipFill>
                <a:blip r:embed="rId20"/>
                <a:stretch>
                  <a:fillRect l="-2200" b="-3748"/>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33193696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wipe(left)">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barn(inVertical)">
                                      <p:cBhvr>
                                        <p:cTn id="4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587939">
            <a:off x="13075415" y="-971649"/>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grpSp>
        <p:nvGrpSpPr>
          <p:cNvPr id="20" name="Group 19"/>
          <p:cNvGrpSpPr/>
          <p:nvPr/>
        </p:nvGrpSpPr>
        <p:grpSpPr>
          <a:xfrm>
            <a:off x="2514600" y="1104900"/>
            <a:ext cx="1657263" cy="1344045"/>
            <a:chOff x="1325197" y="904240"/>
            <a:chExt cx="1999951" cy="1607460"/>
          </a:xfrm>
        </p:grpSpPr>
        <p:pic>
          <p:nvPicPr>
            <p:cNvPr id="21"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3276600" y="2918468"/>
                <a:ext cx="11887200" cy="5894178"/>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đều.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Giả sử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với hệ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en-US" sz="3800">
                    <a:effectLst/>
                    <a:latin typeface="Arial" panose="020B0604020202020204" pitchFamily="34" charset="0"/>
                    <a:ea typeface="Dotum" panose="020B0600000101010101" pitchFamily="34" charset="-127"/>
                    <a:cs typeface="Arial" panose="020B0604020202020204" pitchFamily="34" charset="0"/>
                  </a:rPr>
                  <a:t>. </a:t>
                </a:r>
              </a:p>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    </a:t>
                </a:r>
                <a:r>
                  <a:rPr lang="en-US" sz="3800">
                    <a:effectLst/>
                    <a:latin typeface="Arial" panose="020B0604020202020204" pitchFamily="34" charset="0"/>
                    <a:ea typeface="Dotum" panose="020B0600000101010101" pitchFamily="34" charset="-127"/>
                    <a:cs typeface="Arial" panose="020B0604020202020204" pitchFamily="34" charset="0"/>
                  </a:rPr>
                  <a:t>Suy ra: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18468"/>
                <a:ext cx="11887200" cy="5894178"/>
              </a:xfrm>
              <a:prstGeom prst="rect">
                <a:avLst/>
              </a:prstGeom>
              <a:blipFill>
                <a:blip r:embed="rId20"/>
                <a:stretch>
                  <a:fillRect l="-1692"/>
                </a:stretch>
              </a:blipFill>
            </p:spPr>
            <p:txBody>
              <a:bodyPr/>
              <a:lstStyle/>
              <a:p>
                <a:r>
                  <a:rPr lang="en-US">
                    <a:noFill/>
                  </a:rPr>
                  <a:t> </a:t>
                </a:r>
              </a:p>
            </p:txBody>
          </p:sp>
        </mc:Fallback>
      </mc:AlternateContent>
      <p:pic>
        <p:nvPicPr>
          <p:cNvPr id="4" name="Picture 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6946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lvl="0" algn="ctr">
              <a:lnSpc>
                <a:spcPct val="150000"/>
              </a:lnSpc>
            </a:pPr>
            <a:r>
              <a:rPr lang="en-US" sz="7500" b="1">
                <a:solidFill>
                  <a:srgbClr val="1F497D"/>
                </a:solidFill>
                <a:latin typeface="Arial" panose="020B0604020202020204" pitchFamily="34" charset="0"/>
                <a:cs typeface="Arial" panose="020B0604020202020204" pitchFamily="34" charset="0"/>
              </a:rPr>
              <a:t>ĐỊNH LÍ</a:t>
            </a:r>
            <a:endParaRPr lang="en-US" sz="7500" b="1" dirty="0">
              <a:solidFill>
                <a:srgbClr val="1F497D"/>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895289"/>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06" y="312212"/>
            <a:ext cx="1002523" cy="968750"/>
          </a:xfrm>
          <a:prstGeom prst="rect">
            <a:avLst/>
          </a:prstGeom>
        </p:spPr>
      </p:pic>
      <p:sp>
        <p:nvSpPr>
          <p:cNvPr id="16" name="Rounded Rectangle 15"/>
          <p:cNvSpPr/>
          <p:nvPr/>
        </p:nvSpPr>
        <p:spPr>
          <a:xfrm>
            <a:off x="863045" y="671085"/>
            <a:ext cx="1981200"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78329" y="1656846"/>
                <a:ext cx="11060197" cy="4362733"/>
              </a:xfrm>
              <a:prstGeom prst="rect">
                <a:avLst/>
              </a:prstGeom>
            </p:spPr>
            <p:txBody>
              <a:bodyPr wrap="square">
                <a:spAutoFit/>
              </a:bodyPr>
              <a:lstStyle/>
              <a:p>
                <a:pPr algn="just">
                  <a:lnSpc>
                    <a:spcPct val="150000"/>
                  </a:lnSpc>
                </a:pPr>
                <a:r>
                  <a:rPr lang="vi-VN" sz="3700">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700">
                    <a:latin typeface="Arial" panose="020B0604020202020204" pitchFamily="34" charset="0"/>
                    <a:ea typeface="Calibri" panose="020F0502020204030204" pitchFamily="34" charset="0"/>
                    <a:cs typeface="Arial" panose="020B0604020202020204" pitchFamily="34" charset="0"/>
                  </a:rPr>
                  <a:t> </a:t>
                </a:r>
                <a:r>
                  <a:rPr lang="vi-VN" sz="3700">
                    <a:latin typeface="Arial" panose="020B0604020202020204" pitchFamily="34" charset="0"/>
                    <a:ea typeface="Calibri" panose="020F0502020204030204" pitchFamily="34" charset="0"/>
                    <a:cs typeface="Arial" panose="020B0604020202020204" pitchFamily="34" charset="0"/>
                  </a:rPr>
                  <a:t>và các điểm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𝑁</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lần lượt nằm trên các cạnh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sao cho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𝑀𝑁</m:t>
                    </m:r>
                  </m:oMath>
                </a14:m>
                <a:r>
                  <a:rPr lang="vi-VN" sz="3700">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700">
                    <a:latin typeface="Arial" panose="020B0604020202020204" pitchFamily="34" charset="0"/>
                    <a:ea typeface="Calibri" panose="020F0502020204030204" pitchFamily="34" charset="0"/>
                    <a:cs typeface="Arial" panose="020B0604020202020204" pitchFamily="34" charset="0"/>
                  </a:rPr>
                  <a:t> như Hình 9.4.</a:t>
                </a:r>
              </a:p>
              <a:p>
                <a:pPr marL="571500" indent="-571500">
                  <a:lnSpc>
                    <a:spcPct val="150000"/>
                  </a:lnSpc>
                  <a:buFontTx/>
                  <a:buChar char="-"/>
                </a:pPr>
                <a:r>
                  <a:rPr lang="vi-VN" sz="3700">
                    <a:solidFill>
                      <a:srgbClr val="000000"/>
                    </a:solidFill>
                    <a:latin typeface="Arial" panose="020B0604020202020204" pitchFamily="34" charset="0"/>
                    <a:cs typeface="Arial" panose="020B0604020202020204" pitchFamily="34" charset="0"/>
                  </a:rPr>
                  <a:t>Hãy viết các cặp góc bằng nhau của hai tam giác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𝐴𝐵𝐶</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𝐴𝑀𝑁</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giải thích vì sao chúng bằng nhau</a:t>
                </a:r>
                <a:r>
                  <a:rPr lang="en-US" sz="3700">
                    <a:solidFill>
                      <a:srgbClr val="000000"/>
                    </a:solidFill>
                    <a:latin typeface="Arial" panose="020B060402020202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78329" y="1656846"/>
                <a:ext cx="11060197" cy="4362733"/>
              </a:xfrm>
              <a:prstGeom prst="rect">
                <a:avLst/>
              </a:prstGeom>
              <a:blipFill>
                <a:blip r:embed="rId3"/>
                <a:stretch>
                  <a:fillRect l="-1764" r="-2426" b="-2098"/>
                </a:stretch>
              </a:blipFill>
            </p:spPr>
            <p:txBody>
              <a:bodyPr/>
              <a:lstStyle/>
              <a:p>
                <a:r>
                  <a:rPr lang="en-US">
                    <a:noFill/>
                  </a:rPr>
                  <a:t> </a:t>
                </a:r>
              </a:p>
            </p:txBody>
          </p:sp>
        </mc:Fallback>
      </mc:AlternateContent>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022" y="9208247"/>
            <a:ext cx="1291978" cy="6963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6450" y="1104900"/>
            <a:ext cx="5257800" cy="478986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78328" y="5947431"/>
                <a:ext cx="16675921" cy="3872791"/>
              </a:xfrm>
              <a:prstGeom prst="rect">
                <a:avLst/>
              </a:prstGeom>
            </p:spPr>
            <p:txBody>
              <a:bodyPr wrap="square">
                <a:spAutoFit/>
              </a:bodyPr>
              <a:lstStyle/>
              <a:p>
                <a:pPr marL="571500" lvl="0" indent="-571500">
                  <a:lnSpc>
                    <a:spcPct val="150000"/>
                  </a:lnSpc>
                  <a:buFontTx/>
                  <a:buChar char="-"/>
                </a:pPr>
                <a:r>
                  <a:rPr lang="vi-VN" sz="3700">
                    <a:solidFill>
                      <a:srgbClr val="000000"/>
                    </a:solidFill>
                    <a:cs typeface="Arial" panose="020B0604020202020204" pitchFamily="34" charset="0"/>
                  </a:rPr>
                  <a:t>Kẻ đường thẳng đi qua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𝑁</m:t>
                    </m:r>
                  </m:oMath>
                </a14:m>
                <a:r>
                  <a:rPr lang="vi-VN" sz="3700">
                    <a:solidFill>
                      <a:srgbClr val="000000"/>
                    </a:solidFill>
                    <a:cs typeface="Arial" panose="020B0604020202020204" pitchFamily="34" charset="0"/>
                  </a:rPr>
                  <a:t> song song với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m:t>
                    </m:r>
                  </m:oMath>
                </a14:m>
                <a:r>
                  <a:rPr lang="vi-VN" sz="3700">
                    <a:solidFill>
                      <a:srgbClr val="000000"/>
                    </a:solidFill>
                    <a:cs typeface="Arial" panose="020B0604020202020204" pitchFamily="34" charset="0"/>
                  </a:rPr>
                  <a:t> và cắt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𝐵𝐶</m:t>
                    </m:r>
                  </m:oMath>
                </a14:m>
                <a:r>
                  <a:rPr lang="vi-VN" sz="3700">
                    <a:solidFill>
                      <a:srgbClr val="000000"/>
                    </a:solidFill>
                    <a:cs typeface="Arial" panose="020B0604020202020204" pitchFamily="34" charset="0"/>
                  </a:rPr>
                  <a:t> tại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𝑃</m:t>
                    </m:r>
                  </m:oMath>
                </a14:m>
                <a:r>
                  <a:rPr lang="vi-VN" sz="3700">
                    <a:solidFill>
                      <a:srgbClr val="000000"/>
                    </a:solidFill>
                    <a:cs typeface="Arial" panose="020B0604020202020204" pitchFamily="34" charset="0"/>
                  </a:rPr>
                  <a:t>. Hãy chứng tỏ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𝑀𝑁</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𝐵𝑃</m:t>
                    </m:r>
                  </m:oMath>
                </a14:m>
                <a:r>
                  <a:rPr lang="vi-VN" sz="3700">
                    <a:solidFill>
                      <a:srgbClr val="000000"/>
                    </a:solidFill>
                    <a:cs typeface="Arial" panose="020B0604020202020204" pitchFamily="34" charset="0"/>
                  </a:rPr>
                  <a:t> và suy</a:t>
                </a:r>
                <a:r>
                  <a:rPr lang="en-US" sz="3700">
                    <a:solidFill>
                      <a:srgbClr val="000000"/>
                    </a:solidFill>
                    <a:latin typeface="Arial" panose="020B0604020202020204" pitchFamily="34" charset="0"/>
                    <a:cs typeface="Arial" panose="020B0604020202020204" pitchFamily="34" charset="0"/>
                  </a:rPr>
                  <a:t> </a:t>
                </a:r>
                <a:r>
                  <a:rPr lang="vi-VN" sz="3700">
                    <a:solidFill>
                      <a:srgbClr val="000000"/>
                    </a:solidFill>
                    <a:cs typeface="Arial" panose="020B0604020202020204" pitchFamily="34" charset="0"/>
                  </a:rPr>
                  <a:t>ra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𝐴𝑀</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solidFill>
                    <a:prstClr val="black"/>
                  </a:solidFill>
                  <a:latin typeface="Arial" panose="020B0604020202020204" pitchFamily="34" charset="0"/>
                  <a:ea typeface="Dotum" panose="020B0600000101010101" pitchFamily="34" charset="-127"/>
                  <a:cs typeface="Times New Roman" panose="02020603050405020304" pitchFamily="18" charset="0"/>
                </a:endParaRPr>
              </a:p>
              <a:p>
                <a:pPr marL="571500" lvl="0" indent="-571500">
                  <a:lnSpc>
                    <a:spcPct val="150000"/>
                  </a:lnSpc>
                  <a:buFontTx/>
                  <a:buChar char="-"/>
                </a:pPr>
                <a:r>
                  <a:rPr lang="vi-VN" sz="3700">
                    <a:solidFill>
                      <a:srgbClr val="000000"/>
                    </a:solidFill>
                    <a:cs typeface="Arial" panose="020B0604020202020204" pitchFamily="34" charset="0"/>
                  </a:rPr>
                  <a:t>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𝐴𝐵𝐶</m:t>
                    </m:r>
                  </m:oMath>
                </a14:m>
                <a:r>
                  <a:rPr lang="vi-VN" sz="3700">
                    <a:solidFill>
                      <a:srgbClr val="000000"/>
                    </a:solidFill>
                    <a:cs typeface="Arial" panose="020B0604020202020204" pitchFamily="34" charset="0"/>
                  </a:rPr>
                  <a:t> và 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𝐴𝑀𝑁</m:t>
                    </m:r>
                  </m:oMath>
                </a14:m>
                <a:r>
                  <a:rPr lang="vi-VN" sz="3700">
                    <a:solidFill>
                      <a:srgbClr val="000000"/>
                    </a:solidFill>
                    <a:cs typeface="Arial" panose="020B0604020202020204" pitchFamily="34" charset="0"/>
                  </a:rPr>
                  <a:t> có đồng dạng không? Nếu có hãy viết đúng kí hiệu đồng dạng</a:t>
                </a:r>
                <a:r>
                  <a:rPr lang="en-US" sz="3700">
                    <a:solidFill>
                      <a:srgbClr val="000000"/>
                    </a:solidFill>
                    <a:latin typeface="Arial" panose="020B0604020202020204" pitchFamily="34" charset="0"/>
                    <a:cs typeface="Arial" panose="020B0604020202020204" pitchFamily="34" charset="0"/>
                  </a:rPr>
                  <a:t>.</a:t>
                </a:r>
                <a:endParaRPr lang="vi-VN" sz="3700">
                  <a:solidFill>
                    <a:srgbClr val="000000"/>
                  </a:solidFill>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8328" y="5947431"/>
                <a:ext cx="16675921" cy="3872791"/>
              </a:xfrm>
              <a:prstGeom prst="rect">
                <a:avLst/>
              </a:prstGeom>
              <a:blipFill>
                <a:blip r:embed="rId7"/>
                <a:stretch>
                  <a:fillRect l="-1060" r="-1499" b="-2362"/>
                </a:stretch>
              </a:blipFill>
            </p:spPr>
            <p:txBody>
              <a:bodyPr/>
              <a:lstStyle/>
              <a:p>
                <a:r>
                  <a:rPr lang="en-US">
                    <a:noFill/>
                  </a:rPr>
                  <a:t> </a:t>
                </a:r>
              </a:p>
            </p:txBody>
          </p:sp>
        </mc:Fallback>
      </mc:AlternateContent>
    </p:spTree>
    <p:extLst>
      <p:ext uri="{BB962C8B-B14F-4D97-AF65-F5344CB8AC3E}">
        <p14:creationId xmlns:p14="http://schemas.microsoft.com/office/powerpoint/2010/main" val="1238658285"/>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grpSp>
        <p:nvGrpSpPr>
          <p:cNvPr id="10" name="Group 9"/>
          <p:cNvGrpSpPr/>
          <p:nvPr/>
        </p:nvGrpSpPr>
        <p:grpSpPr>
          <a:xfrm>
            <a:off x="309376" y="723900"/>
            <a:ext cx="1657263" cy="1344045"/>
            <a:chOff x="1325197" y="904240"/>
            <a:chExt cx="1999951" cy="1607460"/>
          </a:xfrm>
        </p:grpSpPr>
        <p:pic>
          <p:nvPicPr>
            <p:cNvPr id="11"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3" name="TextBox 12"/>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2286000" y="1261570"/>
                <a:ext cx="9827765" cy="8606330"/>
              </a:xfrm>
              <a:prstGeom prst="rect">
                <a:avLst/>
              </a:prstGeom>
            </p:spPr>
            <p:txBody>
              <a:bodyPr wrap="square">
                <a:spAutoFit/>
              </a:bodyPr>
              <a:lstStyle/>
              <a:p>
                <a:pPr marL="571500" indent="-571500" algn="just">
                  <a:lnSpc>
                    <a:spcPct val="150000"/>
                  </a:lnSpc>
                  <a:spcBef>
                    <a:spcPts val="400"/>
                  </a:spcBef>
                  <a:spcAft>
                    <a:spcPts val="400"/>
                  </a:spcAft>
                  <a:buFont typeface="Wingdings" panose="05000000000000000000" pitchFamily="2" charset="2"/>
                  <a:buChar char="§"/>
                </a:pPr>
                <a:r>
                  <a:rPr lang="en-US" sz="380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en-US" sz="38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𝐴𝑀𝑁</m:t>
                    </m:r>
                  </m:oMath>
                </a14:m>
                <a:r>
                  <a:rPr lang="en-US" sz="3800">
                    <a:effectLst/>
                    <a:latin typeface="Arial" panose="020B0604020202020204" pitchFamily="34" charset="0"/>
                    <a:ea typeface="Dotum" panose="020B0600000101010101" pitchFamily="34" charset="-127"/>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3800">
                    <a:effectLst/>
                    <a:latin typeface="Arial" panose="020B0604020202020204" pitchFamily="34" charset="0"/>
                    <a:ea typeface="Dotum" panose="020B0600000101010101" pitchFamily="34" charset="-127"/>
                    <a:cs typeface="Arial" panose="020B0604020202020204" pitchFamily="34" charset="0"/>
                  </a:rPr>
                  <a:t> chung, tức là: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𝑀𝐴𝑁</m:t>
                        </m:r>
                      </m:e>
                    </m:acc>
                  </m:oMath>
                </a14:m>
                <a:r>
                  <a:rPr lang="en-US" sz="3800">
                    <a:effectLst/>
                    <a:latin typeface="Arial" panose="020B0604020202020204" pitchFamily="34" charset="0"/>
                    <a:ea typeface="Dotum" panose="020B0600000101010101" pitchFamily="34" charset="-127"/>
                    <a:cs typeface="Arial" panose="020B0604020202020204" pitchFamily="34" charset="0"/>
                  </a:rPr>
                  <a:t> (1)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e>
                    </m:acc>
                    <m:r>
                      <a:rPr lang="nl-NL" sz="3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e>
                    </m:acc>
                  </m:oMath>
                </a14:m>
                <a:r>
                  <a:rPr lang="nl-NL" sz="38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𝐴𝐶𝐵</m:t>
                        </m:r>
                      </m:e>
                    </m:acc>
                    <m:r>
                      <a:rPr lang="nl-NL"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𝐴𝑁𝑀</m:t>
                        </m:r>
                      </m:e>
                    </m:acc>
                  </m:oMath>
                </a14:m>
                <a:r>
                  <a:rPr lang="nl-NL" sz="3800">
                    <a:effectLst/>
                    <a:latin typeface="Arial" panose="020B0604020202020204" pitchFamily="34" charset="0"/>
                    <a:ea typeface="Dotum" panose="020B0600000101010101" pitchFamily="34" charset="-127"/>
                    <a:cs typeface="Arial" panose="020B0604020202020204" pitchFamily="34" charset="0"/>
                  </a:rPr>
                  <a:t> (đồng vị) (2)</a:t>
                </a:r>
                <a:endParaRPr lang="en-US" sz="3800">
                  <a:effectLst/>
                  <a:latin typeface="Arial" panose="020B0604020202020204" pitchFamily="34" charset="0"/>
                  <a:ea typeface="Arial" panose="020B0604020202020204" pitchFamily="34" charset="0"/>
                  <a:cs typeface="Arial" panose="020B0604020202020204" pitchFamily="34" charset="0"/>
                </a:endParaRPr>
              </a:p>
              <a:p>
                <a:pPr marL="742950" indent="-742950" algn="just">
                  <a:lnSpc>
                    <a:spcPct val="150000"/>
                  </a:lnSpc>
                  <a:spcBef>
                    <a:spcPts val="400"/>
                  </a:spcBef>
                  <a:spcAft>
                    <a:spcPts val="400"/>
                  </a:spcAft>
                  <a:buFont typeface="Wingdings" panose="05000000000000000000" pitchFamily="2" charset="2"/>
                  <a:buChar char="§"/>
                </a:pPr>
                <a:r>
                  <a:rPr lang="en-US" sz="3800">
                    <a:effectLst/>
                    <a:latin typeface="Arial" panose="020B0604020202020204" pitchFamily="34" charset="0"/>
                    <a:ea typeface="Arial" panose="020B0604020202020204" pitchFamily="34" charset="0"/>
                    <a:cs typeface="Arial" panose="020B0604020202020204" pitchFamily="34" charset="0"/>
                  </a:rPr>
                  <a:t>Ta có </a:t>
                </a:r>
                <a14:m>
                  <m:oMath xmlns:m="http://schemas.openxmlformats.org/officeDocument/2006/math">
                    <m:r>
                      <a:rPr lang="nl-NL"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𝐵𝑀</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là hình bình hành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 </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8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𝐵𝑃</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80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400"/>
                  </a:spcBef>
                  <a:spcAft>
                    <a:spcPts val="400"/>
                  </a:spcAft>
                  <a:buFont typeface="Wingdings" panose="05000000000000000000" pitchFamily="2" charset="2"/>
                  <a:buChar char="§"/>
                </a:pPr>
                <a:r>
                  <a:rPr lang="en-US" sz="3800">
                    <a:effectLst/>
                    <a:latin typeface="Arial" panose="020B0604020202020204" pitchFamily="34" charset="0"/>
                    <a:ea typeface="Arial" panose="020B0604020202020204" pitchFamily="34" charset="0"/>
                    <a:cs typeface="Arial" panose="020B0604020202020204" pitchFamily="34" charset="0"/>
                  </a:rPr>
                  <a:t>Từ (1)(2)(3) suy ra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286000" y="1261570"/>
                <a:ext cx="9827765" cy="8606330"/>
              </a:xfrm>
              <a:prstGeom prst="rect">
                <a:avLst/>
              </a:prstGeom>
              <a:blipFill>
                <a:blip r:embed="rId20"/>
                <a:stretch>
                  <a:fillRect l="-2047" b="-637"/>
                </a:stretch>
              </a:blipFill>
            </p:spPr>
            <p:txBody>
              <a:bodyPr/>
              <a:lstStyle/>
              <a:p>
                <a:r>
                  <a:rPr lang="en-US">
                    <a:noFill/>
                  </a:rPr>
                  <a:t> </a:t>
                </a:r>
              </a:p>
            </p:txBody>
          </p:sp>
        </mc:Fallback>
      </mc:AlternateContent>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15800" y="1496639"/>
            <a:ext cx="5257800" cy="4789861"/>
          </a:xfrm>
          <a:prstGeom prst="rect">
            <a:avLst/>
          </a:prstGeom>
        </p:spPr>
      </p:pic>
    </p:spTree>
    <p:extLst>
      <p:ext uri="{BB962C8B-B14F-4D97-AF65-F5344CB8AC3E}">
        <p14:creationId xmlns:p14="http://schemas.microsoft.com/office/powerpoint/2010/main" val="11681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ĐỊNH LÍ</a:t>
              </a:r>
              <a:endParaRPr lang="en-US" sz="5400" b="1" dirty="0">
                <a:solidFill>
                  <a:schemeClr val="bg1"/>
                </a:solidFill>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4"/>
          <a:srcRect/>
          <a:stretch>
            <a:fillRect/>
          </a:stretch>
        </p:blipFill>
        <p:spPr>
          <a:xfrm>
            <a:off x="7886698" y="8609719"/>
            <a:ext cx="2514600" cy="1329595"/>
          </a:xfrm>
          <a:prstGeom prst="rect">
            <a:avLst/>
          </a:prstGeom>
        </p:spPr>
      </p:pic>
      <p:sp>
        <p:nvSpPr>
          <p:cNvPr id="7" name="Rectangle 6"/>
          <p:cNvSpPr/>
          <p:nvPr/>
        </p:nvSpPr>
        <p:spPr>
          <a:xfrm>
            <a:off x="885823" y="1790700"/>
            <a:ext cx="16516351" cy="3070071"/>
          </a:xfrm>
          <a:prstGeom prst="rect">
            <a:avLst/>
          </a:prstGeom>
        </p:spPr>
        <p:txBody>
          <a:bodyPr wrap="square">
            <a:spAutoFit/>
          </a:bodyPr>
          <a:lstStyle/>
          <a:p>
            <a:pPr algn="just">
              <a:lnSpc>
                <a:spcPct val="150000"/>
              </a:lnSpc>
            </a:pPr>
            <a:r>
              <a:rPr lang="vi-VN" sz="4300">
                <a:ea typeface="Calibri" panose="020F0502020204030204" pitchFamily="34" charset="0"/>
                <a:cs typeface="Times New Roman" panose="02020603050405020304" pitchFamily="18" charset="0"/>
              </a:rPr>
              <a:t>Nếu một đường thẳng cắt hai cạnh của một tam giác và song song với cạnh còn lại thì nó tạo thành một tam giác mới đồng dạng với tam giác đã cho.</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𝑀</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𝑁</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𝐴𝑀𝑁</m:t>
                              </m:r>
                              <m:r>
                                <a:rPr lang="en-US" sz="4200" smtClean="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i="1">
                              <a:effectLst/>
                              <a:latin typeface="Arial" panose="020B0604020202020204" pitchFamily="34" charset="0"/>
                              <a:ea typeface="Dotum" panose="020B0600000101010101" pitchFamily="34" charset="-127"/>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478841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0"/>
                          <a:stretch>
                            <a:fillRect l="-17094" r="-142" b="-100444"/>
                          </a:stretch>
                        </a:blipFill>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0"/>
                          <a:stretch>
                            <a:fillRect l="-17094" t="-100000" r="-142" b="-444"/>
                          </a:stretch>
                        </a:blipFill>
                      </a:tcPr>
                    </a:tc>
                    <a:extLst>
                      <a:ext uri="{0D108BD9-81ED-4DB2-BD59-A6C34878D82A}">
                        <a16:rowId xmlns:a16="http://schemas.microsoft.com/office/drawing/2014/main" val="904788416"/>
                      </a:ext>
                    </a:extLst>
                  </a:tr>
                </a:tbl>
              </a:graphicData>
            </a:graphic>
          </p:graphicFrame>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897360" y="4305300"/>
            <a:ext cx="5476240" cy="5334000"/>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9258982">
            <a:off x="13575576" y="8751293"/>
            <a:ext cx="6468953" cy="2233216"/>
          </a:xfrm>
          <a:prstGeom prst="rect">
            <a:avLst/>
          </a:prstGeom>
        </p:spPr>
      </p:pic>
      <p:sp>
        <p:nvSpPr>
          <p:cNvPr id="22" name="TextBox 21"/>
          <p:cNvSpPr txBox="1"/>
          <p:nvPr/>
        </p:nvSpPr>
        <p:spPr>
          <a:xfrm>
            <a:off x="1272601" y="952500"/>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5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ý</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72601" y="1866900"/>
                <a:ext cx="15719999" cy="3000821"/>
              </a:xfrm>
              <a:prstGeom prst="rect">
                <a:avLst/>
              </a:prstGeom>
              <a:noFill/>
            </p:spPr>
            <p:txBody>
              <a:bodyPr wrap="square" anchor="ctr">
                <a:spAutoFit/>
              </a:bodyPr>
              <a:lstStyle/>
              <a:p>
                <a:pPr algn="just">
                  <a:lnSpc>
                    <a:spcPct val="150000"/>
                  </a:lnSpc>
                  <a:spcBef>
                    <a:spcPts val="600"/>
                  </a:spcBef>
                  <a:spcAft>
                    <a:spcPts val="600"/>
                  </a:spcAft>
                </a:pPr>
                <a:r>
                  <a:rPr lang="en-US" sz="4200">
                    <a:latin typeface="Arial" panose="020B0604020202020204" pitchFamily="34" charset="0"/>
                    <a:ea typeface="Arial" panose="020B0604020202020204" pitchFamily="34" charset="0"/>
                    <a:cs typeface="Arial" panose="020B0604020202020204" pitchFamily="34" charset="0"/>
                  </a:rPr>
                  <a:t>Định lí trên vẫn đúng nếu thay bằng đường thẳng cắt phần kéo dài của hai cạnh tam giác. Chẳng hạn, trong Hình 9.6 có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𝐸𝐷</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𝐴𝐷𝐸</m:t>
                    </m:r>
                    <m:r>
                      <a:rPr lang="en-US" sz="420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72601" y="1866900"/>
                <a:ext cx="15719999" cy="3000821"/>
              </a:xfrm>
              <a:prstGeom prst="rect">
                <a:avLst/>
              </a:prstGeom>
              <a:blipFill>
                <a:blip r:embed="rId4"/>
                <a:stretch>
                  <a:fillRect l="-1512" r="-1473" b="-4868"/>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flipH="1">
            <a:off x="914400" y="7722885"/>
            <a:ext cx="1384932" cy="1840215"/>
          </a:xfrm>
          <a:prstGeom prst="rect">
            <a:avLst/>
          </a:prstGeom>
        </p:spPr>
      </p:pic>
      <p:pic>
        <p:nvPicPr>
          <p:cNvPr id="3" name="Picture 2"/>
          <p:cNvPicPr>
            <a:picLocks noChangeAspect="1"/>
          </p:cNvPicPr>
          <p:nvPr/>
        </p:nvPicPr>
        <p:blipFill>
          <a:blip r:embed="rId6"/>
          <a:stretch>
            <a:fillRect/>
          </a:stretch>
        </p:blipFill>
        <p:spPr>
          <a:xfrm>
            <a:off x="16450009" y="541844"/>
            <a:ext cx="1533191" cy="133508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Lst>
          </a:blip>
          <a:stretch>
            <a:fillRect/>
          </a:stretch>
        </p:blipFill>
        <p:spPr>
          <a:xfrm>
            <a:off x="3324134" y="5079550"/>
            <a:ext cx="6184778" cy="433906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9983340" y="4932721"/>
            <a:ext cx="4413856" cy="4503936"/>
          </a:xfrm>
          <a:prstGeom prst="rect">
            <a:avLst/>
          </a:prstGeom>
        </p:spPr>
      </p:pic>
    </p:spTree>
    <p:extLst>
      <p:ext uri="{BB962C8B-B14F-4D97-AF65-F5344CB8AC3E}">
        <p14:creationId xmlns:p14="http://schemas.microsoft.com/office/powerpoint/2010/main" val="3459642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err="1">
                <a:solidFill>
                  <a:prstClr val="white"/>
                </a:solidFill>
                <a:latin typeface="Arial" panose="020B0604020202020204" pitchFamily="34" charset="0"/>
                <a:cs typeface="Arial" panose="020B0604020202020204" pitchFamily="34" charset="0"/>
              </a:rPr>
              <a:t>dụ</a:t>
            </a:r>
            <a:r>
              <a:rPr lang="en-US" sz="4000" b="1">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lvl="0" algn="just">
                  <a:lnSpc>
                    <a:spcPct val="150000"/>
                  </a:lnSpc>
                </a:pPr>
                <a:r>
                  <a:rPr lang="vi-VN" sz="3800">
                    <a:solidFill>
                      <a:prstClr val="black"/>
                    </a:solidFill>
                    <a:ea typeface="Calibri" panose="020F0502020204030204" pitchFamily="34" charset="0"/>
                    <a:cs typeface="Arial" panose="020B0604020202020204" pitchFamily="34" charset="0"/>
                  </a:rPr>
                  <a:t>Cho Hình 9.7, trong đó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𝐴𝑁</m:t>
                    </m:r>
                  </m:oMath>
                </a14:m>
                <a:r>
                  <a:rPr lang="vi-VN" sz="3800">
                    <a:solidFill>
                      <a:prstClr val="black"/>
                    </a:solidFill>
                    <a:ea typeface="Calibri" panose="020F0502020204030204" pitchFamily="34" charset="0"/>
                    <a:cs typeface="Arial" panose="020B0604020202020204" pitchFamily="34" charset="0"/>
                  </a:rPr>
                  <a:t>. Hãy liệt kê tất cả các cặp tam giác (phân biệt) đồng dạng</a:t>
                </a:r>
                <a:r>
                  <a:rPr lang="en-US" sz="3800">
                    <a:solidFill>
                      <a:prstClr val="black"/>
                    </a:solidFill>
                    <a:ea typeface="Calibri" panose="020F0502020204030204" pitchFamily="34" charset="0"/>
                    <a:cs typeface="Arial" panose="020B0604020202020204" pitchFamily="34" charset="0"/>
                  </a:rPr>
                  <a:t>.</a:t>
                </a:r>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85800" y="4229100"/>
                <a:ext cx="11963400" cy="5457904"/>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có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𝑁</m:t>
                    </m:r>
                  </m:oMath>
                </a14:m>
                <a:r>
                  <a:rPr lang="en-US" sz="3800" i="1">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lần lượt là trung điểm của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𝐴𝐶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gn="just">
                  <a:lnSpc>
                    <a:spcPct val="150000"/>
                  </a:lnSpc>
                </a:pPr>
                <a:r>
                  <a:rPr lang="vi-VN" sz="3800">
                    <a:solidFill>
                      <a:prstClr val="black"/>
                    </a:solidFill>
                    <a:cs typeface="Arial" panose="020B0604020202020204" pitchFamily="34" charset="0"/>
                  </a:rPr>
                  <a:t>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r>
                      <m:rPr>
                        <m:nor/>
                      </m:rPr>
                      <a:rPr lang="en-US" sz="3800" i="1">
                        <a:solidFill>
                          <a:prstClr val="black"/>
                        </a:solidFill>
                        <a:latin typeface="Arial" panose="020B0604020202020204" pitchFamily="34"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a:t>
                </a:r>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(1)</a:t>
                </a:r>
                <a:endParaRPr lang="en-US" sz="3800">
                  <a:solidFill>
                    <a:prstClr val="black"/>
                  </a:solidFill>
                  <a:latin typeface="Arial" panose="020B0604020202020204" pitchFamily="34" charset="0"/>
                  <a:cs typeface="Arial" panose="020B0604020202020204" pitchFamily="34" charset="0"/>
                </a:endParaRPr>
              </a:p>
              <a:p>
                <a:pPr lvl="0" algn="just">
                  <a:lnSpc>
                    <a:spcPct val="150000"/>
                  </a:lnSpc>
                  <a:spcBef>
                    <a:spcPts val="400"/>
                  </a:spcBef>
                  <a:spcAft>
                    <a:spcPts val="400"/>
                  </a:spcAft>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gn="just">
                  <a:lnSpc>
                    <a:spcPct val="150000"/>
                  </a:lnSpc>
                </a:pPr>
                <a:r>
                  <a:rPr lang="vi-VN" sz="3800">
                    <a:solidFill>
                      <a:prstClr val="black"/>
                    </a:solidFill>
                    <a:cs typeface="Arial" panose="020B0604020202020204" pitchFamily="34" charset="0"/>
                  </a:rPr>
                  <a:t>Tương tự,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𝐴𝑀𝑁</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𝑃𝑄</m:t>
                    </m:r>
                    <m:r>
                      <a:rPr lang="en-US" sz="3800">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(2)</a:t>
                </a:r>
              </a:p>
            </p:txBody>
          </p:sp>
        </mc:Choice>
        <mc:Fallback xmlns="">
          <p:sp>
            <p:nvSpPr>
              <p:cNvPr id="11" name="Rectangle 10"/>
              <p:cNvSpPr>
                <a:spLocks noRot="1" noChangeAspect="1" noMove="1" noResize="1" noEditPoints="1" noAdjustHandles="1" noChangeArrowheads="1" noChangeShapeType="1" noTextEdit="1"/>
              </p:cNvSpPr>
              <p:nvPr/>
            </p:nvSpPr>
            <p:spPr>
              <a:xfrm>
                <a:off x="685800" y="4229100"/>
                <a:ext cx="11963400" cy="5457904"/>
              </a:xfrm>
              <a:prstGeom prst="rect">
                <a:avLst/>
              </a:prstGeom>
              <a:blipFill>
                <a:blip r:embed="rId4"/>
                <a:stretch>
                  <a:fillRect l="-1682" r="-1631" b="-1564"/>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left)">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fade">
                                      <p:cBhvr>
                                        <p:cTn id="4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9.7, trong đó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a:t>
                </a: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endPar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𝐴𝑁</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Hãy liệt kê tất cả các cặp tam giác (phân biệt) đồng dạng</a:t>
                </a:r>
                <a:r>
                  <a:rPr kumimoji="0" lang="en-US" sz="38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18810" y="4274345"/>
                <a:ext cx="11963400" cy="4785926"/>
              </a:xfrm>
              <a:prstGeom prst="rect">
                <a:avLst/>
              </a:prstGeom>
            </p:spPr>
            <p:txBody>
              <a:bodyPr wrap="square">
                <a:spAutoFit/>
              </a:bodyPr>
              <a:lstStyle/>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Từ (1) và (2), 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r>
                      <m:rPr>
                        <m:nor/>
                      </m:rPr>
                      <a:rPr lang="en-US" sz="3800" i="1">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Vậy có tất cả ba cặp tam giác đồng dạng là:</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à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oMath>
                </a14:m>
                <a:r>
                  <a:rPr lang="en-US" sz="3800">
                    <a:solidFill>
                      <a:prstClr val="black"/>
                    </a:solidFill>
                  </a:rPr>
                  <a:t> </a:t>
                </a:r>
                <a14:m>
                  <m:oMath xmlns:m="http://schemas.openxmlformats.org/officeDocument/2006/math">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18810" y="4274345"/>
                <a:ext cx="11963400" cy="4785926"/>
              </a:xfrm>
              <a:prstGeom prst="rect">
                <a:avLst/>
              </a:prstGeom>
              <a:blipFill>
                <a:blip r:embed="rId4"/>
                <a:stretch>
                  <a:fillRect l="-1681"/>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41363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3047734" y="-609980"/>
            <a:ext cx="3733533" cy="10896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389">
            <a:off x="15240000" y="-1062350"/>
            <a:ext cx="3206774" cy="2810500"/>
          </a:xfrm>
          <a:prstGeom prst="rect">
            <a:avLst/>
          </a:prstGeom>
        </p:spPr>
      </p:pic>
      <p:sp>
        <p:nvSpPr>
          <p:cNvPr id="12" name="Rounded Rectangle 11"/>
          <p:cNvSpPr/>
          <p:nvPr/>
        </p:nvSpPr>
        <p:spPr>
          <a:xfrm>
            <a:off x="7501227" y="234667"/>
            <a:ext cx="3423447" cy="1071365"/>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Luyện tập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676400" y="1467563"/>
                <a:ext cx="15468600" cy="1846659"/>
              </a:xfrm>
              <a:prstGeom prst="rect">
                <a:avLst/>
              </a:prstGeom>
              <a:noFill/>
            </p:spPr>
            <p:txBody>
              <a:bodyPr wrap="square" rtlCol="0">
                <a:spAutoFit/>
              </a:bodyPr>
              <a:lstStyle/>
              <a:p>
                <a:pPr algn="just">
                  <a:lnSpc>
                    <a:spcPct val="150000"/>
                  </a:lnSpc>
                </a:pPr>
                <a:r>
                  <a:rPr lang="vi-VN" sz="3800">
                    <a:cs typeface="Arial" panose="020B0604020202020204" pitchFamily="34" charset="0"/>
                  </a:rPr>
                  <a:t>Trong hình 9.8, các đường thẳng </a:t>
                </a:r>
                <a14:m>
                  <m:oMath xmlns:m="http://schemas.openxmlformats.org/officeDocument/2006/math">
                    <m:r>
                      <a:rPr lang="vi-VN" sz="3800" i="1" smtClean="0">
                        <a:latin typeface="Cambria Math" panose="02040503050406030204" pitchFamily="18" charset="0"/>
                        <a:cs typeface="Arial" panose="020B0604020202020204" pitchFamily="34" charset="0"/>
                      </a:rPr>
                      <m:t>𝐴𝐵</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𝐶𝐷</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𝐸𝐹</m:t>
                    </m:r>
                    <m:r>
                      <a:rPr lang="vi-VN" sz="3800" i="1" smtClean="0">
                        <a:latin typeface="Cambria Math" panose="02040503050406030204" pitchFamily="18" charset="0"/>
                        <a:cs typeface="Arial" panose="020B0604020202020204" pitchFamily="34" charset="0"/>
                      </a:rPr>
                      <m:t> </m:t>
                    </m:r>
                  </m:oMath>
                </a14:m>
                <a:r>
                  <a:rPr lang="vi-VN" sz="3800">
                    <a:cs typeface="Arial" panose="020B0604020202020204" pitchFamily="34" charset="0"/>
                  </a:rPr>
                  <a:t>song song với nhau. Hãy liệt kê ba cặp tam giác (phân biệt) đồng dạng.</a:t>
                </a:r>
              </a:p>
            </p:txBody>
          </p:sp>
        </mc:Choice>
        <mc:Fallback xmlns="">
          <p:sp>
            <p:nvSpPr>
              <p:cNvPr id="4" name="TextBox 3"/>
              <p:cNvSpPr txBox="1">
                <a:spLocks noRot="1" noChangeAspect="1" noMove="1" noResize="1" noEditPoints="1" noAdjustHandles="1" noChangeArrowheads="1" noChangeShapeType="1" noTextEdit="1"/>
              </p:cNvSpPr>
              <p:nvPr/>
            </p:nvSpPr>
            <p:spPr>
              <a:xfrm>
                <a:off x="1676400" y="1467563"/>
                <a:ext cx="15468600" cy="1846659"/>
              </a:xfrm>
              <a:prstGeom prst="rect">
                <a:avLst/>
              </a:prstGeom>
              <a:blipFill>
                <a:blip r:embed="rId5"/>
                <a:stretch>
                  <a:fillRect l="-1300" r="-1261" b="-6271"/>
                </a:stretch>
              </a:blipFill>
            </p:spPr>
            <p:txBody>
              <a:bodyPr/>
              <a:lstStyle/>
              <a:p>
                <a:r>
                  <a:rPr lang="en-US">
                    <a:noFill/>
                  </a:rPr>
                  <a:t> </a:t>
                </a:r>
              </a:p>
            </p:txBody>
          </p:sp>
        </mc:Fallback>
      </mc:AlternateContent>
      <p:grpSp>
        <p:nvGrpSpPr>
          <p:cNvPr id="14" name="Group 13"/>
          <p:cNvGrpSpPr/>
          <p:nvPr/>
        </p:nvGrpSpPr>
        <p:grpSpPr>
          <a:xfrm>
            <a:off x="8383374" y="3467100"/>
            <a:ext cx="1659152" cy="1066800"/>
            <a:chOff x="1536549" y="1134798"/>
            <a:chExt cx="1659152" cy="1066800"/>
          </a:xfrm>
        </p:grpSpPr>
        <p:pic>
          <p:nvPicPr>
            <p:cNvPr id="15"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536549" y="1134798"/>
              <a:ext cx="1659152" cy="1066800"/>
            </a:xfrm>
            <a:prstGeom prst="rect">
              <a:avLst/>
            </a:prstGeom>
          </p:spPr>
        </p:pic>
        <p:sp>
          <p:nvSpPr>
            <p:cNvPr id="16" name="TextBox 15"/>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 name="Picture 8"/>
          <p:cNvPicPr>
            <a:picLocks noChangeAspect="1"/>
          </p:cNvPicPr>
          <p:nvPr/>
        </p:nvPicPr>
        <p:blipFill>
          <a:blip r:embed="rId6"/>
          <a:stretch>
            <a:fillRect/>
          </a:stretch>
        </p:blipFill>
        <p:spPr>
          <a:xfrm>
            <a:off x="1159674" y="3527603"/>
            <a:ext cx="6822015" cy="527349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839200" y="4610100"/>
                <a:ext cx="8305800" cy="53553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𝑂𝐶𝐷</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𝑂𝐴𝐵</m:t>
                    </m:r>
                  </m:oMath>
                </a14:m>
                <a:endParaRPr lang="en-US" sz="380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𝑂𝐴</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𝑂𝐵𝐴</m:t>
                    </m:r>
                  </m:oMath>
                </a14:m>
                <a:endParaRPr lang="en-US" sz="380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𝑂𝐷</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𝑂𝐷𝐶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39200" y="4610100"/>
                <a:ext cx="8305800" cy="5355312"/>
              </a:xfrm>
              <a:prstGeom prst="rect">
                <a:avLst/>
              </a:prstGeom>
              <a:blipFill>
                <a:blip r:embed="rId21"/>
                <a:stretch>
                  <a:fillRect l="-2201" r="-2348"/>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circle(i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136071" y="146958"/>
            <a:ext cx="17983200" cy="9982200"/>
          </a:xfrm>
          <a:prstGeom prst="rect">
            <a:avLst/>
          </a:prstGeom>
          <a:solidFill>
            <a:schemeClr val="bg1"/>
          </a:solidFill>
        </p:spPr>
      </p:sp>
      <p:sp>
        <p:nvSpPr>
          <p:cNvPr id="17" name="Rounded Rectangle 16"/>
          <p:cNvSpPr/>
          <p:nvPr/>
        </p:nvSpPr>
        <p:spPr>
          <a:xfrm>
            <a:off x="455502" y="342900"/>
            <a:ext cx="3645333" cy="1143000"/>
          </a:xfrm>
          <a:prstGeom prst="round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40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 DỤNG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64671" y="520480"/>
                <a:ext cx="17526000" cy="1800493"/>
              </a:xfrm>
              <a:prstGeom prst="rect">
                <a:avLst/>
              </a:prstGeom>
            </p:spPr>
            <p:txBody>
              <a:bodyPr wrap="square">
                <a:spAutoFit/>
              </a:bodyPr>
              <a:lstStyle/>
              <a:p>
                <a:pPr lvl="0" algn="just">
                  <a:lnSpc>
                    <a:spcPct val="150000"/>
                  </a:lnSpc>
                  <a:defRPr/>
                </a:pPr>
                <a:r>
                  <a:rPr lang="en-US" sz="3700">
                    <a:solidFill>
                      <a:srgbClr val="000000"/>
                    </a:solidFill>
                    <a:latin typeface="Arial" panose="020B0604020202020204" pitchFamily="34" charset="0"/>
                    <a:cs typeface="Arial" panose="020B0604020202020204" pitchFamily="34" charset="0"/>
                  </a:rPr>
                  <a:t>                             Trở lại </a:t>
                </a:r>
                <a:r>
                  <a:rPr lang="en-US" sz="3700" i="1">
                    <a:solidFill>
                      <a:srgbClr val="000000"/>
                    </a:solidFill>
                    <a:latin typeface="Arial" panose="020B0604020202020204" pitchFamily="34" charset="0"/>
                    <a:cs typeface="Arial" panose="020B0604020202020204" pitchFamily="34" charset="0"/>
                  </a:rPr>
                  <a:t>tình huống mở đầu</a:t>
                </a:r>
                <a:r>
                  <a:rPr lang="en-US" sz="3700">
                    <a:solidFill>
                      <a:srgbClr val="000000"/>
                    </a:solidFill>
                    <a:latin typeface="Arial" panose="020B0604020202020204" pitchFamily="34" charset="0"/>
                    <a:cs typeface="Arial" panose="020B0604020202020204" pitchFamily="34" charset="0"/>
                  </a:rPr>
                  <a:t>, h</a:t>
                </a:r>
                <a:r>
                  <a:rPr lang="vi-VN" sz="3700">
                    <a:solidFill>
                      <a:srgbClr val="000000"/>
                    </a:solidFill>
                    <a:cs typeface="Arial" panose="020B0604020202020204" pitchFamily="34" charset="0"/>
                  </a:rPr>
                  <a:t>ãy giải thích bác Dương đã tính được chiều cao cột đèn như thế nào, biết cọc gỗ cao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1</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𝐸𝐶</m:t>
                    </m:r>
                    <m:r>
                      <a:rPr lang="vi-VN" sz="3700" i="1" smtClean="0">
                        <a:solidFill>
                          <a:srgbClr val="000000"/>
                        </a:solidFill>
                        <a:latin typeface="Cambria Math" panose="02040503050406030204" pitchFamily="18" charset="0"/>
                        <a:cs typeface="Arial" panose="020B0604020202020204" pitchFamily="34" charset="0"/>
                      </a:rPr>
                      <m:t>=80 </m:t>
                    </m:r>
                    <m:r>
                      <a:rPr lang="vi-VN" sz="3700" i="1" smtClean="0">
                        <a:solidFill>
                          <a:srgbClr val="000000"/>
                        </a:solidFill>
                        <a:latin typeface="Cambria Math" panose="02040503050406030204" pitchFamily="18" charset="0"/>
                        <a:cs typeface="Arial" panose="020B0604020202020204" pitchFamily="34" charset="0"/>
                      </a:rPr>
                      <m:t>𝑐𝑚</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𝐸𝐵</m:t>
                    </m:r>
                    <m:r>
                      <a:rPr lang="vi-VN" sz="3700" i="1" smtClean="0">
                        <a:solidFill>
                          <a:srgbClr val="000000"/>
                        </a:solidFill>
                        <a:latin typeface="Cambria Math" panose="02040503050406030204" pitchFamily="18" charset="0"/>
                        <a:cs typeface="Arial" panose="020B0604020202020204" pitchFamily="34" charset="0"/>
                      </a:rPr>
                      <m:t>=4</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671" y="520480"/>
                <a:ext cx="17526000" cy="1800493"/>
              </a:xfrm>
              <a:prstGeom prst="rect">
                <a:avLst/>
              </a:prstGeom>
              <a:blipFill>
                <a:blip r:embed="rId2"/>
                <a:stretch>
                  <a:fillRect l="-1113" r="-1078" b="-6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5502" y="3210241"/>
                <a:ext cx="16581677" cy="3405099"/>
              </a:xfrm>
              <a:prstGeom prst="rect">
                <a:avLst/>
              </a:prstGeom>
            </p:spPr>
            <p:txBody>
              <a:bodyPr wrap="square">
                <a:spAutoFit/>
              </a:bodyPr>
              <a:lstStyle/>
              <a:p>
                <a:pPr algn="just">
                  <a:lnSpc>
                    <a:spcPct val="150000"/>
                  </a:lnSpc>
                </a:pPr>
                <a:r>
                  <a:rPr lang="en-US" sz="370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𝐶𝐷</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en-US" sz="3700">
                    <a:effectLst/>
                    <a:latin typeface="Arial" panose="020B0604020202020204" pitchFamily="34" charset="0"/>
                    <a:ea typeface="Dotum" panose="020B0600000101010101" pitchFamily="34" charset="-127"/>
                    <a:cs typeface="Arial" panose="020B0604020202020204" pitchFamily="34" charset="0"/>
                  </a:rPr>
                  <a:t> (cùng vuông góc với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a:effectLst/>
                    <a:latin typeface="Arial" panose="020B0604020202020204" pitchFamily="34" charset="0"/>
                    <a:ea typeface="Arial" panose="020B0604020202020204" pitchFamily="34" charset="0"/>
                    <a:cs typeface="Arial" panose="020B0604020202020204" pitchFamily="34" charset="0"/>
                  </a:rPr>
                  <a:t>Theo định lí trên thì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𝐷𝐸𝐶</m:t>
                    </m:r>
                    <m:r>
                      <a:rPr lang="en-US" sz="3600">
                        <a:solidFill>
                          <a:prstClr val="black"/>
                        </a:solidFill>
                        <a:latin typeface="Cambria Math" panose="020405030504060302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𝐴𝐸𝐵</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37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den>
                      </m:f>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hay</m:t>
                      </m:r>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5502" y="3210241"/>
                <a:ext cx="16581677" cy="3405099"/>
              </a:xfrm>
              <a:prstGeom prst="rect">
                <a:avLst/>
              </a:prstGeom>
              <a:blipFill>
                <a:blip r:embed="rId3"/>
                <a:stretch>
                  <a:fillRect l="-1176"/>
                </a:stretch>
              </a:blipFill>
            </p:spPr>
            <p:txBody>
              <a:bodyPr/>
              <a:lstStyle/>
              <a:p>
                <a:r>
                  <a:rPr lang="en-US">
                    <a:noFill/>
                  </a:rPr>
                  <a:t> </a:t>
                </a:r>
              </a:p>
            </p:txBody>
          </p:sp>
        </mc:Fallback>
      </mc:AlternateContent>
      <p:sp>
        <p:nvSpPr>
          <p:cNvPr id="11" name="Rectangle 10"/>
          <p:cNvSpPr/>
          <p:nvPr/>
        </p:nvSpPr>
        <p:spPr>
          <a:xfrm>
            <a:off x="8507950" y="2476500"/>
            <a:ext cx="1239442" cy="661720"/>
          </a:xfrm>
          <a:prstGeom prst="rect">
            <a:avLst/>
          </a:prstGeom>
        </p:spPr>
        <p:txBody>
          <a:bodyPr wrap="none">
            <a:spAutoFit/>
          </a:bodyPr>
          <a:lstStyle/>
          <a:p>
            <a:pPr lvl="0" algn="ctr">
              <a:defRPr/>
            </a:pPr>
            <a:r>
              <a:rPr lang="en-US" sz="3700" b="1" i="1" u="sng">
                <a:solidFill>
                  <a:srgbClr val="C00000"/>
                </a:solidFill>
                <a:latin typeface="Arial" panose="020B0604020202020204" pitchFamily="34" charset="0"/>
                <a:cs typeface="Arial" panose="020B0604020202020204" pitchFamily="34" charset="0"/>
              </a:rPr>
              <a:t>Giải:</a:t>
            </a:r>
            <a:endParaRPr lang="en-US" sz="3700" b="1" i="1" u="sng"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11981174" y="3792703"/>
            <a:ext cx="5925826" cy="6151397"/>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55502" y="6587847"/>
                <a:ext cx="11109124" cy="350865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Như vậy, chỉ cần đo chiều dài bóng cọc gỗ (đọan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𝐸𝐶</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khoảng cách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thì với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đã biết, bác Dương tính được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700">
                    <a:solidFill>
                      <a:prstClr val="black"/>
                    </a:solidFill>
                    <a:latin typeface="Arial" panose="020B0604020202020204" pitchFamily="34" charset="0"/>
                    <a:ea typeface="Arial" panose="020B0604020202020204" pitchFamily="34" charset="0"/>
                    <a:cs typeface="Arial" panose="020B0604020202020204" pitchFamily="34" charset="0"/>
                  </a:rPr>
                  <a:t>Theo công thức trên, </a:t>
                </a:r>
                <a14:m>
                  <m:oMath xmlns:m="http://schemas.openxmlformats.org/officeDocument/2006/math">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m.</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55502" y="6587847"/>
                <a:ext cx="11109124" cy="3508653"/>
              </a:xfrm>
              <a:prstGeom prst="rect">
                <a:avLst/>
              </a:prstGeom>
              <a:blipFill>
                <a:blip r:embed="rId5"/>
                <a:stretch>
                  <a:fillRect l="-1756" r="-1701" b="-2783"/>
                </a:stretch>
              </a:blipFill>
            </p:spPr>
            <p:txBody>
              <a:bodyPr/>
              <a:lstStyle/>
              <a:p>
                <a:r>
                  <a:rPr lang="en-US">
                    <a:noFill/>
                  </a:rPr>
                  <a:t> </a:t>
                </a:r>
              </a:p>
            </p:txBody>
          </p:sp>
        </mc:Fallback>
      </mc:AlternateContent>
    </p:spTree>
    <p:extLst>
      <p:ext uri="{BB962C8B-B14F-4D97-AF65-F5344CB8AC3E}">
        <p14:creationId xmlns:p14="http://schemas.microsoft.com/office/powerpoint/2010/main" val="33098992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wipe(down)">
                                      <p:cBhvr>
                                        <p:cTn id="4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A.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B.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8">
            <a:biLevel thresh="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8">
            <a:biLevel thresh="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8">
            <a:biLevel thresh="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8">
            <a:biLevel thresh="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Hãy 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p>
        </p:txBody>
      </p:sp>
      <p:sp>
        <p:nvSpPr>
          <p:cNvPr id="15" name="Đáp án đúng">
            <a:extLst>
              <a:ext uri="{FF2B5EF4-FFF2-40B4-BE49-F238E27FC236}">
                <a16:creationId xmlns:a16="http://schemas.microsoft.com/office/drawing/2014/main"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Cho tam giác ABC và hai điểm M,N lần lượt thuộc các cạnh BC,AC sao cho MN//AB. Chọn kết luận đúng.</a:t>
            </a:r>
          </a:p>
        </p:txBody>
      </p:sp>
      <p:sp>
        <p:nvSpPr>
          <p:cNvPr id="19" name="Đáp án đúng">
            <a:extLst>
              <a:ext uri="{FF2B5EF4-FFF2-40B4-BE49-F238E27FC236}">
                <a16:creationId xmlns:a16="http://schemas.microsoft.com/office/drawing/2014/main"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2777" y="-6673288"/>
            <a:ext cx="19136809" cy="10764455"/>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a:solidFill>
                      <a:prstClr val="black"/>
                    </a:solidFill>
                    <a:ea typeface="Calibri" panose="020F0502020204030204" pitchFamily="34" charset="0"/>
                    <a:cs typeface="Times New Roman" panose="02020603050405020304" pitchFamily="18" charset="0"/>
                  </a:rPr>
                  <a:t>Câu 5. </a:t>
                </a:r>
                <a:r>
                  <a:rPr lang="fr-FR" sz="430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a:solidFill>
                  <a:srgbClr val="002060"/>
                </a:solidFill>
                <a:latin typeface="Arial" panose="020B0604020202020204" pitchFamily="34" charset="0"/>
                <a:cs typeface="Arial" panose="020B0604020202020204" pitchFamily="34" charset="0"/>
              </a:rPr>
              <a:t>Bài</a:t>
            </a:r>
            <a:r>
              <a:rPr lang="en-US" sz="4000" b="1">
                <a:solidFill>
                  <a:srgbClr val="002060"/>
                </a:solidFill>
                <a:latin typeface="Arial" panose="020B0604020202020204" pitchFamily="34" charset="0"/>
                <a:cs typeface="Arial" panose="020B0604020202020204" pitchFamily="34" charset="0"/>
              </a:rPr>
              <a:t> 9.1 (SGK –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đúng?</a:t>
            </a: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a:ea typeface="Calibri" panose="020F0502020204030204" pitchFamily="34" charset="0"/>
                <a:cs typeface="Times New Roman" panose="02020603050405020304" pitchFamily="18" charset="0"/>
              </a:rPr>
              <a:t>b)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a:ea typeface="Calibri" panose="020F0502020204030204" pitchFamily="34" charset="0"/>
                <a:cs typeface="Times New Roman" panose="02020603050405020304" pitchFamily="18" charset="0"/>
              </a:rPr>
              <a:t>c)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a:ea typeface="Calibri" panose="020F0502020204030204" pitchFamily="34" charset="0"/>
                <a:cs typeface="Times New Roman" panose="02020603050405020304" pitchFamily="18" charset="0"/>
              </a:rPr>
              <a:t>d)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a:t>
            </a: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Các cặp đỉnh tương ứng 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9.2 (SGK – tr82)</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a:solidFill>
                  <a:srgbClr val="000000"/>
                </a:solidFill>
                <a:latin typeface="Arial" panose="020B0604020202020204" pitchFamily="34" charset="0"/>
                <a:cs typeface="Arial" panose="020B0604020202020204" pitchFamily="34" charset="0"/>
              </a:rPr>
              <a:t>a) Hai tam giác bằng nhau thì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bằng nhau</a:t>
            </a: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8" name="Picture 7"/>
          <p:cNvPicPr>
            <a:picLocks noChangeAspect="1"/>
          </p:cNvPicPr>
          <p:nvPr/>
        </p:nvPicPr>
        <p:blipFill>
          <a:blip r:embed="rId6"/>
          <a:stretch>
            <a:fillRect/>
          </a:stretch>
        </p:blipFill>
        <p:spPr>
          <a:xfrm>
            <a:off x="13886389" y="2432480"/>
            <a:ext cx="989684" cy="941177"/>
          </a:xfrm>
          <a:prstGeom prst="rect">
            <a:avLst/>
          </a:prstGeom>
        </p:spPr>
      </p:pic>
      <p:pic>
        <p:nvPicPr>
          <p:cNvPr id="9" name="Picture 8"/>
          <p:cNvPicPr>
            <a:picLocks noChangeAspect="1"/>
          </p:cNvPicPr>
          <p:nvPr/>
        </p:nvPicPr>
        <p:blipFill>
          <a:blip r:embed="rId7"/>
          <a:stretch>
            <a:fillRect/>
          </a:stretch>
        </p:blipFill>
        <p:spPr>
          <a:xfrm>
            <a:off x="13932942" y="8296401"/>
            <a:ext cx="926058" cy="892756"/>
          </a:xfrm>
          <a:prstGeom prst="rect">
            <a:avLst/>
          </a:prstGeom>
        </p:spPr>
      </p:pic>
      <p:pic>
        <p:nvPicPr>
          <p:cNvPr id="10" name="Picture 9"/>
          <p:cNvPicPr>
            <a:picLocks noChangeAspect="1"/>
          </p:cNvPicPr>
          <p:nvPr/>
        </p:nvPicPr>
        <p:blipFill>
          <a:blip r:embed="rId6"/>
          <a:stretch>
            <a:fillRect/>
          </a:stretch>
        </p:blipFill>
        <p:spPr>
          <a:xfrm>
            <a:off x="13886389" y="5379956"/>
            <a:ext cx="989684" cy="941177"/>
          </a:xfrm>
          <a:prstGeom prst="rect">
            <a:avLst/>
          </a:prstGeom>
        </p:spPr>
      </p:pic>
      <p:pic>
        <p:nvPicPr>
          <p:cNvPr id="12" name="Picture 11"/>
          <p:cNvPicPr>
            <a:picLocks noChangeAspect="1"/>
          </p:cNvPicPr>
          <p:nvPr/>
        </p:nvPicPr>
        <p:blipFill>
          <a:blip r:embed="rId7"/>
          <a:stretch>
            <a:fillRect/>
          </a:stretch>
        </p:blipFill>
        <p:spPr>
          <a:xfrm>
            <a:off x="13932942" y="6862389"/>
            <a:ext cx="926058" cy="892756"/>
          </a:xfrm>
          <a:prstGeom prst="rect">
            <a:avLst/>
          </a:prstGeom>
        </p:spPr>
      </p:pic>
      <p:pic>
        <p:nvPicPr>
          <p:cNvPr id="14" name="Picture 13"/>
          <p:cNvPicPr>
            <a:picLocks noChangeAspect="1"/>
          </p:cNvPicPr>
          <p:nvPr/>
        </p:nvPicPr>
        <p:blipFill>
          <a:blip r:embed="rId7"/>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61544" y="7986232"/>
            <a:ext cx="1294758" cy="1372094"/>
          </a:xfrm>
          <a:prstGeom prst="rect">
            <a:avLst/>
          </a:prstGeom>
        </p:spPr>
      </p:pic>
      <p:sp>
        <p:nvSpPr>
          <p:cNvPr id="18" name="TextBox 17"/>
          <p:cNvSpPr txBox="1"/>
          <p:nvPr/>
        </p:nvSpPr>
        <p:spPr>
          <a:xfrm>
            <a:off x="2590799" y="1563559"/>
            <a:ext cx="12725401" cy="3427541"/>
          </a:xfrm>
          <a:prstGeom prst="rect">
            <a:avLst/>
          </a:prstGeom>
          <a:noFill/>
        </p:spPr>
        <p:txBody>
          <a:bodyPr wrap="square" rtlCol="0">
            <a:spAutoFit/>
          </a:bodyPr>
          <a:lstStyle/>
          <a:p>
            <a:pPr algn="ctr">
              <a:lnSpc>
                <a:spcPct val="150000"/>
              </a:lnSpc>
            </a:pPr>
            <a:r>
              <a:rPr lang="vi-VN" sz="7700" b="1">
                <a:solidFill>
                  <a:schemeClr val="accent2">
                    <a:lumMod val="75000"/>
                  </a:schemeClr>
                </a:solidFill>
                <a:cs typeface="Arial" panose="020B0604020202020204" pitchFamily="34" charset="0"/>
              </a:rPr>
              <a:t>CHƯƠNG IX. TAM GIÁC ĐỒNG DẠNG</a:t>
            </a:r>
            <a:endParaRPr lang="vi-VN" sz="77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584245" y="5297359"/>
            <a:ext cx="10738507" cy="3427541"/>
          </a:xfrm>
          <a:prstGeom prst="rect">
            <a:avLst/>
          </a:prstGeom>
        </p:spPr>
        <p:txBody>
          <a:bodyPr wrap="square">
            <a:spAutoFit/>
          </a:bodyPr>
          <a:lstStyle/>
          <a:p>
            <a:pPr algn="ctr">
              <a:lnSpc>
                <a:spcPct val="150000"/>
              </a:lnSpc>
              <a:spcAft>
                <a:spcPts val="0"/>
              </a:spcAft>
            </a:pPr>
            <a:r>
              <a:rPr lang="nn-NO" sz="7700" b="1" ker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BÀI 33. HAI 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9.</a:t>
            </a: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dạng</a:t>
            </a:r>
            <a:r>
              <a:rPr kumimoji="0" lang="en-US" sz="3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9.</a:t>
            </a: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dạng</a:t>
            </a:r>
            <a:r>
              <a:rPr kumimoji="0" lang="en-US" sz="3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553200" y="4851415"/>
                <a:ext cx="11308074" cy="4478149"/>
              </a:xfrm>
              <a:prstGeom prst="rect">
                <a:avLst/>
              </a:prstGeom>
            </p:spPr>
            <p:txBody>
              <a:bodyPr wrap="square">
                <a:spAutoFit/>
              </a:bodyPr>
              <a:lstStyle/>
              <a:p>
                <a:pPr lvl="0" algn="just">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đường trung bình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en-US" sz="3800">
                        <a:solidFill>
                          <a:prstClr val="black"/>
                        </a:solidFill>
                        <a:latin typeface="Cambria Math" panose="020405030504060302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𝑃𝐵𝑀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đôi một bằng nhau và cùng đồng dạng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Cả 5 tam giác đôi một đồng dạng với nhau.</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553200" y="4851415"/>
                <a:ext cx="11308074" cy="4478149"/>
              </a:xfrm>
              <a:prstGeom prst="rect">
                <a:avLst/>
              </a:prstGeom>
              <a:blipFill>
                <a:blip r:embed="rId20"/>
                <a:stretch>
                  <a:fillRect l="-1779" r="-1779" b="-2180"/>
                </a:stretch>
              </a:blipFill>
            </p:spPr>
            <p:txBody>
              <a:bodyPr/>
              <a:lstStyle/>
              <a:p>
                <a:r>
                  <a:rPr lang="en-US">
                    <a:noFill/>
                  </a:rPr>
                  <a:t> </a:t>
                </a:r>
              </a:p>
            </p:txBody>
          </p:sp>
        </mc:Fallback>
      </mc:AlternateContent>
    </p:spTree>
    <p:extLst>
      <p:ext uri="{BB962C8B-B14F-4D97-AF65-F5344CB8AC3E}">
        <p14:creationId xmlns:p14="http://schemas.microsoft.com/office/powerpoint/2010/main" val="39568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73116">
            <a:off x="16676936" y="4896029"/>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993378" y="8955855"/>
            <a:ext cx="913338" cy="170555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52132" y="790110"/>
                <a:ext cx="17157912" cy="2753190"/>
              </a:xfrm>
              <a:prstGeom prst="rect">
                <a:avLst/>
              </a:prstGeom>
            </p:spPr>
            <p:txBody>
              <a:bodyPr wrap="square">
                <a:spAutoFit/>
              </a:bodyPr>
              <a:lstStyle/>
              <a:p>
                <a:pPr lvl="0" algn="just">
                  <a:lnSpc>
                    <a:spcPct val="150000"/>
                  </a:lnSpc>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Bài 9.</a:t>
                </a:r>
                <a:r>
                  <a:rPr kumimoji="0" lang="en-US"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4</a:t>
                </a: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 (SGK – tr82) </a:t>
                </a:r>
                <a:r>
                  <a:rPr lang="vi-VN" sz="3800">
                    <a:solidFill>
                      <a:prstClr val="black"/>
                    </a:solidFill>
                    <a:cs typeface="Arial" panose="020B0604020202020204" pitchFamily="34" charset="0"/>
                  </a:rPr>
                  <a:t>Cho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m:t>
                    </m:r>
                  </m:oMath>
                </a14:m>
                <a:r>
                  <a:rPr lang="vi-VN" sz="3800">
                    <a:solidFill>
                      <a:prstClr val="black"/>
                    </a:solidFill>
                    <a:cs typeface="Arial" panose="020B0604020202020204" pitchFamily="34" charset="0"/>
                  </a:rPr>
                  <a:t> và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𝑀𝑁𝑃</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m:t>
                    </m:r>
                  </m:oMath>
                </a14:m>
                <a:r>
                  <a:rPr lang="vi-VN" sz="3800">
                    <a:solidFill>
                      <a:prstClr val="black"/>
                    </a:solidFill>
                    <a:cs typeface="Arial" panose="020B0604020202020204" pitchFamily="34" charset="0"/>
                  </a:rPr>
                  <a:t>. Biết rằng</a:t>
                </a:r>
                <a:r>
                  <a:rPr lang="en-US" sz="3800">
                    <a:solidFill>
                      <a:prstClr val="black"/>
                    </a:solidFill>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vi-VN" sz="3800">
                    <a:solidFill>
                      <a:prstClr val="black"/>
                    </a:solidFill>
                    <a:cs typeface="Arial" panose="020B0604020202020204" pitchFamily="34" charset="0"/>
                  </a:rPr>
                  <a:t>,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m:t>
                    </m:r>
                    <m:r>
                      <a:rPr lang="vi-VN" sz="3800" i="1" smtClean="0">
                        <a:solidFill>
                          <a:prstClr val="black"/>
                        </a:solidFill>
                        <a:latin typeface="Cambria Math" panose="02040503050406030204" pitchFamily="18" charset="0"/>
                        <a:cs typeface="Arial" panose="020B0604020202020204" pitchFamily="34" charset="0"/>
                      </a:rPr>
                      <m:t>=2</m:t>
                    </m:r>
                    <m:r>
                      <a:rPr lang="vi-VN" sz="3800" i="1" smtClean="0">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Chứng minh  </a:t>
                </a:r>
                <a14:m>
                  <m:oMath xmlns:m="http://schemas.openxmlformats.org/officeDocument/2006/math">
                    <m:r>
                      <m:rPr>
                        <m:sty m:val="p"/>
                      </m:rPr>
                      <a:rPr lang="el-GR" sz="3800" i="0" smtClean="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𝑀𝑁𝑃</m:t>
                    </m:r>
                    <m:r>
                      <a:rPr lang="vi-VN" sz="3800" i="1">
                        <a:solidFill>
                          <a:prstClr val="black"/>
                        </a:solidFill>
                        <a:latin typeface="Cambria Math" panose="02040503050406030204" pitchFamily="18" charset="0"/>
                        <a:cs typeface="Arial" panose="020B0604020202020204" pitchFamily="34" charset="0"/>
                      </a:rPr>
                      <m:t> ∽ </m:t>
                    </m:r>
                    <m:r>
                      <m:rPr>
                        <m:sty m:val="p"/>
                      </m:rPr>
                      <a:rPr lang="el-GR" sz="3800" i="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𝐴𝐵𝐶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và tìm tỉ số đồng dạng</a:t>
                </a:r>
                <a:r>
                  <a:rPr lang="en-US" sz="380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2132" y="790110"/>
                <a:ext cx="17157912" cy="2753190"/>
              </a:xfrm>
              <a:prstGeom prst="rect">
                <a:avLst/>
              </a:prstGeom>
              <a:blipFill>
                <a:blip r:embed="rId4"/>
                <a:stretch>
                  <a:fillRect l="-1173" r="-1173" b="-4878"/>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95596" y="4251238"/>
            <a:ext cx="12070984" cy="4917095"/>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219200" y="1562100"/>
                <a:ext cx="15849600" cy="7685309"/>
              </a:xfrm>
              <a:prstGeom prst="rect">
                <a:avLst/>
              </a:prstGeom>
            </p:spPr>
            <p:txBody>
              <a:bodyPr wrap="square">
                <a:spAutoFit/>
              </a:bodyPr>
              <a:lstStyle/>
              <a:p>
                <a:pPr algn="just">
                  <a:lnSpc>
                    <a:spcPct val="150000"/>
                  </a:lnSpc>
                </a:pPr>
                <a14:m>
                  <m:oMath xmlns:m="http://schemas.openxmlformats.org/officeDocument/2006/math">
                    <m:r>
                      <a:rPr lang="fr-FR" sz="3600" i="1" smtClean="0">
                        <a:latin typeface="Cambria Math" panose="02040503050406030204" pitchFamily="18" charset="0"/>
                        <a:ea typeface="Calibri" panose="020F0502020204030204" pitchFamily="34" charset="0"/>
                        <a:cs typeface="Times New Roman" panose="02020603050405020304" pitchFamily="18" charset="0"/>
                      </a:rPr>
                      <m:t>∆</m:t>
                    </m:r>
                    <m:r>
                      <a:rPr lang="fr-FR" sz="36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nên </a:t>
                </a: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3600" b="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Tương tự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fr-FR" sz="36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fr-FR"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fr-FR" sz="3600">
                    <a:effectLst/>
                    <a:latin typeface="Arial" panose="020B0604020202020204" pitchFamily="34" charset="0"/>
                    <a:ea typeface="Calibri" panose="020F0502020204030204" pitchFamily="34" charset="0"/>
                    <a:cs typeface="Arial" panose="020B0604020202020204" pitchFamily="34" charset="0"/>
                  </a:rPr>
                  <a:t> nên từ (1)(2) suy ra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Lấy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lần lượt là trung điểm của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600">
                    <a:effectLst/>
                    <a:latin typeface="Arial" panose="020B0604020202020204" pitchFamily="34" charset="0"/>
                    <a:ea typeface="Calibri" panose="020F0502020204030204" pitchFamily="34" charset="0"/>
                    <a:cs typeface="Arial" panose="020B0604020202020204" pitchFamily="34" charset="0"/>
                  </a:rPr>
                  <a:t> thì ta có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3600">
                    <a:effectLst/>
                    <a:latin typeface="Arial" panose="020B0604020202020204" pitchFamily="34" charset="0"/>
                    <a:ea typeface="Calibri" panose="020F0502020204030204" pitchFamily="34" charset="0"/>
                    <a:cs typeface="Arial" panose="020B0604020202020204" pitchFamily="34" charset="0"/>
                  </a:rPr>
                  <a:t> (đồng vị)</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19200" y="1562100"/>
                <a:ext cx="15849600" cy="7685309"/>
              </a:xfrm>
              <a:prstGeom prst="rect">
                <a:avLst/>
              </a:prstGeom>
              <a:blipFill>
                <a:blip r:embed="rId4"/>
                <a:stretch>
                  <a:fillRect l="-1154" b="-634"/>
                </a:stretch>
              </a:blipFill>
            </p:spPr>
            <p:txBody>
              <a:bodyPr/>
              <a:lstStyle/>
              <a:p>
                <a:r>
                  <a:rPr lang="en-US">
                    <a:noFill/>
                  </a:rPr>
                  <a:t> </a:t>
                </a:r>
              </a:p>
            </p:txBody>
          </p:sp>
        </mc:Fallback>
      </mc:AlternateContent>
    </p:spTree>
    <p:extLst>
      <p:ext uri="{BB962C8B-B14F-4D97-AF65-F5344CB8AC3E}">
        <p14:creationId xmlns:p14="http://schemas.microsoft.com/office/powerpoint/2010/main" val="21188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225588" y="1484668"/>
                <a:ext cx="11811000" cy="8459432"/>
              </a:xfrm>
              <a:prstGeom prst="rect">
                <a:avLst/>
              </a:prstGeom>
            </p:spPr>
            <p:txBody>
              <a:bodyPr wrap="square">
                <a:spAutoFit/>
              </a:bodyPr>
              <a:lstStyle/>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có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(giả thiết)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(g.c.g) </a:t>
                </a: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với tỉ số đồng dạng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25588" y="1484668"/>
                <a:ext cx="11811000" cy="8459432"/>
              </a:xfrm>
              <a:prstGeom prst="rect">
                <a:avLst/>
              </a:prstGeom>
              <a:blipFill>
                <a:blip r:embed="rId4"/>
                <a:stretch>
                  <a:fillRect l="-1548"/>
                </a:stretch>
              </a:blipFill>
            </p:spPr>
            <p:txBody>
              <a:bodyPr/>
              <a:lstStyle/>
              <a:p>
                <a:r>
                  <a:rPr lang="en-US">
                    <a:noFill/>
                  </a:rPr>
                  <a:t> </a:t>
                </a:r>
              </a:p>
            </p:txBody>
          </p:sp>
        </mc:Fallback>
      </mc:AlternateContent>
    </p:spTree>
    <p:extLst>
      <p:ext uri="{BB962C8B-B14F-4D97-AF65-F5344CB8AC3E}">
        <p14:creationId xmlns:p14="http://schemas.microsoft.com/office/powerpoint/2010/main" val="559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anim calcmode="lin" valueType="num">
                                      <p:cBhvr>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500"/>
                                        <p:tgtEl>
                                          <p:spTgt spid="9">
                                            <p:txEl>
                                              <p:pRg st="7" end="7"/>
                                            </p:txEl>
                                          </p:spTgt>
                                        </p:tgtEl>
                                      </p:cBhvr>
                                    </p:animEffect>
                                    <p:anim calcmode="lin" valueType="num">
                                      <p:cBhvr>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a:solidFill>
                  <a:srgbClr val="291B25"/>
                </a:solidFill>
                <a:latin typeface="Arial" panose="020B0604020202020204" pitchFamily="34" charset="0"/>
                <a:cs typeface="Arial" panose="020B0604020202020204" pitchFamily="34" charset="0"/>
              </a:rPr>
              <a:t>HƯỚNG DẪN VỀ NHÀ</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a:latin typeface="Arial" panose="020B0604020202020204" pitchFamily="34" charset="0"/>
                  <a:cs typeface="Arial" panose="020B0604020202020204" pitchFamily="34" charset="0"/>
                </a:rPr>
                <a:t>Ôn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kiến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thức</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đã</a:t>
              </a:r>
              <a:r>
                <a:rPr lang="en-US" sz="380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a:latin typeface="Arial" panose="020B0604020202020204" pitchFamily="34" charset="0"/>
                  <a:cs typeface="Arial" panose="020B0604020202020204" pitchFamily="34" charset="0"/>
                </a:rPr>
                <a:t>Hoàn</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thành</a:t>
              </a:r>
              <a:r>
                <a:rPr lang="en-US" sz="3800">
                  <a:latin typeface="Arial" panose="020B0604020202020204" pitchFamily="34" charset="0"/>
                  <a:cs typeface="Arial" panose="020B0604020202020204" pitchFamily="34" charset="0"/>
                </a:rPr>
                <a:t> </a:t>
              </a:r>
            </a:p>
            <a:p>
              <a:pPr algn="ctr">
                <a:lnSpc>
                  <a:spcPct val="150000"/>
                </a:lnSpc>
              </a:pPr>
              <a:r>
                <a:rPr lang="en-US" sz="3800">
                  <a:latin typeface="Arial" panose="020B0604020202020204" pitchFamily="34" charset="0"/>
                  <a:cs typeface="Arial" panose="020B0604020202020204" pitchFamily="34" charset="0"/>
                </a:rPr>
                <a:t>bài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trong</a:t>
              </a:r>
              <a:r>
                <a:rPr lang="en-US" sz="380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3600986"/>
          </a:xfrm>
          <a:prstGeom prst="rect">
            <a:avLst/>
          </a:prstGeom>
        </p:spPr>
        <p:txBody>
          <a:bodyPr wrap="square">
            <a:spAutoFit/>
          </a:bodyPr>
          <a:lstStyle/>
          <a:p>
            <a:pPr algn="ctr">
              <a:lnSpc>
                <a:spcPct val="150000"/>
              </a:lnSpc>
            </a:pPr>
            <a:r>
              <a:rPr lang="vi-VN" sz="3800" dirty="0"/>
              <a:t>Chuẩn bị </a:t>
            </a:r>
            <a:r>
              <a:rPr lang="vi-VN" sz="3800"/>
              <a:t>trước </a:t>
            </a:r>
            <a:endParaRPr lang="en-US" sz="3800" b="1"/>
          </a:p>
          <a:p>
            <a:pPr algn="ctr">
              <a:lnSpc>
                <a:spcPct val="150000"/>
              </a:lnSpc>
            </a:pPr>
            <a:r>
              <a:rPr lang="vi-VN" sz="3800" b="1"/>
              <a:t>Bài </a:t>
            </a:r>
            <a:r>
              <a:rPr lang="en-US" sz="3800" b="1">
                <a:latin typeface="Arial" panose="020B0604020202020204" pitchFamily="34" charset="0"/>
                <a:cs typeface="Arial" panose="020B0604020202020204" pitchFamily="34" charset="0"/>
              </a:rPr>
              <a:t>34</a:t>
            </a:r>
            <a:r>
              <a:rPr lang="vi-VN" sz="3800" b="1"/>
              <a:t>. Ba trường hợp đồng dạng của hai tam giác</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ĐÃ THEO DÕI BÀI GIẢNG!</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928048"/>
            <a:ext cx="7050775" cy="649094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6574">
            <a:off x="830593" y="7925701"/>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2600" y="3542191"/>
            <a:ext cx="5791200"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grpSp>
        <p:nvGrpSpPr>
          <p:cNvPr id="6" name="Group 5"/>
          <p:cNvGrpSpPr/>
          <p:nvPr/>
        </p:nvGrpSpPr>
        <p:grpSpPr>
          <a:xfrm>
            <a:off x="9448800" y="1562100"/>
            <a:ext cx="7752726" cy="3116648"/>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1112641"/>
            </a:xfrm>
            <a:prstGeom prst="rect">
              <a:avLst/>
            </a:prstGeom>
            <a:solidFill>
              <a:srgbClr val="FFCE6D"/>
            </a:solidFill>
          </p:spPr>
        </p:sp>
        <p:sp>
          <p:nvSpPr>
            <p:cNvPr id="8"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dirty="0">
                  <a:solidFill>
                    <a:srgbClr val="291B25"/>
                  </a:solidFill>
                  <a:latin typeface="Arial" panose="020B0604020202020204" pitchFamily="34" charset="0"/>
                  <a:cs typeface="Arial" panose="020B0604020202020204" pitchFamily="34" charset="0"/>
                </a:rPr>
                <a:t>01</a:t>
              </a:r>
            </a:p>
          </p:txBody>
        </p:sp>
        <p:sp>
          <p:nvSpPr>
            <p:cNvPr id="17" name="Rectangle 16"/>
            <p:cNvSpPr/>
            <p:nvPr/>
          </p:nvSpPr>
          <p:spPr>
            <a:xfrm>
              <a:off x="10432767" y="3312667"/>
              <a:ext cx="5175190" cy="1042073"/>
            </a:xfrm>
            <a:prstGeom prst="rect">
              <a:avLst/>
            </a:prstGeom>
          </p:spPr>
          <p:txBody>
            <a:bodyPr wrap="square">
              <a:spAutoFit/>
            </a:bodyPr>
            <a:lstStyle/>
            <a:p>
              <a:pPr algn="ctr">
                <a:lnSpc>
                  <a:spcPct val="150000"/>
                </a:lnSpc>
              </a:pPr>
              <a:r>
                <a:rPr lang="en-US" sz="4800" b="1">
                  <a:solidFill>
                    <a:schemeClr val="bg1"/>
                  </a:solidFill>
                  <a:latin typeface="Arial" panose="020B0604020202020204" pitchFamily="34" charset="0"/>
                  <a:cs typeface="Arial" panose="020B0604020202020204" pitchFamily="34" charset="0"/>
                </a:rPr>
                <a:t>ĐỊNH NGHĨA</a:t>
              </a:r>
              <a:endParaRPr lang="vi-VN" sz="4800" b="1" dirty="0">
                <a:solidFill>
                  <a:schemeClr val="bg1"/>
                </a:solidFill>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6"/>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grpSp>
        <p:nvGrpSpPr>
          <p:cNvPr id="23" name="Group 22"/>
          <p:cNvGrpSpPr/>
          <p:nvPr/>
        </p:nvGrpSpPr>
        <p:grpSpPr>
          <a:xfrm>
            <a:off x="9448799" y="5836902"/>
            <a:ext cx="7752726" cy="3116648"/>
            <a:chOff x="9144000" y="1901348"/>
            <a:chExt cx="7752726" cy="3054047"/>
          </a:xfrm>
        </p:grpSpPr>
        <p:sp>
          <p:nvSpPr>
            <p:cNvPr id="24" name="AutoShape 3"/>
            <p:cNvSpPr/>
            <p:nvPr/>
          </p:nvSpPr>
          <p:spPr>
            <a:xfrm>
              <a:off x="9144000" y="1901348"/>
              <a:ext cx="7752726" cy="3054047"/>
            </a:xfrm>
            <a:prstGeom prst="rect">
              <a:avLst/>
            </a:prstGeom>
            <a:solidFill>
              <a:srgbClr val="61A6AB"/>
            </a:solidFill>
          </p:spPr>
        </p:sp>
        <p:sp>
          <p:nvSpPr>
            <p:cNvPr id="25" name="AutoShape 7"/>
            <p:cNvSpPr/>
            <p:nvPr/>
          </p:nvSpPr>
          <p:spPr>
            <a:xfrm>
              <a:off x="9144000" y="1901348"/>
              <a:ext cx="7752726" cy="1112641"/>
            </a:xfrm>
            <a:prstGeom prst="rect">
              <a:avLst/>
            </a:prstGeom>
            <a:solidFill>
              <a:srgbClr val="FFCE6D"/>
            </a:solidFill>
          </p:spPr>
        </p:sp>
        <p:sp>
          <p:nvSpPr>
            <p:cNvPr id="26"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a:solidFill>
                    <a:srgbClr val="291B25"/>
                  </a:solidFill>
                  <a:latin typeface="Arial" panose="020B0604020202020204" pitchFamily="34" charset="0"/>
                  <a:cs typeface="Arial" panose="020B0604020202020204" pitchFamily="34" charset="0"/>
                </a:rPr>
                <a:t>02</a:t>
              </a:r>
              <a:endParaRPr lang="en-US" sz="6000" b="1" dirty="0">
                <a:solidFill>
                  <a:srgbClr val="291B25"/>
                </a:solidFill>
                <a:latin typeface="Arial" panose="020B0604020202020204" pitchFamily="34" charset="0"/>
                <a:cs typeface="Arial" panose="020B0604020202020204" pitchFamily="34" charset="0"/>
              </a:endParaRPr>
            </a:p>
          </p:txBody>
        </p:sp>
        <p:sp>
          <p:nvSpPr>
            <p:cNvPr id="37" name="Rectangle 36"/>
            <p:cNvSpPr/>
            <p:nvPr/>
          </p:nvSpPr>
          <p:spPr>
            <a:xfrm>
              <a:off x="10432767" y="3312667"/>
              <a:ext cx="5175190" cy="1042073"/>
            </a:xfrm>
            <a:prstGeom prst="rect">
              <a:avLst/>
            </a:prstGeom>
          </p:spPr>
          <p:txBody>
            <a:bodyPr wrap="square">
              <a:spAutoFit/>
            </a:bodyPr>
            <a:lstStyle/>
            <a:p>
              <a:pPr algn="ctr">
                <a:lnSpc>
                  <a:spcPct val="150000"/>
                </a:lnSpc>
              </a:pPr>
              <a:r>
                <a:rPr lang="en-US" sz="4800" b="1">
                  <a:solidFill>
                    <a:schemeClr val="bg1"/>
                  </a:solidFill>
                  <a:latin typeface="Arial" panose="020B0604020202020204" pitchFamily="34" charset="0"/>
                  <a:cs typeface="Arial" panose="020B0604020202020204" pitchFamily="34" charset="0"/>
                </a:rPr>
                <a:t>ĐỊNH LÍ</a:t>
              </a:r>
              <a:endParaRPr lang="vi-VN" sz="48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a:latin typeface="Arial" panose="020B0604020202020204" pitchFamily="34" charset="0"/>
                <a:cs typeface="Arial" panose="020B0604020202020204" pitchFamily="34" charset="0"/>
              </a:rPr>
              <a:t>I</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48669CC1-1BFA-E667-ED82-4307719BB7FB}"/>
              </a:ext>
            </a:extLst>
          </p:cNvPr>
          <p:cNvSpPr txBox="1"/>
          <p:nvPr/>
        </p:nvSpPr>
        <p:spPr>
          <a:xfrm>
            <a:off x="2071269" y="6819700"/>
            <a:ext cx="12562764"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xmlns:a14="http://schemas.microsoft.com/office/drawing/2010/main">
          <mc:Choice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Trong 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a:solidFill>
                        <a:srgbClr val="000000"/>
                      </a:solidFill>
                      <a:latin typeface="Arial" panose="020B0604020202020204" pitchFamily="34" charset="0"/>
                      <a:cs typeface="Arial" panose="020B0604020202020204" pitchFamily="34" charset="0"/>
                    </a:rPr>
                    <a:t>là hai tam giác có các cạnh tương ứng</a:t>
                  </a: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 song song và các góc </a:t>
                  </a: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tương ứng bằng nhau, tức 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và</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số sau</a:t>
                  </a:r>
                </a:p>
              </p:txBody>
            </p:sp>
          </mc:Choice>
          <mc:Fallback xmlns="">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7086600" y="490514"/>
              <a:ext cx="4191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a:solidFill>
                    <a:prstClr val="white"/>
                  </a:solidFill>
                  <a:latin typeface="Arial" panose="020B0604020202020204" pitchFamily="34" charset="0"/>
                  <a:cs typeface="Arial" panose="020B0604020202020204" pitchFamily="34" charset="0"/>
                </a:rPr>
                <a:t>KHÁI NIỆM</a:t>
              </a:r>
              <a:endParaRPr kumimoji="0" lang="en-US" sz="5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4"/>
          <a:srcRect/>
          <a:stretch>
            <a:fillRect/>
          </a:stretch>
        </p:blipFill>
        <p:spPr>
          <a:xfrm>
            <a:off x="13795623" y="7860030"/>
            <a:ext cx="4035177" cy="21336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56295" y="1670763"/>
                <a:ext cx="16998480" cy="6892080"/>
              </a:xfrm>
              <a:prstGeom prst="rect">
                <a:avLst/>
              </a:prstGeom>
            </p:spPr>
            <p:txBody>
              <a:bodyPr wrap="square">
                <a:spAutoFit/>
              </a:bodyPr>
              <a:lstStyle/>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nếu:</a:t>
                </a:r>
              </a:p>
              <a:p>
                <a:pPr algn="just">
                  <a:lnSpc>
                    <a:spcPct val="150000"/>
                  </a:lnSpc>
                </a:pPr>
                <a14:m>
                  <m:oMathPara xmlns:m="http://schemas.openxmlformats.org/officeDocument/2006/math">
                    <m:oMathParaPr>
                      <m:jc m:val="centerGroup"/>
                    </m:oMathParaPr>
                    <m:oMath xmlns:m="http://schemas.openxmlformats.org/officeDocument/2006/math">
                      <m:f>
                        <m:fPr>
                          <m:ctrlPr>
                            <a:rPr lang="en-US" sz="395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acc>
                    </m:oMath>
                  </m:oMathPara>
                </a14:m>
                <a:endParaRPr lang="en-US" sz="395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được kí hiệu </a:t>
                </a:r>
                <a14:m>
                  <m:oMath xmlns:m="http://schemas.openxmlformats.org/officeDocument/2006/math">
                    <m:r>
                      <a:rPr lang="en-US" sz="395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950">
                        <a:solidFill>
                          <a:prstClr val="black"/>
                        </a:solidFill>
                        <a:latin typeface="Cambria Math" panose="02040503050406030204" pitchFamily="18" charset="0"/>
                      </a:rPr>
                      <m:t>∽</m:t>
                    </m:r>
                    <m:r>
                      <a:rPr lang="en-US" sz="3950">
                        <a:effectLst/>
                        <a:latin typeface="Cambria Math" panose="02040503050406030204" pitchFamily="18" charset="0"/>
                        <a:ea typeface="Arial" panose="020B0604020202020204" pitchFamily="34" charset="0"/>
                        <a:cs typeface="Times New Roman" panose="02020603050405020304" pitchFamily="18" charset="0"/>
                      </a:rPr>
                      <m:t>∆</m:t>
                    </m:r>
                    <m:r>
                      <a:rPr lang="nl-NL" sz="395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50">
                    <a:latin typeface="Arial" panose="020B0604020202020204" pitchFamily="34" charset="0"/>
                    <a:ea typeface="Dotum" panose="020B0600000101010101" pitchFamily="34" charset="-127"/>
                    <a:cs typeface="Arial" panose="020B0604020202020204" pitchFamily="34" charset="0"/>
                  </a:rPr>
                  <a:t> (viết theo thứ tự cặp đỉnh tương ứng).</a:t>
                </a: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𝑘</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3950">
                    <a:effectLst/>
                    <a:latin typeface="Arial" panose="020B0604020202020204" pitchFamily="34" charset="0"/>
                    <a:ea typeface="Dotum" panose="020B0600000101010101" pitchFamily="34" charset="-127"/>
                    <a:cs typeface="Arial" panose="020B0604020202020204" pitchFamily="34" charset="0"/>
                  </a:rPr>
                  <a:t> được gọi là tỉ số đồng dạng của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a:t>
                </a:r>
                <a:endParaRPr lang="en-US" sz="395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6295" y="1670763"/>
                <a:ext cx="16998480" cy="6892080"/>
              </a:xfrm>
              <a:prstGeom prst="rect">
                <a:avLst/>
              </a:prstGeom>
              <a:blipFill>
                <a:blip r:embed="rId10"/>
                <a:stretch>
                  <a:fillRect l="-1255" r="-1220" b="-1503"/>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5157267" y="1257300"/>
            <a:ext cx="1530533" cy="2198108"/>
          </a:xfrm>
          <a:prstGeom prst="rect">
            <a:avLst/>
          </a:prstGeom>
        </p:spPr>
      </p:pic>
    </p:spTree>
    <p:extLst>
      <p:ext uri="{BB962C8B-B14F-4D97-AF65-F5344CB8AC3E}">
        <p14:creationId xmlns:p14="http://schemas.microsoft.com/office/powerpoint/2010/main" val="7814668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9258982">
            <a:off x="14534038" y="9001899"/>
            <a:ext cx="5204176" cy="1796589"/>
          </a:xfrm>
          <a:prstGeom prst="rect">
            <a:avLst/>
          </a:prstGeom>
        </p:spPr>
      </p:pic>
      <p:sp>
        <p:nvSpPr>
          <p:cNvPr id="22" name="TextBox 21"/>
          <p:cNvSpPr txBox="1"/>
          <p:nvPr/>
        </p:nvSpPr>
        <p:spPr>
          <a:xfrm>
            <a:off x="663001" y="929670"/>
            <a:ext cx="3637431"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Nhận xét:</a:t>
            </a:r>
            <a:endParaRPr lang="en-US" sz="45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663001" y="2009393"/>
                <a:ext cx="16939199" cy="7248907"/>
              </a:xfrm>
              <a:prstGeom prst="rect">
                <a:avLst/>
              </a:prstGeom>
              <a:noFill/>
            </p:spPr>
            <p:txBody>
              <a:bodyPr wrap="square" anchor="ctr">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den>
                    </m:f>
                  </m:oMath>
                </a14:m>
                <a:r>
                  <a:rPr lang="en-US" sz="4000">
                    <a:effectLst/>
                    <a:latin typeface="Arial" panose="020B0604020202020204" pitchFamily="34" charset="0"/>
                    <a:ea typeface="Dotum" panose="020B0600000101010101" pitchFamily="34" charset="-127"/>
                    <a:cs typeface="Arial" panose="020B0604020202020204" pitchFamily="34" charset="0"/>
                  </a:rPr>
                  <a:t>. Do vậy khi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thì ta nói hai tam giác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đồng dạng với nhau.</a:t>
                </a:r>
                <a:endParaRPr lang="en-US" sz="400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a:effectLst/>
                    <a:latin typeface="Arial" panose="020B0604020202020204" pitchFamily="34" charset="0"/>
                    <a:ea typeface="Dotum" panose="020B0600000101010101" pitchFamily="34" charset="-127"/>
                    <a:cs typeface="Arial" panose="020B0604020202020204" pitchFamily="34" charset="0"/>
                  </a:rPr>
                  <a:t>Hai tam giác bằng nhau thì đồng dạng với nhau theo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Đặc biệt, mọi tam giác đồng dạng với chính nó.</a:t>
                </a:r>
                <a:endParaRPr lang="en-US" sz="400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663001" y="2009393"/>
                <a:ext cx="16939199" cy="7248907"/>
              </a:xfrm>
              <a:prstGeom prst="rect">
                <a:avLst/>
              </a:prstGeom>
              <a:blipFill>
                <a:blip r:embed="rId4"/>
                <a:stretch>
                  <a:fillRect l="-1151" r="-1259" b="-1514"/>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16542501" y="636285"/>
            <a:ext cx="983499" cy="1306815"/>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6"/>
          <p:cNvSpPr/>
          <p:nvPr/>
        </p:nvSpPr>
        <p:spPr>
          <a:xfrm>
            <a:off x="457200" y="411458"/>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sp>
        <p:nvSpPr>
          <p:cNvPr id="2" name="Rounded Rectangle 1"/>
          <p:cNvSpPr/>
          <p:nvPr/>
        </p:nvSpPr>
        <p:spPr>
          <a:xfrm>
            <a:off x="914400" y="9525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Rectangle 13"/>
              <p:cNvSpPr/>
              <p:nvPr/>
            </p:nvSpPr>
            <p:spPr>
              <a:xfrm>
                <a:off x="3385928" y="647700"/>
                <a:ext cx="14292472" cy="1846659"/>
              </a:xfrm>
              <a:prstGeom prst="rect">
                <a:avLst/>
              </a:prstGeom>
            </p:spPr>
            <p:txBody>
              <a:bodyPr wrap="square">
                <a:spAutoFit/>
              </a:bodyPr>
              <a:lstStyle/>
              <a:p>
                <a:pPr algn="just">
                  <a:lnSpc>
                    <a:spcPct val="150000"/>
                  </a:lnSpc>
                </a:pPr>
                <a:r>
                  <a:rPr lang="en-US" sz="380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3800">
                    <a:latin typeface="Arial" panose="020B0604020202020204" pitchFamily="34" charset="0"/>
                    <a:ea typeface="Calibri" panose="020F0502020204030204" pitchFamily="34" charset="0"/>
                    <a:cs typeface="Arial" panose="020B0604020202020204" pitchFamily="34" charset="0"/>
                  </a:rPr>
                  <a:t> là hai tam giác đều có </a:t>
                </a:r>
                <a14:m>
                  <m:oMath xmlns:m="http://schemas.openxmlformats.org/officeDocument/2006/math">
                    <m:r>
                      <a:rPr lang="en-US" sz="3800" i="1" smtClean="0">
                        <a:latin typeface="Cambria Math" panose="02040503050406030204" pitchFamily="18" charset="0"/>
                        <a:ea typeface="Calibri" panose="020F0502020204030204" pitchFamily="34" charset="0"/>
                        <a:cs typeface="Arial" panose="020B0604020202020204" pitchFamily="34" charset="0"/>
                      </a:rPr>
                      <m:t>𝐴𝐵</m:t>
                    </m:r>
                    <m:r>
                      <a:rPr lang="en-US" sz="3800" i="1" smtClean="0">
                        <a:latin typeface="Cambria Math" panose="02040503050406030204" pitchFamily="18" charset="0"/>
                        <a:ea typeface="Calibri" panose="020F0502020204030204" pitchFamily="34" charset="0"/>
                        <a:cs typeface="Arial" panose="020B0604020202020204" pitchFamily="34" charset="0"/>
                      </a:rPr>
                      <m:t>=4</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i="1" smtClean="0">
                        <a:latin typeface="Cambria Math" panose="02040503050406030204" pitchFamily="18" charset="0"/>
                        <a:ea typeface="Calibri" panose="020F0502020204030204" pitchFamily="34" charset="0"/>
                        <a:cs typeface="Arial" panose="020B0604020202020204" pitchFamily="34" charset="0"/>
                      </a:rPr>
                      <m:t>’</m:t>
                    </m:r>
                    <m:r>
                      <a:rPr lang="en-US" sz="3800" i="1" smtClean="0">
                        <a:latin typeface="Cambria Math" panose="02040503050406030204" pitchFamily="18" charset="0"/>
                        <a:ea typeface="Calibri" panose="020F0502020204030204" pitchFamily="34" charset="0"/>
                        <a:cs typeface="Arial" panose="020B0604020202020204" pitchFamily="34" charset="0"/>
                      </a:rPr>
                      <m:t>𝐵</m:t>
                    </m:r>
                    <m:r>
                      <a:rPr lang="en-US" sz="3800" i="1" smtClean="0">
                        <a:latin typeface="Cambria Math" panose="02040503050406030204" pitchFamily="18" charset="0"/>
                        <a:ea typeface="Calibri" panose="020F0502020204030204" pitchFamily="34" charset="0"/>
                        <a:cs typeface="Arial" panose="020B0604020202020204" pitchFamily="34" charset="0"/>
                      </a:rPr>
                      <m:t>’=3</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oMath>
                </a14:m>
                <a:endParaRPr lang="en-US" sz="38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a:latin typeface="Arial" panose="020B0604020202020204" pitchFamily="34" charset="0"/>
                    <a:ea typeface="Calibri" panose="020F0502020204030204" pitchFamily="34" charset="0"/>
                    <a:cs typeface="Arial" panose="020B0604020202020204" pitchFamily="34" charset="0"/>
                  </a:rPr>
                  <a:t>Chứng minh rằng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tìm tỉ số đồng dạng. </a:t>
                </a:r>
                <a:endParaRPr lang="vi-VN" sz="38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85928" y="647700"/>
                <a:ext cx="14292472" cy="1846659"/>
              </a:xfrm>
              <a:prstGeom prst="rect">
                <a:avLst/>
              </a:prstGeom>
              <a:blipFill>
                <a:blip r:embed="rId9"/>
                <a:stretch>
                  <a:fillRect l="-1407" b="-6601"/>
                </a:stretch>
              </a:blipFill>
            </p:spPr>
            <p:txBody>
              <a:bodyPr/>
              <a:lstStyle/>
              <a:p>
                <a:r>
                  <a:rPr lang="en-US">
                    <a:noFill/>
                  </a:rPr>
                  <a:t> </a:t>
                </a:r>
              </a:p>
            </p:txBody>
          </p:sp>
        </mc:Fallback>
      </mc:AlternateContent>
      <p:grpSp>
        <p:nvGrpSpPr>
          <p:cNvPr id="16" name="Group 15"/>
          <p:cNvGrpSpPr/>
          <p:nvPr/>
        </p:nvGrpSpPr>
        <p:grpSpPr>
          <a:xfrm>
            <a:off x="1256100" y="2476500"/>
            <a:ext cx="1657263" cy="1344045"/>
            <a:chOff x="1325197" y="904240"/>
            <a:chExt cx="1999951" cy="1607460"/>
          </a:xfrm>
        </p:grpSpPr>
        <p:pic>
          <p:nvPicPr>
            <p:cNvPr id="17"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914400" y="4000500"/>
                <a:ext cx="16459200" cy="5425716"/>
              </a:xfrm>
              <a:prstGeom prst="rect">
                <a:avLst/>
              </a:prstGeom>
            </p:spPr>
            <p:txBody>
              <a:bodyPr wrap="square">
                <a:spAutoFit/>
              </a:bodyPr>
              <a:lstStyle/>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𝐶𝐴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𝐴𝐵</m:t>
                    </m:r>
                    <m:r>
                      <a:rPr lang="en-US" sz="3800" i="1">
                        <a:latin typeface="Cambria Math" panose="02040503050406030204" pitchFamily="18" charset="0"/>
                        <a:ea typeface="Calibri" panose="020F0502020204030204" pitchFamily="34" charset="0"/>
                        <a:cs typeface="Arial" panose="020B0604020202020204" pitchFamily="34" charset="0"/>
                      </a:rPr>
                      <m:t>=4</m:t>
                    </m:r>
                    <m:r>
                      <a:rPr lang="en-US" sz="3800" i="1">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=3</m:t>
                    </m:r>
                    <m:r>
                      <a:rPr lang="en-US" sz="3800" b="0" i="1" smtClean="0">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b="0" i="1" smtClean="0">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acc>
                    <m:r>
                      <a:rPr lang="en-US" sz="3800" b="0" i="1" smtClean="0">
                        <a:latin typeface="Cambria Math" panose="02040503050406030204" pitchFamily="18" charset="0"/>
                        <a:ea typeface="Calibri" panose="020F0502020204030204" pitchFamily="34" charset="0"/>
                        <a:cs typeface="Arial" panose="020B0604020202020204" pitchFamily="34" charset="0"/>
                      </a:rPr>
                      <m:t>=60</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=60</m:t>
                    </m:r>
                    <m:r>
                      <a:rPr lang="en-US" sz="3800" i="1">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vậy hai tam giác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có:</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3800" b="0" i="0" smtClean="0">
                          <a:latin typeface="Cambria Math" panose="02040503050406030204" pitchFamily="18" charset="0"/>
                          <a:ea typeface="Calibri" panose="020F0502020204030204" pitchFamily="34" charset="0"/>
                          <a:cs typeface="Arial" panose="020B0604020202020204" pitchFamily="34" charset="0"/>
                        </a:rPr>
                        <m:t>v</m:t>
                      </m:r>
                      <m:r>
                        <a:rPr lang="en-US" sz="3800" b="0" i="0" smtClean="0">
                          <a:latin typeface="Cambria Math" panose="02040503050406030204" pitchFamily="18"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i="1">
                              <a:latin typeface="Cambria Math" panose="02040503050406030204" pitchFamily="18" charset="0"/>
                              <a:ea typeface="Calibri" panose="020F0502020204030204" pitchFamily="34" charset="0"/>
                              <a:cs typeface="Arial" panose="020B0604020202020204" pitchFamily="34" charset="0"/>
                            </a:rPr>
                            <m:t>′</m:t>
                          </m:r>
                        </m:e>
                      </m:acc>
                    </m:oMath>
                  </m:oMathPara>
                </a14:m>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với tỉ số đồng dạng </a:t>
                </a:r>
                <a:endParaRPr lang="vi-VN"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14400" y="4000500"/>
                <a:ext cx="16459200" cy="5425716"/>
              </a:xfrm>
              <a:prstGeom prst="rect">
                <a:avLst/>
              </a:prstGeom>
              <a:blipFill>
                <a:blip r:embed="rId20"/>
                <a:stretch>
                  <a:fillRect l="-1222" r="-1222" b="-1685"/>
                </a:stretch>
              </a:blipFill>
            </p:spPr>
            <p:txBody>
              <a:bodyPr/>
              <a:lstStyle/>
              <a:p>
                <a:r>
                  <a:rPr lang="en-US">
                    <a:noFill/>
                  </a:rPr>
                  <a:t> </a:t>
                </a:r>
              </a:p>
            </p:txBody>
          </p:sp>
        </mc:Fallback>
      </mc:AlternateContent>
      <p:pic>
        <p:nvPicPr>
          <p:cNvPr id="2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6728135" y="8585029"/>
            <a:ext cx="1350572" cy="14312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753600" y="8347704"/>
                <a:ext cx="745204"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9753600" y="8347704"/>
                <a:ext cx="745204" cy="1187120"/>
              </a:xfrm>
              <a:prstGeom prst="rect">
                <a:avLst/>
              </a:prstGeom>
              <a:blipFill>
                <a:blip r:embed="rId21"/>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2"/>
          <a:stretch>
            <a:fillRect/>
          </a:stretch>
        </p:blipFill>
        <p:spPr>
          <a:xfrm>
            <a:off x="16333420" y="2873005"/>
            <a:ext cx="1040180" cy="693453"/>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up)">
                                      <p:cBhvr>
                                        <p:cTn id="38" dur="500"/>
                                        <p:tgtEl>
                                          <p:spTgt spid="10">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2615</Words>
  <Application>Microsoft Office PowerPoint</Application>
  <PresentationFormat>Custom</PresentationFormat>
  <Paragraphs>206</Paragraphs>
  <Slides>37</Slides>
  <Notes>3</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2024-01-18T01:54:48Z</dcterms:modified>
  <dc:identifier>DAFARKD_w7U</dc:identifier>
</cp:coreProperties>
</file>